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rawings/drawing2.xml" ContentType="application/vnd.openxmlformats-officedocument.drawingml.chartshapes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colors8.xml" ContentType="application/vnd.openxmlformats-officedocument.drawingml.diagramColors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Default Extension="xlsx" ContentType="application/vnd.openxmlformats-officedocument.spreadsheetml.sheet"/>
  <Override PartName="/ppt/diagrams/colors6.xml" ContentType="application/vnd.openxmlformats-officedocument.drawingml.diagramColors+xml"/>
  <Override PartName="/ppt/charts/chart3.xml" ContentType="application/vnd.openxmlformats-officedocument.drawingml.chart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colors4.xml" ContentType="application/vnd.openxmlformats-officedocument.drawingml.diagramColors+xml"/>
  <Override PartName="/ppt/charts/chart1.xml" ContentType="application/vnd.openxmlformats-officedocument.drawingml.chart+xml"/>
  <Override PartName="/ppt/notesSlides/notesSlide5.xml" ContentType="application/vnd.openxmlformats-officedocument.presentationml.notesSlide+xml"/>
  <Override PartName="/ppt/diagrams/quickStyle7.xml" ContentType="application/vnd.openxmlformats-officedocument.drawingml.diagramStyl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notesSlides/notesSlide3.xml" ContentType="application/vnd.openxmlformats-officedocument.presentationml.notesSlide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emf" ContentType="image/x-emf"/>
  <Override PartName="/ppt/diagrams/layout8.xml" ContentType="application/vnd.openxmlformats-officedocument.drawingml.diagramLayout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layout6.xml" ContentType="application/vnd.openxmlformats-officedocument.drawingml.diagram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diagrams/layout4.xml" ContentType="application/vnd.openxmlformats-officedocument.drawingml.diagramLayout+xml"/>
  <Override PartName="/ppt/diagrams/data7.xml" ContentType="application/vnd.openxmlformats-officedocument.drawingml.diagramData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data5.xml" ContentType="application/vnd.openxmlformats-officedocument.drawingml.diagramData+xml"/>
  <Default Extension="gif" ContentType="image/gif"/>
  <Default Extension="vml" ContentType="application/vnd.openxmlformats-officedocument.vmlDrawing"/>
  <Override PartName="/ppt/diagrams/colors7.xml" ContentType="application/vnd.openxmlformats-officedocument.drawingml.diagramColors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diagrams/quickStyle8.xml" ContentType="application/vnd.openxmlformats-officedocument.drawingml.diagramStyle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iagrams/quickStyle6.xml" ContentType="application/vnd.openxmlformats-officedocument.drawingml.diagramStyl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Layouts/slideLayout15.xml" ContentType="application/vnd.openxmlformats-officedocument.presentationml.slideLayout+xml"/>
  <Default Extension="wmf" ContentType="image/x-wmf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4212" r:id="rId1"/>
  </p:sldMasterIdLst>
  <p:notesMasterIdLst>
    <p:notesMasterId r:id="rId49"/>
  </p:notesMasterIdLst>
  <p:sldIdLst>
    <p:sldId id="327" r:id="rId2"/>
    <p:sldId id="372" r:id="rId3"/>
    <p:sldId id="376" r:id="rId4"/>
    <p:sldId id="329" r:id="rId5"/>
    <p:sldId id="361" r:id="rId6"/>
    <p:sldId id="362" r:id="rId7"/>
    <p:sldId id="358" r:id="rId8"/>
    <p:sldId id="363" r:id="rId9"/>
    <p:sldId id="330" r:id="rId10"/>
    <p:sldId id="287" r:id="rId11"/>
    <p:sldId id="344" r:id="rId12"/>
    <p:sldId id="331" r:id="rId13"/>
    <p:sldId id="264" r:id="rId14"/>
    <p:sldId id="275" r:id="rId15"/>
    <p:sldId id="265" r:id="rId16"/>
    <p:sldId id="332" r:id="rId17"/>
    <p:sldId id="286" r:id="rId18"/>
    <p:sldId id="366" r:id="rId19"/>
    <p:sldId id="359" r:id="rId20"/>
    <p:sldId id="354" r:id="rId21"/>
    <p:sldId id="340" r:id="rId22"/>
    <p:sldId id="336" r:id="rId23"/>
    <p:sldId id="333" r:id="rId24"/>
    <p:sldId id="318" r:id="rId25"/>
    <p:sldId id="335" r:id="rId26"/>
    <p:sldId id="370" r:id="rId27"/>
    <p:sldId id="380" r:id="rId28"/>
    <p:sldId id="381" r:id="rId29"/>
    <p:sldId id="338" r:id="rId30"/>
    <p:sldId id="375" r:id="rId31"/>
    <p:sldId id="342" r:id="rId32"/>
    <p:sldId id="343" r:id="rId33"/>
    <p:sldId id="294" r:id="rId34"/>
    <p:sldId id="310" r:id="rId35"/>
    <p:sldId id="303" r:id="rId36"/>
    <p:sldId id="296" r:id="rId37"/>
    <p:sldId id="364" r:id="rId38"/>
    <p:sldId id="297" r:id="rId39"/>
    <p:sldId id="346" r:id="rId40"/>
    <p:sldId id="378" r:id="rId41"/>
    <p:sldId id="350" r:id="rId42"/>
    <p:sldId id="347" r:id="rId43"/>
    <p:sldId id="348" r:id="rId44"/>
    <p:sldId id="365" r:id="rId45"/>
    <p:sldId id="349" r:id="rId46"/>
    <p:sldId id="300" r:id="rId47"/>
    <p:sldId id="369" r:id="rId48"/>
  </p:sldIdLst>
  <p:sldSz cx="9144000" cy="6858000" type="screen4x3"/>
  <p:notesSz cx="6934200" cy="9232900"/>
  <p:defaultTextStyle>
    <a:defPPr>
      <a:defRPr lang="en-US"/>
    </a:defPPr>
    <a:lvl1pPr algn="l" rtl="0" fontAlgn="base">
      <a:spcBef>
        <a:spcPct val="20000"/>
      </a:spcBef>
      <a:spcAft>
        <a:spcPct val="0"/>
      </a:spcAft>
      <a:buClr>
        <a:schemeClr val="hlink"/>
      </a:buClr>
      <a:buSzPct val="90000"/>
      <a:buFont typeface="Wingdings" pitchFamily="2" charset="2"/>
      <a:buChar char="l"/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hlink"/>
      </a:buClr>
      <a:buSzPct val="90000"/>
      <a:buFont typeface="Wingdings" pitchFamily="2" charset="2"/>
      <a:buChar char="l"/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hlink"/>
      </a:buClr>
      <a:buSzPct val="90000"/>
      <a:buFont typeface="Wingdings" pitchFamily="2" charset="2"/>
      <a:buChar char="l"/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hlink"/>
      </a:buClr>
      <a:buSzPct val="90000"/>
      <a:buFont typeface="Wingdings" pitchFamily="2" charset="2"/>
      <a:buChar char="l"/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hlink"/>
      </a:buClr>
      <a:buSzPct val="90000"/>
      <a:buFont typeface="Wingdings" pitchFamily="2" charset="2"/>
      <a:buChar char="l"/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000"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FFFFFF"/>
    <a:srgbClr val="006600"/>
    <a:srgbClr val="368A58"/>
    <a:srgbClr val="03BD4E"/>
    <a:srgbClr val="00FF00"/>
    <a:srgbClr val="FFFF00"/>
    <a:srgbClr val="6699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snapVertSplitter="1" vertBarState="minimized" horzBarState="maximized">
    <p:restoredLeft sz="21260" autoAdjust="0"/>
    <p:restoredTop sz="96333" autoAdjust="0"/>
  </p:normalViewPr>
  <p:slideViewPr>
    <p:cSldViewPr>
      <p:cViewPr>
        <p:scale>
          <a:sx n="50" d="100"/>
          <a:sy n="50" d="100"/>
        </p:scale>
        <p:origin x="-2136" y="-636"/>
      </p:cViewPr>
      <p:guideLst>
        <p:guide orient="horz" pos="2736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6132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Office_Excel_Worksheet1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Office_Excel_Worksheet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Office_Excel_Work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en-US"/>
  <c:chart>
    <c:plotArea>
      <c:layout>
        <c:manualLayout>
          <c:layoutTarget val="inner"/>
          <c:xMode val="edge"/>
          <c:yMode val="edge"/>
          <c:x val="0.13333333333333336"/>
          <c:y val="0.20747663551401871"/>
          <c:w val="0.85248226950354611"/>
          <c:h val="0.69532710280373844"/>
        </c:manualLayout>
      </c:layout>
      <c:lineChart>
        <c:grouping val="standard"/>
        <c:ser>
          <c:idx val="0"/>
          <c:order val="0"/>
          <c:spPr>
            <a:ln w="15837">
              <a:solidFill>
                <a:srgbClr val="000080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numRef>
              <c:f>Sheet1!$A$1:$A$3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2</c:v>
                </c:pt>
              </c:numCache>
            </c:numRef>
          </c:cat>
          <c:val>
            <c:numRef>
              <c:f>Sheet1!$B$1:$B$3</c:f>
              <c:numCache>
                <c:formatCode>General</c:formatCode>
                <c:ptCount val="3"/>
                <c:pt idx="0">
                  <c:v>1600000</c:v>
                </c:pt>
                <c:pt idx="1">
                  <c:v>1600000</c:v>
                </c:pt>
                <c:pt idx="2">
                  <c:v>1600000</c:v>
                </c:pt>
              </c:numCache>
            </c:numRef>
          </c:val>
        </c:ser>
        <c:ser>
          <c:idx val="1"/>
          <c:order val="1"/>
          <c:spPr>
            <a:ln w="31674">
              <a:solidFill>
                <a:srgbClr val="0000FF"/>
              </a:solidFill>
              <a:prstDash val="solid"/>
            </a:ln>
          </c:spPr>
          <c:marker>
            <c:symbol val="diamond"/>
            <c:size val="6"/>
            <c:spPr>
              <a:solidFill>
                <a:srgbClr val="0000FF"/>
              </a:solidFill>
              <a:ln>
                <a:solidFill>
                  <a:srgbClr val="0000FF"/>
                </a:solidFill>
                <a:prstDash val="solid"/>
              </a:ln>
            </c:spPr>
          </c:marker>
          <c:cat>
            <c:numRef>
              <c:f>Sheet1!$A$1:$A$3</c:f>
              <c:numCache>
                <c:formatCode>General</c:formatCode>
                <c:ptCount val="3"/>
                <c:pt idx="0">
                  <c:v>0</c:v>
                </c:pt>
                <c:pt idx="1">
                  <c:v>1</c:v>
                </c:pt>
                <c:pt idx="2">
                  <c:v>2</c:v>
                </c:pt>
              </c:numCache>
            </c:numRef>
          </c:cat>
          <c:val>
            <c:numRef>
              <c:f>Sheet1!$B$1:$B$3</c:f>
              <c:numCache>
                <c:formatCode>General</c:formatCode>
                <c:ptCount val="3"/>
                <c:pt idx="0">
                  <c:v>1600000</c:v>
                </c:pt>
                <c:pt idx="1">
                  <c:v>1600000</c:v>
                </c:pt>
                <c:pt idx="2">
                  <c:v>1600000</c:v>
                </c:pt>
              </c:numCache>
            </c:numRef>
          </c:val>
        </c:ser>
        <c:ser>
          <c:idx val="3"/>
          <c:order val="2"/>
          <c:spPr>
            <a:ln w="31674">
              <a:solidFill>
                <a:srgbClr val="000080"/>
              </a:solidFill>
              <a:prstDash val="solid"/>
            </a:ln>
          </c:spPr>
          <c:marker>
            <c:symbol val="square"/>
            <c:size val="6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val>
            <c:numRef>
              <c:f>Sheet1!$D$1:$D$3</c:f>
              <c:numCache>
                <c:formatCode>General</c:formatCode>
                <c:ptCount val="3"/>
                <c:pt idx="0">
                  <c:v>1600000</c:v>
                </c:pt>
                <c:pt idx="1">
                  <c:v>780000</c:v>
                </c:pt>
                <c:pt idx="2">
                  <c:v>480000</c:v>
                </c:pt>
              </c:numCache>
            </c:numRef>
          </c:val>
        </c:ser>
        <c:ser>
          <c:idx val="4"/>
          <c:order val="3"/>
          <c:spPr>
            <a:ln w="31674">
              <a:solidFill>
                <a:srgbClr val="FF0000"/>
              </a:solidFill>
              <a:prstDash val="solid"/>
            </a:ln>
          </c:spPr>
          <c:marker>
            <c:symbol val="circle"/>
            <c:size val="6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val>
            <c:numRef>
              <c:f>Sheet1!$E$1:$E$3</c:f>
              <c:numCache>
                <c:formatCode>General</c:formatCode>
                <c:ptCount val="3"/>
                <c:pt idx="0">
                  <c:v>1600000</c:v>
                </c:pt>
                <c:pt idx="1">
                  <c:v>450000</c:v>
                </c:pt>
                <c:pt idx="2">
                  <c:v>6700</c:v>
                </c:pt>
              </c:numCache>
            </c:numRef>
          </c:val>
        </c:ser>
        <c:ser>
          <c:idx val="5"/>
          <c:order val="4"/>
          <c:spPr>
            <a:ln w="31674">
              <a:solidFill>
                <a:srgbClr val="993300"/>
              </a:solidFill>
              <a:prstDash val="solid"/>
            </a:ln>
          </c:spPr>
          <c:marker>
            <c:symbol val="circle"/>
            <c:size val="8"/>
            <c:spPr>
              <a:solidFill>
                <a:srgbClr val="800000"/>
              </a:solidFill>
              <a:ln>
                <a:solidFill>
                  <a:srgbClr val="800000"/>
                </a:solidFill>
                <a:prstDash val="solid"/>
              </a:ln>
            </c:spPr>
          </c:marker>
          <c:val>
            <c:numRef>
              <c:f>Sheet1!$F$1:$F$3</c:f>
              <c:numCache>
                <c:formatCode>General</c:formatCode>
                <c:ptCount val="3"/>
                <c:pt idx="0">
                  <c:v>1600000</c:v>
                </c:pt>
                <c:pt idx="1">
                  <c:v>13000</c:v>
                </c:pt>
                <c:pt idx="2">
                  <c:v>1</c:v>
                </c:pt>
              </c:numCache>
            </c:numRef>
          </c:val>
        </c:ser>
        <c:marker val="1"/>
        <c:axId val="184545664"/>
        <c:axId val="184547968"/>
      </c:lineChart>
      <c:catAx>
        <c:axId val="18454566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998" b="1" i="0" u="none" strike="noStrike" baseline="0">
                    <a:solidFill>
                      <a:srgbClr val="000000"/>
                    </a:solidFill>
                    <a:latin typeface="Tahoma"/>
                    <a:ea typeface="Tahoma"/>
                    <a:cs typeface="Tahoma"/>
                  </a:defRPr>
                </a:pPr>
                <a:r>
                  <a:t>Treatment Time (Hours)</a:t>
                </a:r>
              </a:p>
            </c:rich>
          </c:tx>
          <c:layout>
            <c:manualLayout>
              <c:xMode val="edge"/>
              <c:yMode val="edge"/>
              <c:x val="0.45815602836879427"/>
              <c:y val="0.9476635514018692"/>
            </c:manualLayout>
          </c:layout>
          <c:spPr>
            <a:noFill/>
            <a:ln w="31674">
              <a:noFill/>
            </a:ln>
          </c:spPr>
        </c:title>
        <c:numFmt formatCode="General" sourceLinked="1"/>
        <c:tickLblPos val="nextTo"/>
        <c:spPr>
          <a:ln w="3959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98" b="1" i="0" u="none" strike="noStrike" baseline="0">
                <a:solidFill>
                  <a:srgbClr val="000000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184547968"/>
        <c:crossesAt val="1"/>
        <c:auto val="1"/>
        <c:lblAlgn val="ctr"/>
        <c:lblOffset val="100"/>
        <c:tickLblSkip val="1"/>
        <c:tickMarkSkip val="1"/>
      </c:catAx>
      <c:valAx>
        <c:axId val="184547968"/>
        <c:scaling>
          <c:logBase val="10"/>
          <c:orientation val="minMax"/>
        </c:scaling>
        <c:axPos val="l"/>
        <c:majorGridlines>
          <c:spPr>
            <a:ln w="3959">
              <a:solidFill>
                <a:srgbClr val="000000"/>
              </a:solidFill>
              <a:prstDash val="solid"/>
            </a:ln>
          </c:spPr>
        </c:majorGridlines>
        <c:minorGridlines>
          <c:spPr>
            <a:ln w="3959">
              <a:solidFill>
                <a:srgbClr val="FFFFFF"/>
              </a:solidFill>
              <a:prstDash val="sysDash"/>
            </a:ln>
          </c:spPr>
        </c:minorGridlines>
        <c:title>
          <c:tx>
            <c:rich>
              <a:bodyPr/>
              <a:lstStyle/>
              <a:p>
                <a:pPr>
                  <a:defRPr sz="1465" b="1" i="1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1465" b="1" i="1" strike="noStrike">
                    <a:solidFill>
                      <a:srgbClr val="000000"/>
                    </a:solidFill>
                    <a:latin typeface="Arial"/>
                    <a:cs typeface="Arial"/>
                  </a:rPr>
                  <a:t>Pediococc</a:t>
                </a:r>
                <a:r>
                  <a:rPr lang="en-US" sz="1465" b="1" i="0" strike="noStrike">
                    <a:solidFill>
                      <a:srgbClr val="000000"/>
                    </a:solidFill>
                    <a:latin typeface="Arial"/>
                    <a:cs typeface="Arial"/>
                  </a:rPr>
                  <a:t>i per ml</a:t>
                </a:r>
              </a:p>
            </c:rich>
          </c:tx>
          <c:layout>
            <c:manualLayout>
              <c:xMode val="edge"/>
              <c:yMode val="edge"/>
              <c:x val="1.4184397163120568E-3"/>
              <c:y val="0.42429906542056078"/>
            </c:manualLayout>
          </c:layout>
          <c:spPr>
            <a:noFill/>
            <a:ln w="31674">
              <a:noFill/>
            </a:ln>
          </c:spPr>
        </c:title>
        <c:numFmt formatCode="General" sourceLinked="1"/>
        <c:tickLblPos val="nextTo"/>
        <c:spPr>
          <a:ln w="3959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998" b="1" i="0" u="none" strike="noStrike" baseline="0">
                <a:solidFill>
                  <a:srgbClr val="000000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184545664"/>
        <c:crosses val="autoZero"/>
        <c:crossBetween val="between"/>
        <c:majorUnit val="10"/>
        <c:minorUnit val="10"/>
      </c:valAx>
      <c:spPr>
        <a:solidFill>
          <a:srgbClr val="FFFFFF"/>
        </a:solidFill>
        <a:ln w="3959">
          <a:solidFill>
            <a:srgbClr val="000000"/>
          </a:solidFill>
          <a:prstDash val="solid"/>
        </a:ln>
      </c:spPr>
    </c:plotArea>
    <c:plotVisOnly val="1"/>
    <c:dispBlanksAs val="gap"/>
  </c:chart>
  <c:spPr>
    <a:solidFill>
      <a:schemeClr val="tx1"/>
    </a:solidFill>
    <a:ln w="3959">
      <a:solidFill>
        <a:srgbClr val="FFFFFF"/>
      </a:solidFill>
      <a:prstDash val="solid"/>
    </a:ln>
  </c:spPr>
  <c:txPr>
    <a:bodyPr/>
    <a:lstStyle/>
    <a:p>
      <a:pPr>
        <a:defRPr sz="2369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chart>
    <c:plotArea>
      <c:layout>
        <c:manualLayout>
          <c:layoutTarget val="inner"/>
          <c:xMode val="edge"/>
          <c:yMode val="edge"/>
          <c:x val="0.14540816326530617"/>
          <c:y val="0.17488789237668165"/>
          <c:w val="0.63010204081632648"/>
          <c:h val="0.66816143497757874"/>
        </c:manualLayout>
      </c:layout>
      <c:lineChart>
        <c:grouping val="standard"/>
        <c:ser>
          <c:idx val="1"/>
          <c:order val="0"/>
          <c:spPr>
            <a:ln w="38006">
              <a:solidFill>
                <a:srgbClr val="FF00FF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993300"/>
              </a:solidFill>
              <a:ln>
                <a:solidFill>
                  <a:srgbClr val="993300"/>
                </a:solidFill>
                <a:prstDash val="solid"/>
              </a:ln>
            </c:spPr>
          </c:marker>
          <c:cat>
            <c:numRef>
              <c:f>Sheet1!$A$1:$A$9</c:f>
              <c:numCache>
                <c:formatCode>General</c:formatCode>
                <c:ptCount val="9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</c:numCache>
            </c:numRef>
          </c:cat>
          <c:val>
            <c:numRef>
              <c:f>Sheet1!$B$1:$B$9</c:f>
              <c:numCache>
                <c:formatCode>General</c:formatCode>
                <c:ptCount val="9"/>
                <c:pt idx="0">
                  <c:v>6900000</c:v>
                </c:pt>
                <c:pt idx="8">
                  <c:v>6900000</c:v>
                </c:pt>
              </c:numCache>
            </c:numRef>
          </c:val>
        </c:ser>
        <c:ser>
          <c:idx val="2"/>
          <c:order val="1"/>
          <c:spPr>
            <a:ln w="38006">
              <a:solidFill>
                <a:srgbClr val="000080"/>
              </a:solidFill>
              <a:prstDash val="solid"/>
            </a:ln>
          </c:spPr>
          <c:marker>
            <c:symbol val="diamond"/>
            <c:size val="7"/>
            <c:spPr>
              <a:solidFill>
                <a:srgbClr val="000080"/>
              </a:solidFill>
              <a:ln>
                <a:solidFill>
                  <a:srgbClr val="000080"/>
                </a:solidFill>
                <a:prstDash val="solid"/>
              </a:ln>
            </c:spPr>
          </c:marker>
          <c:cat>
            <c:numRef>
              <c:f>Sheet1!$A$1:$A$9</c:f>
              <c:numCache>
                <c:formatCode>General</c:formatCode>
                <c:ptCount val="9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</c:numCache>
            </c:numRef>
          </c:cat>
          <c:val>
            <c:numRef>
              <c:f>Sheet1!$C$1:$C$9</c:f>
              <c:numCache>
                <c:formatCode>General</c:formatCode>
                <c:ptCount val="9"/>
                <c:pt idx="0">
                  <c:v>6900000</c:v>
                </c:pt>
                <c:pt idx="4">
                  <c:v>1000000</c:v>
                </c:pt>
                <c:pt idx="8">
                  <c:v>30000</c:v>
                </c:pt>
              </c:numCache>
            </c:numRef>
          </c:val>
        </c:ser>
        <c:ser>
          <c:idx val="3"/>
          <c:order val="2"/>
          <c:spPr>
            <a:ln w="38006">
              <a:solidFill>
                <a:srgbClr val="FF0000"/>
              </a:solidFill>
              <a:prstDash val="solid"/>
            </a:ln>
          </c:spPr>
          <c:marker>
            <c:symbol val="circle"/>
            <c:size val="7"/>
            <c:spPr>
              <a:solidFill>
                <a:srgbClr val="FF0000"/>
              </a:solidFill>
              <a:ln>
                <a:solidFill>
                  <a:srgbClr val="FF0000"/>
                </a:solidFill>
                <a:prstDash val="solid"/>
              </a:ln>
            </c:spPr>
          </c:marker>
          <c:cat>
            <c:numRef>
              <c:f>Sheet1!$A$1:$A$9</c:f>
              <c:numCache>
                <c:formatCode>General</c:formatCode>
                <c:ptCount val="9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</c:numCache>
            </c:numRef>
          </c:cat>
          <c:val>
            <c:numRef>
              <c:f>Sheet1!$D$1:$D$9</c:f>
              <c:numCache>
                <c:formatCode>General</c:formatCode>
                <c:ptCount val="9"/>
                <c:pt idx="0">
                  <c:v>6900000</c:v>
                </c:pt>
                <c:pt idx="4">
                  <c:v>100000</c:v>
                </c:pt>
                <c:pt idx="8">
                  <c:v>100</c:v>
                </c:pt>
              </c:numCache>
            </c:numRef>
          </c:val>
        </c:ser>
        <c:ser>
          <c:idx val="4"/>
          <c:order val="3"/>
          <c:spPr>
            <a:ln w="38006">
              <a:solidFill>
                <a:srgbClr val="800080"/>
              </a:solidFill>
              <a:prstDash val="solid"/>
            </a:ln>
          </c:spPr>
          <c:marker>
            <c:symbol val="square"/>
            <c:size val="7"/>
            <c:spPr>
              <a:noFill/>
              <a:ln>
                <a:solidFill>
                  <a:srgbClr val="800080"/>
                </a:solidFill>
                <a:prstDash val="solid"/>
              </a:ln>
            </c:spPr>
          </c:marker>
          <c:cat>
            <c:numRef>
              <c:f>Sheet1!$A$1:$A$9</c:f>
              <c:numCache>
                <c:formatCode>General</c:formatCode>
                <c:ptCount val="9"/>
                <c:pt idx="0">
                  <c:v>0</c:v>
                </c:pt>
                <c:pt idx="1">
                  <c:v>0.5</c:v>
                </c:pt>
                <c:pt idx="2">
                  <c:v>1</c:v>
                </c:pt>
                <c:pt idx="3">
                  <c:v>1.5</c:v>
                </c:pt>
                <c:pt idx="4">
                  <c:v>2</c:v>
                </c:pt>
                <c:pt idx="5">
                  <c:v>2.5</c:v>
                </c:pt>
                <c:pt idx="6">
                  <c:v>3</c:v>
                </c:pt>
                <c:pt idx="7">
                  <c:v>3.5</c:v>
                </c:pt>
                <c:pt idx="8">
                  <c:v>4</c:v>
                </c:pt>
              </c:numCache>
            </c:numRef>
          </c:cat>
          <c:val>
            <c:numRef>
              <c:f>Sheet1!$E$1:$E$9</c:f>
              <c:numCache>
                <c:formatCode>General</c:formatCode>
                <c:ptCount val="9"/>
                <c:pt idx="0">
                  <c:v>6900000</c:v>
                </c:pt>
                <c:pt idx="1">
                  <c:v>22000</c:v>
                </c:pt>
                <c:pt idx="2">
                  <c:v>200</c:v>
                </c:pt>
                <c:pt idx="6">
                  <c:v>1.0000000000000002E-2</c:v>
                </c:pt>
              </c:numCache>
            </c:numRef>
          </c:val>
        </c:ser>
        <c:marker val="1"/>
        <c:axId val="184623104"/>
        <c:axId val="184625408"/>
      </c:lineChart>
      <c:catAx>
        <c:axId val="184623104"/>
        <c:scaling>
          <c:orientation val="minMax"/>
        </c:scaling>
        <c:axPos val="b"/>
        <c:title>
          <c:tx>
            <c:rich>
              <a:bodyPr/>
              <a:lstStyle/>
              <a:p>
                <a:pPr>
                  <a:defRPr sz="67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t>Treatment Time (Hours)</a:t>
                </a:r>
              </a:p>
            </c:rich>
          </c:tx>
          <c:layout>
            <c:manualLayout>
              <c:xMode val="edge"/>
              <c:yMode val="edge"/>
              <c:x val="0.34948979591836743"/>
              <c:y val="0.90582959641255612"/>
            </c:manualLayout>
          </c:layout>
          <c:spPr>
            <a:noFill/>
            <a:ln w="38006">
              <a:noFill/>
            </a:ln>
          </c:spPr>
        </c:title>
        <c:numFmt formatCode="General" sourceLinked="1"/>
        <c:tickLblPos val="nextTo"/>
        <c:spPr>
          <a:ln w="475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486" b="1" i="0" u="none" strike="noStrike" baseline="0">
                <a:solidFill>
                  <a:srgbClr val="000000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184625408"/>
        <c:crosses val="autoZero"/>
        <c:auto val="1"/>
        <c:lblAlgn val="ctr"/>
        <c:lblOffset val="100"/>
        <c:tickLblSkip val="1"/>
        <c:tickMarkSkip val="1"/>
      </c:catAx>
      <c:valAx>
        <c:axId val="184625408"/>
        <c:scaling>
          <c:logBase val="10"/>
          <c:orientation val="minMax"/>
          <c:min val="1"/>
        </c:scaling>
        <c:axPos val="l"/>
        <c:majorGridlines>
          <c:spPr>
            <a:ln w="4751">
              <a:solidFill>
                <a:srgbClr val="000000"/>
              </a:solidFill>
              <a:prstDash val="solid"/>
            </a:ln>
          </c:spPr>
        </c:majorGridlines>
        <c:title>
          <c:tx>
            <c:rich>
              <a:bodyPr/>
              <a:lstStyle/>
              <a:p>
                <a:pPr>
                  <a:defRPr sz="673" b="1" i="0" u="none" strike="noStrike" baseline="0">
                    <a:solidFill>
                      <a:srgbClr val="000000"/>
                    </a:solidFill>
                    <a:latin typeface="Arial"/>
                    <a:ea typeface="Arial"/>
                    <a:cs typeface="Arial"/>
                  </a:defRPr>
                </a:pPr>
                <a:r>
                  <a:rPr lang="en-US" sz="673" b="1" i="0" strike="noStrike">
                    <a:solidFill>
                      <a:srgbClr val="000000"/>
                    </a:solidFill>
                    <a:latin typeface="Arial"/>
                    <a:cs typeface="Arial"/>
                  </a:rPr>
                  <a:t>Surviving </a:t>
                </a:r>
                <a:r>
                  <a:rPr lang="en-US" sz="673" b="1" i="1" strike="noStrike">
                    <a:solidFill>
                      <a:srgbClr val="000000"/>
                    </a:solidFill>
                    <a:latin typeface="Arial"/>
                    <a:cs typeface="Arial"/>
                  </a:rPr>
                  <a:t>Pediococci</a:t>
                </a:r>
                <a:r>
                  <a:rPr lang="en-US" sz="673" b="1" i="0" strike="noStrike">
                    <a:solidFill>
                      <a:srgbClr val="000000"/>
                    </a:solidFill>
                    <a:latin typeface="Arial"/>
                    <a:cs typeface="Arial"/>
                  </a:rPr>
                  <a:t> per ml</a:t>
                </a:r>
              </a:p>
            </c:rich>
          </c:tx>
          <c:layout>
            <c:manualLayout>
              <c:xMode val="edge"/>
              <c:yMode val="edge"/>
              <c:x val="2.0408163265306124E-2"/>
              <c:y val="0.26905829596412562"/>
            </c:manualLayout>
          </c:layout>
          <c:spPr>
            <a:noFill/>
            <a:ln w="38006">
              <a:noFill/>
            </a:ln>
          </c:spPr>
        </c:title>
        <c:numFmt formatCode="General" sourceLinked="1"/>
        <c:tickLblPos val="nextTo"/>
        <c:spPr>
          <a:ln w="4751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486" b="1" i="0" u="none" strike="noStrike" baseline="0">
                <a:solidFill>
                  <a:srgbClr val="000000"/>
                </a:solidFill>
                <a:latin typeface="Tahoma"/>
                <a:ea typeface="Tahoma"/>
                <a:cs typeface="Tahoma"/>
              </a:defRPr>
            </a:pPr>
            <a:endParaRPr lang="en-US"/>
          </a:p>
        </c:txPr>
        <c:crossAx val="184623104"/>
        <c:crosses val="autoZero"/>
        <c:crossBetween val="between"/>
        <c:minorUnit val="10"/>
      </c:valAx>
      <c:spPr>
        <a:noFill/>
        <a:ln w="19003">
          <a:solidFill>
            <a:srgbClr val="FFFFFF"/>
          </a:solidFill>
          <a:prstDash val="solid"/>
        </a:ln>
      </c:spPr>
    </c:plotArea>
    <c:plotVisOnly val="1"/>
    <c:dispBlanksAs val="gap"/>
  </c:chart>
  <c:spPr>
    <a:solidFill>
      <a:srgbClr val="FFFFFF"/>
    </a:solidFill>
    <a:ln w="4751">
      <a:solidFill>
        <a:srgbClr val="000000"/>
      </a:solidFill>
      <a:prstDash val="solid"/>
    </a:ln>
  </c:spPr>
  <c:txPr>
    <a:bodyPr/>
    <a:lstStyle/>
    <a:p>
      <a:pPr>
        <a:defRPr sz="1571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n-US"/>
    </a:p>
  </c:txPr>
  <c:externalData r:id="rId1"/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en-US"/>
  <c:style val="14"/>
  <c:chart>
    <c:autoTitleDeleted val="1"/>
    <c:plotArea>
      <c:layout/>
      <c:barChart>
        <c:barDir val="col"/>
        <c:grouping val="clustered"/>
        <c:ser>
          <c:idx val="0"/>
          <c:order val="0"/>
          <c:tx>
            <c:strRef>
              <c:f>Sheet1!$D$40</c:f>
              <c:strCache>
                <c:ptCount val="1"/>
                <c:pt idx="0">
                  <c:v>1:1DPPH</c:v>
                </c:pt>
              </c:strCache>
            </c:strRef>
          </c:tx>
          <c:dLbls>
            <c:txPr>
              <a:bodyPr/>
              <a:lstStyle/>
              <a:p>
                <a:pPr>
                  <a:defRPr sz="1603"/>
                </a:pPr>
                <a:endParaRPr lang="en-US"/>
              </a:p>
            </c:txPr>
            <c:showVal val="1"/>
          </c:dLbls>
          <c:cat>
            <c:strRef>
              <c:f>Sheet1!$B$41:$B$46</c:f>
              <c:strCache>
                <c:ptCount val="6"/>
                <c:pt idx="0">
                  <c:v>Humulone</c:v>
                </c:pt>
                <c:pt idx="1">
                  <c:v>Colupulone</c:v>
                </c:pt>
                <c:pt idx="2">
                  <c:v>Cellulose portion</c:v>
                </c:pt>
                <c:pt idx="3">
                  <c:v>trans-Iso</c:v>
                </c:pt>
                <c:pt idx="4">
                  <c:v>Tetrahydro-Iso</c:v>
                </c:pt>
                <c:pt idx="5">
                  <c:v>rho-Iso</c:v>
                </c:pt>
              </c:strCache>
            </c:strRef>
          </c:cat>
          <c:val>
            <c:numRef>
              <c:f>Sheet1!$D$41:$D$46</c:f>
              <c:numCache>
                <c:formatCode>0.00</c:formatCode>
                <c:ptCount val="6"/>
                <c:pt idx="0">
                  <c:v>74.2</c:v>
                </c:pt>
                <c:pt idx="1">
                  <c:v>77.400000000000006</c:v>
                </c:pt>
                <c:pt idx="2" formatCode="General">
                  <c:v>69</c:v>
                </c:pt>
                <c:pt idx="3">
                  <c:v>1</c:v>
                </c:pt>
                <c:pt idx="4">
                  <c:v>-1.4</c:v>
                </c:pt>
                <c:pt idx="5">
                  <c:v>5.0999999999999996</c:v>
                </c:pt>
              </c:numCache>
            </c:numRef>
          </c:val>
        </c:ser>
        <c:dLbls>
          <c:showVal val="1"/>
        </c:dLbls>
        <c:gapWidth val="75"/>
        <c:axId val="184670080"/>
        <c:axId val="184671616"/>
      </c:barChart>
      <c:catAx>
        <c:axId val="184670080"/>
        <c:scaling>
          <c:orientation val="minMax"/>
        </c:scaling>
        <c:axPos val="b"/>
        <c:numFmt formatCode="General" sourceLinked="1"/>
        <c:majorTickMark val="none"/>
        <c:tickLblPos val="nextTo"/>
        <c:txPr>
          <a:bodyPr rot="-2700000" vert="horz"/>
          <a:lstStyle/>
          <a:p>
            <a:pPr>
              <a:defRPr>
                <a:latin typeface="Arial Narrow" pitchFamily="34" charset="0"/>
              </a:defRPr>
            </a:pPr>
            <a:endParaRPr lang="en-US"/>
          </a:p>
        </c:txPr>
        <c:crossAx val="184671616"/>
        <c:crosses val="autoZero"/>
        <c:auto val="1"/>
        <c:lblAlgn val="ctr"/>
        <c:lblOffset val="100"/>
        <c:tickLblSkip val="1"/>
        <c:tickMarkSkip val="1"/>
      </c:catAx>
      <c:valAx>
        <c:axId val="184671616"/>
        <c:scaling>
          <c:orientation val="minMax"/>
        </c:scaling>
        <c:axPos val="l"/>
        <c:numFmt formatCode="0.00" sourceLinked="1"/>
        <c:majorTickMark val="none"/>
        <c:tickLblPos val="nextTo"/>
        <c:txPr>
          <a:bodyPr rot="0" vert="horz"/>
          <a:lstStyle/>
          <a:p>
            <a:pPr>
              <a:defRPr/>
            </a:pPr>
            <a:endParaRPr lang="en-US"/>
          </a:p>
        </c:txPr>
        <c:crossAx val="184670080"/>
        <c:crosses val="autoZero"/>
        <c:crossBetween val="between"/>
      </c:valAx>
    </c:plotArea>
    <c:legend>
      <c:legendPos val="b"/>
    </c:legend>
    <c:plotVisOnly val="1"/>
    <c:dispBlanksAs val="gap"/>
  </c:chart>
  <c:txPr>
    <a:bodyPr/>
    <a:lstStyle/>
    <a:p>
      <a:pPr>
        <a:defRPr sz="1803"/>
      </a:pPr>
      <a:endParaRPr lang="en-US"/>
    </a:p>
  </c:txPr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07B3ED-B17C-4E62-8AAC-F3CB1B8E3352}" type="doc">
      <dgm:prSet loTypeId="urn:microsoft.com/office/officeart/2005/8/layout/lProcess3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B9661801-B811-4EAE-B805-585D3400E5D4}">
      <dgm:prSet custT="1"/>
      <dgm:spPr/>
      <dgm:t>
        <a:bodyPr/>
        <a:lstStyle/>
        <a:p>
          <a:pPr rtl="0"/>
          <a:r>
            <a:rPr lang="en-US" sz="1600" b="1" dirty="0" smtClean="0">
              <a:solidFill>
                <a:schemeClr val="accent4">
                  <a:lumMod val="10000"/>
                </a:schemeClr>
              </a:solidFill>
            </a:rPr>
            <a:t>Organic Solvent Free Hop Products</a:t>
          </a:r>
          <a:endParaRPr lang="en-US" sz="1600" b="1" dirty="0">
            <a:solidFill>
              <a:schemeClr val="accent4">
                <a:lumMod val="10000"/>
              </a:schemeClr>
            </a:solidFill>
          </a:endParaRPr>
        </a:p>
      </dgm:t>
    </dgm:pt>
    <dgm:pt modelId="{31FA83F5-70D7-4D7F-9F95-88B535B9B43A}" type="parTrans" cxnId="{A2DB940C-9075-408D-A9EE-B85AE51FD6C0}">
      <dgm:prSet/>
      <dgm:spPr/>
      <dgm:t>
        <a:bodyPr/>
        <a:lstStyle/>
        <a:p>
          <a:endParaRPr lang="en-US"/>
        </a:p>
      </dgm:t>
    </dgm:pt>
    <dgm:pt modelId="{D8A258FA-A317-480D-B8B9-DB0AF708AE29}" type="sibTrans" cxnId="{A2DB940C-9075-408D-A9EE-B85AE51FD6C0}">
      <dgm:prSet/>
      <dgm:spPr/>
      <dgm:t>
        <a:bodyPr/>
        <a:lstStyle/>
        <a:p>
          <a:endParaRPr lang="en-US"/>
        </a:p>
      </dgm:t>
    </dgm:pt>
    <dgm:pt modelId="{876C3145-D594-40CF-9BAE-34931966D222}" type="pres">
      <dgm:prSet presAssocID="{B407B3ED-B17C-4E62-8AAC-F3CB1B8E3352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C18B7995-80B1-4443-A526-74260A54896E}" type="pres">
      <dgm:prSet presAssocID="{B9661801-B811-4EAE-B805-585D3400E5D4}" presName="horFlow" presStyleCnt="0"/>
      <dgm:spPr/>
    </dgm:pt>
    <dgm:pt modelId="{2554C6B0-EE33-4B0A-857B-5120B0E80407}" type="pres">
      <dgm:prSet presAssocID="{B9661801-B811-4EAE-B805-585D3400E5D4}" presName="bigChev" presStyleLbl="node1" presStyleIdx="0" presStyleCnt="1" custScaleX="398948" custScaleY="72916" custLinFactNeighborX="-136" custLinFactNeighborY="-2226"/>
      <dgm:spPr/>
      <dgm:t>
        <a:bodyPr/>
        <a:lstStyle/>
        <a:p>
          <a:endParaRPr lang="en-US"/>
        </a:p>
      </dgm:t>
    </dgm:pt>
  </dgm:ptLst>
  <dgm:cxnLst>
    <dgm:cxn modelId="{A2DB940C-9075-408D-A9EE-B85AE51FD6C0}" srcId="{B407B3ED-B17C-4E62-8AAC-F3CB1B8E3352}" destId="{B9661801-B811-4EAE-B805-585D3400E5D4}" srcOrd="0" destOrd="0" parTransId="{31FA83F5-70D7-4D7F-9F95-88B535B9B43A}" sibTransId="{D8A258FA-A317-480D-B8B9-DB0AF708AE29}"/>
    <dgm:cxn modelId="{57D7ED0E-1442-449F-85F8-B405174ADCC7}" type="presOf" srcId="{B407B3ED-B17C-4E62-8AAC-F3CB1B8E3352}" destId="{876C3145-D594-40CF-9BAE-34931966D222}" srcOrd="0" destOrd="0" presId="urn:microsoft.com/office/officeart/2005/8/layout/lProcess3"/>
    <dgm:cxn modelId="{6F375DFB-9646-40EB-9787-62EA2C0233B1}" type="presOf" srcId="{B9661801-B811-4EAE-B805-585D3400E5D4}" destId="{2554C6B0-EE33-4B0A-857B-5120B0E80407}" srcOrd="0" destOrd="0" presId="urn:microsoft.com/office/officeart/2005/8/layout/lProcess3"/>
    <dgm:cxn modelId="{3B9B0A17-3717-4636-9D43-5928780A8C61}" type="presParOf" srcId="{876C3145-D594-40CF-9BAE-34931966D222}" destId="{C18B7995-80B1-4443-A526-74260A54896E}" srcOrd="0" destOrd="0" presId="urn:microsoft.com/office/officeart/2005/8/layout/lProcess3"/>
    <dgm:cxn modelId="{DAEC9BFF-F3A3-454B-84BD-6505453BBE8E}" type="presParOf" srcId="{C18B7995-80B1-4443-A526-74260A54896E}" destId="{2554C6B0-EE33-4B0A-857B-5120B0E80407}" srcOrd="0" destOrd="0" presId="urn:microsoft.com/office/officeart/2005/8/layout/lProcess3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D6E261-D1A1-44D3-BC77-426EB29F5254}" type="doc">
      <dgm:prSet loTypeId="urn:microsoft.com/office/officeart/2005/8/layout/lProcess3" loCatId="process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F641AFC9-6282-43F4-AF6C-962574BA49F3}">
      <dgm:prSet custT="1"/>
      <dgm:spPr/>
      <dgm:t>
        <a:bodyPr/>
        <a:lstStyle/>
        <a:p>
          <a:pPr rtl="0"/>
          <a:r>
            <a:rPr lang="en-US" sz="1600" b="1" dirty="0" smtClean="0">
              <a:solidFill>
                <a:schemeClr val="accent4">
                  <a:lumMod val="10000"/>
                </a:schemeClr>
              </a:solidFill>
            </a:rPr>
            <a:t>Foam and Anti-Microbial</a:t>
          </a:r>
          <a:endParaRPr lang="en-US" sz="1600" b="1" dirty="0">
            <a:solidFill>
              <a:schemeClr val="accent4">
                <a:lumMod val="10000"/>
              </a:schemeClr>
            </a:solidFill>
          </a:endParaRPr>
        </a:p>
      </dgm:t>
    </dgm:pt>
    <dgm:pt modelId="{F33CE8A0-CCB9-472F-9CAD-4A5FA0CC80E9}" type="parTrans" cxnId="{387F8EFB-E906-414A-AAEF-8D0D6FFA42A2}">
      <dgm:prSet/>
      <dgm:spPr/>
      <dgm:t>
        <a:bodyPr/>
        <a:lstStyle/>
        <a:p>
          <a:endParaRPr lang="en-US"/>
        </a:p>
      </dgm:t>
    </dgm:pt>
    <dgm:pt modelId="{39E16618-F80B-4C9F-9A27-049FF2503E61}" type="sibTrans" cxnId="{387F8EFB-E906-414A-AAEF-8D0D6FFA42A2}">
      <dgm:prSet/>
      <dgm:spPr/>
      <dgm:t>
        <a:bodyPr/>
        <a:lstStyle/>
        <a:p>
          <a:endParaRPr lang="en-US"/>
        </a:p>
      </dgm:t>
    </dgm:pt>
    <dgm:pt modelId="{CF6CCE5D-DA4F-44CA-A401-94A6A6841513}" type="pres">
      <dgm:prSet presAssocID="{EDD6E261-D1A1-44D3-BC77-426EB29F5254}" presName="Name0" presStyleCnt="0">
        <dgm:presLayoutVars>
          <dgm:chPref val="3"/>
          <dgm:dir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D4713CBD-4B13-4DF4-998B-708ABAB2D2F8}" type="pres">
      <dgm:prSet presAssocID="{F641AFC9-6282-43F4-AF6C-962574BA49F3}" presName="horFlow" presStyleCnt="0"/>
      <dgm:spPr/>
    </dgm:pt>
    <dgm:pt modelId="{96FA54A5-D7B2-44AD-A9EC-DA70A968426E}" type="pres">
      <dgm:prSet presAssocID="{F641AFC9-6282-43F4-AF6C-962574BA49F3}" presName="bigChev" presStyleLbl="node1" presStyleIdx="0" presStyleCnt="1" custScaleX="484161" custScaleY="113609" custLinFactNeighborX="-286" custLinFactNeighborY="-2642"/>
      <dgm:spPr/>
      <dgm:t>
        <a:bodyPr/>
        <a:lstStyle/>
        <a:p>
          <a:endParaRPr lang="en-US"/>
        </a:p>
      </dgm:t>
    </dgm:pt>
  </dgm:ptLst>
  <dgm:cxnLst>
    <dgm:cxn modelId="{387F8EFB-E906-414A-AAEF-8D0D6FFA42A2}" srcId="{EDD6E261-D1A1-44D3-BC77-426EB29F5254}" destId="{F641AFC9-6282-43F4-AF6C-962574BA49F3}" srcOrd="0" destOrd="0" parTransId="{F33CE8A0-CCB9-472F-9CAD-4A5FA0CC80E9}" sibTransId="{39E16618-F80B-4C9F-9A27-049FF2503E61}"/>
    <dgm:cxn modelId="{F9F4A059-426E-4F16-819D-BC0D33C23F7E}" type="presOf" srcId="{EDD6E261-D1A1-44D3-BC77-426EB29F5254}" destId="{CF6CCE5D-DA4F-44CA-A401-94A6A6841513}" srcOrd="0" destOrd="0" presId="urn:microsoft.com/office/officeart/2005/8/layout/lProcess3"/>
    <dgm:cxn modelId="{F8A82D0A-2736-42D7-8504-99304217421F}" type="presOf" srcId="{F641AFC9-6282-43F4-AF6C-962574BA49F3}" destId="{96FA54A5-D7B2-44AD-A9EC-DA70A968426E}" srcOrd="0" destOrd="0" presId="urn:microsoft.com/office/officeart/2005/8/layout/lProcess3"/>
    <dgm:cxn modelId="{1BDFA51F-E69C-43A5-B8CF-C0FC00D86EC7}" type="presParOf" srcId="{CF6CCE5D-DA4F-44CA-A401-94A6A6841513}" destId="{D4713CBD-4B13-4DF4-998B-708ABAB2D2F8}" srcOrd="0" destOrd="0" presId="urn:microsoft.com/office/officeart/2005/8/layout/lProcess3"/>
    <dgm:cxn modelId="{E0262CDF-77EA-4F27-AE59-62B7FED8CB13}" type="presParOf" srcId="{D4713CBD-4B13-4DF4-998B-708ABAB2D2F8}" destId="{96FA54A5-D7B2-44AD-A9EC-DA70A968426E}" srcOrd="0" destOrd="0" presId="urn:microsoft.com/office/officeart/2005/8/layout/lProcess3"/>
  </dgm:cxnLst>
  <dgm:bg/>
  <dgm:whole/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AFEA3F-D389-4357-AD25-BBA0DFCCCFC8}" type="doc">
      <dgm:prSet loTypeId="urn:microsoft.com/office/officeart/2005/8/layout/orgChart1" loCatId="hierarchy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00886A0C-DE28-4911-AFC6-BBFC50FCD327}">
      <dgm:prSet phldrT="[Text]" custT="1"/>
      <dgm:spPr/>
      <dgm:t>
        <a:bodyPr/>
        <a:lstStyle/>
        <a:p>
          <a:r>
            <a:rPr lang="en-US" sz="1600" b="1" dirty="0" smtClean="0">
              <a:solidFill>
                <a:srgbClr val="000000"/>
              </a:solidFill>
              <a:latin typeface="Arial Narrow" pitchFamily="34" charset="0"/>
            </a:rPr>
            <a:t>Hops</a:t>
          </a:r>
          <a:endParaRPr lang="en-US" sz="1600" b="1" dirty="0">
            <a:solidFill>
              <a:srgbClr val="000000"/>
            </a:solidFill>
            <a:latin typeface="Arial Narrow" pitchFamily="34" charset="0"/>
          </a:endParaRPr>
        </a:p>
      </dgm:t>
    </dgm:pt>
    <dgm:pt modelId="{5C8F7B89-BCB4-4645-A86C-8815234046BD}" type="parTrans" cxnId="{B142FC54-2915-4305-948F-A4DC4AD7DAFC}">
      <dgm:prSet/>
      <dgm:spPr/>
      <dgm:t>
        <a:bodyPr/>
        <a:lstStyle/>
        <a:p>
          <a:endParaRPr lang="en-US"/>
        </a:p>
      </dgm:t>
    </dgm:pt>
    <dgm:pt modelId="{3C8DBAD5-865C-4F72-843C-E1C528510A45}" type="sibTrans" cxnId="{B142FC54-2915-4305-948F-A4DC4AD7DAFC}">
      <dgm:prSet/>
      <dgm:spPr/>
      <dgm:t>
        <a:bodyPr/>
        <a:lstStyle/>
        <a:p>
          <a:endParaRPr lang="en-US"/>
        </a:p>
      </dgm:t>
    </dgm:pt>
    <dgm:pt modelId="{DBE041BE-5154-473E-AFB3-96601F54C4ED}">
      <dgm:prSet phldrT="[Text]" custT="1"/>
      <dgm:spPr/>
      <dgm:t>
        <a:bodyPr/>
        <a:lstStyle/>
        <a:p>
          <a:r>
            <a:rPr lang="en-US" sz="1600" b="1" dirty="0" smtClean="0">
              <a:solidFill>
                <a:srgbClr val="000000"/>
              </a:solidFill>
              <a:latin typeface="Arial Narrow" pitchFamily="34" charset="0"/>
            </a:rPr>
            <a:t>CO</a:t>
          </a:r>
          <a:r>
            <a:rPr lang="en-US" sz="1600" b="1" baseline="-25000" dirty="0" smtClean="0">
              <a:solidFill>
                <a:srgbClr val="000000"/>
              </a:solidFill>
              <a:latin typeface="Arial Narrow" pitchFamily="34" charset="0"/>
            </a:rPr>
            <a:t>2</a:t>
          </a:r>
          <a:r>
            <a:rPr lang="en-US" sz="1600" b="1" dirty="0" smtClean="0">
              <a:solidFill>
                <a:srgbClr val="000000"/>
              </a:solidFill>
              <a:latin typeface="Arial Narrow" pitchFamily="34" charset="0"/>
            </a:rPr>
            <a:t> Extract</a:t>
          </a:r>
          <a:br>
            <a:rPr lang="en-US" sz="1600" b="1" dirty="0" smtClean="0">
              <a:solidFill>
                <a:srgbClr val="000000"/>
              </a:solidFill>
              <a:latin typeface="Arial Narrow" pitchFamily="34" charset="0"/>
            </a:rPr>
          </a:br>
          <a:r>
            <a:rPr lang="en-US" sz="1600" b="1" dirty="0" smtClean="0">
              <a:solidFill>
                <a:srgbClr val="000000"/>
              </a:solidFill>
              <a:latin typeface="Arial Narrow" pitchFamily="34" charset="0"/>
            </a:rPr>
            <a:t> (Hop Soft-Resins</a:t>
          </a:r>
          <a:r>
            <a:rPr lang="en-US" sz="1600" b="1" dirty="0" smtClean="0">
              <a:latin typeface="Arial Narrow" pitchFamily="34" charset="0"/>
            </a:rPr>
            <a:t>)</a:t>
          </a:r>
          <a:endParaRPr lang="en-US" sz="1600" b="1" dirty="0">
            <a:latin typeface="Arial Narrow" pitchFamily="34" charset="0"/>
          </a:endParaRPr>
        </a:p>
      </dgm:t>
    </dgm:pt>
    <dgm:pt modelId="{3CBAF053-F2D3-416A-B4D9-3F9DE54476EF}" type="parTrans" cxnId="{3085961F-CAFF-4404-AEFB-CD6A0136CC89}">
      <dgm:prSet/>
      <dgm:spPr/>
      <dgm:t>
        <a:bodyPr/>
        <a:lstStyle/>
        <a:p>
          <a:endParaRPr lang="en-US"/>
        </a:p>
      </dgm:t>
    </dgm:pt>
    <dgm:pt modelId="{CFC3665C-9A5E-41E1-B438-7AC4B16441B1}" type="sibTrans" cxnId="{3085961F-CAFF-4404-AEFB-CD6A0136CC89}">
      <dgm:prSet/>
      <dgm:spPr/>
      <dgm:t>
        <a:bodyPr/>
        <a:lstStyle/>
        <a:p>
          <a:endParaRPr lang="en-US"/>
        </a:p>
      </dgm:t>
    </dgm:pt>
    <dgm:pt modelId="{8F95D9BB-36D9-450E-90F4-CC9A218CD7A2}">
      <dgm:prSet phldrT="[Text]" custT="1"/>
      <dgm:spPr/>
      <dgm:t>
        <a:bodyPr/>
        <a:lstStyle/>
        <a:p>
          <a:r>
            <a:rPr lang="en-US" sz="1600" b="1" dirty="0" smtClean="0">
              <a:solidFill>
                <a:srgbClr val="000000"/>
              </a:solidFill>
              <a:latin typeface="Arial Narrow" pitchFamily="34" charset="0"/>
            </a:rPr>
            <a:t>Cellulose Portion </a:t>
          </a:r>
          <a:br>
            <a:rPr lang="en-US" sz="1600" b="1" dirty="0" smtClean="0">
              <a:solidFill>
                <a:srgbClr val="000000"/>
              </a:solidFill>
              <a:latin typeface="Arial Narrow" pitchFamily="34" charset="0"/>
            </a:rPr>
          </a:br>
          <a:r>
            <a:rPr lang="en-US" sz="1600" b="1" dirty="0" smtClean="0">
              <a:solidFill>
                <a:srgbClr val="000000"/>
              </a:solidFill>
              <a:latin typeface="Arial Narrow" pitchFamily="34" charset="0"/>
            </a:rPr>
            <a:t>(Hop Solids</a:t>
          </a:r>
          <a:r>
            <a:rPr lang="en-US" sz="1600" b="1" dirty="0" smtClean="0">
              <a:solidFill>
                <a:srgbClr val="000000"/>
              </a:solidFill>
            </a:rPr>
            <a:t>)</a:t>
          </a:r>
          <a:endParaRPr lang="en-US" sz="1600" b="1" dirty="0">
            <a:solidFill>
              <a:srgbClr val="000000"/>
            </a:solidFill>
          </a:endParaRPr>
        </a:p>
      </dgm:t>
    </dgm:pt>
    <dgm:pt modelId="{498B194F-41DC-4616-9A1E-4E74CF6D0DEA}" type="parTrans" cxnId="{1EDB3B6B-BD38-4580-B05C-FFFEA1D72DF9}">
      <dgm:prSet/>
      <dgm:spPr/>
      <dgm:t>
        <a:bodyPr/>
        <a:lstStyle/>
        <a:p>
          <a:endParaRPr lang="en-US"/>
        </a:p>
      </dgm:t>
    </dgm:pt>
    <dgm:pt modelId="{4774D997-4FCD-459C-A443-5AF4B5219CE8}" type="sibTrans" cxnId="{1EDB3B6B-BD38-4580-B05C-FFFEA1D72DF9}">
      <dgm:prSet/>
      <dgm:spPr/>
      <dgm:t>
        <a:bodyPr/>
        <a:lstStyle/>
        <a:p>
          <a:endParaRPr lang="en-US"/>
        </a:p>
      </dgm:t>
    </dgm:pt>
    <dgm:pt modelId="{3A66DCC4-51A9-45F1-BAAA-F87999F40939}" type="pres">
      <dgm:prSet presAssocID="{AEAFEA3F-D389-4357-AD25-BBA0DFCCCFC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38B9F230-4405-4766-AB51-B2A54D6D8D2F}" type="pres">
      <dgm:prSet presAssocID="{00886A0C-DE28-4911-AFC6-BBFC50FCD327}" presName="hierRoot1" presStyleCnt="0">
        <dgm:presLayoutVars>
          <dgm:hierBranch val="init"/>
        </dgm:presLayoutVars>
      </dgm:prSet>
      <dgm:spPr/>
    </dgm:pt>
    <dgm:pt modelId="{2052B1B4-8A7F-4B0B-B816-C62A88ED4FB6}" type="pres">
      <dgm:prSet presAssocID="{00886A0C-DE28-4911-AFC6-BBFC50FCD327}" presName="rootComposite1" presStyleCnt="0"/>
      <dgm:spPr/>
    </dgm:pt>
    <dgm:pt modelId="{3D917FC1-C14B-4CA2-8CBE-D3BF5E70E398}" type="pres">
      <dgm:prSet presAssocID="{00886A0C-DE28-4911-AFC6-BBFC50FCD327}" presName="rootText1" presStyleLbl="node0" presStyleIdx="0" presStyleCnt="1" custScaleX="63002" custScaleY="45286" custLinFactNeighborX="802" custLinFactNeighborY="-2068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1D5BAE4-F815-46B2-91C2-9DF1F91C5185}" type="pres">
      <dgm:prSet presAssocID="{00886A0C-DE28-4911-AFC6-BBFC50FCD327}" presName="rootConnector1" presStyleLbl="node1" presStyleIdx="0" presStyleCnt="0"/>
      <dgm:spPr/>
      <dgm:t>
        <a:bodyPr/>
        <a:lstStyle/>
        <a:p>
          <a:endParaRPr lang="en-US"/>
        </a:p>
      </dgm:t>
    </dgm:pt>
    <dgm:pt modelId="{6C283C82-53A2-4F8A-AD74-A29E6C067924}" type="pres">
      <dgm:prSet presAssocID="{00886A0C-DE28-4911-AFC6-BBFC50FCD327}" presName="hierChild2" presStyleCnt="0"/>
      <dgm:spPr/>
    </dgm:pt>
    <dgm:pt modelId="{EE2E5117-E43D-40C2-914D-46EAAB1DA8B2}" type="pres">
      <dgm:prSet presAssocID="{3CBAF053-F2D3-416A-B4D9-3F9DE54476EF}" presName="Name37" presStyleLbl="parChTrans1D2" presStyleIdx="0" presStyleCnt="2"/>
      <dgm:spPr/>
      <dgm:t>
        <a:bodyPr/>
        <a:lstStyle/>
        <a:p>
          <a:endParaRPr lang="en-US"/>
        </a:p>
      </dgm:t>
    </dgm:pt>
    <dgm:pt modelId="{CA5F00AB-EBF7-45D8-BDDB-2799D20C8416}" type="pres">
      <dgm:prSet presAssocID="{DBE041BE-5154-473E-AFB3-96601F54C4ED}" presName="hierRoot2" presStyleCnt="0">
        <dgm:presLayoutVars>
          <dgm:hierBranch val="init"/>
        </dgm:presLayoutVars>
      </dgm:prSet>
      <dgm:spPr/>
    </dgm:pt>
    <dgm:pt modelId="{D172F511-54E4-4EC2-8B70-48848EB93513}" type="pres">
      <dgm:prSet presAssocID="{DBE041BE-5154-473E-AFB3-96601F54C4ED}" presName="rootComposite" presStyleCnt="0"/>
      <dgm:spPr/>
    </dgm:pt>
    <dgm:pt modelId="{0EFB84B6-8EC6-4214-986A-C0EC73C9A07C}" type="pres">
      <dgm:prSet presAssocID="{DBE041BE-5154-473E-AFB3-96601F54C4ED}" presName="rootText" presStyleLbl="node2" presStyleIdx="0" presStyleCnt="2" custScaleX="108182" custScaleY="70092" custLinFactNeighborX="-33" custLinFactNeighborY="-1780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AF23DD85-BA27-4D6C-9ECB-619B7DB086FB}" type="pres">
      <dgm:prSet presAssocID="{DBE041BE-5154-473E-AFB3-96601F54C4ED}" presName="rootConnector" presStyleLbl="node2" presStyleIdx="0" presStyleCnt="2"/>
      <dgm:spPr/>
      <dgm:t>
        <a:bodyPr/>
        <a:lstStyle/>
        <a:p>
          <a:endParaRPr lang="en-US"/>
        </a:p>
      </dgm:t>
    </dgm:pt>
    <dgm:pt modelId="{82D8623E-F1F9-44F7-8F5D-15C5F9841134}" type="pres">
      <dgm:prSet presAssocID="{DBE041BE-5154-473E-AFB3-96601F54C4ED}" presName="hierChild4" presStyleCnt="0"/>
      <dgm:spPr/>
    </dgm:pt>
    <dgm:pt modelId="{A64D70EB-4372-4EE5-B8A1-0E9E9AF5BA0A}" type="pres">
      <dgm:prSet presAssocID="{DBE041BE-5154-473E-AFB3-96601F54C4ED}" presName="hierChild5" presStyleCnt="0"/>
      <dgm:spPr/>
    </dgm:pt>
    <dgm:pt modelId="{92F53C63-8508-4320-9D09-6DEAF079B884}" type="pres">
      <dgm:prSet presAssocID="{498B194F-41DC-4616-9A1E-4E74CF6D0DEA}" presName="Name37" presStyleLbl="parChTrans1D2" presStyleIdx="1" presStyleCnt="2"/>
      <dgm:spPr/>
      <dgm:t>
        <a:bodyPr/>
        <a:lstStyle/>
        <a:p>
          <a:endParaRPr lang="en-US"/>
        </a:p>
      </dgm:t>
    </dgm:pt>
    <dgm:pt modelId="{5E978E44-12B3-4B6F-A697-FA12868EE952}" type="pres">
      <dgm:prSet presAssocID="{8F95D9BB-36D9-450E-90F4-CC9A218CD7A2}" presName="hierRoot2" presStyleCnt="0">
        <dgm:presLayoutVars>
          <dgm:hierBranch val="init"/>
        </dgm:presLayoutVars>
      </dgm:prSet>
      <dgm:spPr/>
    </dgm:pt>
    <dgm:pt modelId="{61EF4693-2CFF-49F3-B3F8-08D0A5C73BE7}" type="pres">
      <dgm:prSet presAssocID="{8F95D9BB-36D9-450E-90F4-CC9A218CD7A2}" presName="rootComposite" presStyleCnt="0"/>
      <dgm:spPr/>
    </dgm:pt>
    <dgm:pt modelId="{5B18089B-CAAF-409F-9007-34993742D74B}" type="pres">
      <dgm:prSet presAssocID="{8F95D9BB-36D9-450E-90F4-CC9A218CD7A2}" presName="rootText" presStyleLbl="node2" presStyleIdx="1" presStyleCnt="2" custScaleX="129182" custScaleY="6653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8AF262AF-D292-4266-9666-774ABA339C04}" type="pres">
      <dgm:prSet presAssocID="{8F95D9BB-36D9-450E-90F4-CC9A218CD7A2}" presName="rootConnector" presStyleLbl="node2" presStyleIdx="1" presStyleCnt="2"/>
      <dgm:spPr/>
      <dgm:t>
        <a:bodyPr/>
        <a:lstStyle/>
        <a:p>
          <a:endParaRPr lang="en-US"/>
        </a:p>
      </dgm:t>
    </dgm:pt>
    <dgm:pt modelId="{7FB07C58-2E7F-487B-ACCE-97BE15A9A2C0}" type="pres">
      <dgm:prSet presAssocID="{8F95D9BB-36D9-450E-90F4-CC9A218CD7A2}" presName="hierChild4" presStyleCnt="0"/>
      <dgm:spPr/>
    </dgm:pt>
    <dgm:pt modelId="{129F908D-02EE-4325-B1E1-936ED896D691}" type="pres">
      <dgm:prSet presAssocID="{8F95D9BB-36D9-450E-90F4-CC9A218CD7A2}" presName="hierChild5" presStyleCnt="0"/>
      <dgm:spPr/>
    </dgm:pt>
    <dgm:pt modelId="{22D61823-5077-4935-B975-4AA3EC3FBEFA}" type="pres">
      <dgm:prSet presAssocID="{00886A0C-DE28-4911-AFC6-BBFC50FCD327}" presName="hierChild3" presStyleCnt="0"/>
      <dgm:spPr/>
    </dgm:pt>
  </dgm:ptLst>
  <dgm:cxnLst>
    <dgm:cxn modelId="{D78799BC-0472-420C-949E-D016B2AD386F}" type="presOf" srcId="{DBE041BE-5154-473E-AFB3-96601F54C4ED}" destId="{0EFB84B6-8EC6-4214-986A-C0EC73C9A07C}" srcOrd="0" destOrd="0" presId="urn:microsoft.com/office/officeart/2005/8/layout/orgChart1"/>
    <dgm:cxn modelId="{E08721B2-C50A-49E6-B85C-2AA26E3545DE}" type="presOf" srcId="{8F95D9BB-36D9-450E-90F4-CC9A218CD7A2}" destId="{5B18089B-CAAF-409F-9007-34993742D74B}" srcOrd="0" destOrd="0" presId="urn:microsoft.com/office/officeart/2005/8/layout/orgChart1"/>
    <dgm:cxn modelId="{EC4960A0-A9AB-4D81-B97B-A643230CC74F}" type="presOf" srcId="{AEAFEA3F-D389-4357-AD25-BBA0DFCCCFC8}" destId="{3A66DCC4-51A9-45F1-BAAA-F87999F40939}" srcOrd="0" destOrd="0" presId="urn:microsoft.com/office/officeart/2005/8/layout/orgChart1"/>
    <dgm:cxn modelId="{5874C959-B393-4D72-B67A-8CB22C921B27}" type="presOf" srcId="{00886A0C-DE28-4911-AFC6-BBFC50FCD327}" destId="{81D5BAE4-F815-46B2-91C2-9DF1F91C5185}" srcOrd="1" destOrd="0" presId="urn:microsoft.com/office/officeart/2005/8/layout/orgChart1"/>
    <dgm:cxn modelId="{3085961F-CAFF-4404-AEFB-CD6A0136CC89}" srcId="{00886A0C-DE28-4911-AFC6-BBFC50FCD327}" destId="{DBE041BE-5154-473E-AFB3-96601F54C4ED}" srcOrd="0" destOrd="0" parTransId="{3CBAF053-F2D3-416A-B4D9-3F9DE54476EF}" sibTransId="{CFC3665C-9A5E-41E1-B438-7AC4B16441B1}"/>
    <dgm:cxn modelId="{B142FC54-2915-4305-948F-A4DC4AD7DAFC}" srcId="{AEAFEA3F-D389-4357-AD25-BBA0DFCCCFC8}" destId="{00886A0C-DE28-4911-AFC6-BBFC50FCD327}" srcOrd="0" destOrd="0" parTransId="{5C8F7B89-BCB4-4645-A86C-8815234046BD}" sibTransId="{3C8DBAD5-865C-4F72-843C-E1C528510A45}"/>
    <dgm:cxn modelId="{8621A755-C92D-4C52-9D0E-F9EFE8CCF756}" type="presOf" srcId="{498B194F-41DC-4616-9A1E-4E74CF6D0DEA}" destId="{92F53C63-8508-4320-9D09-6DEAF079B884}" srcOrd="0" destOrd="0" presId="urn:microsoft.com/office/officeart/2005/8/layout/orgChart1"/>
    <dgm:cxn modelId="{8D86C599-E203-4A2F-9A11-554C4001C61C}" type="presOf" srcId="{8F95D9BB-36D9-450E-90F4-CC9A218CD7A2}" destId="{8AF262AF-D292-4266-9666-774ABA339C04}" srcOrd="1" destOrd="0" presId="urn:microsoft.com/office/officeart/2005/8/layout/orgChart1"/>
    <dgm:cxn modelId="{C989082E-7FB6-4CCA-B789-EAA78FDB8A6A}" type="presOf" srcId="{3CBAF053-F2D3-416A-B4D9-3F9DE54476EF}" destId="{EE2E5117-E43D-40C2-914D-46EAAB1DA8B2}" srcOrd="0" destOrd="0" presId="urn:microsoft.com/office/officeart/2005/8/layout/orgChart1"/>
    <dgm:cxn modelId="{F277B3DB-01A5-43A6-AF76-9237193C6069}" type="presOf" srcId="{DBE041BE-5154-473E-AFB3-96601F54C4ED}" destId="{AF23DD85-BA27-4D6C-9ECB-619B7DB086FB}" srcOrd="1" destOrd="0" presId="urn:microsoft.com/office/officeart/2005/8/layout/orgChart1"/>
    <dgm:cxn modelId="{1EDB3B6B-BD38-4580-B05C-FFFEA1D72DF9}" srcId="{00886A0C-DE28-4911-AFC6-BBFC50FCD327}" destId="{8F95D9BB-36D9-450E-90F4-CC9A218CD7A2}" srcOrd="1" destOrd="0" parTransId="{498B194F-41DC-4616-9A1E-4E74CF6D0DEA}" sibTransId="{4774D997-4FCD-459C-A443-5AF4B5219CE8}"/>
    <dgm:cxn modelId="{922710CC-3DF5-44C4-8FBF-0605780CDFFF}" type="presOf" srcId="{00886A0C-DE28-4911-AFC6-BBFC50FCD327}" destId="{3D917FC1-C14B-4CA2-8CBE-D3BF5E70E398}" srcOrd="0" destOrd="0" presId="urn:microsoft.com/office/officeart/2005/8/layout/orgChart1"/>
    <dgm:cxn modelId="{6FB0F6A3-851E-4FDA-831E-628D507F58AE}" type="presParOf" srcId="{3A66DCC4-51A9-45F1-BAAA-F87999F40939}" destId="{38B9F230-4405-4766-AB51-B2A54D6D8D2F}" srcOrd="0" destOrd="0" presId="urn:microsoft.com/office/officeart/2005/8/layout/orgChart1"/>
    <dgm:cxn modelId="{03177795-BCA7-4969-A4AF-6B61687B2FF8}" type="presParOf" srcId="{38B9F230-4405-4766-AB51-B2A54D6D8D2F}" destId="{2052B1B4-8A7F-4B0B-B816-C62A88ED4FB6}" srcOrd="0" destOrd="0" presId="urn:microsoft.com/office/officeart/2005/8/layout/orgChart1"/>
    <dgm:cxn modelId="{24BB292E-03C0-473E-8B63-3CF0C9E317D8}" type="presParOf" srcId="{2052B1B4-8A7F-4B0B-B816-C62A88ED4FB6}" destId="{3D917FC1-C14B-4CA2-8CBE-D3BF5E70E398}" srcOrd="0" destOrd="0" presId="urn:microsoft.com/office/officeart/2005/8/layout/orgChart1"/>
    <dgm:cxn modelId="{D9168621-33DC-437B-AA43-26CEE70E0740}" type="presParOf" srcId="{2052B1B4-8A7F-4B0B-B816-C62A88ED4FB6}" destId="{81D5BAE4-F815-46B2-91C2-9DF1F91C5185}" srcOrd="1" destOrd="0" presId="urn:microsoft.com/office/officeart/2005/8/layout/orgChart1"/>
    <dgm:cxn modelId="{CE10F969-9308-4E3A-B059-E0764A6B275A}" type="presParOf" srcId="{38B9F230-4405-4766-AB51-B2A54D6D8D2F}" destId="{6C283C82-53A2-4F8A-AD74-A29E6C067924}" srcOrd="1" destOrd="0" presId="urn:microsoft.com/office/officeart/2005/8/layout/orgChart1"/>
    <dgm:cxn modelId="{C9BAE488-4E66-479B-83A1-6794538D6C58}" type="presParOf" srcId="{6C283C82-53A2-4F8A-AD74-A29E6C067924}" destId="{EE2E5117-E43D-40C2-914D-46EAAB1DA8B2}" srcOrd="0" destOrd="0" presId="urn:microsoft.com/office/officeart/2005/8/layout/orgChart1"/>
    <dgm:cxn modelId="{2C75FD39-ED93-471B-8D49-16C12156B915}" type="presParOf" srcId="{6C283C82-53A2-4F8A-AD74-A29E6C067924}" destId="{CA5F00AB-EBF7-45D8-BDDB-2799D20C8416}" srcOrd="1" destOrd="0" presId="urn:microsoft.com/office/officeart/2005/8/layout/orgChart1"/>
    <dgm:cxn modelId="{0C785425-2256-4F3C-B958-418CD3105328}" type="presParOf" srcId="{CA5F00AB-EBF7-45D8-BDDB-2799D20C8416}" destId="{D172F511-54E4-4EC2-8B70-48848EB93513}" srcOrd="0" destOrd="0" presId="urn:microsoft.com/office/officeart/2005/8/layout/orgChart1"/>
    <dgm:cxn modelId="{F9360CB0-77F5-453D-AB71-2CC4E51C03E9}" type="presParOf" srcId="{D172F511-54E4-4EC2-8B70-48848EB93513}" destId="{0EFB84B6-8EC6-4214-986A-C0EC73C9A07C}" srcOrd="0" destOrd="0" presId="urn:microsoft.com/office/officeart/2005/8/layout/orgChart1"/>
    <dgm:cxn modelId="{E9E1A491-6098-4FD8-A7DF-8CC182E3FCD3}" type="presParOf" srcId="{D172F511-54E4-4EC2-8B70-48848EB93513}" destId="{AF23DD85-BA27-4D6C-9ECB-619B7DB086FB}" srcOrd="1" destOrd="0" presId="urn:microsoft.com/office/officeart/2005/8/layout/orgChart1"/>
    <dgm:cxn modelId="{DA5DF865-8B88-4240-BDE8-1834017431C2}" type="presParOf" srcId="{CA5F00AB-EBF7-45D8-BDDB-2799D20C8416}" destId="{82D8623E-F1F9-44F7-8F5D-15C5F9841134}" srcOrd="1" destOrd="0" presId="urn:microsoft.com/office/officeart/2005/8/layout/orgChart1"/>
    <dgm:cxn modelId="{A4BDC94E-BC9D-4019-830D-ABD515365D85}" type="presParOf" srcId="{CA5F00AB-EBF7-45D8-BDDB-2799D20C8416}" destId="{A64D70EB-4372-4EE5-B8A1-0E9E9AF5BA0A}" srcOrd="2" destOrd="0" presId="urn:microsoft.com/office/officeart/2005/8/layout/orgChart1"/>
    <dgm:cxn modelId="{2A011453-72DB-4288-A9C2-D85DB6E7EE32}" type="presParOf" srcId="{6C283C82-53A2-4F8A-AD74-A29E6C067924}" destId="{92F53C63-8508-4320-9D09-6DEAF079B884}" srcOrd="2" destOrd="0" presId="urn:microsoft.com/office/officeart/2005/8/layout/orgChart1"/>
    <dgm:cxn modelId="{8B61310F-CBEC-42A3-80BF-347FC27113BF}" type="presParOf" srcId="{6C283C82-53A2-4F8A-AD74-A29E6C067924}" destId="{5E978E44-12B3-4B6F-A697-FA12868EE952}" srcOrd="3" destOrd="0" presId="urn:microsoft.com/office/officeart/2005/8/layout/orgChart1"/>
    <dgm:cxn modelId="{3A94C457-6605-405B-80BE-87028CECB9F3}" type="presParOf" srcId="{5E978E44-12B3-4B6F-A697-FA12868EE952}" destId="{61EF4693-2CFF-49F3-B3F8-08D0A5C73BE7}" srcOrd="0" destOrd="0" presId="urn:microsoft.com/office/officeart/2005/8/layout/orgChart1"/>
    <dgm:cxn modelId="{CC2A67BB-8C9A-45B0-9171-5100A33DF25B}" type="presParOf" srcId="{61EF4693-2CFF-49F3-B3F8-08D0A5C73BE7}" destId="{5B18089B-CAAF-409F-9007-34993742D74B}" srcOrd="0" destOrd="0" presId="urn:microsoft.com/office/officeart/2005/8/layout/orgChart1"/>
    <dgm:cxn modelId="{FA90E195-A141-4014-9A85-12D820F339CB}" type="presParOf" srcId="{61EF4693-2CFF-49F3-B3F8-08D0A5C73BE7}" destId="{8AF262AF-D292-4266-9666-774ABA339C04}" srcOrd="1" destOrd="0" presId="urn:microsoft.com/office/officeart/2005/8/layout/orgChart1"/>
    <dgm:cxn modelId="{0A96BA3E-3FB9-4D4F-AACB-27120CF7113B}" type="presParOf" srcId="{5E978E44-12B3-4B6F-A697-FA12868EE952}" destId="{7FB07C58-2E7F-487B-ACCE-97BE15A9A2C0}" srcOrd="1" destOrd="0" presId="urn:microsoft.com/office/officeart/2005/8/layout/orgChart1"/>
    <dgm:cxn modelId="{28B73E91-E976-4A07-9A67-C12001DB86AF}" type="presParOf" srcId="{5E978E44-12B3-4B6F-A697-FA12868EE952}" destId="{129F908D-02EE-4325-B1E1-936ED896D691}" srcOrd="2" destOrd="0" presId="urn:microsoft.com/office/officeart/2005/8/layout/orgChart1"/>
    <dgm:cxn modelId="{A10BE6E1-32A7-404B-A0D9-75DD929BF9B1}" type="presParOf" srcId="{38B9F230-4405-4766-AB51-B2A54D6D8D2F}" destId="{22D61823-5077-4935-B975-4AA3EC3FBEFA}" srcOrd="2" destOrd="0" presId="urn:microsoft.com/office/officeart/2005/8/layout/orgChart1"/>
  </dgm:cxnLst>
  <dgm:bg/>
  <dgm:whole/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363A8820-E80F-4189-A188-A99DD0BED150}" type="doc">
      <dgm:prSet loTypeId="urn:microsoft.com/office/officeart/2005/8/layout/process5" loCatId="process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E16C64AE-7432-4B94-9D32-C1D6655B1EE3}">
      <dgm:prSet phldrT="[Text]" custT="1"/>
      <dgm:spPr>
        <a:solidFill>
          <a:srgbClr val="FFFFFF"/>
        </a:solidFill>
      </dgm:spPr>
      <dgm:t>
        <a:bodyPr/>
        <a:lstStyle/>
        <a:p>
          <a:pPr algn="ctr"/>
          <a:r>
            <a:rPr lang="en-US" sz="1800" b="1" dirty="0" smtClean="0">
              <a:solidFill>
                <a:srgbClr val="008000"/>
              </a:solidFill>
              <a:effectLst/>
              <a:latin typeface="Arial Narrow" pitchFamily="34" charset="0"/>
            </a:rPr>
            <a:t>Organic solvent-free </a:t>
          </a:r>
          <a:r>
            <a:rPr lang="en-US" sz="1800" b="1" dirty="0" err="1" smtClean="0">
              <a:solidFill>
                <a:srgbClr val="008000"/>
              </a:solidFill>
              <a:effectLst/>
              <a:latin typeface="Arial Narrow" pitchFamily="34" charset="0"/>
            </a:rPr>
            <a:t>iso</a:t>
          </a:r>
          <a:r>
            <a:rPr lang="en-US" sz="1800" b="1" dirty="0" smtClean="0">
              <a:solidFill>
                <a:srgbClr val="008000"/>
              </a:solidFill>
              <a:effectLst/>
              <a:latin typeface="Arial Narrow" pitchFamily="34" charset="0"/>
            </a:rPr>
            <a:t>-</a:t>
          </a:r>
          <a:r>
            <a:rPr lang="en-US" sz="1800" b="1" dirty="0" smtClean="0">
              <a:solidFill>
                <a:srgbClr val="008000"/>
              </a:solidFill>
              <a:effectLst/>
              <a:latin typeface="Symbol" pitchFamily="18" charset="2"/>
            </a:rPr>
            <a:t>a</a:t>
          </a:r>
          <a:r>
            <a:rPr lang="en-US" sz="1800" b="1" dirty="0" smtClean="0">
              <a:solidFill>
                <a:srgbClr val="008000"/>
              </a:solidFill>
              <a:effectLst/>
              <a:latin typeface="Arial Narrow" pitchFamily="34" charset="0"/>
            </a:rPr>
            <a:t>-acids </a:t>
          </a:r>
          <a:r>
            <a:rPr lang="en-US" sz="1800" b="1" dirty="0" smtClean="0">
              <a:solidFill>
                <a:srgbClr val="000000"/>
              </a:solidFill>
              <a:effectLst/>
              <a:latin typeface="Arial Narrow" pitchFamily="34" charset="0"/>
            </a:rPr>
            <a:t>are produced.</a:t>
          </a:r>
          <a:br>
            <a:rPr lang="en-US" sz="1800" b="1" dirty="0" smtClean="0">
              <a:solidFill>
                <a:srgbClr val="000000"/>
              </a:solidFill>
              <a:effectLst/>
              <a:latin typeface="Arial Narrow" pitchFamily="34" charset="0"/>
            </a:rPr>
          </a:br>
          <a:r>
            <a:rPr lang="en-US" sz="1800" b="1" dirty="0" smtClean="0">
              <a:solidFill>
                <a:srgbClr val="000000"/>
              </a:solidFill>
              <a:effectLst/>
              <a:latin typeface="Arial Narrow" pitchFamily="34" charset="0"/>
            </a:rPr>
            <a:t> </a:t>
          </a:r>
          <a:r>
            <a:rPr lang="en-US" sz="1000" b="0" dirty="0" smtClean="0">
              <a:solidFill>
                <a:srgbClr val="000000"/>
              </a:solidFill>
              <a:effectLst/>
            </a:rPr>
            <a:t>(Laws et al. of BRF 1979)</a:t>
          </a:r>
          <a:endParaRPr lang="en-US" sz="1000" b="0" dirty="0">
            <a:solidFill>
              <a:srgbClr val="000000"/>
            </a:solidFill>
            <a:effectLst/>
          </a:endParaRPr>
        </a:p>
      </dgm:t>
    </dgm:pt>
    <dgm:pt modelId="{4AF7E32B-1B2E-4562-B844-043874529A9F}" type="parTrans" cxnId="{E7FD42D5-43B2-4730-96BA-05F5EF1E6E4A}">
      <dgm:prSet/>
      <dgm:spPr/>
      <dgm:t>
        <a:bodyPr/>
        <a:lstStyle/>
        <a:p>
          <a:pPr algn="l"/>
          <a:endParaRPr lang="en-US">
            <a:solidFill>
              <a:srgbClr val="000000"/>
            </a:solidFill>
          </a:endParaRPr>
        </a:p>
      </dgm:t>
    </dgm:pt>
    <dgm:pt modelId="{DF553716-BCD5-4CDF-B106-FD0B6A1917F9}" type="sibTrans" cxnId="{E7FD42D5-43B2-4730-96BA-05F5EF1E6E4A}">
      <dgm:prSet/>
      <dgm:spPr/>
      <dgm:t>
        <a:bodyPr/>
        <a:lstStyle/>
        <a:p>
          <a:pPr algn="l"/>
          <a:endParaRPr lang="en-US">
            <a:solidFill>
              <a:srgbClr val="000000"/>
            </a:solidFill>
          </a:endParaRPr>
        </a:p>
      </dgm:t>
    </dgm:pt>
    <dgm:pt modelId="{410E7F69-AD60-43E3-B994-E601514BADF2}">
      <dgm:prSet phldrT="[Text]" custT="1"/>
      <dgm:spPr>
        <a:solidFill>
          <a:srgbClr val="FFFFFF"/>
        </a:solidFill>
      </dgm:spPr>
      <dgm:t>
        <a:bodyPr/>
        <a:lstStyle/>
        <a:p>
          <a:pPr algn="ctr"/>
          <a:r>
            <a:rPr lang="en-US" sz="1800" b="1" dirty="0" smtClean="0">
              <a:solidFill>
                <a:schemeClr val="bg1"/>
              </a:solidFill>
              <a:effectLst/>
              <a:latin typeface="Arial Narrow" pitchFamily="34" charset="0"/>
            </a:rPr>
            <a:t>Directly separated</a:t>
          </a:r>
          <a:r>
            <a:rPr lang="en-US" sz="1800" b="1" dirty="0" smtClean="0">
              <a:solidFill>
                <a:srgbClr val="00B050"/>
              </a:solidFill>
              <a:effectLst/>
              <a:latin typeface="Arial Narrow" pitchFamily="34" charset="0"/>
            </a:rPr>
            <a:t> </a:t>
          </a:r>
          <a:r>
            <a:rPr lang="en-US" sz="1800" b="1" dirty="0" smtClean="0">
              <a:solidFill>
                <a:srgbClr val="008000"/>
              </a:solidFill>
              <a:effectLst/>
              <a:latin typeface="Symbol" pitchFamily="18" charset="2"/>
            </a:rPr>
            <a:t>a</a:t>
          </a:r>
          <a:r>
            <a:rPr lang="en-US" sz="1800" b="1" dirty="0" smtClean="0">
              <a:solidFill>
                <a:srgbClr val="008000"/>
              </a:solidFill>
              <a:effectLst/>
              <a:latin typeface="Arial Narrow" pitchFamily="34" charset="0"/>
            </a:rPr>
            <a:t>-acids, </a:t>
          </a:r>
          <a:r>
            <a:rPr lang="en-US" sz="1800" b="1" dirty="0" smtClean="0">
              <a:solidFill>
                <a:srgbClr val="008000"/>
              </a:solidFill>
              <a:effectLst/>
              <a:latin typeface="Symbol" pitchFamily="18" charset="2"/>
            </a:rPr>
            <a:t>b</a:t>
          </a:r>
          <a:r>
            <a:rPr lang="en-US" sz="1800" b="1" dirty="0" smtClean="0">
              <a:solidFill>
                <a:srgbClr val="008000"/>
              </a:solidFill>
              <a:effectLst/>
              <a:latin typeface="Arial Narrow" pitchFamily="34" charset="0"/>
            </a:rPr>
            <a:t>-acids, and hop oils </a:t>
          </a:r>
          <a:r>
            <a:rPr lang="en-US" sz="1800" b="1" dirty="0" smtClean="0">
              <a:solidFill>
                <a:srgbClr val="000000"/>
              </a:solidFill>
              <a:effectLst/>
              <a:latin typeface="Arial Narrow" pitchFamily="34" charset="0"/>
            </a:rPr>
            <a:t>from CO</a:t>
          </a:r>
          <a:r>
            <a:rPr lang="en-US" sz="1800" b="1" baseline="-25000" dirty="0" smtClean="0">
              <a:solidFill>
                <a:srgbClr val="000000"/>
              </a:solidFill>
              <a:effectLst/>
              <a:latin typeface="Arial Narrow" pitchFamily="34" charset="0"/>
            </a:rPr>
            <a:t>2</a:t>
          </a:r>
          <a:r>
            <a:rPr lang="en-US" sz="1800" b="1" dirty="0" smtClean="0">
              <a:solidFill>
                <a:srgbClr val="000000"/>
              </a:solidFill>
              <a:effectLst/>
              <a:latin typeface="Arial Narrow" pitchFamily="34" charset="0"/>
            </a:rPr>
            <a:t> extract using pH partitioning.</a:t>
          </a:r>
          <a:br>
            <a:rPr lang="en-US" sz="1800" b="1" dirty="0" smtClean="0">
              <a:solidFill>
                <a:srgbClr val="000000"/>
              </a:solidFill>
              <a:effectLst/>
              <a:latin typeface="Arial Narrow" pitchFamily="34" charset="0"/>
            </a:rPr>
          </a:br>
          <a:r>
            <a:rPr lang="en-US" sz="1800" b="0" dirty="0" smtClean="0">
              <a:solidFill>
                <a:srgbClr val="000000"/>
              </a:solidFill>
              <a:effectLst/>
              <a:latin typeface="Arial Narrow" pitchFamily="34" charset="0"/>
            </a:rPr>
            <a:t> </a:t>
          </a:r>
          <a:r>
            <a:rPr lang="en-US" sz="1000" b="0" dirty="0" smtClean="0">
              <a:solidFill>
                <a:srgbClr val="000000"/>
              </a:solidFill>
              <a:effectLst/>
            </a:rPr>
            <a:t>(Miller Brewing Patent 1982)</a:t>
          </a:r>
          <a:endParaRPr lang="en-US" sz="1000" b="0" dirty="0">
            <a:solidFill>
              <a:srgbClr val="000000"/>
            </a:solidFill>
            <a:effectLst/>
          </a:endParaRPr>
        </a:p>
      </dgm:t>
    </dgm:pt>
    <dgm:pt modelId="{8AD14D0F-4995-4F3E-AE93-A8D91F9450FB}" type="parTrans" cxnId="{EBB3DDA5-A60E-4D3D-BBE4-C47A46968779}">
      <dgm:prSet/>
      <dgm:spPr/>
      <dgm:t>
        <a:bodyPr/>
        <a:lstStyle/>
        <a:p>
          <a:pPr algn="l"/>
          <a:endParaRPr lang="en-US">
            <a:solidFill>
              <a:srgbClr val="000000"/>
            </a:solidFill>
          </a:endParaRPr>
        </a:p>
      </dgm:t>
    </dgm:pt>
    <dgm:pt modelId="{47E74890-26A9-4C9F-B919-49C3DD299152}" type="sibTrans" cxnId="{EBB3DDA5-A60E-4D3D-BBE4-C47A46968779}">
      <dgm:prSet/>
      <dgm:spPr/>
      <dgm:t>
        <a:bodyPr/>
        <a:lstStyle/>
        <a:p>
          <a:pPr algn="l"/>
          <a:endParaRPr lang="en-US">
            <a:solidFill>
              <a:srgbClr val="000000"/>
            </a:solidFill>
          </a:endParaRPr>
        </a:p>
      </dgm:t>
    </dgm:pt>
    <dgm:pt modelId="{4CF77A62-AE39-4929-BA7B-56924913B29A}">
      <dgm:prSet custT="1"/>
      <dgm:spPr>
        <a:solidFill>
          <a:srgbClr val="FFFFFF"/>
        </a:solidFill>
      </dgm:spPr>
      <dgm:t>
        <a:bodyPr/>
        <a:lstStyle/>
        <a:p>
          <a:pPr algn="ctr"/>
          <a:r>
            <a:rPr lang="en-US" sz="1800" b="1" dirty="0" smtClean="0">
              <a:solidFill>
                <a:srgbClr val="008000"/>
              </a:solidFill>
              <a:effectLst/>
              <a:latin typeface="Arial Narrow" pitchFamily="34" charset="0"/>
            </a:rPr>
            <a:t>Commercial </a:t>
          </a:r>
          <a:r>
            <a:rPr lang="en-US" sz="1800" b="1" dirty="0" err="1" smtClean="0">
              <a:solidFill>
                <a:srgbClr val="008000"/>
              </a:solidFill>
              <a:effectLst/>
              <a:latin typeface="Arial Narrow" pitchFamily="34" charset="0"/>
            </a:rPr>
            <a:t>tetrahydro</a:t>
          </a:r>
          <a:r>
            <a:rPr lang="en-US" sz="1800" b="1" dirty="0" smtClean="0">
              <a:solidFill>
                <a:srgbClr val="008000"/>
              </a:solidFill>
              <a:effectLst/>
              <a:latin typeface="Arial Narrow" pitchFamily="34" charset="0"/>
            </a:rPr>
            <a:t> </a:t>
          </a:r>
          <a:r>
            <a:rPr lang="en-US" sz="1800" b="1" dirty="0" err="1" smtClean="0">
              <a:solidFill>
                <a:srgbClr val="008000"/>
              </a:solidFill>
              <a:effectLst/>
              <a:latin typeface="Arial Narrow" pitchFamily="34" charset="0"/>
            </a:rPr>
            <a:t>iso</a:t>
          </a:r>
          <a:r>
            <a:rPr lang="en-US" sz="1800" b="1" dirty="0" smtClean="0">
              <a:solidFill>
                <a:srgbClr val="008000"/>
              </a:solidFill>
              <a:effectLst/>
              <a:latin typeface="Arial Narrow" pitchFamily="34" charset="0"/>
            </a:rPr>
            <a:t>-</a:t>
          </a:r>
          <a:r>
            <a:rPr lang="en-US" sz="1800" b="1" dirty="0" smtClean="0">
              <a:solidFill>
                <a:srgbClr val="008000"/>
              </a:solidFill>
              <a:effectLst/>
              <a:latin typeface="Symbol" pitchFamily="18" charset="2"/>
            </a:rPr>
            <a:t>a</a:t>
          </a:r>
          <a:r>
            <a:rPr lang="en-US" sz="1800" b="1" dirty="0" smtClean="0">
              <a:solidFill>
                <a:srgbClr val="008000"/>
              </a:solidFill>
              <a:effectLst/>
              <a:latin typeface="Arial Narrow" pitchFamily="34" charset="0"/>
            </a:rPr>
            <a:t>-acids </a:t>
          </a:r>
          <a:r>
            <a:rPr lang="en-US" sz="1800" b="1" dirty="0" smtClean="0">
              <a:solidFill>
                <a:srgbClr val="000000"/>
              </a:solidFill>
              <a:effectLst/>
              <a:latin typeface="Arial Narrow" pitchFamily="34" charset="0"/>
            </a:rPr>
            <a:t>introduced in 1984</a:t>
          </a:r>
          <a:br>
            <a:rPr lang="en-US" sz="1800" b="1" dirty="0" smtClean="0">
              <a:solidFill>
                <a:srgbClr val="000000"/>
              </a:solidFill>
              <a:effectLst/>
              <a:latin typeface="Arial Narrow" pitchFamily="34" charset="0"/>
            </a:rPr>
          </a:br>
          <a:r>
            <a:rPr lang="en-US" sz="1800" b="0" dirty="0" smtClean="0">
              <a:solidFill>
                <a:srgbClr val="000000"/>
              </a:solidFill>
              <a:effectLst/>
              <a:latin typeface="Arial Narrow" pitchFamily="34" charset="0"/>
            </a:rPr>
            <a:t> </a:t>
          </a:r>
          <a:r>
            <a:rPr lang="en-US" sz="1000" b="0" dirty="0" smtClean="0">
              <a:solidFill>
                <a:srgbClr val="000000"/>
              </a:solidFill>
              <a:effectLst/>
            </a:rPr>
            <a:t>(</a:t>
          </a:r>
          <a:r>
            <a:rPr lang="en-US" sz="1000" b="0" dirty="0" err="1" smtClean="0">
              <a:solidFill>
                <a:srgbClr val="000000"/>
              </a:solidFill>
              <a:effectLst/>
            </a:rPr>
            <a:t>Kalsec</a:t>
          </a:r>
          <a:r>
            <a:rPr lang="en-US" sz="1000" b="0" dirty="0" smtClean="0">
              <a:solidFill>
                <a:srgbClr val="000000"/>
              </a:solidFill>
              <a:effectLst/>
            </a:rPr>
            <a:t> Patent 1975) </a:t>
          </a:r>
          <a:endParaRPr lang="en-US" sz="1000" b="0" dirty="0">
            <a:solidFill>
              <a:srgbClr val="000000"/>
            </a:solidFill>
            <a:effectLst/>
          </a:endParaRPr>
        </a:p>
      </dgm:t>
    </dgm:pt>
    <dgm:pt modelId="{54480F9F-DBDF-4AC0-B3EA-DCCCEC092D38}" type="parTrans" cxnId="{847B3460-D61D-4632-B467-72AD002F7234}">
      <dgm:prSet/>
      <dgm:spPr/>
      <dgm:t>
        <a:bodyPr/>
        <a:lstStyle/>
        <a:p>
          <a:pPr algn="l"/>
          <a:endParaRPr lang="en-US">
            <a:solidFill>
              <a:srgbClr val="000000"/>
            </a:solidFill>
          </a:endParaRPr>
        </a:p>
      </dgm:t>
    </dgm:pt>
    <dgm:pt modelId="{0B873C9F-F02B-43DB-822D-8E2573DB581A}" type="sibTrans" cxnId="{847B3460-D61D-4632-B467-72AD002F7234}">
      <dgm:prSet/>
      <dgm:spPr/>
      <dgm:t>
        <a:bodyPr/>
        <a:lstStyle/>
        <a:p>
          <a:pPr algn="l"/>
          <a:endParaRPr lang="en-US">
            <a:solidFill>
              <a:srgbClr val="000000"/>
            </a:solidFill>
          </a:endParaRPr>
        </a:p>
      </dgm:t>
    </dgm:pt>
    <dgm:pt modelId="{EA684A30-02C4-478F-80E6-F0105B789191}">
      <dgm:prSet custT="1"/>
      <dgm:spPr>
        <a:solidFill>
          <a:srgbClr val="FFFFFF"/>
        </a:solidFill>
      </dgm:spPr>
      <dgm:t>
        <a:bodyPr/>
        <a:lstStyle/>
        <a:p>
          <a:pPr algn="ctr"/>
          <a:r>
            <a:rPr lang="en-US" sz="1800" b="1" dirty="0" err="1" smtClean="0">
              <a:solidFill>
                <a:srgbClr val="008000"/>
              </a:solidFill>
              <a:effectLst/>
              <a:latin typeface="Arial Narrow" pitchFamily="34" charset="0"/>
            </a:rPr>
            <a:t>Tetrahydroiso</a:t>
          </a:r>
          <a:r>
            <a:rPr lang="en-US" sz="1800" b="1" dirty="0" smtClean="0">
              <a:solidFill>
                <a:srgbClr val="008000"/>
              </a:solidFill>
              <a:effectLst/>
              <a:latin typeface="Arial Narrow" pitchFamily="34" charset="0"/>
            </a:rPr>
            <a:t>-</a:t>
          </a:r>
          <a:r>
            <a:rPr lang="en-US" sz="1800" b="1" dirty="0" smtClean="0">
              <a:solidFill>
                <a:srgbClr val="008000"/>
              </a:solidFill>
              <a:effectLst/>
              <a:latin typeface="Symbol" pitchFamily="18" charset="2"/>
            </a:rPr>
            <a:t>a</a:t>
          </a:r>
          <a:r>
            <a:rPr lang="en-US" sz="1800" b="1" dirty="0" smtClean="0">
              <a:solidFill>
                <a:srgbClr val="008000"/>
              </a:solidFill>
              <a:effectLst/>
              <a:latin typeface="Arial Narrow" pitchFamily="34" charset="0"/>
            </a:rPr>
            <a:t>-acids</a:t>
          </a:r>
          <a:r>
            <a:rPr lang="en-US" sz="1800" b="1" dirty="0" smtClean="0">
              <a:solidFill>
                <a:srgbClr val="368A58"/>
              </a:solidFill>
              <a:effectLst/>
              <a:latin typeface="Arial Narrow" pitchFamily="34" charset="0"/>
            </a:rPr>
            <a:t> </a:t>
          </a:r>
          <a:r>
            <a:rPr lang="en-US" sz="1800" b="1" dirty="0" smtClean="0">
              <a:solidFill>
                <a:schemeClr val="bg1"/>
              </a:solidFill>
              <a:effectLst/>
              <a:latin typeface="Arial Narrow" pitchFamily="34" charset="0"/>
            </a:rPr>
            <a:t>a</a:t>
          </a:r>
          <a:r>
            <a:rPr lang="en-US" sz="1800" b="1" dirty="0" smtClean="0">
              <a:solidFill>
                <a:srgbClr val="000000"/>
              </a:solidFill>
              <a:effectLst/>
              <a:latin typeface="Arial Narrow" pitchFamily="34" charset="0"/>
            </a:rPr>
            <a:t>re produced from either </a:t>
          </a:r>
          <a:r>
            <a:rPr lang="en-US" sz="1800" b="1" dirty="0" smtClean="0">
              <a:solidFill>
                <a:srgbClr val="000000"/>
              </a:solidFill>
              <a:effectLst/>
              <a:latin typeface="Symbol" pitchFamily="18" charset="2"/>
            </a:rPr>
            <a:t>a</a:t>
          </a:r>
          <a:r>
            <a:rPr lang="en-US" sz="1800" b="1" dirty="0" smtClean="0">
              <a:solidFill>
                <a:srgbClr val="000000"/>
              </a:solidFill>
              <a:effectLst/>
              <a:latin typeface="Arial Narrow" pitchFamily="34" charset="0"/>
            </a:rPr>
            <a:t>-acids or</a:t>
          </a:r>
          <a:br>
            <a:rPr lang="en-US" sz="1800" b="1" dirty="0" smtClean="0">
              <a:solidFill>
                <a:srgbClr val="000000"/>
              </a:solidFill>
              <a:effectLst/>
              <a:latin typeface="Arial Narrow" pitchFamily="34" charset="0"/>
            </a:rPr>
          </a:br>
          <a:r>
            <a:rPr lang="en-US" sz="1800" b="1" dirty="0" smtClean="0">
              <a:solidFill>
                <a:srgbClr val="000000"/>
              </a:solidFill>
              <a:effectLst/>
              <a:latin typeface="Arial Narrow" pitchFamily="34" charset="0"/>
            </a:rPr>
            <a:t> </a:t>
          </a:r>
          <a:r>
            <a:rPr lang="en-US" sz="1800" b="1" dirty="0" smtClean="0">
              <a:solidFill>
                <a:srgbClr val="000000"/>
              </a:solidFill>
              <a:effectLst/>
              <a:latin typeface="Symbol" pitchFamily="18" charset="2"/>
            </a:rPr>
            <a:t>b</a:t>
          </a:r>
          <a:r>
            <a:rPr lang="en-US" sz="1800" b="1" dirty="0" smtClean="0">
              <a:solidFill>
                <a:srgbClr val="000000"/>
              </a:solidFill>
              <a:effectLst/>
              <a:latin typeface="Arial Narrow" pitchFamily="34" charset="0"/>
            </a:rPr>
            <a:t>-acids using only hydrogen, air, ethanol, and water.</a:t>
          </a:r>
        </a:p>
        <a:p>
          <a:pPr algn="ctr"/>
          <a:r>
            <a:rPr lang="en-US" sz="1300" b="0" dirty="0" smtClean="0">
              <a:solidFill>
                <a:srgbClr val="000000"/>
              </a:solidFill>
              <a:effectLst/>
            </a:rPr>
            <a:t> </a:t>
          </a:r>
          <a:r>
            <a:rPr lang="en-US" sz="1000" b="0" dirty="0" smtClean="0">
              <a:solidFill>
                <a:srgbClr val="000000"/>
              </a:solidFill>
              <a:effectLst/>
            </a:rPr>
            <a:t>(Miller Brewing Patent 1985)</a:t>
          </a:r>
          <a:endParaRPr lang="en-US" sz="1000" b="0" dirty="0">
            <a:solidFill>
              <a:srgbClr val="000000"/>
            </a:solidFill>
            <a:effectLst/>
          </a:endParaRPr>
        </a:p>
      </dgm:t>
    </dgm:pt>
    <dgm:pt modelId="{41ACEFB3-7790-4A4C-B812-9A839F21B9DF}" type="parTrans" cxnId="{1C1A4CED-BB7D-4109-8B8E-30111F0AF66C}">
      <dgm:prSet/>
      <dgm:spPr/>
      <dgm:t>
        <a:bodyPr/>
        <a:lstStyle/>
        <a:p>
          <a:pPr algn="l"/>
          <a:endParaRPr lang="en-US">
            <a:solidFill>
              <a:srgbClr val="000000"/>
            </a:solidFill>
          </a:endParaRPr>
        </a:p>
      </dgm:t>
    </dgm:pt>
    <dgm:pt modelId="{E78B0ABB-12B2-4EA4-A24A-804785C39D89}" type="sibTrans" cxnId="{1C1A4CED-BB7D-4109-8B8E-30111F0AF66C}">
      <dgm:prSet/>
      <dgm:spPr/>
      <dgm:t>
        <a:bodyPr/>
        <a:lstStyle/>
        <a:p>
          <a:pPr algn="l"/>
          <a:endParaRPr lang="en-US">
            <a:solidFill>
              <a:srgbClr val="000000"/>
            </a:solidFill>
          </a:endParaRPr>
        </a:p>
      </dgm:t>
    </dgm:pt>
    <dgm:pt modelId="{AF3E94AB-4135-4126-B825-47573ECDD8E0}">
      <dgm:prSet/>
      <dgm:spPr>
        <a:solidFill>
          <a:srgbClr val="000000"/>
        </a:solidFill>
      </dgm:spPr>
      <dgm:t>
        <a:bodyPr/>
        <a:lstStyle/>
        <a:p>
          <a:pPr algn="l"/>
          <a:endParaRPr lang="en-US" dirty="0">
            <a:solidFill>
              <a:srgbClr val="000000"/>
            </a:solidFill>
          </a:endParaRPr>
        </a:p>
      </dgm:t>
    </dgm:pt>
    <dgm:pt modelId="{EEC8EA04-7DCA-4AB2-B23F-3A8E0111C2AC}" type="parTrans" cxnId="{1829F47D-6D69-4331-B124-CFA6A8BF8DB7}">
      <dgm:prSet/>
      <dgm:spPr/>
      <dgm:t>
        <a:bodyPr/>
        <a:lstStyle/>
        <a:p>
          <a:pPr algn="l"/>
          <a:endParaRPr lang="en-US">
            <a:solidFill>
              <a:srgbClr val="000000"/>
            </a:solidFill>
          </a:endParaRPr>
        </a:p>
      </dgm:t>
    </dgm:pt>
    <dgm:pt modelId="{F3984D25-BAEA-4F98-87FE-3F74FC3CAA12}" type="sibTrans" cxnId="{1829F47D-6D69-4331-B124-CFA6A8BF8DB7}">
      <dgm:prSet/>
      <dgm:spPr/>
      <dgm:t>
        <a:bodyPr/>
        <a:lstStyle/>
        <a:p>
          <a:pPr algn="l"/>
          <a:endParaRPr lang="en-US">
            <a:solidFill>
              <a:srgbClr val="000000"/>
            </a:solidFill>
          </a:endParaRPr>
        </a:p>
      </dgm:t>
    </dgm:pt>
    <dgm:pt modelId="{0AE860EB-5429-4DA9-8185-D20500953EE6}" type="pres">
      <dgm:prSet presAssocID="{363A8820-E80F-4189-A188-A99DD0BED150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D10F8F-659D-40CB-96BF-CB3578F5C1BF}" type="pres">
      <dgm:prSet presAssocID="{E16C64AE-7432-4B94-9D32-C1D6655B1EE3}" presName="node" presStyleLbl="node1" presStyleIdx="0" presStyleCnt="5" custScaleY="167066" custLinFactNeighborX="-3619" custLinFactNeighborY="-134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FB26246-1B9E-40B1-B3B1-250A348165E2}" type="pres">
      <dgm:prSet presAssocID="{DF553716-BCD5-4CDF-B106-FD0B6A1917F9}" presName="sibTrans" presStyleLbl="sibTrans2D1" presStyleIdx="0" presStyleCnt="4"/>
      <dgm:spPr/>
      <dgm:t>
        <a:bodyPr/>
        <a:lstStyle/>
        <a:p>
          <a:endParaRPr lang="en-US"/>
        </a:p>
      </dgm:t>
    </dgm:pt>
    <dgm:pt modelId="{5476EA9C-AA1E-46EF-AB3D-8B4E18649419}" type="pres">
      <dgm:prSet presAssocID="{DF553716-BCD5-4CDF-B106-FD0B6A1917F9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C922389A-8E6F-45C4-A791-5FCB9B15A151}" type="pres">
      <dgm:prSet presAssocID="{410E7F69-AD60-43E3-B994-E601514BADF2}" presName="node" presStyleLbl="node1" presStyleIdx="1" presStyleCnt="5" custScaleY="168866" custLinFactNeighborX="-2302" custLinFactNeighborY="-1257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464FBFC-F7EC-4494-92A7-E4A5B0E87AB0}" type="pres">
      <dgm:prSet presAssocID="{47E74890-26A9-4C9F-B919-49C3DD299152}" presName="sibTrans" presStyleLbl="sibTrans2D1" presStyleIdx="1" presStyleCnt="4"/>
      <dgm:spPr/>
      <dgm:t>
        <a:bodyPr/>
        <a:lstStyle/>
        <a:p>
          <a:endParaRPr lang="en-US"/>
        </a:p>
      </dgm:t>
    </dgm:pt>
    <dgm:pt modelId="{587D4E79-F6A9-45A9-83E5-65DE0438848E}" type="pres">
      <dgm:prSet presAssocID="{47E74890-26A9-4C9F-B919-49C3DD299152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3E9BEC23-B8FE-4A1F-B6A6-3963D43C0850}" type="pres">
      <dgm:prSet presAssocID="{4CF77A62-AE39-4929-BA7B-56924913B29A}" presName="node" presStyleLbl="node1" presStyleIdx="2" presStyleCnt="5" custScaleX="101594" custScaleY="169416" custLinFactNeighborX="-2302" custLinFactNeighborY="-2128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3E45A774-C0E6-4A41-AC35-2136ED4C3D8A}" type="pres">
      <dgm:prSet presAssocID="{0B873C9F-F02B-43DB-822D-8E2573DB581A}" presName="sibTrans" presStyleLbl="sibTrans2D1" presStyleIdx="2" presStyleCnt="4"/>
      <dgm:spPr/>
      <dgm:t>
        <a:bodyPr/>
        <a:lstStyle/>
        <a:p>
          <a:endParaRPr lang="en-US"/>
        </a:p>
      </dgm:t>
    </dgm:pt>
    <dgm:pt modelId="{48819219-D7E6-4128-929C-3B94781C25F4}" type="pres">
      <dgm:prSet presAssocID="{0B873C9F-F02B-43DB-822D-8E2573DB581A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8FBAF063-673C-4F3C-AA3E-5EE5A222A1A0}" type="pres">
      <dgm:prSet presAssocID="{EA684A30-02C4-478F-80E6-F0105B789191}" presName="node" presStyleLbl="node1" presStyleIdx="3" presStyleCnt="5" custScaleX="110538" custScaleY="166408" custLinFactNeighborX="-147" custLinFactNeighborY="-2278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B97E54D-83FC-4754-B983-7EE04FD90754}" type="pres">
      <dgm:prSet presAssocID="{E78B0ABB-12B2-4EA4-A24A-804785C39D89}" presName="sibTrans" presStyleLbl="sibTrans2D1" presStyleIdx="3" presStyleCnt="4"/>
      <dgm:spPr/>
      <dgm:t>
        <a:bodyPr/>
        <a:lstStyle/>
        <a:p>
          <a:endParaRPr lang="en-US"/>
        </a:p>
      </dgm:t>
    </dgm:pt>
    <dgm:pt modelId="{BFDB4F95-78A6-43CB-AB25-D60494376E3A}" type="pres">
      <dgm:prSet presAssocID="{E78B0ABB-12B2-4EA4-A24A-804785C39D89}" presName="connectorText" presStyleLbl="sibTrans2D1" presStyleIdx="3" presStyleCnt="4"/>
      <dgm:spPr/>
      <dgm:t>
        <a:bodyPr/>
        <a:lstStyle/>
        <a:p>
          <a:endParaRPr lang="en-US"/>
        </a:p>
      </dgm:t>
    </dgm:pt>
    <dgm:pt modelId="{E6638D23-1E89-4F0C-AAD7-473AD4B43F50}" type="pres">
      <dgm:prSet presAssocID="{AF3E94AB-4135-4126-B825-47573ECDD8E0}" presName="node" presStyleLbl="node1" presStyleIdx="4" presStyleCnt="5" custScaleX="118637" custScaleY="220860" custLinFactNeighborX="-829" custLinFactNeighborY="-1934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6F5D0C8-EEEE-4E33-B33A-111D30745931}" type="presOf" srcId="{E78B0ABB-12B2-4EA4-A24A-804785C39D89}" destId="{1B97E54D-83FC-4754-B983-7EE04FD90754}" srcOrd="0" destOrd="0" presId="urn:microsoft.com/office/officeart/2005/8/layout/process5"/>
    <dgm:cxn modelId="{8416E485-4207-4680-8399-CE1BA7139C59}" type="presOf" srcId="{4CF77A62-AE39-4929-BA7B-56924913B29A}" destId="{3E9BEC23-B8FE-4A1F-B6A6-3963D43C0850}" srcOrd="0" destOrd="0" presId="urn:microsoft.com/office/officeart/2005/8/layout/process5"/>
    <dgm:cxn modelId="{23A0F5B3-FEF9-4D5E-BD76-69F4AC55EA0C}" type="presOf" srcId="{AF3E94AB-4135-4126-B825-47573ECDD8E0}" destId="{E6638D23-1E89-4F0C-AAD7-473AD4B43F50}" srcOrd="0" destOrd="0" presId="urn:microsoft.com/office/officeart/2005/8/layout/process5"/>
    <dgm:cxn modelId="{F2CF50D6-7E54-4174-AA38-4CF13B027C75}" type="presOf" srcId="{410E7F69-AD60-43E3-B994-E601514BADF2}" destId="{C922389A-8E6F-45C4-A791-5FCB9B15A151}" srcOrd="0" destOrd="0" presId="urn:microsoft.com/office/officeart/2005/8/layout/process5"/>
    <dgm:cxn modelId="{EBB3DDA5-A60E-4D3D-BBE4-C47A46968779}" srcId="{363A8820-E80F-4189-A188-A99DD0BED150}" destId="{410E7F69-AD60-43E3-B994-E601514BADF2}" srcOrd="1" destOrd="0" parTransId="{8AD14D0F-4995-4F3E-AE93-A8D91F9450FB}" sibTransId="{47E74890-26A9-4C9F-B919-49C3DD299152}"/>
    <dgm:cxn modelId="{D59591DB-0145-437D-AED5-C644F5898858}" type="presOf" srcId="{0B873C9F-F02B-43DB-822D-8E2573DB581A}" destId="{3E45A774-C0E6-4A41-AC35-2136ED4C3D8A}" srcOrd="0" destOrd="0" presId="urn:microsoft.com/office/officeart/2005/8/layout/process5"/>
    <dgm:cxn modelId="{EE28D85B-F786-4E22-9186-AB3522496D45}" type="presOf" srcId="{DF553716-BCD5-4CDF-B106-FD0B6A1917F9}" destId="{5476EA9C-AA1E-46EF-AB3D-8B4E18649419}" srcOrd="1" destOrd="0" presId="urn:microsoft.com/office/officeart/2005/8/layout/process5"/>
    <dgm:cxn modelId="{38A4FDED-6C03-4C23-A613-4CF89A7607B2}" type="presOf" srcId="{47E74890-26A9-4C9F-B919-49C3DD299152}" destId="{587D4E79-F6A9-45A9-83E5-65DE0438848E}" srcOrd="1" destOrd="0" presId="urn:microsoft.com/office/officeart/2005/8/layout/process5"/>
    <dgm:cxn modelId="{F46A9138-26AF-4254-B4C7-84DEBB2925B8}" type="presOf" srcId="{EA684A30-02C4-478F-80E6-F0105B789191}" destId="{8FBAF063-673C-4F3C-AA3E-5EE5A222A1A0}" srcOrd="0" destOrd="0" presId="urn:microsoft.com/office/officeart/2005/8/layout/process5"/>
    <dgm:cxn modelId="{9196C57B-B415-4405-B5D3-4A64E735AE1A}" type="presOf" srcId="{47E74890-26A9-4C9F-B919-49C3DD299152}" destId="{8464FBFC-F7EC-4494-92A7-E4A5B0E87AB0}" srcOrd="0" destOrd="0" presId="urn:microsoft.com/office/officeart/2005/8/layout/process5"/>
    <dgm:cxn modelId="{E7FD42D5-43B2-4730-96BA-05F5EF1E6E4A}" srcId="{363A8820-E80F-4189-A188-A99DD0BED150}" destId="{E16C64AE-7432-4B94-9D32-C1D6655B1EE3}" srcOrd="0" destOrd="0" parTransId="{4AF7E32B-1B2E-4562-B844-043874529A9F}" sibTransId="{DF553716-BCD5-4CDF-B106-FD0B6A1917F9}"/>
    <dgm:cxn modelId="{B23A903C-BF6D-43F0-B3F1-43F34700D5CC}" type="presOf" srcId="{DF553716-BCD5-4CDF-B106-FD0B6A1917F9}" destId="{BFB26246-1B9E-40B1-B3B1-250A348165E2}" srcOrd="0" destOrd="0" presId="urn:microsoft.com/office/officeart/2005/8/layout/process5"/>
    <dgm:cxn modelId="{847B3460-D61D-4632-B467-72AD002F7234}" srcId="{363A8820-E80F-4189-A188-A99DD0BED150}" destId="{4CF77A62-AE39-4929-BA7B-56924913B29A}" srcOrd="2" destOrd="0" parTransId="{54480F9F-DBDF-4AC0-B3EA-DCCCEC092D38}" sibTransId="{0B873C9F-F02B-43DB-822D-8E2573DB581A}"/>
    <dgm:cxn modelId="{1C1A4CED-BB7D-4109-8B8E-30111F0AF66C}" srcId="{363A8820-E80F-4189-A188-A99DD0BED150}" destId="{EA684A30-02C4-478F-80E6-F0105B789191}" srcOrd="3" destOrd="0" parTransId="{41ACEFB3-7790-4A4C-B812-9A839F21B9DF}" sibTransId="{E78B0ABB-12B2-4EA4-A24A-804785C39D89}"/>
    <dgm:cxn modelId="{FC7C615B-647E-40E2-B41F-98EA4802FA1A}" type="presOf" srcId="{363A8820-E80F-4189-A188-A99DD0BED150}" destId="{0AE860EB-5429-4DA9-8185-D20500953EE6}" srcOrd="0" destOrd="0" presId="urn:microsoft.com/office/officeart/2005/8/layout/process5"/>
    <dgm:cxn modelId="{E632CD7D-312B-452B-98E7-208CD440E029}" type="presOf" srcId="{0B873C9F-F02B-43DB-822D-8E2573DB581A}" destId="{48819219-D7E6-4128-929C-3B94781C25F4}" srcOrd="1" destOrd="0" presId="urn:microsoft.com/office/officeart/2005/8/layout/process5"/>
    <dgm:cxn modelId="{3A2E04CE-4D03-4B7F-A931-C04D4EC10889}" type="presOf" srcId="{E78B0ABB-12B2-4EA4-A24A-804785C39D89}" destId="{BFDB4F95-78A6-43CB-AB25-D60494376E3A}" srcOrd="1" destOrd="0" presId="urn:microsoft.com/office/officeart/2005/8/layout/process5"/>
    <dgm:cxn modelId="{2B321C8A-75C2-4C53-B2B3-68237005782D}" type="presOf" srcId="{E16C64AE-7432-4B94-9D32-C1D6655B1EE3}" destId="{EFD10F8F-659D-40CB-96BF-CB3578F5C1BF}" srcOrd="0" destOrd="0" presId="urn:microsoft.com/office/officeart/2005/8/layout/process5"/>
    <dgm:cxn modelId="{1829F47D-6D69-4331-B124-CFA6A8BF8DB7}" srcId="{363A8820-E80F-4189-A188-A99DD0BED150}" destId="{AF3E94AB-4135-4126-B825-47573ECDD8E0}" srcOrd="4" destOrd="0" parTransId="{EEC8EA04-7DCA-4AB2-B23F-3A8E0111C2AC}" sibTransId="{F3984D25-BAEA-4F98-87FE-3F74FC3CAA12}"/>
    <dgm:cxn modelId="{1AFEB166-29F7-438A-8E9F-8BABCC6228A1}" type="presParOf" srcId="{0AE860EB-5429-4DA9-8185-D20500953EE6}" destId="{EFD10F8F-659D-40CB-96BF-CB3578F5C1BF}" srcOrd="0" destOrd="0" presId="urn:microsoft.com/office/officeart/2005/8/layout/process5"/>
    <dgm:cxn modelId="{0D50823C-94C6-4D41-9AB3-B8FF30B65B74}" type="presParOf" srcId="{0AE860EB-5429-4DA9-8185-D20500953EE6}" destId="{BFB26246-1B9E-40B1-B3B1-250A348165E2}" srcOrd="1" destOrd="0" presId="urn:microsoft.com/office/officeart/2005/8/layout/process5"/>
    <dgm:cxn modelId="{ADE74FBA-AB13-4BAE-8420-F462F6D8804E}" type="presParOf" srcId="{BFB26246-1B9E-40B1-B3B1-250A348165E2}" destId="{5476EA9C-AA1E-46EF-AB3D-8B4E18649419}" srcOrd="0" destOrd="0" presId="urn:microsoft.com/office/officeart/2005/8/layout/process5"/>
    <dgm:cxn modelId="{70C5EAB7-D8DA-4C5D-87A2-1FDF5A4EE102}" type="presParOf" srcId="{0AE860EB-5429-4DA9-8185-D20500953EE6}" destId="{C922389A-8E6F-45C4-A791-5FCB9B15A151}" srcOrd="2" destOrd="0" presId="urn:microsoft.com/office/officeart/2005/8/layout/process5"/>
    <dgm:cxn modelId="{7F1E4DBE-DDA5-41A3-BE67-AE8F52A4BA1C}" type="presParOf" srcId="{0AE860EB-5429-4DA9-8185-D20500953EE6}" destId="{8464FBFC-F7EC-4494-92A7-E4A5B0E87AB0}" srcOrd="3" destOrd="0" presId="urn:microsoft.com/office/officeart/2005/8/layout/process5"/>
    <dgm:cxn modelId="{7FD6F281-87CB-4FC2-A05B-A2C12254F1E2}" type="presParOf" srcId="{8464FBFC-F7EC-4494-92A7-E4A5B0E87AB0}" destId="{587D4E79-F6A9-45A9-83E5-65DE0438848E}" srcOrd="0" destOrd="0" presId="urn:microsoft.com/office/officeart/2005/8/layout/process5"/>
    <dgm:cxn modelId="{6B2C7DA4-6DDB-46E6-A063-84A63CC4477B}" type="presParOf" srcId="{0AE860EB-5429-4DA9-8185-D20500953EE6}" destId="{3E9BEC23-B8FE-4A1F-B6A6-3963D43C0850}" srcOrd="4" destOrd="0" presId="urn:microsoft.com/office/officeart/2005/8/layout/process5"/>
    <dgm:cxn modelId="{EFEEEDB3-27B7-4BA9-A25B-5039A0676319}" type="presParOf" srcId="{0AE860EB-5429-4DA9-8185-D20500953EE6}" destId="{3E45A774-C0E6-4A41-AC35-2136ED4C3D8A}" srcOrd="5" destOrd="0" presId="urn:microsoft.com/office/officeart/2005/8/layout/process5"/>
    <dgm:cxn modelId="{29D3561A-5FF6-4547-9938-1878C9372E4F}" type="presParOf" srcId="{3E45A774-C0E6-4A41-AC35-2136ED4C3D8A}" destId="{48819219-D7E6-4128-929C-3B94781C25F4}" srcOrd="0" destOrd="0" presId="urn:microsoft.com/office/officeart/2005/8/layout/process5"/>
    <dgm:cxn modelId="{7E73C794-1B44-4508-9C1F-7440C9BAE9D2}" type="presParOf" srcId="{0AE860EB-5429-4DA9-8185-D20500953EE6}" destId="{8FBAF063-673C-4F3C-AA3E-5EE5A222A1A0}" srcOrd="6" destOrd="0" presId="urn:microsoft.com/office/officeart/2005/8/layout/process5"/>
    <dgm:cxn modelId="{DC391501-E2CD-4DBC-AD60-9652C0D82625}" type="presParOf" srcId="{0AE860EB-5429-4DA9-8185-D20500953EE6}" destId="{1B97E54D-83FC-4754-B983-7EE04FD90754}" srcOrd="7" destOrd="0" presId="urn:microsoft.com/office/officeart/2005/8/layout/process5"/>
    <dgm:cxn modelId="{7569E495-D159-4632-9564-878818893FF5}" type="presParOf" srcId="{1B97E54D-83FC-4754-B983-7EE04FD90754}" destId="{BFDB4F95-78A6-43CB-AB25-D60494376E3A}" srcOrd="0" destOrd="0" presId="urn:microsoft.com/office/officeart/2005/8/layout/process5"/>
    <dgm:cxn modelId="{F2879443-7AA1-4578-89AC-449C92B0EE08}" type="presParOf" srcId="{0AE860EB-5429-4DA9-8185-D20500953EE6}" destId="{E6638D23-1E89-4F0C-AAD7-473AD4B43F50}" srcOrd="8" destOrd="0" presId="urn:microsoft.com/office/officeart/2005/8/layout/process5"/>
  </dgm:cxnLst>
  <dgm:bg>
    <a:noFill/>
  </dgm:bg>
  <dgm:whole/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AA0BE0F1-15FE-4D15-A816-6AA732A5A7EA}" type="doc">
      <dgm:prSet loTypeId="urn:microsoft.com/office/officeart/2005/8/layout/chevron1" loCatId="process" qsTypeId="urn:microsoft.com/office/officeart/2005/8/quickstyle/simple5" qsCatId="simple" csTypeId="urn:microsoft.com/office/officeart/2005/8/colors/colorful3" csCatId="colorful" phldr="1"/>
      <dgm:spPr/>
    </dgm:pt>
    <dgm:pt modelId="{14E857CE-23E6-4DF4-895E-23E9E30E009C}">
      <dgm:prSet phldrT="[Text]"/>
      <dgm:spPr/>
      <dgm:t>
        <a:bodyPr/>
        <a:lstStyle/>
        <a:p>
          <a:r>
            <a:rPr lang="en-US" b="1" dirty="0" err="1" smtClean="0">
              <a:solidFill>
                <a:schemeClr val="bg1"/>
              </a:solidFill>
              <a:latin typeface="Arial Narrow" pitchFamily="34" charset="0"/>
            </a:rPr>
            <a:t>Tetrahydroiso</a:t>
          </a:r>
          <a:endParaRPr lang="en-US" b="1" dirty="0">
            <a:solidFill>
              <a:schemeClr val="bg1"/>
            </a:solidFill>
            <a:latin typeface="Arial Narrow" pitchFamily="34" charset="0"/>
          </a:endParaRPr>
        </a:p>
      </dgm:t>
    </dgm:pt>
    <dgm:pt modelId="{639CECC8-2AEE-41CE-921F-34203BBDD307}" type="parTrans" cxnId="{64F5E23C-D066-402E-B278-1C7E0AD81C8A}">
      <dgm:prSet/>
      <dgm:spPr/>
      <dgm:t>
        <a:bodyPr/>
        <a:lstStyle/>
        <a:p>
          <a:endParaRPr lang="en-US"/>
        </a:p>
      </dgm:t>
    </dgm:pt>
    <dgm:pt modelId="{03286D05-896C-44C8-B77A-E25524C12E53}" type="sibTrans" cxnId="{64F5E23C-D066-402E-B278-1C7E0AD81C8A}">
      <dgm:prSet/>
      <dgm:spPr/>
      <dgm:t>
        <a:bodyPr/>
        <a:lstStyle/>
        <a:p>
          <a:endParaRPr lang="en-US"/>
        </a:p>
      </dgm:t>
    </dgm:pt>
    <dgm:pt modelId="{C6E9E4F0-9244-4159-BCAE-739F2C54745D}">
      <dgm:prSet phldrT="[Text]"/>
      <dgm:spPr/>
      <dgm:t>
        <a:bodyPr/>
        <a:lstStyle/>
        <a:p>
          <a:r>
            <a:rPr lang="en-US" b="1" dirty="0" err="1" smtClean="0">
              <a:solidFill>
                <a:schemeClr val="bg1"/>
              </a:solidFill>
              <a:latin typeface="Arial Narrow" pitchFamily="34" charset="0"/>
            </a:rPr>
            <a:t>Hexahydroiso</a:t>
          </a:r>
          <a:endParaRPr lang="en-US" b="1" dirty="0">
            <a:solidFill>
              <a:schemeClr val="bg1"/>
            </a:solidFill>
            <a:latin typeface="Arial Narrow" pitchFamily="34" charset="0"/>
          </a:endParaRPr>
        </a:p>
      </dgm:t>
    </dgm:pt>
    <dgm:pt modelId="{52636ACE-B906-4CD1-A721-DB40BF444D61}" type="parTrans" cxnId="{65C974D6-864E-48D8-981E-8F357A3BFE88}">
      <dgm:prSet/>
      <dgm:spPr/>
      <dgm:t>
        <a:bodyPr/>
        <a:lstStyle/>
        <a:p>
          <a:endParaRPr lang="en-US"/>
        </a:p>
      </dgm:t>
    </dgm:pt>
    <dgm:pt modelId="{CD508AA3-36F3-4EB9-A060-2D4D7C16C49F}" type="sibTrans" cxnId="{65C974D6-864E-48D8-981E-8F357A3BFE88}">
      <dgm:prSet/>
      <dgm:spPr/>
      <dgm:t>
        <a:bodyPr/>
        <a:lstStyle/>
        <a:p>
          <a:endParaRPr lang="en-US"/>
        </a:p>
      </dgm:t>
    </dgm:pt>
    <dgm:pt modelId="{C771CF86-6311-4851-B3E8-C0D74BE0C536}">
      <dgm:prSet phldrT="[Text]"/>
      <dgm:spPr/>
      <dgm:t>
        <a:bodyPr/>
        <a:lstStyle/>
        <a:p>
          <a:r>
            <a:rPr lang="en-US" b="1" dirty="0" err="1" smtClean="0">
              <a:solidFill>
                <a:schemeClr val="bg1"/>
              </a:solidFill>
              <a:latin typeface="Arial Narrow" pitchFamily="34" charset="0"/>
            </a:rPr>
            <a:t>Iso</a:t>
          </a:r>
          <a:endParaRPr lang="en-US" b="1" dirty="0">
            <a:solidFill>
              <a:schemeClr val="bg1"/>
            </a:solidFill>
            <a:latin typeface="Arial Narrow" pitchFamily="34" charset="0"/>
          </a:endParaRPr>
        </a:p>
      </dgm:t>
    </dgm:pt>
    <dgm:pt modelId="{DE44E455-B765-4474-9347-0199F24009EF}" type="parTrans" cxnId="{BCFFBD6F-2EE8-43E1-947A-052DB4C18936}">
      <dgm:prSet/>
      <dgm:spPr/>
      <dgm:t>
        <a:bodyPr/>
        <a:lstStyle/>
        <a:p>
          <a:endParaRPr lang="en-US"/>
        </a:p>
      </dgm:t>
    </dgm:pt>
    <dgm:pt modelId="{03A785F3-2A70-44A5-90B9-63C74F5904FC}" type="sibTrans" cxnId="{BCFFBD6F-2EE8-43E1-947A-052DB4C18936}">
      <dgm:prSet/>
      <dgm:spPr/>
      <dgm:t>
        <a:bodyPr/>
        <a:lstStyle/>
        <a:p>
          <a:endParaRPr lang="en-US"/>
        </a:p>
      </dgm:t>
    </dgm:pt>
    <dgm:pt modelId="{6232904B-A9DA-488D-9748-B0301627F4CE}">
      <dgm:prSet/>
      <dgm:spPr/>
      <dgm:t>
        <a:bodyPr/>
        <a:lstStyle/>
        <a:p>
          <a:r>
            <a:rPr lang="en-US" b="1" dirty="0" smtClean="0">
              <a:solidFill>
                <a:schemeClr val="bg1"/>
              </a:solidFill>
              <a:latin typeface="Symbol" pitchFamily="18" charset="2"/>
            </a:rPr>
            <a:t>r</a:t>
          </a:r>
          <a:r>
            <a:rPr lang="en-US" b="1" dirty="0" smtClean="0">
              <a:solidFill>
                <a:schemeClr val="bg1"/>
              </a:solidFill>
              <a:latin typeface="Arial Narrow" pitchFamily="34" charset="0"/>
            </a:rPr>
            <a:t>-</a:t>
          </a:r>
          <a:r>
            <a:rPr lang="en-US" b="1" dirty="0" err="1" smtClean="0">
              <a:solidFill>
                <a:schemeClr val="bg1"/>
              </a:solidFill>
              <a:latin typeface="Arial Narrow" pitchFamily="34" charset="0"/>
            </a:rPr>
            <a:t>Iso</a:t>
          </a:r>
          <a:endParaRPr lang="en-US" b="1" dirty="0">
            <a:solidFill>
              <a:schemeClr val="bg1"/>
            </a:solidFill>
            <a:latin typeface="Arial Narrow" pitchFamily="34" charset="0"/>
          </a:endParaRPr>
        </a:p>
      </dgm:t>
    </dgm:pt>
    <dgm:pt modelId="{85CF6826-AF5F-4B65-A85E-60DD999589B2}" type="parTrans" cxnId="{50732EA8-724B-4EC2-92ED-914E78DF0084}">
      <dgm:prSet/>
      <dgm:spPr/>
      <dgm:t>
        <a:bodyPr/>
        <a:lstStyle/>
        <a:p>
          <a:endParaRPr lang="en-US"/>
        </a:p>
      </dgm:t>
    </dgm:pt>
    <dgm:pt modelId="{F1A93FB9-EEAA-4FE6-8CDF-AB164E1A89A5}" type="sibTrans" cxnId="{50732EA8-724B-4EC2-92ED-914E78DF0084}">
      <dgm:prSet/>
      <dgm:spPr/>
      <dgm:t>
        <a:bodyPr/>
        <a:lstStyle/>
        <a:p>
          <a:endParaRPr lang="en-US"/>
        </a:p>
      </dgm:t>
    </dgm:pt>
    <dgm:pt modelId="{7184E42A-0DCB-4A43-9B26-0A6E5E0D640C}" type="pres">
      <dgm:prSet presAssocID="{AA0BE0F1-15FE-4D15-A816-6AA732A5A7EA}" presName="Name0" presStyleCnt="0">
        <dgm:presLayoutVars>
          <dgm:dir/>
          <dgm:animLvl val="lvl"/>
          <dgm:resizeHandles val="exact"/>
        </dgm:presLayoutVars>
      </dgm:prSet>
      <dgm:spPr/>
    </dgm:pt>
    <dgm:pt modelId="{5E09893F-C57E-4B71-8B84-935EFC0F326B}" type="pres">
      <dgm:prSet presAssocID="{14E857CE-23E6-4DF4-895E-23E9E30E009C}" presName="parTxOnly" presStyleLbl="node1" presStyleIdx="0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BB80472-9059-4DB1-9440-1A39529A6F12}" type="pres">
      <dgm:prSet presAssocID="{03286D05-896C-44C8-B77A-E25524C12E53}" presName="parTxOnlySpace" presStyleCnt="0"/>
      <dgm:spPr/>
    </dgm:pt>
    <dgm:pt modelId="{A50F4290-8CA4-40E7-994E-51DC95EE0E0F}" type="pres">
      <dgm:prSet presAssocID="{C6E9E4F0-9244-4159-BCAE-739F2C54745D}" presName="parTxOnly" presStyleLbl="node1" presStyleIdx="1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BAE57F0-B46D-4720-8F52-50619C44CBA7}" type="pres">
      <dgm:prSet presAssocID="{CD508AA3-36F3-4EB9-A060-2D4D7C16C49F}" presName="parTxOnlySpace" presStyleCnt="0"/>
      <dgm:spPr/>
    </dgm:pt>
    <dgm:pt modelId="{7F56754E-F2B6-40F9-9C3A-17D0873532B0}" type="pres">
      <dgm:prSet presAssocID="{C771CF86-6311-4851-B3E8-C0D74BE0C536}" presName="parTxOnly" presStyleLbl="node1" presStyleIdx="2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3DD16EA-7E9D-411C-9EF4-AC13290ECB01}" type="pres">
      <dgm:prSet presAssocID="{03A785F3-2A70-44A5-90B9-63C74F5904FC}" presName="parTxOnlySpace" presStyleCnt="0"/>
      <dgm:spPr/>
    </dgm:pt>
    <dgm:pt modelId="{13780735-AA81-4A72-A401-1019EBD427BF}" type="pres">
      <dgm:prSet presAssocID="{6232904B-A9DA-488D-9748-B0301627F4CE}" presName="parTxOnly" presStyleLbl="node1" presStyleIdx="3" presStyleCnt="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239E358-B474-4274-91CC-CD18E7BDD47B}" type="presOf" srcId="{14E857CE-23E6-4DF4-895E-23E9E30E009C}" destId="{5E09893F-C57E-4B71-8B84-935EFC0F326B}" srcOrd="0" destOrd="0" presId="urn:microsoft.com/office/officeart/2005/8/layout/chevron1"/>
    <dgm:cxn modelId="{50732EA8-724B-4EC2-92ED-914E78DF0084}" srcId="{AA0BE0F1-15FE-4D15-A816-6AA732A5A7EA}" destId="{6232904B-A9DA-488D-9748-B0301627F4CE}" srcOrd="3" destOrd="0" parTransId="{85CF6826-AF5F-4B65-A85E-60DD999589B2}" sibTransId="{F1A93FB9-EEAA-4FE6-8CDF-AB164E1A89A5}"/>
    <dgm:cxn modelId="{4E9084D3-1818-4C19-AE15-18A18C1C68FD}" type="presOf" srcId="{6232904B-A9DA-488D-9748-B0301627F4CE}" destId="{13780735-AA81-4A72-A401-1019EBD427BF}" srcOrd="0" destOrd="0" presId="urn:microsoft.com/office/officeart/2005/8/layout/chevron1"/>
    <dgm:cxn modelId="{64F5E23C-D066-402E-B278-1C7E0AD81C8A}" srcId="{AA0BE0F1-15FE-4D15-A816-6AA732A5A7EA}" destId="{14E857CE-23E6-4DF4-895E-23E9E30E009C}" srcOrd="0" destOrd="0" parTransId="{639CECC8-2AEE-41CE-921F-34203BBDD307}" sibTransId="{03286D05-896C-44C8-B77A-E25524C12E53}"/>
    <dgm:cxn modelId="{2E0305F6-F7A5-4284-AE8F-A9676E6F6EA5}" type="presOf" srcId="{AA0BE0F1-15FE-4D15-A816-6AA732A5A7EA}" destId="{7184E42A-0DCB-4A43-9B26-0A6E5E0D640C}" srcOrd="0" destOrd="0" presId="urn:microsoft.com/office/officeart/2005/8/layout/chevron1"/>
    <dgm:cxn modelId="{E20F1D3C-5D6D-4BA4-95E9-ECBE3F16232B}" type="presOf" srcId="{C771CF86-6311-4851-B3E8-C0D74BE0C536}" destId="{7F56754E-F2B6-40F9-9C3A-17D0873532B0}" srcOrd="0" destOrd="0" presId="urn:microsoft.com/office/officeart/2005/8/layout/chevron1"/>
    <dgm:cxn modelId="{A797F804-C091-4683-8428-563EB4DFC919}" type="presOf" srcId="{C6E9E4F0-9244-4159-BCAE-739F2C54745D}" destId="{A50F4290-8CA4-40E7-994E-51DC95EE0E0F}" srcOrd="0" destOrd="0" presId="urn:microsoft.com/office/officeart/2005/8/layout/chevron1"/>
    <dgm:cxn modelId="{65C974D6-864E-48D8-981E-8F357A3BFE88}" srcId="{AA0BE0F1-15FE-4D15-A816-6AA732A5A7EA}" destId="{C6E9E4F0-9244-4159-BCAE-739F2C54745D}" srcOrd="1" destOrd="0" parTransId="{52636ACE-B906-4CD1-A721-DB40BF444D61}" sibTransId="{CD508AA3-36F3-4EB9-A060-2D4D7C16C49F}"/>
    <dgm:cxn modelId="{BCFFBD6F-2EE8-43E1-947A-052DB4C18936}" srcId="{AA0BE0F1-15FE-4D15-A816-6AA732A5A7EA}" destId="{C771CF86-6311-4851-B3E8-C0D74BE0C536}" srcOrd="2" destOrd="0" parTransId="{DE44E455-B765-4474-9347-0199F24009EF}" sibTransId="{03A785F3-2A70-44A5-90B9-63C74F5904FC}"/>
    <dgm:cxn modelId="{11301E21-87C6-421A-B5A8-63363886CF61}" type="presParOf" srcId="{7184E42A-0DCB-4A43-9B26-0A6E5E0D640C}" destId="{5E09893F-C57E-4B71-8B84-935EFC0F326B}" srcOrd="0" destOrd="0" presId="urn:microsoft.com/office/officeart/2005/8/layout/chevron1"/>
    <dgm:cxn modelId="{52632BFD-B020-4085-9E41-B7BEA1A5252B}" type="presParOf" srcId="{7184E42A-0DCB-4A43-9B26-0A6E5E0D640C}" destId="{6BB80472-9059-4DB1-9440-1A39529A6F12}" srcOrd="1" destOrd="0" presId="urn:microsoft.com/office/officeart/2005/8/layout/chevron1"/>
    <dgm:cxn modelId="{1E524958-F475-4D9D-A4BF-22543D3725CD}" type="presParOf" srcId="{7184E42A-0DCB-4A43-9B26-0A6E5E0D640C}" destId="{A50F4290-8CA4-40E7-994E-51DC95EE0E0F}" srcOrd="2" destOrd="0" presId="urn:microsoft.com/office/officeart/2005/8/layout/chevron1"/>
    <dgm:cxn modelId="{4E4B4282-06C2-435B-9FDC-F4ADE95A1788}" type="presParOf" srcId="{7184E42A-0DCB-4A43-9B26-0A6E5E0D640C}" destId="{4BAE57F0-B46D-4720-8F52-50619C44CBA7}" srcOrd="3" destOrd="0" presId="urn:microsoft.com/office/officeart/2005/8/layout/chevron1"/>
    <dgm:cxn modelId="{A9A5AB6D-CEEE-46D8-996F-EC6D471754F8}" type="presParOf" srcId="{7184E42A-0DCB-4A43-9B26-0A6E5E0D640C}" destId="{7F56754E-F2B6-40F9-9C3A-17D0873532B0}" srcOrd="4" destOrd="0" presId="urn:microsoft.com/office/officeart/2005/8/layout/chevron1"/>
    <dgm:cxn modelId="{911BB426-6714-4F76-9411-549F3864B706}" type="presParOf" srcId="{7184E42A-0DCB-4A43-9B26-0A6E5E0D640C}" destId="{53DD16EA-7E9D-411C-9EF4-AC13290ECB01}" srcOrd="5" destOrd="0" presId="urn:microsoft.com/office/officeart/2005/8/layout/chevron1"/>
    <dgm:cxn modelId="{F24D630B-C23F-4F87-A373-6476AEE18CBB}" type="presParOf" srcId="{7184E42A-0DCB-4A43-9B26-0A6E5E0D640C}" destId="{13780735-AA81-4A72-A401-1019EBD427BF}" srcOrd="6" destOrd="0" presId="urn:microsoft.com/office/officeart/2005/8/layout/chevron1"/>
  </dgm:cxnLst>
  <dgm:bg/>
  <dgm:whole/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9F92C8B5-6B2E-465D-B001-EE1B60070395}" type="doc">
      <dgm:prSet loTypeId="urn:microsoft.com/office/officeart/2005/8/layout/radial2" loCatId="relationship" qsTypeId="urn:microsoft.com/office/officeart/2005/8/quickstyle/3d2" qsCatId="3D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7CD94CE2-7878-42C7-B6B1-B5B55EDE10D6}">
      <dgm:prSet phldrT="[Text]"/>
      <dgm:spPr/>
      <dgm:t>
        <a:bodyPr/>
        <a:lstStyle/>
        <a:p>
          <a:r>
            <a:rPr lang="en-US" b="1" dirty="0" smtClean="0">
              <a:solidFill>
                <a:srgbClr val="008000"/>
              </a:solidFill>
              <a:latin typeface="Arial Narrow" pitchFamily="34" charset="0"/>
            </a:rPr>
            <a:t>Bitterness</a:t>
          </a:r>
          <a:endParaRPr lang="en-US" b="1" dirty="0">
            <a:solidFill>
              <a:srgbClr val="008000"/>
            </a:solidFill>
            <a:latin typeface="Arial Narrow" pitchFamily="34" charset="0"/>
          </a:endParaRPr>
        </a:p>
      </dgm:t>
    </dgm:pt>
    <dgm:pt modelId="{D0EC3122-1D44-4B08-BE18-FEEA09A6C867}" type="parTrans" cxnId="{BFD086E8-B144-41B7-A393-92985557DC6C}">
      <dgm:prSet/>
      <dgm:spPr>
        <a:ln>
          <a:solidFill>
            <a:srgbClr val="008000"/>
          </a:solidFill>
        </a:ln>
      </dgm:spPr>
      <dgm:t>
        <a:bodyPr/>
        <a:lstStyle/>
        <a:p>
          <a:endParaRPr lang="en-US"/>
        </a:p>
      </dgm:t>
    </dgm:pt>
    <dgm:pt modelId="{91223D7E-A812-4358-9D50-3CF6974AC98B}" type="sibTrans" cxnId="{BFD086E8-B144-41B7-A393-92985557DC6C}">
      <dgm:prSet/>
      <dgm:spPr/>
      <dgm:t>
        <a:bodyPr/>
        <a:lstStyle/>
        <a:p>
          <a:endParaRPr lang="en-US"/>
        </a:p>
      </dgm:t>
    </dgm:pt>
    <dgm:pt modelId="{96F12228-EDA6-4A16-AFF0-3B23412FFC56}">
      <dgm:prSet phldrT="[Text]"/>
      <dgm:spPr/>
      <dgm:t>
        <a:bodyPr/>
        <a:lstStyle/>
        <a:p>
          <a:r>
            <a:rPr lang="en-US" b="1" dirty="0" smtClean="0">
              <a:solidFill>
                <a:srgbClr val="008000"/>
              </a:solidFill>
            </a:rPr>
            <a:t>Foam</a:t>
          </a:r>
          <a:endParaRPr lang="en-US" b="1" dirty="0">
            <a:solidFill>
              <a:srgbClr val="008000"/>
            </a:solidFill>
          </a:endParaRPr>
        </a:p>
      </dgm:t>
    </dgm:pt>
    <dgm:pt modelId="{4CEBED31-8B7A-4B57-AAF5-908228CA2F3A}" type="parTrans" cxnId="{4576A0E5-CDB2-4880-8642-190AD9076FE9}">
      <dgm:prSet/>
      <dgm:spPr>
        <a:ln>
          <a:solidFill>
            <a:srgbClr val="008000"/>
          </a:solidFill>
        </a:ln>
      </dgm:spPr>
      <dgm:t>
        <a:bodyPr/>
        <a:lstStyle/>
        <a:p>
          <a:endParaRPr lang="en-US"/>
        </a:p>
      </dgm:t>
    </dgm:pt>
    <dgm:pt modelId="{93E00CF2-786F-4B34-AE1A-1A283D0A987D}" type="sibTrans" cxnId="{4576A0E5-CDB2-4880-8642-190AD9076FE9}">
      <dgm:prSet/>
      <dgm:spPr/>
      <dgm:t>
        <a:bodyPr/>
        <a:lstStyle/>
        <a:p>
          <a:endParaRPr lang="en-US"/>
        </a:p>
      </dgm:t>
    </dgm:pt>
    <dgm:pt modelId="{39F45E33-F061-487B-B067-8952808B319F}">
      <dgm:prSet phldrT="[Text]"/>
      <dgm:spPr/>
      <dgm:t>
        <a:bodyPr/>
        <a:lstStyle/>
        <a:p>
          <a:r>
            <a:rPr lang="en-US" b="1" dirty="0" smtClean="0">
              <a:solidFill>
                <a:srgbClr val="008000"/>
              </a:solidFill>
            </a:rPr>
            <a:t>Biological Stability</a:t>
          </a:r>
          <a:endParaRPr lang="en-US" b="1" dirty="0">
            <a:solidFill>
              <a:srgbClr val="008000"/>
            </a:solidFill>
          </a:endParaRPr>
        </a:p>
      </dgm:t>
    </dgm:pt>
    <dgm:pt modelId="{F2AEE9B1-2AB8-4AA1-BC3D-9B2626E88B32}" type="parTrans" cxnId="{3E723DEE-72C3-4CE5-93BE-C3B2AB089713}">
      <dgm:prSet/>
      <dgm:spPr>
        <a:ln>
          <a:solidFill>
            <a:srgbClr val="008000"/>
          </a:solidFill>
        </a:ln>
      </dgm:spPr>
      <dgm:t>
        <a:bodyPr/>
        <a:lstStyle/>
        <a:p>
          <a:endParaRPr lang="en-US"/>
        </a:p>
      </dgm:t>
    </dgm:pt>
    <dgm:pt modelId="{3D60976D-D6CA-438D-A566-619A999D91B4}" type="sibTrans" cxnId="{3E723DEE-72C3-4CE5-93BE-C3B2AB089713}">
      <dgm:prSet/>
      <dgm:spPr/>
      <dgm:t>
        <a:bodyPr/>
        <a:lstStyle/>
        <a:p>
          <a:endParaRPr lang="en-US"/>
        </a:p>
      </dgm:t>
    </dgm:pt>
    <dgm:pt modelId="{2B909285-2ABD-428E-9EFA-779946F7D7F9}" type="pres">
      <dgm:prSet presAssocID="{9F92C8B5-6B2E-465D-B001-EE1B60070395}" presName="composite" presStyleCnt="0">
        <dgm:presLayoutVars>
          <dgm:chMax val="5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FADA6D3-15F6-426A-A00F-2ACAB050D242}" type="pres">
      <dgm:prSet presAssocID="{9F92C8B5-6B2E-465D-B001-EE1B60070395}" presName="cycle" presStyleCnt="0"/>
      <dgm:spPr/>
    </dgm:pt>
    <dgm:pt modelId="{4CF95030-2942-487E-ACAA-024CA5FEC8C9}" type="pres">
      <dgm:prSet presAssocID="{9F92C8B5-6B2E-465D-B001-EE1B60070395}" presName="centerShape" presStyleCnt="0"/>
      <dgm:spPr/>
    </dgm:pt>
    <dgm:pt modelId="{7EDED600-A7DC-4295-8B49-02FE3821CF5A}" type="pres">
      <dgm:prSet presAssocID="{9F92C8B5-6B2E-465D-B001-EE1B60070395}" presName="connSite" presStyleLbl="node1" presStyleIdx="0" presStyleCnt="4"/>
      <dgm:spPr/>
    </dgm:pt>
    <dgm:pt modelId="{6424D078-1F2B-41E9-A5D1-62F39094F228}" type="pres">
      <dgm:prSet presAssocID="{9F92C8B5-6B2E-465D-B001-EE1B60070395}" presName="visible" presStyleLbl="node1" presStyleIdx="0" presStyleCnt="4"/>
      <dgm:spPr/>
    </dgm:pt>
    <dgm:pt modelId="{7F98B06F-602D-4F04-8F0D-1B890BD7B9D4}" type="pres">
      <dgm:prSet presAssocID="{D0EC3122-1D44-4B08-BE18-FEEA09A6C867}" presName="Name25" presStyleLbl="parChTrans1D1" presStyleIdx="0" presStyleCnt="3"/>
      <dgm:spPr/>
      <dgm:t>
        <a:bodyPr/>
        <a:lstStyle/>
        <a:p>
          <a:endParaRPr lang="en-US"/>
        </a:p>
      </dgm:t>
    </dgm:pt>
    <dgm:pt modelId="{FA473841-42EE-4830-A4B9-3ECCC9E67A08}" type="pres">
      <dgm:prSet presAssocID="{7CD94CE2-7878-42C7-B6B1-B5B55EDE10D6}" presName="node" presStyleCnt="0"/>
      <dgm:spPr/>
    </dgm:pt>
    <dgm:pt modelId="{DFEE1F6A-F4B7-4942-B703-52AB03D4EB90}" type="pres">
      <dgm:prSet presAssocID="{7CD94CE2-7878-42C7-B6B1-B5B55EDE10D6}" presName="parentNode" presStyleLbl="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CF8523-83A4-4FD6-A3E2-F9EEDF3D734C}" type="pres">
      <dgm:prSet presAssocID="{7CD94CE2-7878-42C7-B6B1-B5B55EDE10D6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81AB4D3-4407-4E22-9513-020BAA6653E9}" type="pres">
      <dgm:prSet presAssocID="{4CEBED31-8B7A-4B57-AAF5-908228CA2F3A}" presName="Name25" presStyleLbl="parChTrans1D1" presStyleIdx="1" presStyleCnt="3"/>
      <dgm:spPr/>
      <dgm:t>
        <a:bodyPr/>
        <a:lstStyle/>
        <a:p>
          <a:endParaRPr lang="en-US"/>
        </a:p>
      </dgm:t>
    </dgm:pt>
    <dgm:pt modelId="{2AC04AC4-A41F-44CB-A214-FD5097262D0D}" type="pres">
      <dgm:prSet presAssocID="{96F12228-EDA6-4A16-AFF0-3B23412FFC56}" presName="node" presStyleCnt="0"/>
      <dgm:spPr/>
    </dgm:pt>
    <dgm:pt modelId="{C9E062AF-2716-4074-94EB-59EFE1B8EC06}" type="pres">
      <dgm:prSet presAssocID="{96F12228-EDA6-4A16-AFF0-3B23412FFC56}" presName="parentNode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C838538-4500-4DB5-AA6A-F7A3AABD6B45}" type="pres">
      <dgm:prSet presAssocID="{96F12228-EDA6-4A16-AFF0-3B23412FFC56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36BC2AD-EE3A-4A08-897A-0FE187FE900A}" type="pres">
      <dgm:prSet presAssocID="{F2AEE9B1-2AB8-4AA1-BC3D-9B2626E88B32}" presName="Name25" presStyleLbl="parChTrans1D1" presStyleIdx="2" presStyleCnt="3"/>
      <dgm:spPr/>
      <dgm:t>
        <a:bodyPr/>
        <a:lstStyle/>
        <a:p>
          <a:endParaRPr lang="en-US"/>
        </a:p>
      </dgm:t>
    </dgm:pt>
    <dgm:pt modelId="{F6AD07C2-97F4-4E8D-AA60-2D3C749E23FA}" type="pres">
      <dgm:prSet presAssocID="{39F45E33-F061-487B-B067-8952808B319F}" presName="node" presStyleCnt="0"/>
      <dgm:spPr/>
    </dgm:pt>
    <dgm:pt modelId="{426F8BCA-52D4-466B-9DC0-EF265E6316F6}" type="pres">
      <dgm:prSet presAssocID="{39F45E33-F061-487B-B067-8952808B319F}" presName="parentNode" presStyleLbl="node1" presStyleIdx="3" presStyleCnt="4" custLinFactNeighborX="13786" custLinFactNeighborY="14453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928877D-2831-4131-AFD2-764532706DBB}" type="pres">
      <dgm:prSet presAssocID="{39F45E33-F061-487B-B067-8952808B319F}" presName="childNode" presStyleLbl="revTx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9124FCDA-8745-4944-A63C-79C5CE11721C}" type="presOf" srcId="{7CD94CE2-7878-42C7-B6B1-B5B55EDE10D6}" destId="{DFEE1F6A-F4B7-4942-B703-52AB03D4EB90}" srcOrd="0" destOrd="0" presId="urn:microsoft.com/office/officeart/2005/8/layout/radial2"/>
    <dgm:cxn modelId="{BFD086E8-B144-41B7-A393-92985557DC6C}" srcId="{9F92C8B5-6B2E-465D-B001-EE1B60070395}" destId="{7CD94CE2-7878-42C7-B6B1-B5B55EDE10D6}" srcOrd="0" destOrd="0" parTransId="{D0EC3122-1D44-4B08-BE18-FEEA09A6C867}" sibTransId="{91223D7E-A812-4358-9D50-3CF6974AC98B}"/>
    <dgm:cxn modelId="{24803152-472B-4889-9F16-28091C64206E}" type="presOf" srcId="{4CEBED31-8B7A-4B57-AAF5-908228CA2F3A}" destId="{E81AB4D3-4407-4E22-9513-020BAA6653E9}" srcOrd="0" destOrd="0" presId="urn:microsoft.com/office/officeart/2005/8/layout/radial2"/>
    <dgm:cxn modelId="{93482C90-4D55-4AD1-A7F1-0808BE7CF921}" type="presOf" srcId="{9F92C8B5-6B2E-465D-B001-EE1B60070395}" destId="{2B909285-2ABD-428E-9EFA-779946F7D7F9}" srcOrd="0" destOrd="0" presId="urn:microsoft.com/office/officeart/2005/8/layout/radial2"/>
    <dgm:cxn modelId="{4576A0E5-CDB2-4880-8642-190AD9076FE9}" srcId="{9F92C8B5-6B2E-465D-B001-EE1B60070395}" destId="{96F12228-EDA6-4A16-AFF0-3B23412FFC56}" srcOrd="1" destOrd="0" parTransId="{4CEBED31-8B7A-4B57-AAF5-908228CA2F3A}" sibTransId="{93E00CF2-786F-4B34-AE1A-1A283D0A987D}"/>
    <dgm:cxn modelId="{725E55C7-29CF-4C4D-9BB1-CB89ACF169D0}" type="presOf" srcId="{D0EC3122-1D44-4B08-BE18-FEEA09A6C867}" destId="{7F98B06F-602D-4F04-8F0D-1B890BD7B9D4}" srcOrd="0" destOrd="0" presId="urn:microsoft.com/office/officeart/2005/8/layout/radial2"/>
    <dgm:cxn modelId="{28F9CE14-6EEE-45B1-B00D-443E692CD3C0}" type="presOf" srcId="{39F45E33-F061-487B-B067-8952808B319F}" destId="{426F8BCA-52D4-466B-9DC0-EF265E6316F6}" srcOrd="0" destOrd="0" presId="urn:microsoft.com/office/officeart/2005/8/layout/radial2"/>
    <dgm:cxn modelId="{609945FE-0206-44B2-91EE-02A2B3FF9E3E}" type="presOf" srcId="{F2AEE9B1-2AB8-4AA1-BC3D-9B2626E88B32}" destId="{836BC2AD-EE3A-4A08-897A-0FE187FE900A}" srcOrd="0" destOrd="0" presId="urn:microsoft.com/office/officeart/2005/8/layout/radial2"/>
    <dgm:cxn modelId="{6969351F-A5BB-4441-9B2A-12FA0C0DD9C1}" type="presOf" srcId="{96F12228-EDA6-4A16-AFF0-3B23412FFC56}" destId="{C9E062AF-2716-4074-94EB-59EFE1B8EC06}" srcOrd="0" destOrd="0" presId="urn:microsoft.com/office/officeart/2005/8/layout/radial2"/>
    <dgm:cxn modelId="{3E723DEE-72C3-4CE5-93BE-C3B2AB089713}" srcId="{9F92C8B5-6B2E-465D-B001-EE1B60070395}" destId="{39F45E33-F061-487B-B067-8952808B319F}" srcOrd="2" destOrd="0" parTransId="{F2AEE9B1-2AB8-4AA1-BC3D-9B2626E88B32}" sibTransId="{3D60976D-D6CA-438D-A566-619A999D91B4}"/>
    <dgm:cxn modelId="{AF44A4D6-D7CE-4A8F-B0BE-D8742D98945A}" type="presParOf" srcId="{2B909285-2ABD-428E-9EFA-779946F7D7F9}" destId="{8FADA6D3-15F6-426A-A00F-2ACAB050D242}" srcOrd="0" destOrd="0" presId="urn:microsoft.com/office/officeart/2005/8/layout/radial2"/>
    <dgm:cxn modelId="{7AF9DECD-0D4D-44C1-95D8-5AFF6A51138B}" type="presParOf" srcId="{8FADA6D3-15F6-426A-A00F-2ACAB050D242}" destId="{4CF95030-2942-487E-ACAA-024CA5FEC8C9}" srcOrd="0" destOrd="0" presId="urn:microsoft.com/office/officeart/2005/8/layout/radial2"/>
    <dgm:cxn modelId="{9EBA36F9-5E05-4AE2-A1B7-46D4BE74D3C6}" type="presParOf" srcId="{4CF95030-2942-487E-ACAA-024CA5FEC8C9}" destId="{7EDED600-A7DC-4295-8B49-02FE3821CF5A}" srcOrd="0" destOrd="0" presId="urn:microsoft.com/office/officeart/2005/8/layout/radial2"/>
    <dgm:cxn modelId="{9D072F48-0953-4B9C-A7D8-1495835700E7}" type="presParOf" srcId="{4CF95030-2942-487E-ACAA-024CA5FEC8C9}" destId="{6424D078-1F2B-41E9-A5D1-62F39094F228}" srcOrd="1" destOrd="0" presId="urn:microsoft.com/office/officeart/2005/8/layout/radial2"/>
    <dgm:cxn modelId="{185AE663-37E2-479F-ACE4-85E58629A7BC}" type="presParOf" srcId="{8FADA6D3-15F6-426A-A00F-2ACAB050D242}" destId="{7F98B06F-602D-4F04-8F0D-1B890BD7B9D4}" srcOrd="1" destOrd="0" presId="urn:microsoft.com/office/officeart/2005/8/layout/radial2"/>
    <dgm:cxn modelId="{7EDABD69-7ABF-4BA9-8298-218EAF4DF5A3}" type="presParOf" srcId="{8FADA6D3-15F6-426A-A00F-2ACAB050D242}" destId="{FA473841-42EE-4830-A4B9-3ECCC9E67A08}" srcOrd="2" destOrd="0" presId="urn:microsoft.com/office/officeart/2005/8/layout/radial2"/>
    <dgm:cxn modelId="{DBC8ECC5-E38F-490A-812B-95706A8179E4}" type="presParOf" srcId="{FA473841-42EE-4830-A4B9-3ECCC9E67A08}" destId="{DFEE1F6A-F4B7-4942-B703-52AB03D4EB90}" srcOrd="0" destOrd="0" presId="urn:microsoft.com/office/officeart/2005/8/layout/radial2"/>
    <dgm:cxn modelId="{03F7B1BC-EA58-4210-8526-3D35D9C390A9}" type="presParOf" srcId="{FA473841-42EE-4830-A4B9-3ECCC9E67A08}" destId="{6FCF8523-83A4-4FD6-A3E2-F9EEDF3D734C}" srcOrd="1" destOrd="0" presId="urn:microsoft.com/office/officeart/2005/8/layout/radial2"/>
    <dgm:cxn modelId="{A7846A45-F4DF-4C58-A1D7-FFDE6EE9E836}" type="presParOf" srcId="{8FADA6D3-15F6-426A-A00F-2ACAB050D242}" destId="{E81AB4D3-4407-4E22-9513-020BAA6653E9}" srcOrd="3" destOrd="0" presId="urn:microsoft.com/office/officeart/2005/8/layout/radial2"/>
    <dgm:cxn modelId="{9D2DF626-2F7F-44C2-9CA9-A9AF48C1B862}" type="presParOf" srcId="{8FADA6D3-15F6-426A-A00F-2ACAB050D242}" destId="{2AC04AC4-A41F-44CB-A214-FD5097262D0D}" srcOrd="4" destOrd="0" presId="urn:microsoft.com/office/officeart/2005/8/layout/radial2"/>
    <dgm:cxn modelId="{F2E1336E-61A1-49B8-BC47-E0684CF13DBB}" type="presParOf" srcId="{2AC04AC4-A41F-44CB-A214-FD5097262D0D}" destId="{C9E062AF-2716-4074-94EB-59EFE1B8EC06}" srcOrd="0" destOrd="0" presId="urn:microsoft.com/office/officeart/2005/8/layout/radial2"/>
    <dgm:cxn modelId="{DCFD0177-8C50-493A-BDCD-9BC412DBAB9D}" type="presParOf" srcId="{2AC04AC4-A41F-44CB-A214-FD5097262D0D}" destId="{5C838538-4500-4DB5-AA6A-F7A3AABD6B45}" srcOrd="1" destOrd="0" presId="urn:microsoft.com/office/officeart/2005/8/layout/radial2"/>
    <dgm:cxn modelId="{5E5A8A5F-E28D-43BE-BAD7-26EE26EF7834}" type="presParOf" srcId="{8FADA6D3-15F6-426A-A00F-2ACAB050D242}" destId="{836BC2AD-EE3A-4A08-897A-0FE187FE900A}" srcOrd="5" destOrd="0" presId="urn:microsoft.com/office/officeart/2005/8/layout/radial2"/>
    <dgm:cxn modelId="{C8E6666A-8FF2-49DF-8BEB-E4BE5F59C792}" type="presParOf" srcId="{8FADA6D3-15F6-426A-A00F-2ACAB050D242}" destId="{F6AD07C2-97F4-4E8D-AA60-2D3C749E23FA}" srcOrd="6" destOrd="0" presId="urn:microsoft.com/office/officeart/2005/8/layout/radial2"/>
    <dgm:cxn modelId="{2B0C383E-CD0E-4537-B577-25672D554FD0}" type="presParOf" srcId="{F6AD07C2-97F4-4E8D-AA60-2D3C749E23FA}" destId="{426F8BCA-52D4-466B-9DC0-EF265E6316F6}" srcOrd="0" destOrd="0" presId="urn:microsoft.com/office/officeart/2005/8/layout/radial2"/>
    <dgm:cxn modelId="{5EA14546-87A6-46F5-9DCB-C29B2E7948D8}" type="presParOf" srcId="{F6AD07C2-97F4-4E8D-AA60-2D3C749E23FA}" destId="{6928877D-2831-4131-AFD2-764532706DBB}" srcOrd="1" destOrd="0" presId="urn:microsoft.com/office/officeart/2005/8/layout/radial2"/>
  </dgm:cxnLst>
  <dgm:bg>
    <a:noFill/>
  </dgm:bg>
  <dgm:whole/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E0EA9BF2-6219-46CA-915C-C080AC1FCC3D}" type="doc">
      <dgm:prSet loTypeId="urn:microsoft.com/office/officeart/2005/8/layout/orgChart1" loCatId="hierarchy" qsTypeId="urn:microsoft.com/office/officeart/2005/8/quickstyle/simple5" qsCatId="simple" csTypeId="urn:microsoft.com/office/officeart/2005/8/colors/accent3_1" csCatId="accent3" phldr="1"/>
      <dgm:spPr/>
      <dgm:t>
        <a:bodyPr/>
        <a:lstStyle/>
        <a:p>
          <a:endParaRPr lang="en-US"/>
        </a:p>
      </dgm:t>
    </dgm:pt>
    <dgm:pt modelId="{D2490A01-CAC1-47FA-B9B6-7949B7949B26}">
      <dgm:prSet phldrT="[Text]" custT="1"/>
      <dgm:spPr/>
      <dgm:t>
        <a:bodyPr/>
        <a:lstStyle/>
        <a:p>
          <a:r>
            <a:rPr lang="en-US" sz="4000" b="1" dirty="0" smtClean="0">
              <a:solidFill>
                <a:srgbClr val="008000"/>
              </a:solidFill>
            </a:rPr>
            <a:t>Hops</a:t>
          </a:r>
          <a:endParaRPr lang="en-US" sz="4000" b="1" dirty="0">
            <a:solidFill>
              <a:srgbClr val="008000"/>
            </a:solidFill>
          </a:endParaRPr>
        </a:p>
      </dgm:t>
    </dgm:pt>
    <dgm:pt modelId="{4D76C991-E2B1-4378-800D-37C06DA9DC35}" type="parTrans" cxnId="{9755821B-3F03-44AA-B527-3E17C80C1503}">
      <dgm:prSet/>
      <dgm:spPr/>
      <dgm:t>
        <a:bodyPr/>
        <a:lstStyle/>
        <a:p>
          <a:endParaRPr lang="en-US"/>
        </a:p>
      </dgm:t>
    </dgm:pt>
    <dgm:pt modelId="{1F566F89-FD13-47A0-AD4C-C9EA3C3C876C}" type="sibTrans" cxnId="{9755821B-3F03-44AA-B527-3E17C80C1503}">
      <dgm:prSet/>
      <dgm:spPr/>
      <dgm:t>
        <a:bodyPr/>
        <a:lstStyle/>
        <a:p>
          <a:endParaRPr lang="en-US"/>
        </a:p>
      </dgm:t>
    </dgm:pt>
    <dgm:pt modelId="{DEC98633-65AE-4E4D-AE21-0DBFE752216B}">
      <dgm:prSet phldrT="[Text]" custT="1"/>
      <dgm:spPr>
        <a:solidFill>
          <a:srgbClr val="008000"/>
        </a:solidFill>
      </dgm:spPr>
      <dgm:t>
        <a:bodyPr/>
        <a:lstStyle/>
        <a:p>
          <a:r>
            <a:rPr lang="en-US" sz="2000" b="1" dirty="0" smtClean="0">
              <a:solidFill>
                <a:srgbClr val="FFFF00"/>
              </a:solidFill>
            </a:rPr>
            <a:t>Cellulose Portion</a:t>
          </a:r>
          <a:br>
            <a:rPr lang="en-US" sz="2000" b="1" dirty="0" smtClean="0">
              <a:solidFill>
                <a:srgbClr val="FFFF00"/>
              </a:solidFill>
            </a:rPr>
          </a:br>
          <a:r>
            <a:rPr lang="en-US" sz="1600" b="1" dirty="0" smtClean="0">
              <a:solidFill>
                <a:srgbClr val="FFFF00"/>
              </a:solidFill>
            </a:rPr>
            <a:t>(Hop Solids)</a:t>
          </a:r>
          <a:endParaRPr lang="en-US" sz="1600" b="1" dirty="0">
            <a:solidFill>
              <a:srgbClr val="FFFF00"/>
            </a:solidFill>
          </a:endParaRPr>
        </a:p>
      </dgm:t>
    </dgm:pt>
    <dgm:pt modelId="{A9223F3E-1F12-4711-A715-46C7B6AF0251}" type="parTrans" cxnId="{A9503ACB-51B2-4E2C-9376-F7B8C903858E}">
      <dgm:prSet/>
      <dgm:spPr>
        <a:solidFill>
          <a:srgbClr val="008000"/>
        </a:solidFill>
        <a:ln>
          <a:solidFill>
            <a:srgbClr val="008000"/>
          </a:solidFill>
        </a:ln>
      </dgm:spPr>
      <dgm:t>
        <a:bodyPr/>
        <a:lstStyle/>
        <a:p>
          <a:endParaRPr lang="en-US"/>
        </a:p>
      </dgm:t>
    </dgm:pt>
    <dgm:pt modelId="{27300F01-D9F0-478E-9311-40B5FF911BD0}" type="sibTrans" cxnId="{A9503ACB-51B2-4E2C-9376-F7B8C903858E}">
      <dgm:prSet/>
      <dgm:spPr/>
      <dgm:t>
        <a:bodyPr/>
        <a:lstStyle/>
        <a:p>
          <a:endParaRPr lang="en-US"/>
        </a:p>
      </dgm:t>
    </dgm:pt>
    <dgm:pt modelId="{3E8CEFA9-435A-4065-ADB8-333E87D1AB5D}">
      <dgm:prSet phldrT="[Text]" custT="1"/>
      <dgm:spPr/>
      <dgm:t>
        <a:bodyPr/>
        <a:lstStyle/>
        <a:p>
          <a:pPr algn="ctr"/>
          <a:r>
            <a:rPr lang="en-US" sz="2000" b="1" dirty="0" smtClean="0">
              <a:solidFill>
                <a:schemeClr val="bg1"/>
              </a:solidFill>
            </a:rPr>
            <a:t>CO</a:t>
          </a:r>
          <a:r>
            <a:rPr lang="en-US" sz="2000" b="1" baseline="-25000" dirty="0" smtClean="0">
              <a:solidFill>
                <a:schemeClr val="bg1"/>
              </a:solidFill>
            </a:rPr>
            <a:t>2</a:t>
          </a:r>
          <a:r>
            <a:rPr lang="en-US" sz="2000" b="1" dirty="0" smtClean="0">
              <a:solidFill>
                <a:schemeClr val="bg1"/>
              </a:solidFill>
            </a:rPr>
            <a:t> Extract</a:t>
          </a:r>
          <a:br>
            <a:rPr lang="en-US" sz="2000" b="1" dirty="0" smtClean="0">
              <a:solidFill>
                <a:schemeClr val="bg1"/>
              </a:solidFill>
            </a:rPr>
          </a:br>
          <a:r>
            <a:rPr lang="en-US" sz="1600" b="1" dirty="0" smtClean="0">
              <a:solidFill>
                <a:schemeClr val="bg1"/>
              </a:solidFill>
            </a:rPr>
            <a:t>(Hop Soft-Resins)</a:t>
          </a:r>
          <a:r>
            <a:rPr lang="en-US" sz="1600" dirty="0" smtClean="0">
              <a:solidFill>
                <a:schemeClr val="bg1"/>
              </a:solidFill>
            </a:rPr>
            <a:t>	</a:t>
          </a:r>
          <a:endParaRPr lang="en-US" sz="1600" dirty="0">
            <a:solidFill>
              <a:schemeClr val="bg1"/>
            </a:solidFill>
          </a:endParaRPr>
        </a:p>
      </dgm:t>
    </dgm:pt>
    <dgm:pt modelId="{196B2513-0191-4F04-B295-CF7F93269EDC}" type="sibTrans" cxnId="{7E7BAE7B-AEC0-44EB-8EC3-525CD244F556}">
      <dgm:prSet/>
      <dgm:spPr/>
      <dgm:t>
        <a:bodyPr/>
        <a:lstStyle/>
        <a:p>
          <a:endParaRPr lang="en-US"/>
        </a:p>
      </dgm:t>
    </dgm:pt>
    <dgm:pt modelId="{416ADFFF-BFDB-4674-A093-3E50DF3FFF17}" type="parTrans" cxnId="{7E7BAE7B-AEC0-44EB-8EC3-525CD244F556}">
      <dgm:prSet/>
      <dgm:spPr>
        <a:ln>
          <a:solidFill>
            <a:srgbClr val="008000"/>
          </a:solidFill>
        </a:ln>
      </dgm:spPr>
      <dgm:t>
        <a:bodyPr/>
        <a:lstStyle/>
        <a:p>
          <a:endParaRPr lang="en-US"/>
        </a:p>
      </dgm:t>
    </dgm:pt>
    <dgm:pt modelId="{BD46CD3C-F6CB-46E2-91B1-3B9A92C3769E}" type="pres">
      <dgm:prSet presAssocID="{E0EA9BF2-6219-46CA-915C-C080AC1FCC3D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US"/>
        </a:p>
      </dgm:t>
    </dgm:pt>
    <dgm:pt modelId="{EB589F33-BFF4-4D07-A186-9B45111DC658}" type="pres">
      <dgm:prSet presAssocID="{D2490A01-CAC1-47FA-B9B6-7949B7949B26}" presName="hierRoot1" presStyleCnt="0">
        <dgm:presLayoutVars>
          <dgm:hierBranch val="init"/>
        </dgm:presLayoutVars>
      </dgm:prSet>
      <dgm:spPr/>
    </dgm:pt>
    <dgm:pt modelId="{B35804A2-AA09-448E-9E60-53C1F6E309B3}" type="pres">
      <dgm:prSet presAssocID="{D2490A01-CAC1-47FA-B9B6-7949B7949B26}" presName="rootComposite1" presStyleCnt="0"/>
      <dgm:spPr/>
    </dgm:pt>
    <dgm:pt modelId="{678C8C11-E060-4AB1-98D5-36FB9351C87A}" type="pres">
      <dgm:prSet presAssocID="{D2490A01-CAC1-47FA-B9B6-7949B7949B26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3D09D0D-07A8-4C13-93EB-9E874242191F}" type="pres">
      <dgm:prSet presAssocID="{D2490A01-CAC1-47FA-B9B6-7949B7949B26}" presName="rootConnector1" presStyleLbl="node1" presStyleIdx="0" presStyleCnt="0"/>
      <dgm:spPr/>
      <dgm:t>
        <a:bodyPr/>
        <a:lstStyle/>
        <a:p>
          <a:endParaRPr lang="en-US"/>
        </a:p>
      </dgm:t>
    </dgm:pt>
    <dgm:pt modelId="{24D3EEE2-BA75-488D-84DD-C2E03C9EADE4}" type="pres">
      <dgm:prSet presAssocID="{D2490A01-CAC1-47FA-B9B6-7949B7949B26}" presName="hierChild2" presStyleCnt="0"/>
      <dgm:spPr/>
    </dgm:pt>
    <dgm:pt modelId="{D86B517A-358C-4CD5-8C7D-33BBAF7B462B}" type="pres">
      <dgm:prSet presAssocID="{416ADFFF-BFDB-4674-A093-3E50DF3FFF17}" presName="Name37" presStyleLbl="parChTrans1D2" presStyleIdx="0" presStyleCnt="2"/>
      <dgm:spPr/>
      <dgm:t>
        <a:bodyPr/>
        <a:lstStyle/>
        <a:p>
          <a:endParaRPr lang="en-US"/>
        </a:p>
      </dgm:t>
    </dgm:pt>
    <dgm:pt modelId="{FBB34F1F-635E-4B4D-8524-563431DC2C00}" type="pres">
      <dgm:prSet presAssocID="{3E8CEFA9-435A-4065-ADB8-333E87D1AB5D}" presName="hierRoot2" presStyleCnt="0">
        <dgm:presLayoutVars>
          <dgm:hierBranch val="init"/>
        </dgm:presLayoutVars>
      </dgm:prSet>
      <dgm:spPr/>
    </dgm:pt>
    <dgm:pt modelId="{12C31D92-D9CF-4480-B144-0EF2355FFEC1}" type="pres">
      <dgm:prSet presAssocID="{3E8CEFA9-435A-4065-ADB8-333E87D1AB5D}" presName="rootComposite" presStyleCnt="0"/>
      <dgm:spPr/>
    </dgm:pt>
    <dgm:pt modelId="{42643983-9D4F-4010-A33E-B7ACA76779F1}" type="pres">
      <dgm:prSet presAssocID="{3E8CEFA9-435A-4065-ADB8-333E87D1AB5D}" presName="rootText" presStyleLbl="node2" presStyleIdx="0" presStyleCnt="2" custScaleX="104789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D7247FAA-4F4A-4C97-B63A-3B92E2C4819B}" type="pres">
      <dgm:prSet presAssocID="{3E8CEFA9-435A-4065-ADB8-333E87D1AB5D}" presName="rootConnector" presStyleLbl="node2" presStyleIdx="0" presStyleCnt="2"/>
      <dgm:spPr/>
      <dgm:t>
        <a:bodyPr/>
        <a:lstStyle/>
        <a:p>
          <a:endParaRPr lang="en-US"/>
        </a:p>
      </dgm:t>
    </dgm:pt>
    <dgm:pt modelId="{EF80F5C0-960C-4226-BC2F-5314035EEDC3}" type="pres">
      <dgm:prSet presAssocID="{3E8CEFA9-435A-4065-ADB8-333E87D1AB5D}" presName="hierChild4" presStyleCnt="0"/>
      <dgm:spPr/>
    </dgm:pt>
    <dgm:pt modelId="{9FC522C9-7534-4F05-BD30-E32259F61540}" type="pres">
      <dgm:prSet presAssocID="{3E8CEFA9-435A-4065-ADB8-333E87D1AB5D}" presName="hierChild5" presStyleCnt="0"/>
      <dgm:spPr/>
    </dgm:pt>
    <dgm:pt modelId="{AF914B25-B91E-429F-B8C9-3BAFFE998F00}" type="pres">
      <dgm:prSet presAssocID="{A9223F3E-1F12-4711-A715-46C7B6AF0251}" presName="Name37" presStyleLbl="parChTrans1D2" presStyleIdx="1" presStyleCnt="2"/>
      <dgm:spPr/>
      <dgm:t>
        <a:bodyPr/>
        <a:lstStyle/>
        <a:p>
          <a:endParaRPr lang="en-US"/>
        </a:p>
      </dgm:t>
    </dgm:pt>
    <dgm:pt modelId="{9FFB2B29-8128-4676-AECE-388249CD261B}" type="pres">
      <dgm:prSet presAssocID="{DEC98633-65AE-4E4D-AE21-0DBFE752216B}" presName="hierRoot2" presStyleCnt="0">
        <dgm:presLayoutVars>
          <dgm:hierBranch val="init"/>
        </dgm:presLayoutVars>
      </dgm:prSet>
      <dgm:spPr/>
    </dgm:pt>
    <dgm:pt modelId="{370B5F7F-DE4F-46B2-82DF-FDF7533F919A}" type="pres">
      <dgm:prSet presAssocID="{DEC98633-65AE-4E4D-AE21-0DBFE752216B}" presName="rootComposite" presStyleCnt="0"/>
      <dgm:spPr/>
    </dgm:pt>
    <dgm:pt modelId="{EE98C5C6-35B7-4211-9DE4-0F052090B81A}" type="pres">
      <dgm:prSet presAssocID="{DEC98633-65AE-4E4D-AE21-0DBFE752216B}" presName="rootText" presStyleLbl="node2" presStyleIdx="1" presStyleCnt="2">
        <dgm:presLayoutVars>
          <dgm:chPref val="3"/>
        </dgm:presLayoutVars>
      </dgm:prSet>
      <dgm:spPr/>
      <dgm:t>
        <a:bodyPr/>
        <a:lstStyle/>
        <a:p>
          <a:endParaRPr lang="en-US"/>
        </a:p>
      </dgm:t>
    </dgm:pt>
    <dgm:pt modelId="{5255B3DE-D1B6-4E2C-AFE6-66B1D8695733}" type="pres">
      <dgm:prSet presAssocID="{DEC98633-65AE-4E4D-AE21-0DBFE752216B}" presName="rootConnector" presStyleLbl="node2" presStyleIdx="1" presStyleCnt="2"/>
      <dgm:spPr/>
      <dgm:t>
        <a:bodyPr/>
        <a:lstStyle/>
        <a:p>
          <a:endParaRPr lang="en-US"/>
        </a:p>
      </dgm:t>
    </dgm:pt>
    <dgm:pt modelId="{0606E387-F935-43AA-BB24-98B4CD3266BF}" type="pres">
      <dgm:prSet presAssocID="{DEC98633-65AE-4E4D-AE21-0DBFE752216B}" presName="hierChild4" presStyleCnt="0"/>
      <dgm:spPr/>
    </dgm:pt>
    <dgm:pt modelId="{9DF61E45-C9C9-4D63-9B53-131AA21DF627}" type="pres">
      <dgm:prSet presAssocID="{DEC98633-65AE-4E4D-AE21-0DBFE752216B}" presName="hierChild5" presStyleCnt="0"/>
      <dgm:spPr/>
    </dgm:pt>
    <dgm:pt modelId="{9D3DF835-1E45-487A-A578-E7DBD5495761}" type="pres">
      <dgm:prSet presAssocID="{D2490A01-CAC1-47FA-B9B6-7949B7949B26}" presName="hierChild3" presStyleCnt="0"/>
      <dgm:spPr/>
    </dgm:pt>
  </dgm:ptLst>
  <dgm:cxnLst>
    <dgm:cxn modelId="{0925E06C-D19F-4487-BC44-9938C3CFD20B}" type="presOf" srcId="{416ADFFF-BFDB-4674-A093-3E50DF3FFF17}" destId="{D86B517A-358C-4CD5-8C7D-33BBAF7B462B}" srcOrd="0" destOrd="0" presId="urn:microsoft.com/office/officeart/2005/8/layout/orgChart1"/>
    <dgm:cxn modelId="{F9299115-31B0-4C4D-A5DA-25E407D4C0F8}" type="presOf" srcId="{D2490A01-CAC1-47FA-B9B6-7949B7949B26}" destId="{53D09D0D-07A8-4C13-93EB-9E874242191F}" srcOrd="1" destOrd="0" presId="urn:microsoft.com/office/officeart/2005/8/layout/orgChart1"/>
    <dgm:cxn modelId="{CEE9EB2B-2665-41A3-B08B-1B7BBFCCDE7B}" type="presOf" srcId="{E0EA9BF2-6219-46CA-915C-C080AC1FCC3D}" destId="{BD46CD3C-F6CB-46E2-91B1-3B9A92C3769E}" srcOrd="0" destOrd="0" presId="urn:microsoft.com/office/officeart/2005/8/layout/orgChart1"/>
    <dgm:cxn modelId="{A9503ACB-51B2-4E2C-9376-F7B8C903858E}" srcId="{D2490A01-CAC1-47FA-B9B6-7949B7949B26}" destId="{DEC98633-65AE-4E4D-AE21-0DBFE752216B}" srcOrd="1" destOrd="0" parTransId="{A9223F3E-1F12-4711-A715-46C7B6AF0251}" sibTransId="{27300F01-D9F0-478E-9311-40B5FF911BD0}"/>
    <dgm:cxn modelId="{09AC83B5-742C-430B-BDC6-823A27D8A085}" type="presOf" srcId="{DEC98633-65AE-4E4D-AE21-0DBFE752216B}" destId="{5255B3DE-D1B6-4E2C-AFE6-66B1D8695733}" srcOrd="1" destOrd="0" presId="urn:microsoft.com/office/officeart/2005/8/layout/orgChart1"/>
    <dgm:cxn modelId="{0DB4B507-9B27-41E9-A23B-B4D24C41D990}" type="presOf" srcId="{3E8CEFA9-435A-4065-ADB8-333E87D1AB5D}" destId="{D7247FAA-4F4A-4C97-B63A-3B92E2C4819B}" srcOrd="1" destOrd="0" presId="urn:microsoft.com/office/officeart/2005/8/layout/orgChart1"/>
    <dgm:cxn modelId="{4D45A73B-E67B-477C-AE7F-BCBE551B0714}" type="presOf" srcId="{3E8CEFA9-435A-4065-ADB8-333E87D1AB5D}" destId="{42643983-9D4F-4010-A33E-B7ACA76779F1}" srcOrd="0" destOrd="0" presId="urn:microsoft.com/office/officeart/2005/8/layout/orgChart1"/>
    <dgm:cxn modelId="{7E7BAE7B-AEC0-44EB-8EC3-525CD244F556}" srcId="{D2490A01-CAC1-47FA-B9B6-7949B7949B26}" destId="{3E8CEFA9-435A-4065-ADB8-333E87D1AB5D}" srcOrd="0" destOrd="0" parTransId="{416ADFFF-BFDB-4674-A093-3E50DF3FFF17}" sibTransId="{196B2513-0191-4F04-B295-CF7F93269EDC}"/>
    <dgm:cxn modelId="{BAB46724-AEB3-46FA-9CA3-C5B8D1F4FC4F}" type="presOf" srcId="{DEC98633-65AE-4E4D-AE21-0DBFE752216B}" destId="{EE98C5C6-35B7-4211-9DE4-0F052090B81A}" srcOrd="0" destOrd="0" presId="urn:microsoft.com/office/officeart/2005/8/layout/orgChart1"/>
    <dgm:cxn modelId="{9755821B-3F03-44AA-B527-3E17C80C1503}" srcId="{E0EA9BF2-6219-46CA-915C-C080AC1FCC3D}" destId="{D2490A01-CAC1-47FA-B9B6-7949B7949B26}" srcOrd="0" destOrd="0" parTransId="{4D76C991-E2B1-4378-800D-37C06DA9DC35}" sibTransId="{1F566F89-FD13-47A0-AD4C-C9EA3C3C876C}"/>
    <dgm:cxn modelId="{4191AF7D-AD31-4068-9036-076828D04F59}" type="presOf" srcId="{D2490A01-CAC1-47FA-B9B6-7949B7949B26}" destId="{678C8C11-E060-4AB1-98D5-36FB9351C87A}" srcOrd="0" destOrd="0" presId="urn:microsoft.com/office/officeart/2005/8/layout/orgChart1"/>
    <dgm:cxn modelId="{1F65635D-83AB-4EA7-B397-0D875E619DE9}" type="presOf" srcId="{A9223F3E-1F12-4711-A715-46C7B6AF0251}" destId="{AF914B25-B91E-429F-B8C9-3BAFFE998F00}" srcOrd="0" destOrd="0" presId="urn:microsoft.com/office/officeart/2005/8/layout/orgChart1"/>
    <dgm:cxn modelId="{D80E315E-21E5-477E-9D5B-99623BC8BA19}" type="presParOf" srcId="{BD46CD3C-F6CB-46E2-91B1-3B9A92C3769E}" destId="{EB589F33-BFF4-4D07-A186-9B45111DC658}" srcOrd="0" destOrd="0" presId="urn:microsoft.com/office/officeart/2005/8/layout/orgChart1"/>
    <dgm:cxn modelId="{AE319738-647B-42C8-B81C-0C7375EE3709}" type="presParOf" srcId="{EB589F33-BFF4-4D07-A186-9B45111DC658}" destId="{B35804A2-AA09-448E-9E60-53C1F6E309B3}" srcOrd="0" destOrd="0" presId="urn:microsoft.com/office/officeart/2005/8/layout/orgChart1"/>
    <dgm:cxn modelId="{2ECC2BF8-FBB3-4858-829F-67992FAD0CC6}" type="presParOf" srcId="{B35804A2-AA09-448E-9E60-53C1F6E309B3}" destId="{678C8C11-E060-4AB1-98D5-36FB9351C87A}" srcOrd="0" destOrd="0" presId="urn:microsoft.com/office/officeart/2005/8/layout/orgChart1"/>
    <dgm:cxn modelId="{AAD042A2-4290-42A9-86BD-AFDAB2975776}" type="presParOf" srcId="{B35804A2-AA09-448E-9E60-53C1F6E309B3}" destId="{53D09D0D-07A8-4C13-93EB-9E874242191F}" srcOrd="1" destOrd="0" presId="urn:microsoft.com/office/officeart/2005/8/layout/orgChart1"/>
    <dgm:cxn modelId="{026A7175-FC14-4264-BDD2-03902B44798D}" type="presParOf" srcId="{EB589F33-BFF4-4D07-A186-9B45111DC658}" destId="{24D3EEE2-BA75-488D-84DD-C2E03C9EADE4}" srcOrd="1" destOrd="0" presId="urn:microsoft.com/office/officeart/2005/8/layout/orgChart1"/>
    <dgm:cxn modelId="{48760A4D-38BC-4CC2-A0B1-8B18F4C925AE}" type="presParOf" srcId="{24D3EEE2-BA75-488D-84DD-C2E03C9EADE4}" destId="{D86B517A-358C-4CD5-8C7D-33BBAF7B462B}" srcOrd="0" destOrd="0" presId="urn:microsoft.com/office/officeart/2005/8/layout/orgChart1"/>
    <dgm:cxn modelId="{39471088-9886-498A-A53B-447F1C325B9F}" type="presParOf" srcId="{24D3EEE2-BA75-488D-84DD-C2E03C9EADE4}" destId="{FBB34F1F-635E-4B4D-8524-563431DC2C00}" srcOrd="1" destOrd="0" presId="urn:microsoft.com/office/officeart/2005/8/layout/orgChart1"/>
    <dgm:cxn modelId="{4533D6A9-0D88-4C6F-B53A-C8A0C9DF4EA4}" type="presParOf" srcId="{FBB34F1F-635E-4B4D-8524-563431DC2C00}" destId="{12C31D92-D9CF-4480-B144-0EF2355FFEC1}" srcOrd="0" destOrd="0" presId="urn:microsoft.com/office/officeart/2005/8/layout/orgChart1"/>
    <dgm:cxn modelId="{4AC9B652-0CF3-4464-BAAC-BF442D680515}" type="presParOf" srcId="{12C31D92-D9CF-4480-B144-0EF2355FFEC1}" destId="{42643983-9D4F-4010-A33E-B7ACA76779F1}" srcOrd="0" destOrd="0" presId="urn:microsoft.com/office/officeart/2005/8/layout/orgChart1"/>
    <dgm:cxn modelId="{61110DFE-4262-408B-A6E8-271D3468D458}" type="presParOf" srcId="{12C31D92-D9CF-4480-B144-0EF2355FFEC1}" destId="{D7247FAA-4F4A-4C97-B63A-3B92E2C4819B}" srcOrd="1" destOrd="0" presId="urn:microsoft.com/office/officeart/2005/8/layout/orgChart1"/>
    <dgm:cxn modelId="{DCA04A3B-9697-462B-B8C3-5264D7F305F3}" type="presParOf" srcId="{FBB34F1F-635E-4B4D-8524-563431DC2C00}" destId="{EF80F5C0-960C-4226-BC2F-5314035EEDC3}" srcOrd="1" destOrd="0" presId="urn:microsoft.com/office/officeart/2005/8/layout/orgChart1"/>
    <dgm:cxn modelId="{7D4C0F0A-FBA8-41D2-92B1-DDB64CC48FDB}" type="presParOf" srcId="{FBB34F1F-635E-4B4D-8524-563431DC2C00}" destId="{9FC522C9-7534-4F05-BD30-E32259F61540}" srcOrd="2" destOrd="0" presId="urn:microsoft.com/office/officeart/2005/8/layout/orgChart1"/>
    <dgm:cxn modelId="{19BBF9EC-6019-4AA5-A4E2-FA4943481759}" type="presParOf" srcId="{24D3EEE2-BA75-488D-84DD-C2E03C9EADE4}" destId="{AF914B25-B91E-429F-B8C9-3BAFFE998F00}" srcOrd="2" destOrd="0" presId="urn:microsoft.com/office/officeart/2005/8/layout/orgChart1"/>
    <dgm:cxn modelId="{53182026-1CD0-49EE-9081-B378E5C95031}" type="presParOf" srcId="{24D3EEE2-BA75-488D-84DD-C2E03C9EADE4}" destId="{9FFB2B29-8128-4676-AECE-388249CD261B}" srcOrd="3" destOrd="0" presId="urn:microsoft.com/office/officeart/2005/8/layout/orgChart1"/>
    <dgm:cxn modelId="{BD176F4A-4238-401F-ACC7-579AA1ABC8F1}" type="presParOf" srcId="{9FFB2B29-8128-4676-AECE-388249CD261B}" destId="{370B5F7F-DE4F-46B2-82DF-FDF7533F919A}" srcOrd="0" destOrd="0" presId="urn:microsoft.com/office/officeart/2005/8/layout/orgChart1"/>
    <dgm:cxn modelId="{B54222BD-FBBE-420D-B555-3E9D78DA255F}" type="presParOf" srcId="{370B5F7F-DE4F-46B2-82DF-FDF7533F919A}" destId="{EE98C5C6-35B7-4211-9DE4-0F052090B81A}" srcOrd="0" destOrd="0" presId="urn:microsoft.com/office/officeart/2005/8/layout/orgChart1"/>
    <dgm:cxn modelId="{8269911F-85EA-4C24-8C14-38810657AB16}" type="presParOf" srcId="{370B5F7F-DE4F-46B2-82DF-FDF7533F919A}" destId="{5255B3DE-D1B6-4E2C-AFE6-66B1D8695733}" srcOrd="1" destOrd="0" presId="urn:microsoft.com/office/officeart/2005/8/layout/orgChart1"/>
    <dgm:cxn modelId="{E4E752C1-3A4B-4112-BE5F-A4172B28FF5B}" type="presParOf" srcId="{9FFB2B29-8128-4676-AECE-388249CD261B}" destId="{0606E387-F935-43AA-BB24-98B4CD3266BF}" srcOrd="1" destOrd="0" presId="urn:microsoft.com/office/officeart/2005/8/layout/orgChart1"/>
    <dgm:cxn modelId="{A8460067-6B15-4CD0-B65B-9FB097F014B2}" type="presParOf" srcId="{9FFB2B29-8128-4676-AECE-388249CD261B}" destId="{9DF61E45-C9C9-4D63-9B53-131AA21DF627}" srcOrd="2" destOrd="0" presId="urn:microsoft.com/office/officeart/2005/8/layout/orgChart1"/>
    <dgm:cxn modelId="{D57258BA-49C9-42C1-B579-58C165D08192}" type="presParOf" srcId="{EB589F33-BFF4-4D07-A186-9B45111DC658}" destId="{9D3DF835-1E45-487A-A578-E7DBD5495761}" srcOrd="2" destOrd="0" presId="urn:microsoft.com/office/officeart/2005/8/layout/orgChart1"/>
  </dgm:cxnLst>
  <dgm:bg/>
  <dgm:whole/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FFF411A5-DB60-4C26-AFA6-769558287A31}" type="doc">
      <dgm:prSet loTypeId="urn:microsoft.com/office/officeart/2005/8/layout/list1" loCatId="list" qsTypeId="urn:microsoft.com/office/officeart/2005/8/quickstyle/simple5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A520AC87-C4E2-4BF4-96B4-B47D0511AEBD}">
      <dgm:prSet phldrT="[Text]" custT="1"/>
      <dgm:spPr/>
      <dgm:t>
        <a:bodyPr/>
        <a:lstStyle/>
        <a:p>
          <a:pPr algn="ctr"/>
          <a:r>
            <a:rPr lang="en-US" sz="2000" b="1" dirty="0" err="1" smtClean="0">
              <a:solidFill>
                <a:schemeClr val="bg1"/>
              </a:solidFill>
              <a:latin typeface="Arial Narrow" pitchFamily="34" charset="0"/>
            </a:rPr>
            <a:t>Humulone</a:t>
          </a:r>
          <a:r>
            <a:rPr lang="en-US" sz="2000" b="1" dirty="0" smtClean="0">
              <a:solidFill>
                <a:schemeClr val="bg1"/>
              </a:solidFill>
              <a:latin typeface="Arial Narrow" pitchFamily="34" charset="0"/>
            </a:rPr>
            <a:t> and </a:t>
          </a:r>
          <a:r>
            <a:rPr lang="en-US" sz="2000" b="1" dirty="0" err="1" smtClean="0">
              <a:solidFill>
                <a:schemeClr val="bg1"/>
              </a:solidFill>
              <a:latin typeface="Arial Narrow" pitchFamily="34" charset="0"/>
            </a:rPr>
            <a:t>lupulone</a:t>
          </a:r>
          <a:r>
            <a:rPr lang="en-US" sz="2000" b="1" dirty="0" smtClean="0">
              <a:solidFill>
                <a:schemeClr val="bg1"/>
              </a:solidFill>
              <a:latin typeface="Arial Narrow" pitchFamily="34" charset="0"/>
            </a:rPr>
            <a:t> by a DPPH </a:t>
          </a:r>
          <a:br>
            <a:rPr lang="en-US" sz="2000" b="1" dirty="0" smtClean="0">
              <a:solidFill>
                <a:schemeClr val="bg1"/>
              </a:solidFill>
              <a:latin typeface="Arial Narrow" pitchFamily="34" charset="0"/>
            </a:rPr>
          </a:br>
          <a:r>
            <a:rPr lang="en-US" sz="2000" b="1" dirty="0" smtClean="0">
              <a:solidFill>
                <a:schemeClr val="bg1"/>
              </a:solidFill>
              <a:latin typeface="Arial Narrow" pitchFamily="34" charset="0"/>
            </a:rPr>
            <a:t>radical assay </a:t>
          </a:r>
          <a:br>
            <a:rPr lang="en-US" sz="2000" b="1" dirty="0" smtClean="0">
              <a:solidFill>
                <a:schemeClr val="bg1"/>
              </a:solidFill>
              <a:latin typeface="Arial Narrow" pitchFamily="34" charset="0"/>
            </a:rPr>
          </a:br>
          <a:r>
            <a:rPr lang="en-US" sz="1600" b="0" dirty="0" smtClean="0">
              <a:solidFill>
                <a:schemeClr val="bg1"/>
              </a:solidFill>
              <a:latin typeface="Arial Narrow" pitchFamily="34" charset="0"/>
            </a:rPr>
            <a:t>(</a:t>
          </a:r>
          <a:r>
            <a:rPr lang="en-US" sz="1600" b="0" dirty="0" err="1" smtClean="0">
              <a:solidFill>
                <a:schemeClr val="bg1"/>
              </a:solidFill>
              <a:latin typeface="Arial Narrow" pitchFamily="34" charset="0"/>
            </a:rPr>
            <a:t>Motoyuki</a:t>
          </a:r>
          <a:r>
            <a:rPr lang="en-US" sz="1600" b="0" dirty="0" smtClean="0">
              <a:solidFill>
                <a:schemeClr val="bg1"/>
              </a:solidFill>
              <a:latin typeface="Arial Narrow" pitchFamily="34" charset="0"/>
            </a:rPr>
            <a:t> et al. 1995)</a:t>
          </a:r>
          <a:endParaRPr lang="en-US" sz="1600" b="0" dirty="0">
            <a:solidFill>
              <a:schemeClr val="bg1"/>
            </a:solidFill>
            <a:latin typeface="Arial Narrow" pitchFamily="34" charset="0"/>
          </a:endParaRPr>
        </a:p>
      </dgm:t>
    </dgm:pt>
    <dgm:pt modelId="{E42A2CFE-6988-4728-804B-10EF34581E88}" type="parTrans" cxnId="{43FFC860-749E-429C-AF3D-17671CE47FE5}">
      <dgm:prSet/>
      <dgm:spPr/>
      <dgm:t>
        <a:bodyPr/>
        <a:lstStyle/>
        <a:p>
          <a:endParaRPr lang="en-US"/>
        </a:p>
      </dgm:t>
    </dgm:pt>
    <dgm:pt modelId="{B0D7FB78-A99C-4019-8F47-4D46AA57D3A1}" type="sibTrans" cxnId="{43FFC860-749E-429C-AF3D-17671CE47FE5}">
      <dgm:prSet/>
      <dgm:spPr/>
      <dgm:t>
        <a:bodyPr/>
        <a:lstStyle/>
        <a:p>
          <a:endParaRPr lang="en-US"/>
        </a:p>
      </dgm:t>
    </dgm:pt>
    <dgm:pt modelId="{F4F90FA2-08A7-4B7D-A3F4-49CD6A0128D4}">
      <dgm:prSet phldrT="[Text]" custT="1"/>
      <dgm:spPr/>
      <dgm:t>
        <a:bodyPr/>
        <a:lstStyle/>
        <a:p>
          <a:pPr algn="ctr"/>
          <a:r>
            <a:rPr lang="en-US" sz="2000" b="1" smtClean="0">
              <a:solidFill>
                <a:schemeClr val="bg1"/>
              </a:solidFill>
              <a:latin typeface="Arial Narrow" pitchFamily="34" charset="0"/>
            </a:rPr>
            <a:t>Polyphenols are negligible antioxidants in wort and beer by ESR</a:t>
          </a:r>
          <a:br>
            <a:rPr lang="en-US" sz="2000" b="1" smtClean="0">
              <a:solidFill>
                <a:schemeClr val="bg1"/>
              </a:solidFill>
              <a:latin typeface="Arial Narrow" pitchFamily="34" charset="0"/>
            </a:rPr>
          </a:br>
          <a:r>
            <a:rPr lang="en-US" sz="2000" b="1" smtClean="0">
              <a:solidFill>
                <a:schemeClr val="bg1"/>
              </a:solidFill>
              <a:latin typeface="Arial Narrow" pitchFamily="34" charset="0"/>
            </a:rPr>
            <a:t> </a:t>
          </a:r>
          <a:r>
            <a:rPr lang="en-US" sz="1600" b="0" smtClean="0">
              <a:solidFill>
                <a:schemeClr val="bg1"/>
              </a:solidFill>
              <a:latin typeface="Arial Narrow" pitchFamily="34" charset="0"/>
            </a:rPr>
            <a:t>(Andersen et al. 1999)</a:t>
          </a:r>
          <a:endParaRPr lang="en-US" sz="1600" b="0" dirty="0">
            <a:solidFill>
              <a:schemeClr val="bg1"/>
            </a:solidFill>
            <a:latin typeface="Arial Narrow" pitchFamily="34" charset="0"/>
          </a:endParaRPr>
        </a:p>
      </dgm:t>
    </dgm:pt>
    <dgm:pt modelId="{0667F804-6C2B-49EA-B07B-384154064623}" type="parTrans" cxnId="{96FF3D2C-5BB2-40DB-AF37-194ADEAABF6B}">
      <dgm:prSet/>
      <dgm:spPr/>
      <dgm:t>
        <a:bodyPr/>
        <a:lstStyle/>
        <a:p>
          <a:endParaRPr lang="en-US"/>
        </a:p>
      </dgm:t>
    </dgm:pt>
    <dgm:pt modelId="{1B5C3799-1D0F-4AD6-9224-5A698B44C0D8}" type="sibTrans" cxnId="{96FF3D2C-5BB2-40DB-AF37-194ADEAABF6B}">
      <dgm:prSet/>
      <dgm:spPr/>
      <dgm:t>
        <a:bodyPr/>
        <a:lstStyle/>
        <a:p>
          <a:endParaRPr lang="en-US"/>
        </a:p>
      </dgm:t>
    </dgm:pt>
    <dgm:pt modelId="{62DE4384-C908-43E1-B784-BF96D98444FC}">
      <dgm:prSet phldrT="[Text]" custT="1"/>
      <dgm:spPr/>
      <dgm:t>
        <a:bodyPr/>
        <a:lstStyle/>
        <a:p>
          <a:pPr algn="ctr"/>
          <a:r>
            <a:rPr lang="en-US" sz="2000" b="1" smtClean="0">
              <a:solidFill>
                <a:schemeClr val="bg1"/>
              </a:solidFill>
              <a:latin typeface="Arial Narrow" pitchFamily="34" charset="0"/>
            </a:rPr>
            <a:t>Polyphenols by the rancimat method; Bittering substances by the fluoro-scan test  </a:t>
          </a:r>
          <a:r>
            <a:rPr lang="en-US" sz="1600" b="0" smtClean="0">
              <a:solidFill>
                <a:schemeClr val="bg1"/>
              </a:solidFill>
              <a:latin typeface="Arial Narrow" pitchFamily="34" charset="0"/>
            </a:rPr>
            <a:t>(Forster et al. 2001) </a:t>
          </a:r>
          <a:endParaRPr lang="en-US" sz="1600" b="0" dirty="0">
            <a:solidFill>
              <a:schemeClr val="bg1"/>
            </a:solidFill>
            <a:latin typeface="Arial Narrow" pitchFamily="34" charset="0"/>
          </a:endParaRPr>
        </a:p>
      </dgm:t>
    </dgm:pt>
    <dgm:pt modelId="{479EE35F-C14C-4014-AB55-210AA987CB79}" type="parTrans" cxnId="{56D10E62-9292-48F7-9D86-DFFB0245C03D}">
      <dgm:prSet/>
      <dgm:spPr/>
      <dgm:t>
        <a:bodyPr/>
        <a:lstStyle/>
        <a:p>
          <a:endParaRPr lang="en-US"/>
        </a:p>
      </dgm:t>
    </dgm:pt>
    <dgm:pt modelId="{AA3B9656-EDEA-465B-AD46-D2051093D3AE}" type="sibTrans" cxnId="{56D10E62-9292-48F7-9D86-DFFB0245C03D}">
      <dgm:prSet/>
      <dgm:spPr/>
      <dgm:t>
        <a:bodyPr/>
        <a:lstStyle/>
        <a:p>
          <a:endParaRPr lang="en-US"/>
        </a:p>
      </dgm:t>
    </dgm:pt>
    <dgm:pt modelId="{6710432B-E64E-4EEF-BFDA-F308B9CEACA9}">
      <dgm:prSet custT="1"/>
      <dgm:spPr/>
      <dgm:t>
        <a:bodyPr/>
        <a:lstStyle/>
        <a:p>
          <a:pPr algn="ctr"/>
          <a:r>
            <a:rPr lang="en-US" sz="2000" b="1" smtClean="0">
              <a:solidFill>
                <a:schemeClr val="bg1"/>
              </a:solidFill>
              <a:latin typeface="Arial Narrow" pitchFamily="34" charset="0"/>
            </a:rPr>
            <a:t>Polyphenols by AAPH [2,2’-azobis(2-amino propane) dihydrochloride] </a:t>
          </a:r>
          <a:br>
            <a:rPr lang="en-US" sz="2000" b="1" smtClean="0">
              <a:solidFill>
                <a:schemeClr val="bg1"/>
              </a:solidFill>
              <a:latin typeface="Arial Narrow" pitchFamily="34" charset="0"/>
            </a:rPr>
          </a:br>
          <a:r>
            <a:rPr lang="en-US" sz="1600" b="0" smtClean="0">
              <a:solidFill>
                <a:schemeClr val="bg1"/>
              </a:solidFill>
              <a:latin typeface="Arial Narrow" pitchFamily="34" charset="0"/>
            </a:rPr>
            <a:t>(Collin et al. 2001)</a:t>
          </a:r>
          <a:endParaRPr lang="en-US" sz="1600" b="0" dirty="0">
            <a:solidFill>
              <a:schemeClr val="bg1"/>
            </a:solidFill>
            <a:latin typeface="Arial Narrow" pitchFamily="34" charset="0"/>
          </a:endParaRPr>
        </a:p>
      </dgm:t>
    </dgm:pt>
    <dgm:pt modelId="{BD8EF9E2-02A4-45B2-879F-166743F4B7D3}" type="parTrans" cxnId="{897A8474-FFF1-4DBE-A06A-055396D96FF0}">
      <dgm:prSet/>
      <dgm:spPr/>
      <dgm:t>
        <a:bodyPr/>
        <a:lstStyle/>
        <a:p>
          <a:endParaRPr lang="en-US"/>
        </a:p>
      </dgm:t>
    </dgm:pt>
    <dgm:pt modelId="{B237980D-3930-479F-A165-00D09AF2A020}" type="sibTrans" cxnId="{897A8474-FFF1-4DBE-A06A-055396D96FF0}">
      <dgm:prSet/>
      <dgm:spPr/>
      <dgm:t>
        <a:bodyPr/>
        <a:lstStyle/>
        <a:p>
          <a:endParaRPr lang="en-US"/>
        </a:p>
      </dgm:t>
    </dgm:pt>
    <dgm:pt modelId="{92E179B3-EFE3-4FFB-B634-FB7DA425082B}" type="pres">
      <dgm:prSet presAssocID="{FFF411A5-DB60-4C26-AFA6-769558287A31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17EE2AC-B536-45F9-A2B4-AFFCE9F04B9F}" type="pres">
      <dgm:prSet presAssocID="{A520AC87-C4E2-4BF4-96B4-B47D0511AEBD}" presName="parentLin" presStyleCnt="0"/>
      <dgm:spPr/>
      <dgm:t>
        <a:bodyPr/>
        <a:lstStyle/>
        <a:p>
          <a:endParaRPr lang="en-US"/>
        </a:p>
      </dgm:t>
    </dgm:pt>
    <dgm:pt modelId="{00C11ED1-4072-48E4-B09C-299887A3425F}" type="pres">
      <dgm:prSet presAssocID="{A520AC87-C4E2-4BF4-96B4-B47D0511AEBD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2DDEC059-ABA0-476F-8BFA-CEA2BD02F6FB}" type="pres">
      <dgm:prSet presAssocID="{A520AC87-C4E2-4BF4-96B4-B47D0511AEBD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7CBEFFE8-442C-40CF-B1D9-49B376BA74FA}" type="pres">
      <dgm:prSet presAssocID="{A520AC87-C4E2-4BF4-96B4-B47D0511AEBD}" presName="negativeSpace" presStyleCnt="0"/>
      <dgm:spPr/>
      <dgm:t>
        <a:bodyPr/>
        <a:lstStyle/>
        <a:p>
          <a:endParaRPr lang="en-US"/>
        </a:p>
      </dgm:t>
    </dgm:pt>
    <dgm:pt modelId="{EA3F5D8E-A8AD-4D67-B140-7A733B61D84F}" type="pres">
      <dgm:prSet presAssocID="{A520AC87-C4E2-4BF4-96B4-B47D0511AEBD}" presName="childText" presStyleLbl="conFgAcc1" presStyleIdx="0" presStyleCnt="4" custScaleX="86275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  <dgm:t>
        <a:bodyPr/>
        <a:lstStyle/>
        <a:p>
          <a:endParaRPr lang="en-US"/>
        </a:p>
      </dgm:t>
    </dgm:pt>
    <dgm:pt modelId="{F323E28F-5736-4BFF-A1CC-33F960B96088}" type="pres">
      <dgm:prSet presAssocID="{B0D7FB78-A99C-4019-8F47-4D46AA57D3A1}" presName="spaceBetweenRectangles" presStyleCnt="0"/>
      <dgm:spPr/>
      <dgm:t>
        <a:bodyPr/>
        <a:lstStyle/>
        <a:p>
          <a:endParaRPr lang="en-US"/>
        </a:p>
      </dgm:t>
    </dgm:pt>
    <dgm:pt modelId="{814D9561-45B6-48E7-B4AA-A9B19C9622AD}" type="pres">
      <dgm:prSet presAssocID="{F4F90FA2-08A7-4B7D-A3F4-49CD6A0128D4}" presName="parentLin" presStyleCnt="0"/>
      <dgm:spPr/>
      <dgm:t>
        <a:bodyPr/>
        <a:lstStyle/>
        <a:p>
          <a:endParaRPr lang="en-US"/>
        </a:p>
      </dgm:t>
    </dgm:pt>
    <dgm:pt modelId="{5B2FB1FD-C1D5-4C93-A4AC-80EEB711C3BC}" type="pres">
      <dgm:prSet presAssocID="{F4F90FA2-08A7-4B7D-A3F4-49CD6A0128D4}" presName="parentLeftMargin" presStyleLbl="node1" presStyleIdx="0" presStyleCnt="4"/>
      <dgm:spPr/>
      <dgm:t>
        <a:bodyPr/>
        <a:lstStyle/>
        <a:p>
          <a:endParaRPr lang="en-US"/>
        </a:p>
      </dgm:t>
    </dgm:pt>
    <dgm:pt modelId="{AD43C9BC-1216-4A36-A475-FA80F8E3B0A2}" type="pres">
      <dgm:prSet presAssocID="{F4F90FA2-08A7-4B7D-A3F4-49CD6A0128D4}" presName="parentText" presStyleLbl="node1" presStyleIdx="1" presStyleCnt="4" custLinFactNeighborX="9091" custLinFactNeighborY="697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BD06234-177C-4B91-93C8-69B52CE764D8}" type="pres">
      <dgm:prSet presAssocID="{F4F90FA2-08A7-4B7D-A3F4-49CD6A0128D4}" presName="negativeSpace" presStyleCnt="0"/>
      <dgm:spPr/>
      <dgm:t>
        <a:bodyPr/>
        <a:lstStyle/>
        <a:p>
          <a:endParaRPr lang="en-US"/>
        </a:p>
      </dgm:t>
    </dgm:pt>
    <dgm:pt modelId="{73BE0F88-094C-4580-A999-923FBD480085}" type="pres">
      <dgm:prSet presAssocID="{F4F90FA2-08A7-4B7D-A3F4-49CD6A0128D4}" presName="childText" presStyleLbl="conFgAcc1" presStyleIdx="1" presStyleCnt="4" custScaleX="86276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  <dgm:t>
        <a:bodyPr/>
        <a:lstStyle/>
        <a:p>
          <a:endParaRPr lang="en-US"/>
        </a:p>
      </dgm:t>
    </dgm:pt>
    <dgm:pt modelId="{4BCF5A8D-A7AC-42EC-9723-B1E7886DD872}" type="pres">
      <dgm:prSet presAssocID="{1B5C3799-1D0F-4AD6-9224-5A698B44C0D8}" presName="spaceBetweenRectangles" presStyleCnt="0"/>
      <dgm:spPr/>
      <dgm:t>
        <a:bodyPr/>
        <a:lstStyle/>
        <a:p>
          <a:endParaRPr lang="en-US"/>
        </a:p>
      </dgm:t>
    </dgm:pt>
    <dgm:pt modelId="{727D86A3-8143-4566-89B1-DBC2932DF5E6}" type="pres">
      <dgm:prSet presAssocID="{62DE4384-C908-43E1-B784-BF96D98444FC}" presName="parentLin" presStyleCnt="0"/>
      <dgm:spPr/>
      <dgm:t>
        <a:bodyPr/>
        <a:lstStyle/>
        <a:p>
          <a:endParaRPr lang="en-US"/>
        </a:p>
      </dgm:t>
    </dgm:pt>
    <dgm:pt modelId="{0F85BD38-80BD-40A6-88E1-2711F0795B47}" type="pres">
      <dgm:prSet presAssocID="{62DE4384-C908-43E1-B784-BF96D98444FC}" presName="parentLeftMargin" presStyleLbl="node1" presStyleIdx="1" presStyleCnt="4"/>
      <dgm:spPr/>
      <dgm:t>
        <a:bodyPr/>
        <a:lstStyle/>
        <a:p>
          <a:endParaRPr lang="en-US"/>
        </a:p>
      </dgm:t>
    </dgm:pt>
    <dgm:pt modelId="{58018246-D52A-4617-A069-08EA295FED45}" type="pres">
      <dgm:prSet presAssocID="{62DE4384-C908-43E1-B784-BF96D98444FC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1FCFA21-2AED-4F93-B7B8-AA9E5CFB0FF3}" type="pres">
      <dgm:prSet presAssocID="{62DE4384-C908-43E1-B784-BF96D98444FC}" presName="negativeSpace" presStyleCnt="0"/>
      <dgm:spPr/>
      <dgm:t>
        <a:bodyPr/>
        <a:lstStyle/>
        <a:p>
          <a:endParaRPr lang="en-US"/>
        </a:p>
      </dgm:t>
    </dgm:pt>
    <dgm:pt modelId="{464C921C-502E-4AF1-9F44-90001109A275}" type="pres">
      <dgm:prSet presAssocID="{62DE4384-C908-43E1-B784-BF96D98444FC}" presName="childText" presStyleLbl="conFgAcc1" presStyleIdx="2" presStyleCnt="4" custScaleX="86274" custScaleY="93072" custLinFactNeighborX="-980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  <dgm:t>
        <a:bodyPr/>
        <a:lstStyle/>
        <a:p>
          <a:endParaRPr lang="en-US"/>
        </a:p>
      </dgm:t>
    </dgm:pt>
    <dgm:pt modelId="{2E0AE060-BA9E-41A3-BA32-8C36E21BDD23}" type="pres">
      <dgm:prSet presAssocID="{AA3B9656-EDEA-465B-AD46-D2051093D3AE}" presName="spaceBetweenRectangles" presStyleCnt="0"/>
      <dgm:spPr/>
      <dgm:t>
        <a:bodyPr/>
        <a:lstStyle/>
        <a:p>
          <a:endParaRPr lang="en-US"/>
        </a:p>
      </dgm:t>
    </dgm:pt>
    <dgm:pt modelId="{4EDA84FD-F063-4DCE-AADF-92F90670D481}" type="pres">
      <dgm:prSet presAssocID="{6710432B-E64E-4EEF-BFDA-F308B9CEACA9}" presName="parentLin" presStyleCnt="0"/>
      <dgm:spPr/>
      <dgm:t>
        <a:bodyPr/>
        <a:lstStyle/>
        <a:p>
          <a:endParaRPr lang="en-US"/>
        </a:p>
      </dgm:t>
    </dgm:pt>
    <dgm:pt modelId="{427711EA-509F-4A2E-9DAC-221E1BEB9BB1}" type="pres">
      <dgm:prSet presAssocID="{6710432B-E64E-4EEF-BFDA-F308B9CEACA9}" presName="parentLeftMargin" presStyleLbl="node1" presStyleIdx="2" presStyleCnt="4"/>
      <dgm:spPr/>
      <dgm:t>
        <a:bodyPr/>
        <a:lstStyle/>
        <a:p>
          <a:endParaRPr lang="en-US"/>
        </a:p>
      </dgm:t>
    </dgm:pt>
    <dgm:pt modelId="{4C814920-75C5-47A0-A6AA-4ABC3A81EF5E}" type="pres">
      <dgm:prSet presAssocID="{6710432B-E64E-4EEF-BFDA-F308B9CEACA9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8D3DB9B-4C54-4D73-881D-75AB88661C80}" type="pres">
      <dgm:prSet presAssocID="{6710432B-E64E-4EEF-BFDA-F308B9CEACA9}" presName="negativeSpace" presStyleCnt="0"/>
      <dgm:spPr/>
      <dgm:t>
        <a:bodyPr/>
        <a:lstStyle/>
        <a:p>
          <a:endParaRPr lang="en-US"/>
        </a:p>
      </dgm:t>
    </dgm:pt>
    <dgm:pt modelId="{A231FDD5-CF30-425E-A42C-EA79D34E12E7}" type="pres">
      <dgm:prSet presAssocID="{6710432B-E64E-4EEF-BFDA-F308B9CEACA9}" presName="childText" presStyleLbl="conFgAcc1" presStyleIdx="3" presStyleCnt="4" custScaleX="86275">
        <dgm:presLayoutVars>
          <dgm:bulletEnabled val="1"/>
        </dgm:presLayoutVars>
      </dgm:prSet>
      <dgm:spPr>
        <a:solidFill>
          <a:schemeClr val="bg1">
            <a:alpha val="90000"/>
          </a:schemeClr>
        </a:solidFill>
      </dgm:spPr>
      <dgm:t>
        <a:bodyPr/>
        <a:lstStyle/>
        <a:p>
          <a:endParaRPr lang="en-US"/>
        </a:p>
      </dgm:t>
    </dgm:pt>
  </dgm:ptLst>
  <dgm:cxnLst>
    <dgm:cxn modelId="{897A8474-FFF1-4DBE-A06A-055396D96FF0}" srcId="{FFF411A5-DB60-4C26-AFA6-769558287A31}" destId="{6710432B-E64E-4EEF-BFDA-F308B9CEACA9}" srcOrd="3" destOrd="0" parTransId="{BD8EF9E2-02A4-45B2-879F-166743F4B7D3}" sibTransId="{B237980D-3930-479F-A165-00D09AF2A020}"/>
    <dgm:cxn modelId="{23A91A4D-FEBE-4318-85AC-55519C6C9B22}" type="presOf" srcId="{62DE4384-C908-43E1-B784-BF96D98444FC}" destId="{0F85BD38-80BD-40A6-88E1-2711F0795B47}" srcOrd="0" destOrd="0" presId="urn:microsoft.com/office/officeart/2005/8/layout/list1"/>
    <dgm:cxn modelId="{56D10E62-9292-48F7-9D86-DFFB0245C03D}" srcId="{FFF411A5-DB60-4C26-AFA6-769558287A31}" destId="{62DE4384-C908-43E1-B784-BF96D98444FC}" srcOrd="2" destOrd="0" parTransId="{479EE35F-C14C-4014-AB55-210AA987CB79}" sibTransId="{AA3B9656-EDEA-465B-AD46-D2051093D3AE}"/>
    <dgm:cxn modelId="{43FFC860-749E-429C-AF3D-17671CE47FE5}" srcId="{FFF411A5-DB60-4C26-AFA6-769558287A31}" destId="{A520AC87-C4E2-4BF4-96B4-B47D0511AEBD}" srcOrd="0" destOrd="0" parTransId="{E42A2CFE-6988-4728-804B-10EF34581E88}" sibTransId="{B0D7FB78-A99C-4019-8F47-4D46AA57D3A1}"/>
    <dgm:cxn modelId="{C1214EDF-18E5-4B91-867B-DA1EF02D4CE4}" type="presOf" srcId="{6710432B-E64E-4EEF-BFDA-F308B9CEACA9}" destId="{4C814920-75C5-47A0-A6AA-4ABC3A81EF5E}" srcOrd="1" destOrd="0" presId="urn:microsoft.com/office/officeart/2005/8/layout/list1"/>
    <dgm:cxn modelId="{B3133320-904C-4F55-8082-5026E71DAB5D}" type="presOf" srcId="{62DE4384-C908-43E1-B784-BF96D98444FC}" destId="{58018246-D52A-4617-A069-08EA295FED45}" srcOrd="1" destOrd="0" presId="urn:microsoft.com/office/officeart/2005/8/layout/list1"/>
    <dgm:cxn modelId="{96FF3D2C-5BB2-40DB-AF37-194ADEAABF6B}" srcId="{FFF411A5-DB60-4C26-AFA6-769558287A31}" destId="{F4F90FA2-08A7-4B7D-A3F4-49CD6A0128D4}" srcOrd="1" destOrd="0" parTransId="{0667F804-6C2B-49EA-B07B-384154064623}" sibTransId="{1B5C3799-1D0F-4AD6-9224-5A698B44C0D8}"/>
    <dgm:cxn modelId="{CCAD03AB-F2C6-4AFC-B805-6DCA8FBF64A6}" type="presOf" srcId="{F4F90FA2-08A7-4B7D-A3F4-49CD6A0128D4}" destId="{5B2FB1FD-C1D5-4C93-A4AC-80EEB711C3BC}" srcOrd="0" destOrd="0" presId="urn:microsoft.com/office/officeart/2005/8/layout/list1"/>
    <dgm:cxn modelId="{E5B11D10-59B8-493E-984C-7F185B90A53A}" type="presOf" srcId="{FFF411A5-DB60-4C26-AFA6-769558287A31}" destId="{92E179B3-EFE3-4FFB-B634-FB7DA425082B}" srcOrd="0" destOrd="0" presId="urn:microsoft.com/office/officeart/2005/8/layout/list1"/>
    <dgm:cxn modelId="{E76D57DE-4EF4-4BD7-9561-9F8ED71BDDCD}" type="presOf" srcId="{A520AC87-C4E2-4BF4-96B4-B47D0511AEBD}" destId="{2DDEC059-ABA0-476F-8BFA-CEA2BD02F6FB}" srcOrd="1" destOrd="0" presId="urn:microsoft.com/office/officeart/2005/8/layout/list1"/>
    <dgm:cxn modelId="{2572C24C-3953-4328-86B2-D49E1B95CC86}" type="presOf" srcId="{A520AC87-C4E2-4BF4-96B4-B47D0511AEBD}" destId="{00C11ED1-4072-48E4-B09C-299887A3425F}" srcOrd="0" destOrd="0" presId="urn:microsoft.com/office/officeart/2005/8/layout/list1"/>
    <dgm:cxn modelId="{88E97B37-8C76-4E21-860F-A92D5438414D}" type="presOf" srcId="{F4F90FA2-08A7-4B7D-A3F4-49CD6A0128D4}" destId="{AD43C9BC-1216-4A36-A475-FA80F8E3B0A2}" srcOrd="1" destOrd="0" presId="urn:microsoft.com/office/officeart/2005/8/layout/list1"/>
    <dgm:cxn modelId="{C6C48BBE-6A7C-4101-AF8B-E4D055275454}" type="presOf" srcId="{6710432B-E64E-4EEF-BFDA-F308B9CEACA9}" destId="{427711EA-509F-4A2E-9DAC-221E1BEB9BB1}" srcOrd="0" destOrd="0" presId="urn:microsoft.com/office/officeart/2005/8/layout/list1"/>
    <dgm:cxn modelId="{32663470-9BBC-496B-85DD-86925E6E5B9F}" type="presParOf" srcId="{92E179B3-EFE3-4FFB-B634-FB7DA425082B}" destId="{A17EE2AC-B536-45F9-A2B4-AFFCE9F04B9F}" srcOrd="0" destOrd="0" presId="urn:microsoft.com/office/officeart/2005/8/layout/list1"/>
    <dgm:cxn modelId="{363C6EB4-9F02-4E46-9FFF-2A49FDA86258}" type="presParOf" srcId="{A17EE2AC-B536-45F9-A2B4-AFFCE9F04B9F}" destId="{00C11ED1-4072-48E4-B09C-299887A3425F}" srcOrd="0" destOrd="0" presId="urn:microsoft.com/office/officeart/2005/8/layout/list1"/>
    <dgm:cxn modelId="{2F030A63-80CC-4866-9BAF-87B1FC114B9B}" type="presParOf" srcId="{A17EE2AC-B536-45F9-A2B4-AFFCE9F04B9F}" destId="{2DDEC059-ABA0-476F-8BFA-CEA2BD02F6FB}" srcOrd="1" destOrd="0" presId="urn:microsoft.com/office/officeart/2005/8/layout/list1"/>
    <dgm:cxn modelId="{3A010F10-C8CC-45B1-9037-100F48994589}" type="presParOf" srcId="{92E179B3-EFE3-4FFB-B634-FB7DA425082B}" destId="{7CBEFFE8-442C-40CF-B1D9-49B376BA74FA}" srcOrd="1" destOrd="0" presId="urn:microsoft.com/office/officeart/2005/8/layout/list1"/>
    <dgm:cxn modelId="{E08F0101-52AC-432B-BB73-5C4F7BA12FEC}" type="presParOf" srcId="{92E179B3-EFE3-4FFB-B634-FB7DA425082B}" destId="{EA3F5D8E-A8AD-4D67-B140-7A733B61D84F}" srcOrd="2" destOrd="0" presId="urn:microsoft.com/office/officeart/2005/8/layout/list1"/>
    <dgm:cxn modelId="{A684FF29-A6EB-4363-ADD8-47AF36DFB199}" type="presParOf" srcId="{92E179B3-EFE3-4FFB-B634-FB7DA425082B}" destId="{F323E28F-5736-4BFF-A1CC-33F960B96088}" srcOrd="3" destOrd="0" presId="urn:microsoft.com/office/officeart/2005/8/layout/list1"/>
    <dgm:cxn modelId="{B7B3CA3A-D94D-47C4-B4C4-6B42FB766B57}" type="presParOf" srcId="{92E179B3-EFE3-4FFB-B634-FB7DA425082B}" destId="{814D9561-45B6-48E7-B4AA-A9B19C9622AD}" srcOrd="4" destOrd="0" presId="urn:microsoft.com/office/officeart/2005/8/layout/list1"/>
    <dgm:cxn modelId="{2235AA58-918E-4C62-8823-16A861D79EB6}" type="presParOf" srcId="{814D9561-45B6-48E7-B4AA-A9B19C9622AD}" destId="{5B2FB1FD-C1D5-4C93-A4AC-80EEB711C3BC}" srcOrd="0" destOrd="0" presId="urn:microsoft.com/office/officeart/2005/8/layout/list1"/>
    <dgm:cxn modelId="{37B92880-3A18-4A67-BDAC-002AC3F9D4F1}" type="presParOf" srcId="{814D9561-45B6-48E7-B4AA-A9B19C9622AD}" destId="{AD43C9BC-1216-4A36-A475-FA80F8E3B0A2}" srcOrd="1" destOrd="0" presId="urn:microsoft.com/office/officeart/2005/8/layout/list1"/>
    <dgm:cxn modelId="{8D310B97-B63F-4D8D-A650-7EE138976AA7}" type="presParOf" srcId="{92E179B3-EFE3-4FFB-B634-FB7DA425082B}" destId="{DBD06234-177C-4B91-93C8-69B52CE764D8}" srcOrd="5" destOrd="0" presId="urn:microsoft.com/office/officeart/2005/8/layout/list1"/>
    <dgm:cxn modelId="{234C9370-8FD2-4897-923A-00614FA6E30A}" type="presParOf" srcId="{92E179B3-EFE3-4FFB-B634-FB7DA425082B}" destId="{73BE0F88-094C-4580-A999-923FBD480085}" srcOrd="6" destOrd="0" presId="urn:microsoft.com/office/officeart/2005/8/layout/list1"/>
    <dgm:cxn modelId="{0E4BD6C5-4095-4FD4-87EB-503E5967B06D}" type="presParOf" srcId="{92E179B3-EFE3-4FFB-B634-FB7DA425082B}" destId="{4BCF5A8D-A7AC-42EC-9723-B1E7886DD872}" srcOrd="7" destOrd="0" presId="urn:microsoft.com/office/officeart/2005/8/layout/list1"/>
    <dgm:cxn modelId="{72B8D813-1174-4EED-A2BF-E45AA4E8780B}" type="presParOf" srcId="{92E179B3-EFE3-4FFB-B634-FB7DA425082B}" destId="{727D86A3-8143-4566-89B1-DBC2932DF5E6}" srcOrd="8" destOrd="0" presId="urn:microsoft.com/office/officeart/2005/8/layout/list1"/>
    <dgm:cxn modelId="{BF8B9CE7-B2AA-4858-B684-72410648F360}" type="presParOf" srcId="{727D86A3-8143-4566-89B1-DBC2932DF5E6}" destId="{0F85BD38-80BD-40A6-88E1-2711F0795B47}" srcOrd="0" destOrd="0" presId="urn:microsoft.com/office/officeart/2005/8/layout/list1"/>
    <dgm:cxn modelId="{B5CCB811-5217-420A-942F-B0D12E38D0CB}" type="presParOf" srcId="{727D86A3-8143-4566-89B1-DBC2932DF5E6}" destId="{58018246-D52A-4617-A069-08EA295FED45}" srcOrd="1" destOrd="0" presId="urn:microsoft.com/office/officeart/2005/8/layout/list1"/>
    <dgm:cxn modelId="{450CA6BD-4698-41A0-8F2C-68F9AF98D8FB}" type="presParOf" srcId="{92E179B3-EFE3-4FFB-B634-FB7DA425082B}" destId="{C1FCFA21-2AED-4F93-B7B8-AA9E5CFB0FF3}" srcOrd="9" destOrd="0" presId="urn:microsoft.com/office/officeart/2005/8/layout/list1"/>
    <dgm:cxn modelId="{24F8AD99-E8EC-4E48-B9EC-5662830663EC}" type="presParOf" srcId="{92E179B3-EFE3-4FFB-B634-FB7DA425082B}" destId="{464C921C-502E-4AF1-9F44-90001109A275}" srcOrd="10" destOrd="0" presId="urn:microsoft.com/office/officeart/2005/8/layout/list1"/>
    <dgm:cxn modelId="{1AF558F8-F6D5-4659-9D3E-F960703D3DA8}" type="presParOf" srcId="{92E179B3-EFE3-4FFB-B634-FB7DA425082B}" destId="{2E0AE060-BA9E-41A3-BA32-8C36E21BDD23}" srcOrd="11" destOrd="0" presId="urn:microsoft.com/office/officeart/2005/8/layout/list1"/>
    <dgm:cxn modelId="{A37CD2EB-82E5-4BE7-9AD8-5EDAF9C653E8}" type="presParOf" srcId="{92E179B3-EFE3-4FFB-B634-FB7DA425082B}" destId="{4EDA84FD-F063-4DCE-AADF-92F90670D481}" srcOrd="12" destOrd="0" presId="urn:microsoft.com/office/officeart/2005/8/layout/list1"/>
    <dgm:cxn modelId="{02CC4386-1D9E-4818-8F9A-662D699A1F9B}" type="presParOf" srcId="{4EDA84FD-F063-4DCE-AADF-92F90670D481}" destId="{427711EA-509F-4A2E-9DAC-221E1BEB9BB1}" srcOrd="0" destOrd="0" presId="urn:microsoft.com/office/officeart/2005/8/layout/list1"/>
    <dgm:cxn modelId="{8472C19F-C720-444D-9046-6BF81B15E477}" type="presParOf" srcId="{4EDA84FD-F063-4DCE-AADF-92F90670D481}" destId="{4C814920-75C5-47A0-A6AA-4ABC3A81EF5E}" srcOrd="1" destOrd="0" presId="urn:microsoft.com/office/officeart/2005/8/layout/list1"/>
    <dgm:cxn modelId="{2A617F65-2EE1-49BE-AE26-A0150FB24A69}" type="presParOf" srcId="{92E179B3-EFE3-4FFB-B634-FB7DA425082B}" destId="{18D3DB9B-4C54-4D73-881D-75AB88661C80}" srcOrd="13" destOrd="0" presId="urn:microsoft.com/office/officeart/2005/8/layout/list1"/>
    <dgm:cxn modelId="{4A4E0AEB-5CFF-408F-9F94-2C2507F08092}" type="presParOf" srcId="{92E179B3-EFE3-4FFB-B634-FB7DA425082B}" destId="{A231FDD5-CF30-425E-A42C-EA79D34E12E7}" srcOrd="14" destOrd="0" presId="urn:microsoft.com/office/officeart/2005/8/layout/lis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5">
  <dgm:title val=""/>
  <dgm:desc val=""/>
  <dgm:catLst>
    <dgm:cat type="process" pri="1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revDir"/>
          <dgm:param type="bkpt" val="endCnv"/>
        </dgm:alg>
      </dgm:if>
      <dgm:else name="Name2">
        <dgm:alg type="snake">
          <dgm:param type="grDir" val="tR"/>
          <dgm:param type="flowDir" val="row"/>
          <dgm:param type="contDir" val="revDir"/>
          <dgm:param type="bkpt" val="endCnv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forName="sibTrans" refType="w" refFor="ch" refPtType="node" op="equ" fact="0.4"/>
      <dgm:constr type="sp" refType="w" refFor="ch" refForName="sibTrans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chevron1">
  <dgm:title val=""/>
  <dgm:desc val=""/>
  <dgm:catLst>
    <dgm:cat type="process" pri="9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des" func="maxDepth" op="gte" val="2">
        <dgm:constrLst>
          <dgm:constr type="h" for="ch" forName="composite" refType="h"/>
          <dgm:constr type="w" for="ch" forName="composite" refType="w"/>
          <dgm:constr type="w" for="des" forName="parTx"/>
          <dgm:constr type="h" for="des" forName="parTx" op="equ"/>
          <dgm:constr type="w" for="des" forName="desTx"/>
          <dgm:constr type="h" for="des" forName="desTx" op="equ"/>
          <dgm:constr type="primFontSz" for="des" forName="parTx" val="65"/>
          <dgm:constr type="secFontSz" for="des" forName="desTx" refType="primFontSz" refFor="des" refForName="parTx" op="equ"/>
          <dgm:constr type="h" for="des" forName="parTx" refType="primFontSz" refFor="des" refForName="parTx" fact="1.5"/>
          <dgm:constr type="h" for="des" forName="desTx" refType="primFontSz" refFor="des" refForName="parTx" fact="0.5"/>
          <dgm:constr type="w" for="ch" forName="space" op="equ" val="-6"/>
        </dgm:constrLst>
        <dgm:ruleLst>
          <dgm:rule type="w" for="ch" forName="composite" val="0" fact="NaN" max="NaN"/>
          <dgm:rule type="primFontSz" for="des" forName="parTx" val="5" fact="NaN" max="NaN"/>
        </dgm:ruleLst>
        <dgm:forEach name="Name6" axis="ch" ptType="node"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hoose name="Name7">
              <dgm:if name="Name8" func="var" arg="dir" op="equ" val="norm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if>
              <dgm:else name="Name9">
                <dgm:constrLst>
                  <dgm:constr type="l" for="ch" forName="parTx"/>
                  <dgm:constr type="w" for="ch" forName="parTx" refType="w"/>
                  <dgm:constr type="t" for="ch" forName="parTx"/>
                  <dgm:constr type="l" for="ch" forName="desTx" refType="w" fact="0.2"/>
                  <dgm:constr type="w" for="ch" forName="desTx" refType="w" refFor="ch" refForName="parTx" fact="0.8"/>
                  <dgm:constr type="t" for="ch" forName="desTx" refType="h" refFor="ch" refForName="parTx" fact="1.125"/>
                </dgm:constrLst>
              </dgm:else>
            </dgm:choose>
            <dgm:ruleLst>
              <dgm:rule type="h" val="INF" fact="NaN" max="NaN"/>
            </dgm:ruleLst>
            <dgm:layoutNode name="parTx">
              <dgm:varLst>
                <dgm:chMax val="0"/>
                <dgm:chPref val="0"/>
                <dgm:bulletEnabled val="1"/>
              </dgm:varLst>
              <dgm:alg type="tx"/>
              <dgm:choose name="Name10">
                <dgm:if name="Name11" func="var" arg="dir" op="equ" val="norm">
                  <dgm:shape xmlns:r="http://schemas.openxmlformats.org/officeDocument/2006/relationships" type="chevron" r:blip="">
                    <dgm:adjLst/>
                  </dgm:shape>
                </dgm:if>
                <dgm:else name="Name12">
                  <dgm:shape xmlns:r="http://schemas.openxmlformats.org/officeDocument/2006/relationships" rot="180" type="chevron" r:blip="">
                    <dgm:adjLst/>
                  </dgm:shape>
                </dgm:else>
              </dgm:choose>
              <dgm:presOf axis="self" ptType="node"/>
              <dgm:choose name="Name13">
                <dgm:if name="Name14" func="var" arg="dir" op="equ" val="norm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315"/>
                    <dgm:constr type="rMarg" refType="primFontSz" fact="0.105"/>
                  </dgm:constrLst>
                </dgm:if>
                <dgm:else name="Name15">
                  <dgm:constrLst>
                    <dgm:constr type="h" refType="w" op="lte" fact="0.4"/>
                    <dgm:constr type="h"/>
                    <dgm:constr type="tMarg" refType="primFontSz" fact="0.105"/>
                    <dgm:constr type="bMarg" refType="primFontSz" fact="0.105"/>
                    <dgm:constr type="lMarg" refType="primFontSz" fact="0.105"/>
                    <dgm:constr type="rMarg" refType="primFontSz" fact="0.315"/>
                  </dgm:constrLst>
                </dgm:else>
              </dgm:choose>
              <dgm:ruleLst>
                <dgm:rule type="h" val="INF" fact="NaN" max="NaN"/>
              </dgm:ruleLst>
            </dgm:layoutNode>
            <dgm:layoutNode name="desTx" styleLbl="revTx">
              <dgm:varLst>
                <dgm:bulletEnabled val="1"/>
              </dgm:varLst>
              <dgm:alg type="tx">
                <dgm:param type="stBulletLvl" val="1"/>
              </dgm:alg>
              <dgm:choose name="Name16">
                <dgm:if name="Name17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18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h"/>
                <dgm:constr type="tMarg"/>
                <dgm:constr type="bMarg"/>
                <dgm:constr type="rMarg"/>
                <dgm:constr type="lMarg"/>
              </dgm:constrLst>
              <dgm:ruleLst>
                <dgm:rule type="h" val="INF" fact="NaN" max="NaN"/>
              </dgm:ruleLst>
            </dgm:layoutNode>
          </dgm:layoutNode>
          <dgm:forEach name="Name19" axis="followSib" ptType="sibTrans" cnt="1">
            <dgm:layoutNode name="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20">
        <dgm:constrLst>
          <dgm:constr type="w" for="ch" forName="parTxOnly" refType="w"/>
          <dgm:constr type="h" for="des" forName="parTxOnly" op="equ"/>
          <dgm:constr type="primFontSz" for="des" forName="parTxOnly" op="equ" val="65"/>
          <dgm:constr type="w" for="ch" forName="parTxOnlySpace" refType="w" refFor="ch" refForName="parTxOnly" fact="-0.1"/>
        </dgm:constrLst>
        <dgm:ruleLst/>
        <dgm:forEach name="Name21" axis="ch" ptType="node">
          <dgm:layoutNode name="parTxOnly">
            <dgm:varLst>
              <dgm:chMax val="0"/>
              <dgm:chPref val="0"/>
              <dgm:bulletEnabled val="1"/>
            </dgm:varLst>
            <dgm:alg type="tx"/>
            <dgm:choose name="Name22">
              <dgm:if name="Name23" func="var" arg="dir" op="equ" val="norm">
                <dgm:shape xmlns:r="http://schemas.openxmlformats.org/officeDocument/2006/relationships" type="chevron" r:blip="">
                  <dgm:adjLst/>
                </dgm:shape>
              </dgm:if>
              <dgm:else name="Name24">
                <dgm:shape xmlns:r="http://schemas.openxmlformats.org/officeDocument/2006/relationships" rot="180" type="chevron" r:blip="">
                  <dgm:adjLst/>
                </dgm:shape>
              </dgm:else>
            </dgm:choose>
            <dgm:presOf axis="self" ptType="node"/>
            <dgm:choose name="Name25">
              <dgm:if name="Name26" func="var" arg="dir" op="equ" val="norm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315"/>
                  <dgm:constr type="rMarg" refType="primFontSz" fact="0.105"/>
                </dgm:constrLst>
              </dgm:if>
              <dgm:else name="Name27">
                <dgm:constrLst>
                  <dgm:constr type="h" refType="w" op="equ" fact="0.4"/>
                  <dgm:constr type="tMarg" refType="primFontSz" fact="0.105"/>
                  <dgm:constr type="bMarg" refType="primFontSz" fact="0.105"/>
                  <dgm:constr type="lMarg" refType="primFontSz" fact="0.105"/>
                  <dgm:constr type="rMarg" refType="primFontSz" fact="0.315"/>
                </dgm:constrLst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TxOnly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2">
  <dgm:title val=""/>
  <dgm:desc val=""/>
  <dgm:catLst>
    <dgm:cat type="relationship" pri="20000"/>
    <dgm:cat type="conver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animLvl val="ctr"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cycle" refType="w"/>
      <dgm:constr type="h" for="ch" forName="cycle" refType="h"/>
    </dgm:constrLst>
    <dgm:ruleLst/>
    <dgm:layoutNode name="cycle">
      <dgm:choose name="Name0">
        <dgm:if name="Name1" func="var" arg="dir" op="equ" val="norm">
          <dgm:choose name="Name2">
            <dgm:if name="Name3" axis="ch" ptType="node" func="cnt" op="lte" val="1">
              <dgm:alg type="cycle">
                <dgm:param type="stAng" val="90"/>
                <dgm:param type="spanAng" val="360"/>
                <dgm:param type="ctrShpMap" val="fNode"/>
              </dgm:alg>
            </dgm:if>
            <dgm:if name="Name4" axis="ch" ptType="node" func="cnt" op="equ" val="2">
              <dgm:alg type="cycle">
                <dgm:param type="stAng" val="70"/>
                <dgm:param type="spanAng" val="40"/>
                <dgm:param type="ctrShpMap" val="fNode"/>
              </dgm:alg>
            </dgm:if>
            <dgm:if name="Name5" axis="ch" ptType="node" func="cnt" op="equ" val="3">
              <dgm:alg type="cycle">
                <dgm:param type="stAng" val="60"/>
                <dgm:param type="spanAng" val="60"/>
                <dgm:param type="ctrShpMap" val="fNode"/>
              </dgm:alg>
            </dgm:if>
            <dgm:else name="Name6">
              <dgm:alg type="cycle">
                <dgm:param type="stAng" val="45"/>
                <dgm:param type="spanAng" val="90"/>
                <dgm:param type="ctrShpMap" val="fNode"/>
              </dgm:alg>
            </dgm:else>
          </dgm:choose>
        </dgm:if>
        <dgm:else name="Name7">
          <dgm:choose name="Name8">
            <dgm:if name="Name9" axis="ch" ptType="node" func="cnt" op="lte" val="1">
              <dgm:alg type="cycle">
                <dgm:param type="stAng" val="-90"/>
                <dgm:param type="spanAng" val="-360"/>
                <dgm:param type="ctrShpMap" val="fNode"/>
              </dgm:alg>
            </dgm:if>
            <dgm:if name="Name10" axis="ch" ptType="node" func="cnt" op="equ" val="2">
              <dgm:alg type="cycle">
                <dgm:param type="stAng" val="-70"/>
                <dgm:param type="spanAng" val="-40"/>
                <dgm:param type="ctrShpMap" val="fNode"/>
              </dgm:alg>
            </dgm:if>
            <dgm:if name="Name11" axis="ch" ptType="node" func="cnt" op="equ" val="3">
              <dgm:alg type="cycle">
                <dgm:param type="stAng" val="-60"/>
                <dgm:param type="spanAng" val="-60"/>
                <dgm:param type="ctrShpMap" val="fNode"/>
              </dgm:alg>
            </dgm:if>
            <dgm:else name="Name12">
              <dgm:alg type="cycle">
                <dgm:param type="stAng" val="-45"/>
                <dgm:param type="spanAng" val="-90"/>
                <dgm:param type="ctrShpMap" val="fNode"/>
              </dgm:alg>
            </dgm:else>
          </dgm:choose>
        </dgm:else>
      </dgm:choose>
      <dgm:shape xmlns:r="http://schemas.openxmlformats.org/officeDocument/2006/relationships" r:blip="">
        <dgm:adjLst/>
      </dgm:shape>
      <dgm:presOf/>
      <dgm:constrLst>
        <dgm:constr type="sp" val="20"/>
        <dgm:constr type="w" for="ch" forName="centerShape" refType="w"/>
        <dgm:constr type="w" for="ch" forName="node" refType="w" refFor="ch" refForName="centerShape" fact="1.5"/>
        <dgm:constr type="sibSp" refType="w" refFor="ch" refForName="centerShape" op="equ" fact="0.08"/>
        <dgm:constr type="primFontSz" for="des" forName="parentNode" op="equ" val="65"/>
        <dgm:constr type="secFontSz" for="des" forName="childNode" op="equ" val="65"/>
      </dgm:constrLst>
      <dgm:ruleLst/>
      <dgm:choose name="Name13">
        <dgm:if name="Name14" axis="ch" ptType="node" hideLastTrans="0" func="cnt" op="gte" val="1">
          <dgm:layoutNode name="centerShape" styleLbl="node0">
            <dgm:alg type="composite"/>
            <dgm:shape xmlns:r="http://schemas.openxmlformats.org/officeDocument/2006/relationships" r:blip="">
              <dgm:adjLst/>
            </dgm:shape>
            <dgm:presOf axis="ch" ptType="node" cnt="1"/>
            <dgm:constrLst>
              <dgm:constr type="w" for="ch" forName="connSite" refType="w" fact="0.7"/>
              <dgm:constr type="h" for="ch" forName="connSite" refType="w" fact="0.7"/>
              <dgm:constr type="ctrX" for="ch" forName="connSite" refType="w" fact="0.5"/>
              <dgm:constr type="ctrY" for="ch" forName="connSite" refType="h" fact="0.5"/>
              <dgm:constr type="w" for="ch" forName="visible" refType="w"/>
              <dgm:constr type="h" for="ch" forName="visible" refType="w"/>
              <dgm:constr type="ctrX" for="ch" forName="visible" refType="w" fact="0.5"/>
              <dgm:constr type="ctrY" for="ch" forName="visible" refType="h" fact="0.5"/>
            </dgm:constrLst>
            <dgm:ruleLst/>
            <dgm:layoutNode name="connSite">
              <dgm:alg type="sp"/>
              <dgm:shape xmlns:r="http://schemas.openxmlformats.org/officeDocument/2006/relationships" type="ellipse" r:blip="" hideGeom="1">
                <dgm:adjLst/>
              </dgm:shape>
              <dgm:presOf/>
              <dgm:constrLst/>
              <dgm:ruleLst/>
            </dgm:layoutNode>
            <dgm:layoutNode name="visible">
              <dgm:alg type="sp"/>
              <dgm:shape xmlns:r="http://schemas.openxmlformats.org/officeDocument/2006/relationships" type="ellipse" r:blip="" blipPhldr="1">
                <dgm:adjLst/>
              </dgm:shape>
              <dgm:presOf/>
              <dgm:constrLst/>
              <dgm:ruleLst/>
            </dgm:layoutNode>
          </dgm:layoutNode>
        </dgm:if>
        <dgm:else name="Name15"/>
      </dgm:choose>
      <dgm:forEach name="Name16" axis="ch">
        <dgm:forEach name="Name17" axis="self" ptType="node">
          <dgm:layoutNode name="node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func="var" arg="dir" op="equ" val="norm">
                <dgm:constrLst>
                  <dgm:constr type="t" for="ch" forName="parentNode"/>
                  <dgm:constr type="l" for="ch" forName="parentNode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 refType="w" refFor="ch" refForName="parentNode" op="equ" fact="1.1"/>
                  <dgm:constr type="w" for="ch" forName="childNode" refType="w" fact="0.6"/>
                  <dgm:constr type="h" for="ch" forName="childNode" refType="h" refFor="ch" refForName="parentNode"/>
                </dgm:constrLst>
              </dgm:if>
              <dgm:else name="Name20">
                <dgm:constrLst>
                  <dgm:constr type="t" for="ch" forName="parentNode"/>
                  <dgm:constr type="r" for="ch" forName="parentNode" refType="w"/>
                  <dgm:constr type="w" for="ch" forName="parentNode" refType="w" fact="0.4"/>
                  <dgm:constr type="h" for="ch" forName="parentNode" refType="w" refFor="ch" refForName="parentNode" op="equ"/>
                  <dgm:constr type="ctrY" for="ch" forName="childNode" refType="h" refFor="ch" refForName="parentNode" fact="0.5"/>
                  <dgm:constr type="l" for="ch" forName="childNode"/>
                  <dgm:constr type="w" for="ch" forName="childNode" refType="w" fact="0.6"/>
                  <dgm:constr type="h" for="ch" forName="childNode" refType="h" refFor="ch" refForName="parentNode"/>
                </dgm:constrLst>
              </dgm:else>
            </dgm:choose>
            <dgm:ruleLst/>
            <dgm:layoutNode name="parentNode" styleLbl="node1">
              <dgm:varLst>
                <dgm:chMax val="1"/>
                <dgm:bulletEnabled val="1"/>
              </dgm:varLst>
              <dgm:alg type="tx"/>
              <dgm:shape xmlns:r="http://schemas.openxmlformats.org/officeDocument/2006/relationships" type="ellipse" r:blip="">
                <dgm:adjLst/>
              </dgm:shape>
              <dgm:presOf axis="self"/>
              <dgm:constrLst>
                <dgm:constr type="tMarg" refType="primFontSz" fact="0.05"/>
                <dgm:constr type="bMarg" refType="primFontSz" fact="0.05"/>
                <dgm:constr type="lMarg" refType="primFontSz" fact="0.05"/>
                <dgm:constr type="rMarg" refType="primFontSz" fact="0.05"/>
              </dgm:constrLst>
              <dgm:ruleLst>
                <dgm:rule type="primFontSz" val="5" fact="NaN" max="NaN"/>
              </dgm:ruleLst>
            </dgm:layoutNode>
            <dgm:layoutNode name="childNode" styleLbl="revTx" moveWith="parentNode">
              <dgm:varLst>
                <dgm:bulletEnabled val="1"/>
              </dgm:varLst>
              <dgm:alg type="tx">
                <dgm:param type="txAnchorVertCh" val="mid"/>
                <dgm:param type="stBulletLvl" val="1"/>
              </dgm:alg>
              <dgm:choose name="Name21">
                <dgm:if name="Name22" axis="ch" ptType="node" func="cnt" op="gte" val="1">
                  <dgm:shape xmlns:r="http://schemas.openxmlformats.org/officeDocument/2006/relationships" type="rect" r:blip="">
                    <dgm:adjLst/>
                  </dgm:shape>
                </dgm:if>
                <dgm:else name="Name23">
                  <dgm:shape xmlns:r="http://schemas.openxmlformats.org/officeDocument/2006/relationships" type="rect" r:blip="" hideGeom="1">
                    <dgm:adjLst/>
                  </dgm:shape>
                </dgm:else>
              </dgm:choose>
              <dgm:presOf axis="des" ptType="node"/>
              <dgm:constrLst>
                <dgm:constr type="tMarg"/>
                <dgm:constr type="bMarg"/>
                <dgm:constr type="lMarg"/>
                <dgm:constr type="rMarg"/>
              </dgm:constrLst>
              <dgm:ruleLst>
                <dgm:rule type="secFontSz" val="5" fact="NaN" max="NaN"/>
              </dgm:ruleLst>
            </dgm:layoutNode>
          </dgm:layoutNode>
        </dgm:forEach>
        <dgm:forEach name="Name24" axis="self" ptType="parTrans" cnt="1">
          <dgm:layoutNode name="Name25">
            <dgm:alg type="conn">
              <dgm:param type="dim" val="1D"/>
              <dgm:param type="endSty" val="noArr"/>
              <dgm:param type="begPts" val="auto"/>
              <dgm:param type="endPts" val="auto"/>
              <dgm:param type="srcNode" val="connSite"/>
              <dgm:param type="dstNode" val="parentNode"/>
            </dgm:alg>
            <dgm:shape xmlns:r="http://schemas.openxmlformats.org/officeDocument/2006/relationships" type="conn" r:blip="" zOrderOff="-99">
              <dgm:adjLst/>
            </dgm:shape>
            <dgm:presOf axis="self"/>
            <dgm:constrLst>
              <dgm:constr type="connDist"/>
              <dgm:constr type="w" val="1"/>
              <dgm:constr type="h" val="5"/>
              <dgm:constr type="begPad"/>
              <dgm:constr type="endPad"/>
            </dgm:constrLst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2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37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0.2645</cdr:x>
      <cdr:y>0.15625</cdr:y>
    </cdr:from>
    <cdr:to>
      <cdr:x>0.497</cdr:x>
      <cdr:y>0.22725</cdr:y>
    </cdr:to>
    <cdr:sp macro="" textlink="">
      <cdr:nvSpPr>
        <cdr:cNvPr id="16385" name="Text Box 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776151" y="796230"/>
          <a:ext cx="1561266" cy="361808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FF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27432" tIns="18288" rIns="27432" bIns="18288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875" b="1" i="0" strike="noStrike">
              <a:solidFill>
                <a:srgbClr val="0000FF"/>
              </a:solidFill>
              <a:latin typeface="Tahoma"/>
              <a:cs typeface="Tahoma"/>
            </a:rPr>
            <a:t>Yeast with No Hops and No Acid Added, pH 4.5</a:t>
          </a:r>
        </a:p>
      </cdr:txBody>
    </cdr:sp>
  </cdr:relSizeAnchor>
  <cdr:relSizeAnchor xmlns:cdr="http://schemas.openxmlformats.org/drawingml/2006/chartDrawing">
    <cdr:from>
      <cdr:x>0.429</cdr:x>
      <cdr:y>0.23525</cdr:y>
    </cdr:from>
    <cdr:to>
      <cdr:x>0.43</cdr:x>
      <cdr:y>0.284</cdr:y>
    </cdr:to>
    <cdr:sp macro="" textlink="">
      <cdr:nvSpPr>
        <cdr:cNvPr id="16386" name="Line 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2880789" y="1198805"/>
          <a:ext cx="6715" cy="248424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>
          <a:solidFill>
            <a:srgbClr val="0000FF"/>
          </a:solidFill>
          <a:round/>
          <a:headEnd/>
          <a:tailEnd type="triangle" w="med" len="med"/>
        </a:ln>
      </cdr:spPr>
    </cdr:sp>
  </cdr:relSizeAnchor>
  <cdr:relSizeAnchor xmlns:cdr="http://schemas.openxmlformats.org/drawingml/2006/chartDrawing">
    <cdr:from>
      <cdr:x>0.74025</cdr:x>
      <cdr:y>0.366</cdr:y>
    </cdr:from>
    <cdr:to>
      <cdr:x>0.9205</cdr:x>
      <cdr:y>0.452</cdr:y>
    </cdr:to>
    <cdr:sp macro="" textlink="">
      <cdr:nvSpPr>
        <cdr:cNvPr id="16389" name="Text Box 5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970871" y="1865090"/>
          <a:ext cx="1210402" cy="438246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8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27432" tIns="18288" rIns="27432" bIns="18288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800" b="1" i="0" strike="noStrike">
              <a:solidFill>
                <a:srgbClr val="000080"/>
              </a:solidFill>
              <a:latin typeface="Tahoma"/>
              <a:cs typeface="Tahoma"/>
            </a:rPr>
            <a:t>Yeast with No Hops and Phosphoric Acid Added to pH 2.0</a:t>
          </a:r>
        </a:p>
      </cdr:txBody>
    </cdr:sp>
  </cdr:relSizeAnchor>
  <cdr:relSizeAnchor xmlns:cdr="http://schemas.openxmlformats.org/drawingml/2006/chartDrawing">
    <cdr:from>
      <cdr:x>0.79475</cdr:x>
      <cdr:y>0.33675</cdr:y>
    </cdr:from>
    <cdr:to>
      <cdr:x>0.79725</cdr:x>
      <cdr:y>0.36525</cdr:y>
    </cdr:to>
    <cdr:sp macro="" textlink="">
      <cdr:nvSpPr>
        <cdr:cNvPr id="16390" name="Line 6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5336846" y="1716036"/>
          <a:ext cx="16787" cy="145232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>
          <a:solidFill>
            <a:srgbClr val="000080"/>
          </a:solidFill>
          <a:round/>
          <a:headEnd/>
          <a:tailEnd type="triangle" w="med" len="med"/>
        </a:ln>
      </cdr:spPr>
    </cdr:sp>
  </cdr:relSizeAnchor>
  <cdr:relSizeAnchor xmlns:cdr="http://schemas.openxmlformats.org/drawingml/2006/chartDrawing">
    <cdr:from>
      <cdr:x>0.74625</cdr:x>
      <cdr:y>0.473</cdr:y>
    </cdr:from>
    <cdr:to>
      <cdr:x>0.76075</cdr:x>
      <cdr:y>0.53975</cdr:y>
    </cdr:to>
    <cdr:sp macro="" textlink="">
      <cdr:nvSpPr>
        <cdr:cNvPr id="16391" name="Line 7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5011162" y="2410349"/>
          <a:ext cx="97369" cy="34015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>
          <a:solidFill>
            <a:srgbClr val="FF0000"/>
          </a:solidFill>
          <a:round/>
          <a:headEnd/>
          <a:tailEnd type="triangle" w="med" len="med"/>
        </a:ln>
      </cdr:spPr>
    </cdr:sp>
  </cdr:relSizeAnchor>
  <cdr:relSizeAnchor xmlns:cdr="http://schemas.openxmlformats.org/drawingml/2006/chartDrawing">
    <cdr:from>
      <cdr:x>0.69075</cdr:x>
      <cdr:y>0.53975</cdr:y>
    </cdr:from>
    <cdr:to>
      <cdr:x>0.90925</cdr:x>
      <cdr:y>0.678</cdr:y>
    </cdr:to>
    <cdr:sp macro="" textlink="">
      <cdr:nvSpPr>
        <cdr:cNvPr id="16392" name="Text Box 8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4638473" y="2750499"/>
          <a:ext cx="1467254" cy="704504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FF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27432" tIns="18288" rIns="27432" bIns="18288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875" b="1" i="0" strike="noStrike">
              <a:solidFill>
                <a:srgbClr val="FF0000"/>
              </a:solidFill>
              <a:latin typeface="Tahoma"/>
              <a:cs typeface="Tahoma"/>
            </a:rPr>
            <a:t>Yeast from 16 ppm Isohumulone Fermentation with Phosphoric Acid Added to pH 2.4</a:t>
          </a:r>
        </a:p>
      </cdr:txBody>
    </cdr:sp>
  </cdr:relSizeAnchor>
  <cdr:relSizeAnchor xmlns:cdr="http://schemas.openxmlformats.org/drawingml/2006/chartDrawing">
    <cdr:from>
      <cdr:x>0.16725</cdr:x>
      <cdr:y>0.432</cdr:y>
    </cdr:from>
    <cdr:to>
      <cdr:x>0.387</cdr:x>
      <cdr:y>0.58725</cdr:y>
    </cdr:to>
    <cdr:sp macro="" textlink="">
      <cdr:nvSpPr>
        <cdr:cNvPr id="16394" name="Text Box 10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123105" y="2201418"/>
          <a:ext cx="1475648" cy="791135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993300"/>
          </a:solidFill>
          <a:miter lim="800000"/>
          <a:headEnd/>
          <a:tailEnd/>
        </a:ln>
        <a:effectLst xmlns:a="http://schemas.openxmlformats.org/drawingml/2006/main"/>
      </cdr:spPr>
      <cdr:txBody>
        <a:bodyPr xmlns:a="http://schemas.openxmlformats.org/drawingml/2006/main" vertOverflow="clip" wrap="square" lIns="27432" tIns="18288" rIns="27432" bIns="18288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875" b="1" i="0" strike="noStrike">
              <a:solidFill>
                <a:srgbClr val="993300"/>
              </a:solidFill>
              <a:latin typeface="Tahoma"/>
              <a:cs typeface="Tahoma"/>
            </a:rPr>
            <a:t>Yeast from 16 ppm Isohumulone Fermentation with Phosphoric Acid  Added to pH 2.0</a:t>
          </a:r>
        </a:p>
      </cdr:txBody>
    </cdr:sp>
  </cdr:relSizeAnchor>
  <cdr:relSizeAnchor xmlns:cdr="http://schemas.openxmlformats.org/drawingml/2006/chartDrawing">
    <cdr:from>
      <cdr:x>0.348</cdr:x>
      <cdr:y>0.366</cdr:y>
    </cdr:from>
    <cdr:to>
      <cdr:x>0.37625</cdr:x>
      <cdr:y>0.432</cdr:y>
    </cdr:to>
    <cdr:sp macro="" textlink="">
      <cdr:nvSpPr>
        <cdr:cNvPr id="16395" name="Line 1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V="1">
          <a:off x="2336864" y="1865090"/>
          <a:ext cx="189702" cy="336328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>
          <a:solidFill>
            <a:srgbClr val="993300"/>
          </a:solidFill>
          <a:round/>
          <a:headEnd/>
          <a:tailEnd type="triangle" w="med" len="med"/>
        </a:ln>
        <a:effectLst xmlns:a="http://schemas.openxmlformats.org/drawingml/2006/main"/>
      </cdr:spPr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0.192</cdr:x>
      <cdr:y>0.1875</cdr:y>
    </cdr:from>
    <cdr:to>
      <cdr:x>0.7365</cdr:x>
      <cdr:y>0.19275</cdr:y>
    </cdr:to>
    <cdr:sp macro="" textlink="">
      <cdr:nvSpPr>
        <cdr:cNvPr id="11265" name="Line 1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>
          <a:off x="716890" y="398264"/>
          <a:ext cx="2033054" cy="11151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>
          <a:solidFill>
            <a:srgbClr val="993300"/>
          </a:solidFill>
          <a:round/>
          <a:headEnd/>
          <a:tailEnd/>
        </a:ln>
      </cdr:spPr>
    </cdr:sp>
  </cdr:relSizeAnchor>
  <cdr:relSizeAnchor xmlns:cdr="http://schemas.openxmlformats.org/drawingml/2006/chartDrawing">
    <cdr:from>
      <cdr:x>0.18325</cdr:x>
      <cdr:y>0.188</cdr:y>
    </cdr:from>
    <cdr:to>
      <cdr:x>0.4625</cdr:x>
      <cdr:y>0.27175</cdr:y>
    </cdr:to>
    <cdr:sp macro="" textlink="">
      <cdr:nvSpPr>
        <cdr:cNvPr id="11266" name="Line 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 flipV="1">
          <a:off x="684219" y="399326"/>
          <a:ext cx="1042664" cy="177891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>
          <a:solidFill>
            <a:srgbClr val="003366"/>
          </a:solidFill>
          <a:round/>
          <a:headEnd/>
          <a:tailEnd/>
        </a:ln>
      </cdr:spPr>
    </cdr:sp>
  </cdr:relSizeAnchor>
  <cdr:relSizeAnchor xmlns:cdr="http://schemas.openxmlformats.org/drawingml/2006/chartDrawing">
    <cdr:from>
      <cdr:x>0.4625</cdr:x>
      <cdr:y>0.273</cdr:y>
    </cdr:from>
    <cdr:to>
      <cdr:x>0.7415</cdr:x>
      <cdr:y>0.41475</cdr:y>
    </cdr:to>
    <cdr:sp macro="" textlink="">
      <cdr:nvSpPr>
        <cdr:cNvPr id="11267" name="Line 3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1726883" y="579872"/>
          <a:ext cx="1041730" cy="301088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>
          <a:solidFill>
            <a:srgbClr val="000080"/>
          </a:solidFill>
          <a:round/>
          <a:headEnd/>
          <a:tailEnd/>
        </a:ln>
      </cdr:spPr>
    </cdr:sp>
  </cdr:relSizeAnchor>
  <cdr:relSizeAnchor xmlns:cdr="http://schemas.openxmlformats.org/drawingml/2006/chartDrawing">
    <cdr:from>
      <cdr:x>0.18325</cdr:x>
      <cdr:y>0.1915</cdr:y>
    </cdr:from>
    <cdr:to>
      <cdr:x>0.4625</cdr:x>
      <cdr:y>0.36725</cdr:y>
    </cdr:to>
    <cdr:sp macro="" textlink="">
      <cdr:nvSpPr>
        <cdr:cNvPr id="11268" name="Line 4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 flipV="1">
          <a:off x="684219" y="406760"/>
          <a:ext cx="1042664" cy="373307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>
          <a:solidFill>
            <a:srgbClr val="FF0000"/>
          </a:solidFill>
          <a:round/>
          <a:headEnd/>
          <a:tailEnd/>
        </a:ln>
      </cdr:spPr>
    </cdr:sp>
  </cdr:relSizeAnchor>
  <cdr:relSizeAnchor xmlns:cdr="http://schemas.openxmlformats.org/drawingml/2006/chartDrawing">
    <cdr:from>
      <cdr:x>0.4625</cdr:x>
      <cdr:y>0.36725</cdr:y>
    </cdr:from>
    <cdr:to>
      <cdr:x>0.7365</cdr:x>
      <cdr:y>0.652</cdr:y>
    </cdr:to>
    <cdr:sp macro="" textlink="">
      <cdr:nvSpPr>
        <cdr:cNvPr id="11269" name="Line 5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>
          <a:off x="1726883" y="780067"/>
          <a:ext cx="1023061" cy="604830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>
          <a:solidFill>
            <a:srgbClr val="FF0000"/>
          </a:solidFill>
          <a:round/>
          <a:headEnd/>
          <a:tailEnd/>
        </a:ln>
      </cdr:spPr>
    </cdr:sp>
  </cdr:relSizeAnchor>
  <cdr:relSizeAnchor xmlns:cdr="http://schemas.openxmlformats.org/drawingml/2006/chartDrawing">
    <cdr:from>
      <cdr:x>0.313</cdr:x>
      <cdr:y>0.60775</cdr:y>
    </cdr:from>
    <cdr:to>
      <cdr:x>0.40825</cdr:x>
      <cdr:y>0.86</cdr:y>
    </cdr:to>
    <cdr:sp macro="" textlink="">
      <cdr:nvSpPr>
        <cdr:cNvPr id="11270" name="Freeform 6"/>
        <cdr:cNvSpPr>
          <a:spLocks xmlns:a="http://schemas.openxmlformats.org/drawingml/2006/main" noChangeAspect="1"/>
        </cdr:cNvSpPr>
      </cdr:nvSpPr>
      <cdr:spPr bwMode="auto">
        <a:xfrm xmlns:a="http://schemas.openxmlformats.org/drawingml/2006/main">
          <a:off x="1168679" y="1290907"/>
          <a:ext cx="355645" cy="535798"/>
        </a:xfrm>
        <a:custGeom xmlns:a="http://schemas.openxmlformats.org/drawingml/2006/main">
          <a:avLst/>
          <a:gdLst/>
          <a:ahLst/>
          <a:cxnLst>
            <a:cxn ang="0">
              <a:pos x="77963" y="189337"/>
            </a:cxn>
            <a:cxn ang="0">
              <a:pos x="67451" y="178818"/>
            </a:cxn>
            <a:cxn ang="0">
              <a:pos x="482670" y="1262247"/>
            </a:cxn>
          </a:cxnLst>
          <a:rect l="0" t="0" r="r" b="b"/>
          <a:pathLst>
            <a:path w="482670" h="1262247">
              <a:moveTo>
                <a:pt x="77963" y="189337"/>
              </a:moveTo>
              <a:cubicBezTo>
                <a:pt x="76211" y="187584"/>
                <a:pt x="0" y="0"/>
                <a:pt x="67451" y="178818"/>
              </a:cubicBezTo>
              <a:cubicBezTo>
                <a:pt x="134902" y="357636"/>
                <a:pt x="396166" y="1036533"/>
                <a:pt x="482670" y="1262247"/>
              </a:cubicBezTo>
            </a:path>
          </a:pathLst>
        </a:custGeom>
        <a:noFill xmlns:a="http://schemas.openxmlformats.org/drawingml/2006/main"/>
        <a:ln xmlns:a="http://schemas.openxmlformats.org/drawingml/2006/main" w="19050">
          <a:solidFill>
            <a:srgbClr val="800080"/>
          </a:solidFill>
          <a:round/>
          <a:headEnd/>
          <a:tailEnd/>
        </a:ln>
      </cdr:spPr>
    </cdr:sp>
  </cdr:relSizeAnchor>
  <cdr:relSizeAnchor xmlns:cdr="http://schemas.openxmlformats.org/drawingml/2006/chartDrawing">
    <cdr:from>
      <cdr:x>0.46625</cdr:x>
      <cdr:y>0.19875</cdr:y>
    </cdr:from>
    <cdr:to>
      <cdr:x>0.8335</cdr:x>
      <cdr:y>0.32425</cdr:y>
    </cdr:to>
    <cdr:sp macro="" textlink="">
      <cdr:nvSpPr>
        <cdr:cNvPr id="11271" name="Text Box 7"/>
        <cdr:cNvSpPr txBox="1">
          <a:spLocks xmlns:a="http://schemas.openxmlformats.org/drawingml/2006/main" noChangeAspect="1" noChangeArrowheads="1"/>
        </cdr:cNvSpPr>
      </cdr:nvSpPr>
      <cdr:spPr bwMode="auto">
        <a:xfrm xmlns:a="http://schemas.openxmlformats.org/drawingml/2006/main">
          <a:off x="1740884" y="422160"/>
          <a:ext cx="1371238" cy="266571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9933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18288" tIns="18288" rIns="18288" bIns="18288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450" b="1" i="0" strike="noStrike">
              <a:solidFill>
                <a:srgbClr val="993300"/>
              </a:solidFill>
              <a:latin typeface="Arial"/>
              <a:cs typeface="Arial"/>
            </a:rPr>
            <a:t>No tetrahydroiso-</a:t>
          </a:r>
          <a:r>
            <a:rPr lang="en-US" sz="450" b="1" i="0" strike="noStrike">
              <a:solidFill>
                <a:srgbClr val="993300"/>
              </a:solidFill>
              <a:latin typeface="Symbol"/>
            </a:rPr>
            <a:t>a</a:t>
          </a:r>
          <a:r>
            <a:rPr lang="en-US" sz="450" b="1" i="0" strike="noStrike">
              <a:solidFill>
                <a:srgbClr val="993300"/>
              </a:solidFill>
              <a:latin typeface="Arial"/>
              <a:cs typeface="Arial"/>
            </a:rPr>
            <a:t>-acid</a:t>
          </a:r>
        </a:p>
      </cdr:txBody>
    </cdr:sp>
  </cdr:relSizeAnchor>
  <cdr:relSizeAnchor xmlns:cdr="http://schemas.openxmlformats.org/drawingml/2006/chartDrawing">
    <cdr:from>
      <cdr:x>0.53575</cdr:x>
      <cdr:y>0.28625</cdr:y>
    </cdr:from>
    <cdr:to>
      <cdr:x>1</cdr:x>
      <cdr:y>0.39375</cdr:y>
    </cdr:to>
    <cdr:sp macro="" textlink="">
      <cdr:nvSpPr>
        <cdr:cNvPr id="11272" name="Text Box 8"/>
        <cdr:cNvSpPr txBox="1">
          <a:spLocks xmlns:a="http://schemas.openxmlformats.org/drawingml/2006/main" noChangeAspect="1" noChangeArrowheads="1"/>
        </cdr:cNvSpPr>
      </cdr:nvSpPr>
      <cdr:spPr bwMode="auto">
        <a:xfrm xmlns:a="http://schemas.openxmlformats.org/drawingml/2006/main">
          <a:off x="2394299" y="608016"/>
          <a:ext cx="1733417" cy="228339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00008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18288" tIns="18288" rIns="18288" bIns="18288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450" b="1" i="0" strike="noStrike">
              <a:solidFill>
                <a:srgbClr val="000080"/>
              </a:solidFill>
              <a:latin typeface="Arial"/>
              <a:cs typeface="Arial"/>
            </a:rPr>
            <a:t>12 ppm tetrahydroiso-</a:t>
          </a:r>
          <a:r>
            <a:rPr lang="en-US" sz="450" b="1" i="0" strike="noStrike">
              <a:solidFill>
                <a:srgbClr val="000080"/>
              </a:solidFill>
              <a:latin typeface="Symbol"/>
            </a:rPr>
            <a:t>a</a:t>
          </a:r>
          <a:r>
            <a:rPr lang="en-US" sz="450" b="1" i="0" strike="noStrike">
              <a:solidFill>
                <a:srgbClr val="000080"/>
              </a:solidFill>
              <a:latin typeface="Arial"/>
              <a:cs typeface="Arial"/>
            </a:rPr>
            <a:t>- acid</a:t>
          </a:r>
        </a:p>
      </cdr:txBody>
    </cdr:sp>
  </cdr:relSizeAnchor>
  <cdr:relSizeAnchor xmlns:cdr="http://schemas.openxmlformats.org/drawingml/2006/chartDrawing">
    <cdr:from>
      <cdr:x>0.70175</cdr:x>
      <cdr:y>0.34525</cdr:y>
    </cdr:from>
    <cdr:to>
      <cdr:x>0.70875</cdr:x>
      <cdr:y>0.3985</cdr:y>
    </cdr:to>
    <cdr:sp macro="" textlink="">
      <cdr:nvSpPr>
        <cdr:cNvPr id="11273" name="Line 9"/>
        <cdr:cNvSpPr>
          <a:spLocks xmlns:a="http://schemas.openxmlformats.org/drawingml/2006/main" noChangeAspect="1" noChangeShapeType="1"/>
        </cdr:cNvSpPr>
      </cdr:nvSpPr>
      <cdr:spPr bwMode="auto">
        <a:xfrm xmlns:a="http://schemas.openxmlformats.org/drawingml/2006/main" flipH="1">
          <a:off x="2620194" y="733337"/>
          <a:ext cx="26137" cy="113107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>
          <a:solidFill>
            <a:srgbClr val="000080"/>
          </a:solidFill>
          <a:round/>
          <a:headEnd/>
          <a:tailEnd type="triangle" w="med" len="med"/>
        </a:ln>
      </cdr:spPr>
    </cdr:sp>
  </cdr:relSizeAnchor>
  <cdr:relSizeAnchor xmlns:cdr="http://schemas.openxmlformats.org/drawingml/2006/chartDrawing">
    <cdr:from>
      <cdr:x>0.42575</cdr:x>
      <cdr:y>0.18875</cdr:y>
    </cdr:from>
    <cdr:to>
      <cdr:x>0.4675</cdr:x>
      <cdr:y>0.21275</cdr:y>
    </cdr:to>
    <cdr:sp macro="" textlink="">
      <cdr:nvSpPr>
        <cdr:cNvPr id="11274" name="Line 10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 flipV="1">
          <a:off x="1589665" y="400919"/>
          <a:ext cx="155887" cy="50978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>
          <a:solidFill>
            <a:srgbClr val="993300"/>
          </a:solidFill>
          <a:round/>
          <a:headEnd/>
          <a:tailEnd type="triangle" w="med" len="med"/>
        </a:ln>
      </cdr:spPr>
    </cdr:sp>
  </cdr:relSizeAnchor>
  <cdr:relSizeAnchor xmlns:cdr="http://schemas.openxmlformats.org/drawingml/2006/chartDrawing">
    <cdr:from>
      <cdr:x>0.54075</cdr:x>
      <cdr:y>0.44675</cdr:y>
    </cdr:from>
    <cdr:to>
      <cdr:x>1</cdr:x>
      <cdr:y>0.55</cdr:y>
    </cdr:to>
    <cdr:sp macro="" textlink="">
      <cdr:nvSpPr>
        <cdr:cNvPr id="11275" name="Text Box 11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2248681" y="948931"/>
          <a:ext cx="1714748" cy="219310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FF000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18288" tIns="18288" rIns="18288" bIns="18288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450" b="1" i="0" strike="noStrike">
              <a:solidFill>
                <a:srgbClr val="FF0000"/>
              </a:solidFill>
              <a:latin typeface="Arial"/>
              <a:cs typeface="Arial"/>
            </a:rPr>
            <a:t>40 ppm tetrahydroiso-</a:t>
          </a:r>
          <a:r>
            <a:rPr lang="en-US" sz="450" b="1" i="0" strike="noStrike">
              <a:solidFill>
                <a:srgbClr val="FF0000"/>
              </a:solidFill>
              <a:latin typeface="Symbol"/>
            </a:rPr>
            <a:t>a</a:t>
          </a:r>
          <a:r>
            <a:rPr lang="en-US" sz="450" b="1" i="0" strike="noStrike">
              <a:solidFill>
                <a:srgbClr val="FF0000"/>
              </a:solidFill>
              <a:latin typeface="Arial"/>
              <a:cs typeface="Arial"/>
            </a:rPr>
            <a:t>-acid</a:t>
          </a:r>
        </a:p>
      </cdr:txBody>
    </cdr:sp>
  </cdr:relSizeAnchor>
  <cdr:relSizeAnchor xmlns:cdr="http://schemas.openxmlformats.org/drawingml/2006/chartDrawing">
    <cdr:from>
      <cdr:x>0.64125</cdr:x>
      <cdr:y>0.50275</cdr:y>
    </cdr:from>
    <cdr:to>
      <cdr:x>0.67525</cdr:x>
      <cdr:y>0.54575</cdr:y>
    </cdr:to>
    <cdr:sp macro="" textlink="">
      <cdr:nvSpPr>
        <cdr:cNvPr id="11276" name="Line 12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>
          <a:off x="2394299" y="1067879"/>
          <a:ext cx="126949" cy="91335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>
          <a:solidFill>
            <a:srgbClr val="FF0000"/>
          </a:solidFill>
          <a:round/>
          <a:headEnd/>
          <a:tailEnd type="triangle" w="med" len="med"/>
        </a:ln>
      </cdr:spPr>
    </cdr:sp>
  </cdr:relSizeAnchor>
  <cdr:relSizeAnchor xmlns:cdr="http://schemas.openxmlformats.org/drawingml/2006/chartDrawing">
    <cdr:from>
      <cdr:x>0.3275</cdr:x>
      <cdr:y>0.54575</cdr:y>
    </cdr:from>
    <cdr:to>
      <cdr:x>0.74325</cdr:x>
      <cdr:y>0.65325</cdr:y>
    </cdr:to>
    <cdr:sp macro="" textlink="">
      <cdr:nvSpPr>
        <cdr:cNvPr id="11277" name="Text Box 13"/>
        <cdr:cNvSpPr txBox="1">
          <a:spLocks xmlns:a="http://schemas.openxmlformats.org/drawingml/2006/main" noChangeArrowheads="1"/>
        </cdr:cNvSpPr>
      </cdr:nvSpPr>
      <cdr:spPr bwMode="auto">
        <a:xfrm xmlns:a="http://schemas.openxmlformats.org/drawingml/2006/main">
          <a:off x="1222820" y="1159214"/>
          <a:ext cx="1552327" cy="228338"/>
        </a:xfrm>
        <a:prstGeom xmlns:a="http://schemas.openxmlformats.org/drawingml/2006/main" prst="rect">
          <a:avLst/>
        </a:prstGeom>
        <a:solidFill xmlns:a="http://schemas.openxmlformats.org/drawingml/2006/main">
          <a:srgbClr val="FFFFFF"/>
        </a:solidFill>
        <a:ln xmlns:a="http://schemas.openxmlformats.org/drawingml/2006/main" w="9525">
          <a:solidFill>
            <a:srgbClr val="800080"/>
          </a:solidFill>
          <a:miter lim="800000"/>
          <a:headEnd/>
          <a:tailEnd/>
        </a:ln>
      </cdr:spPr>
      <cdr:txBody>
        <a:bodyPr xmlns:a="http://schemas.openxmlformats.org/drawingml/2006/main" vertOverflow="clip" wrap="square" lIns="18288" tIns="18288" rIns="18288" bIns="18288" anchor="ctr" upright="1"/>
        <a:lstStyle xmlns:a="http://schemas.openxmlformats.org/drawingml/2006/main"/>
        <a:p xmlns:a="http://schemas.openxmlformats.org/drawingml/2006/main">
          <a:pPr algn="ctr" rtl="0">
            <a:defRPr sz="1000"/>
          </a:pPr>
          <a:r>
            <a:rPr lang="en-US" sz="450" b="1" i="0" strike="noStrike">
              <a:solidFill>
                <a:srgbClr val="800080"/>
              </a:solidFill>
              <a:latin typeface="Arial"/>
              <a:cs typeface="Arial"/>
            </a:rPr>
            <a:t>80 ppm tetrahydroiso-</a:t>
          </a:r>
          <a:r>
            <a:rPr lang="en-US" sz="450" b="1" i="0" strike="noStrike">
              <a:solidFill>
                <a:srgbClr val="800080"/>
              </a:solidFill>
              <a:latin typeface="Symbol"/>
            </a:rPr>
            <a:t>a</a:t>
          </a:r>
          <a:r>
            <a:rPr lang="en-US" sz="450" b="1" i="0" strike="noStrike">
              <a:solidFill>
                <a:srgbClr val="800080"/>
              </a:solidFill>
              <a:latin typeface="Arial"/>
              <a:cs typeface="Arial"/>
            </a:rPr>
            <a:t>-acid </a:t>
          </a:r>
        </a:p>
      </cdr:txBody>
    </cdr:sp>
  </cdr:relSizeAnchor>
  <cdr:relSizeAnchor xmlns:cdr="http://schemas.openxmlformats.org/drawingml/2006/chartDrawing">
    <cdr:from>
      <cdr:x>0.3345</cdr:x>
      <cdr:y>0.609</cdr:y>
    </cdr:from>
    <cdr:to>
      <cdr:x>0.383</cdr:x>
      <cdr:y>0.64375</cdr:y>
    </cdr:to>
    <cdr:sp macro="" textlink="">
      <cdr:nvSpPr>
        <cdr:cNvPr id="11278" name="Line 14"/>
        <cdr:cNvSpPr>
          <a:spLocks xmlns:a="http://schemas.openxmlformats.org/drawingml/2006/main" noChangeShapeType="1"/>
        </cdr:cNvSpPr>
      </cdr:nvSpPr>
      <cdr:spPr bwMode="auto">
        <a:xfrm xmlns:a="http://schemas.openxmlformats.org/drawingml/2006/main" flipH="1">
          <a:off x="1248956" y="1293562"/>
          <a:ext cx="181089" cy="73811"/>
        </a:xfrm>
        <a:prstGeom xmlns:a="http://schemas.openxmlformats.org/drawingml/2006/main" prst="line">
          <a:avLst/>
        </a:prstGeom>
        <a:noFill xmlns:a="http://schemas.openxmlformats.org/drawingml/2006/main"/>
        <a:ln xmlns:a="http://schemas.openxmlformats.org/drawingml/2006/main" w="19050">
          <a:solidFill>
            <a:srgbClr val="800080"/>
          </a:solidFill>
          <a:round/>
          <a:headEnd/>
          <a:tailEnd type="triangle" w="med" len="med"/>
        </a:ln>
      </cdr:spPr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defTabSz="923925"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6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27475" y="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>
            <a:lvl1pPr algn="r" defTabSz="923925"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1204" name="Rectangle 4"/>
          <p:cNvSpPr>
            <a:spLocks noRot="1" noChangeArrowheads="1" noTextEdit="1"/>
          </p:cNvSpPr>
          <p:nvPr>
            <p:ph type="sldImg" idx="2"/>
          </p:nvPr>
        </p:nvSpPr>
        <p:spPr bwMode="auto">
          <a:xfrm>
            <a:off x="1158875" y="692150"/>
            <a:ext cx="4616450" cy="346233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97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93738" y="4386263"/>
            <a:ext cx="5546725" cy="41544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297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76935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defTabSz="923925"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97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27475" y="8769350"/>
            <a:ext cx="3005138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382" tIns="46191" rIns="92382" bIns="46191" numCol="1" anchor="b" anchorCtr="0" compatLnSpc="1">
            <a:prstTxWarp prst="textNoShape">
              <a:avLst/>
            </a:prstTxWarp>
          </a:bodyPr>
          <a:lstStyle>
            <a:lvl1pPr algn="r" defTabSz="923925">
              <a:spcBef>
                <a:spcPct val="0"/>
              </a:spcBef>
              <a:buClrTx/>
              <a:buSzTx/>
              <a:buFontTx/>
              <a:buNone/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CF9DAE13-41C4-4DE0-BC27-59C7509B65C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2CD312B-D479-4CE6-8E42-D83BF6CAF46F}" type="slidenum">
              <a:rPr lang="en-US" smtClean="0"/>
              <a:pPr/>
              <a:t>1</a:t>
            </a:fld>
            <a:endParaRPr lang="en-US" smtClean="0"/>
          </a:p>
        </p:txBody>
      </p:sp>
      <p:sp>
        <p:nvSpPr>
          <p:cNvPr id="52227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60463" y="692150"/>
            <a:ext cx="4616450" cy="3462338"/>
          </a:xfrm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5E503E74-B8D7-4F3F-89E8-2D0E0D400EFA}" type="slidenum">
              <a:rPr lang="en-US" smtClean="0"/>
              <a:pPr/>
              <a:t>22</a:t>
            </a:fld>
            <a:endParaRPr lang="en-US" smtClean="0"/>
          </a:p>
        </p:txBody>
      </p:sp>
      <p:sp>
        <p:nvSpPr>
          <p:cNvPr id="53251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60463" y="692150"/>
            <a:ext cx="4616450" cy="3462338"/>
          </a:xfrm>
          <a:ln/>
        </p:spPr>
      </p:sp>
      <p:sp>
        <p:nvSpPr>
          <p:cNvPr id="5325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23925" y="4386263"/>
            <a:ext cx="5086350" cy="4154487"/>
          </a:xfrm>
          <a:noFill/>
          <a:ln/>
        </p:spPr>
        <p:txBody>
          <a:bodyPr/>
          <a:lstStyle/>
          <a:p>
            <a:pPr>
              <a:buFontTx/>
              <a:buChar char="•"/>
            </a:pPr>
            <a:r>
              <a:rPr lang="en-US" smtClean="0"/>
              <a:t>Light from the sun, light bulbs or fluorescent light attacks hop bittering isoalpha acids and a source of beer sulphur such as amino acids.  </a:t>
            </a:r>
          </a:p>
          <a:p>
            <a:pPr>
              <a:buFontTx/>
              <a:buChar char="•"/>
            </a:pPr>
            <a:endParaRPr lang="en-US" smtClean="0"/>
          </a:p>
          <a:p>
            <a:pPr>
              <a:buFontTx/>
              <a:buChar char="•"/>
            </a:pPr>
            <a:r>
              <a:rPr lang="en-US" smtClean="0"/>
              <a:t>The direct light attack is on the beer vitamin B2 (riboflavin).  The activated riboflavin is the molecule that attacks and cleaves fragments from the isoalpha acid and the sulphur source.  </a:t>
            </a:r>
          </a:p>
          <a:p>
            <a:pPr>
              <a:buFontTx/>
              <a:buChar char="•"/>
            </a:pPr>
            <a:endParaRPr lang="en-US" smtClean="0"/>
          </a:p>
          <a:p>
            <a:pPr>
              <a:buFontTx/>
              <a:buChar char="•"/>
            </a:pPr>
            <a:r>
              <a:rPr lang="en-US" smtClean="0"/>
              <a:t>The fragments are in a chemical form known as radicals, which are very reactive.  </a:t>
            </a:r>
          </a:p>
          <a:p>
            <a:pPr>
              <a:buFontTx/>
              <a:buChar char="•"/>
            </a:pPr>
            <a:endParaRPr lang="en-US" smtClean="0"/>
          </a:p>
          <a:p>
            <a:pPr>
              <a:buFontTx/>
              <a:buChar char="•"/>
            </a:pPr>
            <a:r>
              <a:rPr lang="en-US" smtClean="0"/>
              <a:t>The two radicals combine to form the lightstruck compound 3-methyl-2-butene-1-thiol.  This molecule has a flavor threshold of a few parts per trillion.</a:t>
            </a:r>
          </a:p>
          <a:p>
            <a:endParaRPr lang="en-US" smtClean="0"/>
          </a:p>
          <a:p>
            <a:pPr>
              <a:buFontTx/>
              <a:buChar char="•"/>
            </a:pPr>
            <a:r>
              <a:rPr lang="en-US" smtClean="0"/>
              <a:t>Miller scientists discovered that three related molecules actually form, each having the similar lightstruck / skunky / foxy aroma:</a:t>
            </a:r>
          </a:p>
          <a:p>
            <a:endParaRPr lang="en-US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60463" y="692150"/>
            <a:ext cx="4616450" cy="3462338"/>
          </a:xfrm>
          <a:ln/>
        </p:spPr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58875" y="692150"/>
            <a:ext cx="4618038" cy="3463925"/>
          </a:xfrm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E957CF-AFBE-48C7-AFE1-00ECAC1EDF22}" type="slidenum">
              <a:rPr lang="en-US" smtClean="0"/>
              <a:pPr/>
              <a:t>29</a:t>
            </a:fld>
            <a:endParaRPr lang="en-US" smtClean="0"/>
          </a:p>
        </p:txBody>
      </p:sp>
      <p:sp>
        <p:nvSpPr>
          <p:cNvPr id="55299" name="Rectangle 2"/>
          <p:cNvSpPr>
            <a:spLocks noRot="1" noChangeArrowheads="1" noTextEdit="1"/>
          </p:cNvSpPr>
          <p:nvPr>
            <p:ph type="sldImg"/>
          </p:nvPr>
        </p:nvSpPr>
        <p:spPr>
          <a:xfrm>
            <a:off x="1160463" y="692150"/>
            <a:ext cx="4616450" cy="3462338"/>
          </a:xfrm>
          <a:ln/>
        </p:spPr>
      </p:sp>
      <p:sp>
        <p:nvSpPr>
          <p:cNvPr id="553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72035-F851-420E-B761-A3A968CA385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7326B6-CF7F-4C0D-B51D-70A80791FA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5C9415-5BEB-4022-8E7C-FAE3826EDF6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8CF90A-164E-4FD5-B7FF-CEF74FDBDEC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5A6B8A9-4996-4844-888E-BB0662EFE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83E692-0EB1-4D93-B63F-922BECD9DCA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DCE33FC-D6D9-47BB-AE55-DB7D1CA42B1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12C9B7-3065-4D67-BCBA-EEF450802F9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B1F47C-AADF-4C14-9A16-0CD622D1977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F5E197-075B-43A5-8FC0-8AFAEF222C8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4A9DF9-9B16-452A-BD6F-6B7B4306681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96C3B0-1E36-417E-9C41-EDBCEB18802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Media">
  <p:cSld name="Title, Text and Media Cli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Media Placeholder 3"/>
          <p:cNvSpPr>
            <a:spLocks noGrp="1"/>
          </p:cNvSpPr>
          <p:nvPr>
            <p:ph type="media" sz="half" idx="2"/>
          </p:nvPr>
        </p:nvSpPr>
        <p:spPr>
          <a:xfrm>
            <a:off x="4648200" y="1600200"/>
            <a:ext cx="4038600" cy="4530725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2328B-71AE-42A5-A95B-95FAFC1434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30725"/>
          </a:xfrm>
        </p:spPr>
        <p:txBody>
          <a:bodyPr rtlCol="0"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E4B3C7-B5D9-4BF6-8240-60BBC51BCD9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AD1063-31ED-4C34-B7EE-D2C0CC92B63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91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41763"/>
            <a:ext cx="4038600" cy="21891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B27715-7B4D-4DF2-AF40-93B04BBFD90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5123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ACA9A718-315B-4D06-B438-C121E521823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228" r:id="rId1"/>
    <p:sldLayoutId id="2147484227" r:id="rId2"/>
    <p:sldLayoutId id="2147484226" r:id="rId3"/>
    <p:sldLayoutId id="2147484225" r:id="rId4"/>
    <p:sldLayoutId id="2147484224" r:id="rId5"/>
    <p:sldLayoutId id="2147484223" r:id="rId6"/>
    <p:sldLayoutId id="2147484222" r:id="rId7"/>
    <p:sldLayoutId id="2147484221" r:id="rId8"/>
    <p:sldLayoutId id="2147484220" r:id="rId9"/>
    <p:sldLayoutId id="2147484219" r:id="rId10"/>
    <p:sldLayoutId id="2147484218" r:id="rId11"/>
    <p:sldLayoutId id="2147484217" r:id="rId12"/>
    <p:sldLayoutId id="2147484216" r:id="rId13"/>
    <p:sldLayoutId id="2147484215" r:id="rId14"/>
    <p:sldLayoutId id="2147484214" r:id="rId15"/>
    <p:sldLayoutId id="2147484213" r:id="rId16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3" Type="http://schemas.openxmlformats.org/officeDocument/2006/relationships/diagramData" Target="../diagrams/data1.xml"/><Relationship Id="rId7" Type="http://schemas.openxmlformats.org/officeDocument/2006/relationships/diagramData" Target="../diagrams/data2.xm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10" Type="http://schemas.openxmlformats.org/officeDocument/2006/relationships/diagramColors" Target="../diagrams/colors2.xml"/><Relationship Id="rId4" Type="http://schemas.openxmlformats.org/officeDocument/2006/relationships/diagramLayout" Target="../diagrams/layout1.xml"/><Relationship Id="rId9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13" Type="http://schemas.openxmlformats.org/officeDocument/2006/relationships/image" Target="../media/image22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12" Type="http://schemas.openxmlformats.org/officeDocument/2006/relationships/image" Target="../media/image21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1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1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15.xml"/><Relationship Id="rId4" Type="http://schemas.openxmlformats.org/officeDocument/2006/relationships/image" Target="../media/image8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2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16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8.xml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6.xml"/><Relationship Id="rId6" Type="http://schemas.openxmlformats.org/officeDocument/2006/relationships/diagramColors" Target="../diagrams/colors8.xml"/><Relationship Id="rId5" Type="http://schemas.openxmlformats.org/officeDocument/2006/relationships/diagramQuickStyle" Target="../diagrams/quickStyle8.xml"/><Relationship Id="rId4" Type="http://schemas.openxmlformats.org/officeDocument/2006/relationships/diagramLayout" Target="../diagrams/layout8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4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4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wmf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42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5"/>
          <p:cNvPicPr>
            <a:picLocks noChangeAspect="1" noChangeArrowheads="1"/>
          </p:cNvPicPr>
          <p:nvPr/>
        </p:nvPicPr>
        <p:blipFill>
          <a:blip r:embed="rId3">
            <a:lum bright="-18000" contrast="-14000"/>
          </a:blip>
          <a:srcRect/>
          <a:stretch>
            <a:fillRect/>
          </a:stretch>
        </p:blipFill>
        <p:spPr bwMode="auto">
          <a:xfrm>
            <a:off x="0" y="-304800"/>
            <a:ext cx="3276600" cy="74676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4403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828800" y="2514600"/>
            <a:ext cx="7162800" cy="1828800"/>
          </a:xfrm>
        </p:spPr>
        <p:txBody>
          <a:bodyPr rtlCol="0">
            <a:normAutofit fontScale="90000"/>
          </a:bodyPr>
          <a:lstStyle/>
          <a:p>
            <a:pPr algn="r" eaLnBrk="1" fontAlgn="auto" hangingPunct="1">
              <a:spcAft>
                <a:spcPts val="0"/>
              </a:spcAft>
              <a:defRPr/>
            </a:pPr>
            <a: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/>
            </a:r>
            <a:br>
              <a:rPr lang="en-US" sz="3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</a:br>
            <a:r>
              <a:rPr lang="en-US" b="1" dirty="0" smtClean="0">
                <a:solidFill>
                  <a:srgbClr val="008000"/>
                </a:solidFill>
                <a:cs typeface="Arial" charset="0"/>
              </a:rPr>
              <a:t>The Bitter, Twisted </a:t>
            </a:r>
            <a:br>
              <a:rPr lang="en-US" b="1" dirty="0" smtClean="0">
                <a:solidFill>
                  <a:srgbClr val="008000"/>
                </a:solidFill>
                <a:cs typeface="Arial" charset="0"/>
              </a:rPr>
            </a:br>
            <a:r>
              <a:rPr lang="en-US" b="1" dirty="0" smtClean="0">
                <a:solidFill>
                  <a:srgbClr val="008000"/>
                </a:solidFill>
                <a:cs typeface="Arial" charset="0"/>
              </a:rPr>
              <a:t>Truth of the Hop</a:t>
            </a:r>
            <a:r>
              <a:rPr lang="en-US" sz="3200" dirty="0" smtClean="0">
                <a:solidFill>
                  <a:srgbClr val="008000"/>
                </a:solidFill>
                <a:latin typeface="Arial Narrow" pitchFamily="34" charset="0"/>
              </a:rPr>
              <a:t/>
            </a:r>
            <a:br>
              <a:rPr lang="en-US" sz="3200" dirty="0" smtClean="0">
                <a:solidFill>
                  <a:srgbClr val="008000"/>
                </a:solidFill>
                <a:latin typeface="Arial Narrow" pitchFamily="34" charset="0"/>
              </a:rPr>
            </a:br>
            <a:r>
              <a:rPr lang="en-US" sz="3200" i="1" dirty="0" smtClean="0">
                <a:solidFill>
                  <a:srgbClr val="008000"/>
                </a:solidFill>
                <a:latin typeface="Arial Narrow" pitchFamily="34" charset="0"/>
              </a:rPr>
              <a:t> 50 Years of Hop Chemistry</a:t>
            </a:r>
            <a:r>
              <a:rPr lang="en-US" sz="3200" dirty="0" smtClean="0">
                <a:solidFill>
                  <a:srgbClr val="008000"/>
                </a:solidFill>
              </a:rPr>
              <a:t/>
            </a:r>
            <a:br>
              <a:rPr lang="en-US" sz="3200" dirty="0" smtClean="0">
                <a:solidFill>
                  <a:srgbClr val="008000"/>
                </a:solidFill>
              </a:rPr>
            </a:br>
            <a:r>
              <a:rPr lang="en-US" sz="3200" dirty="0" smtClean="0">
                <a:solidFill>
                  <a:srgbClr val="7171A6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Black" pitchFamily="34" charset="0"/>
              </a:rPr>
              <a:t> </a:t>
            </a:r>
          </a:p>
        </p:txBody>
      </p:sp>
      <p:sp>
        <p:nvSpPr>
          <p:cNvPr id="6148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38400" y="5334000"/>
            <a:ext cx="6400800" cy="1752600"/>
          </a:xfrm>
        </p:spPr>
        <p:txBody>
          <a:bodyPr/>
          <a:lstStyle/>
          <a:p>
            <a:pPr algn="r" eaLnBrk="1" hangingPunct="1">
              <a:lnSpc>
                <a:spcPct val="90000"/>
              </a:lnSpc>
            </a:pPr>
            <a:r>
              <a:rPr lang="en-US" sz="2400" b="1" smtClean="0">
                <a:solidFill>
                  <a:srgbClr val="FFFF00"/>
                </a:solidFill>
                <a:latin typeface="Arial Narrow" pitchFamily="34" charset="0"/>
                <a:cs typeface="Arial" charset="0"/>
              </a:rPr>
              <a:t>David Ryder, Patrick Ting &amp; Sue Kay</a:t>
            </a:r>
          </a:p>
          <a:p>
            <a:pPr algn="r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FFFF00"/>
                </a:solidFill>
                <a:latin typeface="Arial Narrow" pitchFamily="34" charset="0"/>
                <a:cs typeface="Arial" charset="0"/>
              </a:rPr>
              <a:t>MillerCoors</a:t>
            </a:r>
          </a:p>
          <a:p>
            <a:pPr algn="r" eaLnBrk="1" hangingPunct="1">
              <a:lnSpc>
                <a:spcPct val="90000"/>
              </a:lnSpc>
            </a:pPr>
            <a:r>
              <a:rPr lang="en-US" sz="2400" smtClean="0">
                <a:solidFill>
                  <a:srgbClr val="FFFF00"/>
                </a:solidFill>
                <a:latin typeface="Arial Narrow" pitchFamily="34" charset="0"/>
                <a:cs typeface="Arial" charset="0"/>
              </a:rPr>
              <a:t>Milwaukee, USA</a:t>
            </a:r>
          </a:p>
        </p:txBody>
      </p:sp>
      <p:sp>
        <p:nvSpPr>
          <p:cNvPr id="6149" name="Rectangle 8"/>
          <p:cNvSpPr>
            <a:spLocks noChangeArrowheads="1"/>
          </p:cNvSpPr>
          <p:nvPr/>
        </p:nvSpPr>
        <p:spPr bwMode="auto">
          <a:xfrm>
            <a:off x="0" y="304800"/>
            <a:ext cx="8839200" cy="173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2800" b="1">
                <a:effectLst/>
                <a:latin typeface="Arial Narrow" pitchFamily="34" charset="0"/>
                <a:cs typeface="Arial" charset="0"/>
              </a:rPr>
              <a:t>Joint Technical Meeting:</a:t>
            </a:r>
          </a:p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2800" b="1">
                <a:effectLst/>
                <a:latin typeface="Arial Narrow" pitchFamily="34" charset="0"/>
                <a:cs typeface="Arial" charset="0"/>
              </a:rPr>
              <a:t>MBAA Rocky Mountain District &amp;</a:t>
            </a:r>
          </a:p>
          <a:p>
            <a:pPr algn="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2800" b="1">
                <a:effectLst/>
                <a:latin typeface="Arial Narrow" pitchFamily="34" charset="0"/>
                <a:cs typeface="Arial" charset="0"/>
              </a:rPr>
              <a:t>ASBC Wild West Chapter</a:t>
            </a:r>
            <a:r>
              <a:rPr lang="en-US" sz="2400">
                <a:effectLst/>
                <a:latin typeface="Arial" charset="0"/>
                <a:cs typeface="Arial" charset="0"/>
              </a:rPr>
              <a:t/>
            </a:r>
            <a:br>
              <a:rPr lang="en-US" sz="2400">
                <a:effectLst/>
                <a:latin typeface="Arial" charset="0"/>
                <a:cs typeface="Arial" charset="0"/>
              </a:rPr>
            </a:br>
            <a:r>
              <a:rPr lang="en-US" sz="2400">
                <a:effectLst/>
                <a:latin typeface="Arial" charset="0"/>
                <a:cs typeface="Arial" charset="0"/>
              </a:rPr>
              <a:t> </a:t>
            </a:r>
            <a:r>
              <a:rPr lang="en-US" sz="2400">
                <a:effectLst/>
                <a:latin typeface="Arial Narrow" pitchFamily="34" charset="0"/>
                <a:cs typeface="Arial" charset="0"/>
              </a:rPr>
              <a:t>November 6</a:t>
            </a:r>
            <a:r>
              <a:rPr lang="en-US" sz="2400" baseline="30000">
                <a:effectLst/>
                <a:latin typeface="Arial Narrow" pitchFamily="34" charset="0"/>
                <a:cs typeface="Arial" charset="0"/>
              </a:rPr>
              <a:t>th</a:t>
            </a:r>
            <a:r>
              <a:rPr lang="en-US" sz="2400">
                <a:effectLst/>
                <a:latin typeface="Arial Narrow" pitchFamily="34" charset="0"/>
                <a:cs typeface="Arial" charset="0"/>
              </a:rPr>
              <a:t>, 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872" descr="treasurechest_example_jpgB272EAC4-A7D4-4B06-8B916C5FA6C894F7_jpgLarge copy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92263" y="1219200"/>
            <a:ext cx="6629400" cy="466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5"/>
          <p:cNvGrpSpPr>
            <a:grpSpLocks/>
          </p:cNvGrpSpPr>
          <p:nvPr/>
        </p:nvGrpSpPr>
        <p:grpSpPr bwMode="auto">
          <a:xfrm>
            <a:off x="4114800" y="2819400"/>
            <a:ext cx="1677988" cy="1373188"/>
            <a:chOff x="1679" y="225"/>
            <a:chExt cx="1057" cy="865"/>
          </a:xfrm>
        </p:grpSpPr>
        <p:sp>
          <p:nvSpPr>
            <p:cNvPr id="21510" name="Line 6"/>
            <p:cNvSpPr>
              <a:spLocks noChangeShapeType="1"/>
            </p:cNvSpPr>
            <p:nvPr/>
          </p:nvSpPr>
          <p:spPr bwMode="auto">
            <a:xfrm flipH="1">
              <a:off x="1679" y="438"/>
              <a:ext cx="123" cy="6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997" name="Rectangle 7"/>
            <p:cNvSpPr>
              <a:spLocks noChangeArrowheads="1"/>
            </p:cNvSpPr>
            <p:nvPr/>
          </p:nvSpPr>
          <p:spPr bwMode="auto">
            <a:xfrm>
              <a:off x="2649" y="416"/>
              <a:ext cx="87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R</a:t>
              </a:r>
              <a:endParaRPr lang="en-US" sz="18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8998" name="Rectangle 8"/>
            <p:cNvSpPr>
              <a:spLocks noChangeArrowheads="1"/>
            </p:cNvSpPr>
            <p:nvPr/>
          </p:nvSpPr>
          <p:spPr bwMode="auto">
            <a:xfrm>
              <a:off x="2260" y="228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8999" name="Rectangle 9"/>
            <p:cNvSpPr>
              <a:spLocks noChangeArrowheads="1"/>
            </p:cNvSpPr>
            <p:nvPr/>
          </p:nvSpPr>
          <p:spPr bwMode="auto">
            <a:xfrm>
              <a:off x="2004" y="621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9000" name="Rectangle 10"/>
            <p:cNvSpPr>
              <a:spLocks noChangeArrowheads="1"/>
            </p:cNvSpPr>
            <p:nvPr/>
          </p:nvSpPr>
          <p:spPr bwMode="auto">
            <a:xfrm>
              <a:off x="2493" y="636"/>
              <a:ext cx="180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OH</a:t>
              </a:r>
              <a:endParaRPr lang="en-US" sz="18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9001" name="Rectangle 11"/>
            <p:cNvSpPr>
              <a:spLocks noChangeArrowheads="1"/>
            </p:cNvSpPr>
            <p:nvPr/>
          </p:nvSpPr>
          <p:spPr bwMode="auto">
            <a:xfrm>
              <a:off x="2491" y="225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21516" name="Line 12"/>
            <p:cNvSpPr>
              <a:spLocks noChangeShapeType="1"/>
            </p:cNvSpPr>
            <p:nvPr/>
          </p:nvSpPr>
          <p:spPr bwMode="auto">
            <a:xfrm flipH="1">
              <a:off x="2181" y="432"/>
              <a:ext cx="124" cy="6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17" name="Line 13"/>
            <p:cNvSpPr>
              <a:spLocks noChangeShapeType="1"/>
            </p:cNvSpPr>
            <p:nvPr/>
          </p:nvSpPr>
          <p:spPr bwMode="auto">
            <a:xfrm flipH="1" flipV="1">
              <a:off x="2305" y="432"/>
              <a:ext cx="125" cy="6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18" name="Line 14"/>
            <p:cNvSpPr>
              <a:spLocks noChangeShapeType="1"/>
            </p:cNvSpPr>
            <p:nvPr/>
          </p:nvSpPr>
          <p:spPr bwMode="auto">
            <a:xfrm flipH="1" flipV="1">
              <a:off x="2436" y="495"/>
              <a:ext cx="1" cy="127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19" name="Line 15"/>
            <p:cNvSpPr>
              <a:spLocks noChangeShapeType="1"/>
            </p:cNvSpPr>
            <p:nvPr/>
          </p:nvSpPr>
          <p:spPr bwMode="auto">
            <a:xfrm flipH="1" flipV="1">
              <a:off x="2421" y="495"/>
              <a:ext cx="1" cy="127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0" name="Line 16"/>
            <p:cNvSpPr>
              <a:spLocks noChangeShapeType="1"/>
            </p:cNvSpPr>
            <p:nvPr/>
          </p:nvSpPr>
          <p:spPr bwMode="auto">
            <a:xfrm flipV="1">
              <a:off x="2307" y="622"/>
              <a:ext cx="124" cy="6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1" name="Line 17"/>
            <p:cNvSpPr>
              <a:spLocks noChangeShapeType="1"/>
            </p:cNvSpPr>
            <p:nvPr/>
          </p:nvSpPr>
          <p:spPr bwMode="auto">
            <a:xfrm>
              <a:off x="2182" y="622"/>
              <a:ext cx="125" cy="6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2" name="Line 18"/>
            <p:cNvSpPr>
              <a:spLocks noChangeShapeType="1"/>
            </p:cNvSpPr>
            <p:nvPr/>
          </p:nvSpPr>
          <p:spPr bwMode="auto">
            <a:xfrm>
              <a:off x="2181" y="496"/>
              <a:ext cx="1" cy="12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3" name="Line 19"/>
            <p:cNvSpPr>
              <a:spLocks noChangeShapeType="1"/>
            </p:cNvSpPr>
            <p:nvPr/>
          </p:nvSpPr>
          <p:spPr bwMode="auto">
            <a:xfrm flipV="1">
              <a:off x="2430" y="436"/>
              <a:ext cx="111" cy="5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4" name="Line 20"/>
            <p:cNvSpPr>
              <a:spLocks noChangeShapeType="1"/>
            </p:cNvSpPr>
            <p:nvPr/>
          </p:nvSpPr>
          <p:spPr bwMode="auto">
            <a:xfrm>
              <a:off x="2541" y="436"/>
              <a:ext cx="99" cy="4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5" name="Line 21"/>
            <p:cNvSpPr>
              <a:spLocks noChangeShapeType="1"/>
            </p:cNvSpPr>
            <p:nvPr/>
          </p:nvSpPr>
          <p:spPr bwMode="auto">
            <a:xfrm flipH="1" flipV="1">
              <a:off x="2058" y="433"/>
              <a:ext cx="123" cy="6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6" name="Line 22"/>
            <p:cNvSpPr>
              <a:spLocks noChangeShapeType="1"/>
            </p:cNvSpPr>
            <p:nvPr/>
          </p:nvSpPr>
          <p:spPr bwMode="auto">
            <a:xfrm flipH="1">
              <a:off x="1935" y="433"/>
              <a:ext cx="123" cy="6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7" name="Line 23"/>
            <p:cNvSpPr>
              <a:spLocks noChangeShapeType="1"/>
            </p:cNvSpPr>
            <p:nvPr/>
          </p:nvSpPr>
          <p:spPr bwMode="auto">
            <a:xfrm flipH="1" flipV="1">
              <a:off x="2313" y="346"/>
              <a:ext cx="1" cy="8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8" name="Line 24"/>
            <p:cNvSpPr>
              <a:spLocks noChangeShapeType="1"/>
            </p:cNvSpPr>
            <p:nvPr/>
          </p:nvSpPr>
          <p:spPr bwMode="auto">
            <a:xfrm flipH="1" flipV="1">
              <a:off x="2296" y="346"/>
              <a:ext cx="1" cy="8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29" name="Line 25"/>
            <p:cNvSpPr>
              <a:spLocks noChangeShapeType="1"/>
            </p:cNvSpPr>
            <p:nvPr/>
          </p:nvSpPr>
          <p:spPr bwMode="auto">
            <a:xfrm flipH="1">
              <a:off x="2090" y="616"/>
              <a:ext cx="88" cy="4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30" name="Line 26"/>
            <p:cNvSpPr>
              <a:spLocks noChangeShapeType="1"/>
            </p:cNvSpPr>
            <p:nvPr/>
          </p:nvSpPr>
          <p:spPr bwMode="auto">
            <a:xfrm flipH="1">
              <a:off x="2099" y="629"/>
              <a:ext cx="89" cy="4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31" name="Line 27"/>
            <p:cNvSpPr>
              <a:spLocks noChangeShapeType="1"/>
            </p:cNvSpPr>
            <p:nvPr/>
          </p:nvSpPr>
          <p:spPr bwMode="auto">
            <a:xfrm>
              <a:off x="2431" y="622"/>
              <a:ext cx="62" cy="5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32" name="Line 28"/>
            <p:cNvSpPr>
              <a:spLocks noChangeShapeType="1"/>
            </p:cNvSpPr>
            <p:nvPr/>
          </p:nvSpPr>
          <p:spPr bwMode="auto">
            <a:xfrm flipH="1" flipV="1">
              <a:off x="1817" y="427"/>
              <a:ext cx="122" cy="6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33" name="Line 29"/>
            <p:cNvSpPr>
              <a:spLocks noChangeShapeType="1"/>
            </p:cNvSpPr>
            <p:nvPr/>
          </p:nvSpPr>
          <p:spPr bwMode="auto">
            <a:xfrm flipH="1" flipV="1">
              <a:off x="1807" y="441"/>
              <a:ext cx="123" cy="6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34" name="Line 30"/>
            <p:cNvSpPr>
              <a:spLocks noChangeShapeType="1"/>
            </p:cNvSpPr>
            <p:nvPr/>
          </p:nvSpPr>
          <p:spPr bwMode="auto">
            <a:xfrm flipV="1">
              <a:off x="1811" y="310"/>
              <a:ext cx="0" cy="12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35" name="Line 31"/>
            <p:cNvSpPr>
              <a:spLocks noChangeShapeType="1"/>
            </p:cNvSpPr>
            <p:nvPr/>
          </p:nvSpPr>
          <p:spPr bwMode="auto">
            <a:xfrm flipV="1">
              <a:off x="2549" y="350"/>
              <a:ext cx="0" cy="8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36" name="Line 32"/>
            <p:cNvSpPr>
              <a:spLocks noChangeShapeType="1"/>
            </p:cNvSpPr>
            <p:nvPr/>
          </p:nvSpPr>
          <p:spPr bwMode="auto">
            <a:xfrm flipV="1">
              <a:off x="2533" y="350"/>
              <a:ext cx="0" cy="8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37" name="Line 33"/>
            <p:cNvSpPr>
              <a:spLocks noChangeShapeType="1"/>
            </p:cNvSpPr>
            <p:nvPr/>
          </p:nvSpPr>
          <p:spPr bwMode="auto">
            <a:xfrm flipH="1">
              <a:off x="2206" y="685"/>
              <a:ext cx="101" cy="9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38" name="Line 34"/>
            <p:cNvSpPr>
              <a:spLocks noChangeShapeType="1"/>
            </p:cNvSpPr>
            <p:nvPr/>
          </p:nvSpPr>
          <p:spPr bwMode="auto">
            <a:xfrm>
              <a:off x="2307" y="685"/>
              <a:ext cx="100" cy="9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39" name="Line 35"/>
            <p:cNvSpPr>
              <a:spLocks noChangeShapeType="1"/>
            </p:cNvSpPr>
            <p:nvPr/>
          </p:nvSpPr>
          <p:spPr bwMode="auto">
            <a:xfrm>
              <a:off x="2206" y="775"/>
              <a:ext cx="0" cy="1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40" name="Line 36"/>
            <p:cNvSpPr>
              <a:spLocks noChangeShapeType="1"/>
            </p:cNvSpPr>
            <p:nvPr/>
          </p:nvSpPr>
          <p:spPr bwMode="auto">
            <a:xfrm>
              <a:off x="2407" y="775"/>
              <a:ext cx="0" cy="1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41" name="Line 37"/>
            <p:cNvSpPr>
              <a:spLocks noChangeShapeType="1"/>
            </p:cNvSpPr>
            <p:nvPr/>
          </p:nvSpPr>
          <p:spPr bwMode="auto">
            <a:xfrm flipH="1">
              <a:off x="2078" y="894"/>
              <a:ext cx="122" cy="6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42" name="Line 38"/>
            <p:cNvSpPr>
              <a:spLocks noChangeShapeType="1"/>
            </p:cNvSpPr>
            <p:nvPr/>
          </p:nvSpPr>
          <p:spPr bwMode="auto">
            <a:xfrm flipH="1">
              <a:off x="2086" y="907"/>
              <a:ext cx="124" cy="6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43" name="Line 39"/>
            <p:cNvSpPr>
              <a:spLocks noChangeShapeType="1"/>
            </p:cNvSpPr>
            <p:nvPr/>
          </p:nvSpPr>
          <p:spPr bwMode="auto">
            <a:xfrm>
              <a:off x="2403" y="907"/>
              <a:ext cx="124" cy="6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44" name="Line 40"/>
            <p:cNvSpPr>
              <a:spLocks noChangeShapeType="1"/>
            </p:cNvSpPr>
            <p:nvPr/>
          </p:nvSpPr>
          <p:spPr bwMode="auto">
            <a:xfrm>
              <a:off x="2411" y="894"/>
              <a:ext cx="124" cy="6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45" name="Line 41"/>
            <p:cNvSpPr>
              <a:spLocks noChangeShapeType="1"/>
            </p:cNvSpPr>
            <p:nvPr/>
          </p:nvSpPr>
          <p:spPr bwMode="auto">
            <a:xfrm flipV="1">
              <a:off x="2531" y="900"/>
              <a:ext cx="124" cy="6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46" name="Line 42"/>
            <p:cNvSpPr>
              <a:spLocks noChangeShapeType="1"/>
            </p:cNvSpPr>
            <p:nvPr/>
          </p:nvSpPr>
          <p:spPr bwMode="auto">
            <a:xfrm>
              <a:off x="2531" y="964"/>
              <a:ext cx="0" cy="12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47" name="Line 43"/>
            <p:cNvSpPr>
              <a:spLocks noChangeShapeType="1"/>
            </p:cNvSpPr>
            <p:nvPr/>
          </p:nvSpPr>
          <p:spPr bwMode="auto">
            <a:xfrm flipH="1" flipV="1">
              <a:off x="1960" y="900"/>
              <a:ext cx="122" cy="6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48" name="Line 44"/>
            <p:cNvSpPr>
              <a:spLocks noChangeShapeType="1"/>
            </p:cNvSpPr>
            <p:nvPr/>
          </p:nvSpPr>
          <p:spPr bwMode="auto">
            <a:xfrm>
              <a:off x="2082" y="964"/>
              <a:ext cx="0" cy="12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21551" name="Picture 47" descr="hopcon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733800" y="2819400"/>
            <a:ext cx="1362075" cy="11953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3" name="Group 1872"/>
          <p:cNvGrpSpPr>
            <a:grpSpLocks/>
          </p:cNvGrpSpPr>
          <p:nvPr/>
        </p:nvGrpSpPr>
        <p:grpSpPr bwMode="auto">
          <a:xfrm>
            <a:off x="2743200" y="2895600"/>
            <a:ext cx="4276725" cy="1395413"/>
            <a:chOff x="1584" y="3456"/>
            <a:chExt cx="2694" cy="879"/>
          </a:xfrm>
        </p:grpSpPr>
        <p:sp>
          <p:nvSpPr>
            <p:cNvPr id="21603" name="Line 99"/>
            <p:cNvSpPr>
              <a:spLocks noChangeShapeType="1"/>
            </p:cNvSpPr>
            <p:nvPr/>
          </p:nvSpPr>
          <p:spPr bwMode="auto">
            <a:xfrm>
              <a:off x="2087" y="3807"/>
              <a:ext cx="92" cy="3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8945" name="Group 1871"/>
            <p:cNvGrpSpPr>
              <a:grpSpLocks/>
            </p:cNvGrpSpPr>
            <p:nvPr/>
          </p:nvGrpSpPr>
          <p:grpSpPr bwMode="auto">
            <a:xfrm>
              <a:off x="1584" y="3456"/>
              <a:ext cx="2694" cy="879"/>
              <a:chOff x="1533" y="3441"/>
              <a:chExt cx="2694" cy="879"/>
            </a:xfrm>
          </p:grpSpPr>
          <p:grpSp>
            <p:nvGrpSpPr>
              <p:cNvPr id="8946" name="Group 1870"/>
              <p:cNvGrpSpPr>
                <a:grpSpLocks/>
              </p:cNvGrpSpPr>
              <p:nvPr/>
            </p:nvGrpSpPr>
            <p:grpSpPr bwMode="auto">
              <a:xfrm>
                <a:off x="1533" y="3441"/>
                <a:ext cx="2694" cy="879"/>
                <a:chOff x="1584" y="3463"/>
                <a:chExt cx="2694" cy="879"/>
              </a:xfrm>
            </p:grpSpPr>
            <p:sp>
              <p:nvSpPr>
                <p:cNvPr id="21555" name="AutoShape 51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584" y="3504"/>
                  <a:ext cx="2617" cy="83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949" name="Rectangle 52"/>
                <p:cNvSpPr>
                  <a:spLocks noChangeArrowheads="1"/>
                </p:cNvSpPr>
                <p:nvPr/>
              </p:nvSpPr>
              <p:spPr bwMode="auto">
                <a:xfrm>
                  <a:off x="2709" y="3685"/>
                  <a:ext cx="92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>
                      <a:solidFill>
                        <a:srgbClr val="FFFF00"/>
                      </a:solidFill>
                      <a:effectLst/>
                      <a:latin typeface="Abadi MT Condensed Light" pitchFamily="34" charset="0"/>
                    </a:rPr>
                    <a:t>R</a:t>
                  </a:r>
                  <a:endPara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8950" name="Rectangle 53"/>
                <p:cNvSpPr>
                  <a:spLocks noChangeArrowheads="1"/>
                </p:cNvSpPr>
                <p:nvPr/>
              </p:nvSpPr>
              <p:spPr bwMode="auto">
                <a:xfrm>
                  <a:off x="1911" y="3755"/>
                  <a:ext cx="192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>
                      <a:solidFill>
                        <a:srgbClr val="FFFF00"/>
                      </a:solidFill>
                      <a:effectLst/>
                      <a:latin typeface="Abadi MT Condensed Light" pitchFamily="34" charset="0"/>
                    </a:rPr>
                    <a:t>HO</a:t>
                  </a:r>
                  <a:endPara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8951" name="Rectangle 54"/>
                <p:cNvSpPr>
                  <a:spLocks noChangeArrowheads="1"/>
                </p:cNvSpPr>
                <p:nvPr/>
              </p:nvSpPr>
              <p:spPr bwMode="auto">
                <a:xfrm>
                  <a:off x="2535" y="3855"/>
                  <a:ext cx="192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>
                      <a:solidFill>
                        <a:srgbClr val="FFFF00"/>
                      </a:solidFill>
                      <a:effectLst/>
                      <a:latin typeface="Abadi MT Condensed Light" pitchFamily="34" charset="0"/>
                    </a:rPr>
                    <a:t>OH</a:t>
                  </a:r>
                  <a:endPara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8952" name="Rectangle 55"/>
                <p:cNvSpPr>
                  <a:spLocks noChangeArrowheads="1"/>
                </p:cNvSpPr>
                <p:nvPr/>
              </p:nvSpPr>
              <p:spPr bwMode="auto">
                <a:xfrm>
                  <a:off x="2274" y="3463"/>
                  <a:ext cx="100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>
                      <a:solidFill>
                        <a:srgbClr val="FFFF00"/>
                      </a:solidFill>
                      <a:effectLst/>
                      <a:latin typeface="Abadi MT Condensed Light" pitchFamily="34" charset="0"/>
                    </a:rPr>
                    <a:t>O</a:t>
                  </a:r>
                  <a:endPara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8953" name="Rectangle 56"/>
                <p:cNvSpPr>
                  <a:spLocks noChangeArrowheads="1"/>
                </p:cNvSpPr>
                <p:nvPr/>
              </p:nvSpPr>
              <p:spPr bwMode="auto">
                <a:xfrm>
                  <a:off x="2546" y="3471"/>
                  <a:ext cx="100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>
                      <a:solidFill>
                        <a:srgbClr val="FFFF00"/>
                      </a:solidFill>
                      <a:effectLst/>
                      <a:latin typeface="Abadi MT Condensed Light" pitchFamily="34" charset="0"/>
                    </a:rPr>
                    <a:t>O</a:t>
                  </a:r>
                  <a:endPara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8954" name="Rectangle 57"/>
                <p:cNvSpPr>
                  <a:spLocks noChangeArrowheads="1"/>
                </p:cNvSpPr>
                <p:nvPr/>
              </p:nvSpPr>
              <p:spPr bwMode="auto">
                <a:xfrm>
                  <a:off x="2389" y="3893"/>
                  <a:ext cx="100" cy="154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>
                      <a:solidFill>
                        <a:srgbClr val="FFFF00"/>
                      </a:solidFill>
                      <a:effectLst/>
                      <a:latin typeface="Abadi MT Condensed Light" pitchFamily="34" charset="0"/>
                    </a:rPr>
                    <a:t>O</a:t>
                  </a:r>
                  <a:endPara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1562" name="Line 58"/>
                <p:cNvSpPr>
                  <a:spLocks noChangeShapeType="1"/>
                </p:cNvSpPr>
                <p:nvPr/>
              </p:nvSpPr>
              <p:spPr bwMode="auto">
                <a:xfrm flipH="1">
                  <a:off x="2181" y="3680"/>
                  <a:ext cx="138" cy="56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63" name="Line 59"/>
                <p:cNvSpPr>
                  <a:spLocks noChangeShapeType="1"/>
                </p:cNvSpPr>
                <p:nvPr/>
              </p:nvSpPr>
              <p:spPr bwMode="auto">
                <a:xfrm>
                  <a:off x="2319" y="3680"/>
                  <a:ext cx="141" cy="55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64" name="Line 60"/>
                <p:cNvSpPr>
                  <a:spLocks noChangeShapeType="1"/>
                </p:cNvSpPr>
                <p:nvPr/>
              </p:nvSpPr>
              <p:spPr bwMode="auto">
                <a:xfrm>
                  <a:off x="2181" y="3736"/>
                  <a:ext cx="1" cy="111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65" name="Line 61"/>
                <p:cNvSpPr>
                  <a:spLocks noChangeShapeType="1"/>
                </p:cNvSpPr>
                <p:nvPr/>
              </p:nvSpPr>
              <p:spPr bwMode="auto">
                <a:xfrm flipV="1">
                  <a:off x="2182" y="3846"/>
                  <a:ext cx="154" cy="1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66" name="Line 62"/>
                <p:cNvSpPr>
                  <a:spLocks noChangeShapeType="1"/>
                </p:cNvSpPr>
                <p:nvPr/>
              </p:nvSpPr>
              <p:spPr bwMode="auto">
                <a:xfrm>
                  <a:off x="2450" y="3735"/>
                  <a:ext cx="1" cy="111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67" name="Line 63"/>
                <p:cNvSpPr>
                  <a:spLocks noChangeShapeType="1"/>
                </p:cNvSpPr>
                <p:nvPr/>
              </p:nvSpPr>
              <p:spPr bwMode="auto">
                <a:xfrm>
                  <a:off x="2469" y="3735"/>
                  <a:ext cx="1" cy="111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68" name="Line 64"/>
                <p:cNvSpPr>
                  <a:spLocks noChangeShapeType="1"/>
                </p:cNvSpPr>
                <p:nvPr/>
              </p:nvSpPr>
              <p:spPr bwMode="auto">
                <a:xfrm>
                  <a:off x="2342" y="3846"/>
                  <a:ext cx="119" cy="0"/>
                </a:xfrm>
                <a:prstGeom prst="line">
                  <a:avLst/>
                </a:prstGeom>
                <a:noFill/>
                <a:ln w="11113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69" name="Line 65"/>
                <p:cNvSpPr>
                  <a:spLocks noChangeShapeType="1"/>
                </p:cNvSpPr>
                <p:nvPr/>
              </p:nvSpPr>
              <p:spPr bwMode="auto">
                <a:xfrm flipV="1">
                  <a:off x="2459" y="3678"/>
                  <a:ext cx="139" cy="57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70" name="Line 66"/>
                <p:cNvSpPr>
                  <a:spLocks noChangeShapeType="1"/>
                </p:cNvSpPr>
                <p:nvPr/>
              </p:nvSpPr>
              <p:spPr bwMode="auto">
                <a:xfrm>
                  <a:off x="2598" y="3678"/>
                  <a:ext cx="102" cy="41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71" name="Line 67"/>
                <p:cNvSpPr>
                  <a:spLocks noChangeShapeType="1"/>
                </p:cNvSpPr>
                <p:nvPr/>
              </p:nvSpPr>
              <p:spPr bwMode="auto">
                <a:xfrm flipH="1" flipV="1">
                  <a:off x="2041" y="3681"/>
                  <a:ext cx="148" cy="57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72" name="Line 68"/>
                <p:cNvSpPr>
                  <a:spLocks noChangeShapeType="1"/>
                </p:cNvSpPr>
                <p:nvPr/>
              </p:nvSpPr>
              <p:spPr bwMode="auto">
                <a:xfrm flipH="1" flipV="1">
                  <a:off x="2080" y="3807"/>
                  <a:ext cx="102" cy="40"/>
                </a:xfrm>
                <a:prstGeom prst="line">
                  <a:avLst/>
                </a:prstGeom>
                <a:noFill/>
                <a:ln w="11113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73" name="Line 69"/>
                <p:cNvSpPr>
                  <a:spLocks noChangeShapeType="1"/>
                </p:cNvSpPr>
                <p:nvPr/>
              </p:nvSpPr>
              <p:spPr bwMode="auto">
                <a:xfrm>
                  <a:off x="2182" y="3847"/>
                  <a:ext cx="80" cy="96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74" name="Line 70"/>
                <p:cNvSpPr>
                  <a:spLocks noChangeShapeType="1"/>
                </p:cNvSpPr>
                <p:nvPr/>
              </p:nvSpPr>
              <p:spPr bwMode="auto">
                <a:xfrm flipH="1">
                  <a:off x="2184" y="3943"/>
                  <a:ext cx="78" cy="96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75" name="Line 71"/>
                <p:cNvSpPr>
                  <a:spLocks noChangeShapeType="1"/>
                </p:cNvSpPr>
                <p:nvPr/>
              </p:nvSpPr>
              <p:spPr bwMode="auto">
                <a:xfrm>
                  <a:off x="2461" y="3846"/>
                  <a:ext cx="73" cy="49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76" name="Line 72"/>
                <p:cNvSpPr>
                  <a:spLocks noChangeShapeType="1"/>
                </p:cNvSpPr>
                <p:nvPr/>
              </p:nvSpPr>
              <p:spPr bwMode="auto">
                <a:xfrm flipV="1">
                  <a:off x="2328" y="3606"/>
                  <a:ext cx="0" cy="74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77" name="Line 73"/>
                <p:cNvSpPr>
                  <a:spLocks noChangeShapeType="1"/>
                </p:cNvSpPr>
                <p:nvPr/>
              </p:nvSpPr>
              <p:spPr bwMode="auto">
                <a:xfrm flipV="1">
                  <a:off x="2310" y="3606"/>
                  <a:ext cx="0" cy="74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78" name="Line 74"/>
                <p:cNvSpPr>
                  <a:spLocks noChangeShapeType="1"/>
                </p:cNvSpPr>
                <p:nvPr/>
              </p:nvSpPr>
              <p:spPr bwMode="auto">
                <a:xfrm flipH="1" flipV="1">
                  <a:off x="2607" y="3604"/>
                  <a:ext cx="0" cy="74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79" name="Line 75"/>
                <p:cNvSpPr>
                  <a:spLocks noChangeShapeType="1"/>
                </p:cNvSpPr>
                <p:nvPr/>
              </p:nvSpPr>
              <p:spPr bwMode="auto">
                <a:xfrm flipH="1" flipV="1">
                  <a:off x="2587" y="3604"/>
                  <a:ext cx="1" cy="74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80" name="Line 76"/>
                <p:cNvSpPr>
                  <a:spLocks noChangeShapeType="1"/>
                </p:cNvSpPr>
                <p:nvPr/>
              </p:nvSpPr>
              <p:spPr bwMode="auto">
                <a:xfrm>
                  <a:off x="2264" y="3949"/>
                  <a:ext cx="122" cy="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81" name="Line 77"/>
                <p:cNvSpPr>
                  <a:spLocks noChangeShapeType="1"/>
                </p:cNvSpPr>
                <p:nvPr/>
              </p:nvSpPr>
              <p:spPr bwMode="auto">
                <a:xfrm>
                  <a:off x="2264" y="3935"/>
                  <a:ext cx="122" cy="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82" name="Line 78"/>
                <p:cNvSpPr>
                  <a:spLocks noChangeShapeType="1"/>
                </p:cNvSpPr>
                <p:nvPr/>
              </p:nvSpPr>
              <p:spPr bwMode="auto">
                <a:xfrm>
                  <a:off x="2184" y="4039"/>
                  <a:ext cx="114" cy="78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83" name="Line 79"/>
                <p:cNvSpPr>
                  <a:spLocks noChangeShapeType="1"/>
                </p:cNvSpPr>
                <p:nvPr/>
              </p:nvSpPr>
              <p:spPr bwMode="auto">
                <a:xfrm flipH="1">
                  <a:off x="2210" y="4114"/>
                  <a:ext cx="77" cy="97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84" name="Line 80"/>
                <p:cNvSpPr>
                  <a:spLocks noChangeShapeType="1"/>
                </p:cNvSpPr>
                <p:nvPr/>
              </p:nvSpPr>
              <p:spPr bwMode="auto">
                <a:xfrm flipH="1">
                  <a:off x="2227" y="4121"/>
                  <a:ext cx="80" cy="97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85" name="Line 81"/>
                <p:cNvSpPr>
                  <a:spLocks noChangeShapeType="1"/>
                </p:cNvSpPr>
                <p:nvPr/>
              </p:nvSpPr>
              <p:spPr bwMode="auto">
                <a:xfrm flipH="1">
                  <a:off x="2058" y="4214"/>
                  <a:ext cx="155" cy="1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86" name="Line 82"/>
                <p:cNvSpPr>
                  <a:spLocks noChangeShapeType="1"/>
                </p:cNvSpPr>
                <p:nvPr/>
              </p:nvSpPr>
              <p:spPr bwMode="auto">
                <a:xfrm>
                  <a:off x="2217" y="4214"/>
                  <a:ext cx="46" cy="108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87" name="Line 83"/>
                <p:cNvSpPr>
                  <a:spLocks noChangeShapeType="1"/>
                </p:cNvSpPr>
                <p:nvPr/>
              </p:nvSpPr>
              <p:spPr bwMode="auto">
                <a:xfrm flipH="1">
                  <a:off x="1902" y="3681"/>
                  <a:ext cx="139" cy="57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88" name="Line 84"/>
                <p:cNvSpPr>
                  <a:spLocks noChangeShapeType="1"/>
                </p:cNvSpPr>
                <p:nvPr/>
              </p:nvSpPr>
              <p:spPr bwMode="auto">
                <a:xfrm flipH="1" flipV="1">
                  <a:off x="1768" y="3675"/>
                  <a:ext cx="138" cy="56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89" name="Line 85"/>
                <p:cNvSpPr>
                  <a:spLocks noChangeShapeType="1"/>
                </p:cNvSpPr>
                <p:nvPr/>
              </p:nvSpPr>
              <p:spPr bwMode="auto">
                <a:xfrm flipH="1" flipV="1">
                  <a:off x="1758" y="3687"/>
                  <a:ext cx="138" cy="55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90" name="Line 86"/>
                <p:cNvSpPr>
                  <a:spLocks noChangeShapeType="1"/>
                </p:cNvSpPr>
                <p:nvPr/>
              </p:nvSpPr>
              <p:spPr bwMode="auto">
                <a:xfrm flipV="1">
                  <a:off x="1763" y="3570"/>
                  <a:ext cx="0" cy="111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91" name="Line 87"/>
                <p:cNvSpPr>
                  <a:spLocks noChangeShapeType="1"/>
                </p:cNvSpPr>
                <p:nvPr/>
              </p:nvSpPr>
              <p:spPr bwMode="auto">
                <a:xfrm flipH="1">
                  <a:off x="1607" y="3681"/>
                  <a:ext cx="156" cy="3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985" name="Rectangle 88"/>
                <p:cNvSpPr>
                  <a:spLocks noChangeArrowheads="1"/>
                </p:cNvSpPr>
                <p:nvPr/>
              </p:nvSpPr>
              <p:spPr bwMode="auto">
                <a:xfrm>
                  <a:off x="3025" y="3658"/>
                  <a:ext cx="128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>
                      <a:solidFill>
                        <a:srgbClr val="FFFF00"/>
                      </a:solidFill>
                      <a:effectLst/>
                    </a:rPr>
                    <a:t>hv</a:t>
                  </a:r>
                  <a:endParaRPr lang="en-US" sz="1600" baseline="-25000">
                    <a:solidFill>
                      <a:srgbClr val="FFFF00"/>
                    </a:solidFill>
                    <a:effectLst/>
                  </a:endParaRPr>
                </a:p>
              </p:txBody>
            </p:sp>
            <p:sp>
              <p:nvSpPr>
                <p:cNvPr id="8986" name="Rectangle 89"/>
                <p:cNvSpPr>
                  <a:spLocks noChangeArrowheads="1"/>
                </p:cNvSpPr>
                <p:nvPr/>
              </p:nvSpPr>
              <p:spPr bwMode="auto">
                <a:xfrm>
                  <a:off x="3008" y="3799"/>
                  <a:ext cx="198" cy="160"/>
                </a:xfrm>
                <a:prstGeom prst="rect">
                  <a:avLst/>
                </a:prstGeom>
                <a:noFill/>
                <a:ln w="9525">
                  <a:solidFill>
                    <a:schemeClr val="bg1"/>
                  </a:solidFill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>
                      <a:solidFill>
                        <a:srgbClr val="FFFF00"/>
                      </a:solidFill>
                      <a:effectLst/>
                    </a:rPr>
                    <a:t>SH</a:t>
                  </a:r>
                  <a:r>
                    <a:rPr lang="en-US" sz="1600" baseline="30000">
                      <a:solidFill>
                        <a:srgbClr val="FFFF00"/>
                      </a:solidFill>
                      <a:effectLst/>
                    </a:rPr>
                    <a:t>-</a:t>
                  </a:r>
                </a:p>
              </p:txBody>
            </p:sp>
            <p:sp>
              <p:nvSpPr>
                <p:cNvPr id="21594" name="Freeform 90"/>
                <p:cNvSpPr>
                  <a:spLocks/>
                </p:cNvSpPr>
                <p:nvPr/>
              </p:nvSpPr>
              <p:spPr bwMode="auto">
                <a:xfrm>
                  <a:off x="2098" y="3877"/>
                  <a:ext cx="165" cy="44"/>
                </a:xfrm>
                <a:custGeom>
                  <a:avLst/>
                  <a:gdLst/>
                  <a:ahLst/>
                  <a:cxnLst>
                    <a:cxn ang="0">
                      <a:pos x="7" y="95"/>
                    </a:cxn>
                    <a:cxn ang="0">
                      <a:pos x="14" y="103"/>
                    </a:cxn>
                    <a:cxn ang="0">
                      <a:pos x="19" y="105"/>
                    </a:cxn>
                    <a:cxn ang="0">
                      <a:pos x="22" y="101"/>
                    </a:cxn>
                    <a:cxn ang="0">
                      <a:pos x="24" y="91"/>
                    </a:cxn>
                    <a:cxn ang="0">
                      <a:pos x="26" y="74"/>
                    </a:cxn>
                    <a:cxn ang="0">
                      <a:pos x="29" y="62"/>
                    </a:cxn>
                    <a:cxn ang="0">
                      <a:pos x="31" y="56"/>
                    </a:cxn>
                    <a:cxn ang="0">
                      <a:pos x="36" y="56"/>
                    </a:cxn>
                    <a:cxn ang="0">
                      <a:pos x="42" y="61"/>
                    </a:cxn>
                    <a:cxn ang="0">
                      <a:pos x="52" y="73"/>
                    </a:cxn>
                    <a:cxn ang="0">
                      <a:pos x="61" y="85"/>
                    </a:cxn>
                    <a:cxn ang="0">
                      <a:pos x="67" y="91"/>
                    </a:cxn>
                    <a:cxn ang="0">
                      <a:pos x="72" y="91"/>
                    </a:cxn>
                    <a:cxn ang="0">
                      <a:pos x="74" y="85"/>
                    </a:cxn>
                    <a:cxn ang="0">
                      <a:pos x="77" y="72"/>
                    </a:cxn>
                    <a:cxn ang="0">
                      <a:pos x="79" y="56"/>
                    </a:cxn>
                    <a:cxn ang="0">
                      <a:pos x="81" y="45"/>
                    </a:cxn>
                    <a:cxn ang="0">
                      <a:pos x="84" y="41"/>
                    </a:cxn>
                    <a:cxn ang="0">
                      <a:pos x="89" y="43"/>
                    </a:cxn>
                    <a:cxn ang="0">
                      <a:pos x="96" y="51"/>
                    </a:cxn>
                    <a:cxn ang="0">
                      <a:pos x="107" y="64"/>
                    </a:cxn>
                    <a:cxn ang="0">
                      <a:pos x="115" y="74"/>
                    </a:cxn>
                    <a:cxn ang="0">
                      <a:pos x="120" y="78"/>
                    </a:cxn>
                    <a:cxn ang="0">
                      <a:pos x="124" y="76"/>
                    </a:cxn>
                    <a:cxn ang="0">
                      <a:pos x="127" y="67"/>
                    </a:cxn>
                    <a:cxn ang="0">
                      <a:pos x="129" y="52"/>
                    </a:cxn>
                    <a:cxn ang="0">
                      <a:pos x="131" y="38"/>
                    </a:cxn>
                    <a:cxn ang="0">
                      <a:pos x="133" y="29"/>
                    </a:cxn>
                    <a:cxn ang="0">
                      <a:pos x="137" y="27"/>
                    </a:cxn>
                    <a:cxn ang="0">
                      <a:pos x="143" y="31"/>
                    </a:cxn>
                    <a:cxn ang="0">
                      <a:pos x="151" y="41"/>
                    </a:cxn>
                    <a:cxn ang="0">
                      <a:pos x="161" y="54"/>
                    </a:cxn>
                    <a:cxn ang="0">
                      <a:pos x="168" y="62"/>
                    </a:cxn>
                    <a:cxn ang="0">
                      <a:pos x="173" y="64"/>
                    </a:cxn>
                    <a:cxn ang="0">
                      <a:pos x="177" y="60"/>
                    </a:cxn>
                    <a:cxn ang="0">
                      <a:pos x="179" y="49"/>
                    </a:cxn>
                    <a:cxn ang="0">
                      <a:pos x="181" y="33"/>
                    </a:cxn>
                    <a:cxn ang="0">
                      <a:pos x="183" y="20"/>
                    </a:cxn>
                    <a:cxn ang="0">
                      <a:pos x="186" y="14"/>
                    </a:cxn>
                    <a:cxn ang="0">
                      <a:pos x="190" y="14"/>
                    </a:cxn>
                    <a:cxn ang="0">
                      <a:pos x="197" y="20"/>
                    </a:cxn>
                    <a:cxn ang="0">
                      <a:pos x="206" y="32"/>
                    </a:cxn>
                    <a:cxn ang="0">
                      <a:pos x="215" y="44"/>
                    </a:cxn>
                    <a:cxn ang="0">
                      <a:pos x="222" y="49"/>
                    </a:cxn>
                    <a:cxn ang="0">
                      <a:pos x="226" y="49"/>
                    </a:cxn>
                    <a:cxn ang="0">
                      <a:pos x="229" y="43"/>
                    </a:cxn>
                    <a:cxn ang="0">
                      <a:pos x="231" y="31"/>
                    </a:cxn>
                    <a:cxn ang="0">
                      <a:pos x="233" y="14"/>
                    </a:cxn>
                    <a:cxn ang="0">
                      <a:pos x="235" y="4"/>
                    </a:cxn>
                    <a:cxn ang="0">
                      <a:pos x="239" y="0"/>
                    </a:cxn>
                    <a:cxn ang="0">
                      <a:pos x="244" y="2"/>
                    </a:cxn>
                    <a:cxn ang="0">
                      <a:pos x="251" y="10"/>
                    </a:cxn>
                  </a:cxnLst>
                  <a:rect l="0" t="0" r="r" b="b"/>
                  <a:pathLst>
                    <a:path w="258" h="105">
                      <a:moveTo>
                        <a:pt x="0" y="87"/>
                      </a:moveTo>
                      <a:lnTo>
                        <a:pt x="3" y="92"/>
                      </a:lnTo>
                      <a:lnTo>
                        <a:pt x="7" y="95"/>
                      </a:lnTo>
                      <a:lnTo>
                        <a:pt x="9" y="99"/>
                      </a:lnTo>
                      <a:lnTo>
                        <a:pt x="12" y="101"/>
                      </a:lnTo>
                      <a:lnTo>
                        <a:pt x="14" y="103"/>
                      </a:lnTo>
                      <a:lnTo>
                        <a:pt x="16" y="105"/>
                      </a:lnTo>
                      <a:lnTo>
                        <a:pt x="17" y="105"/>
                      </a:lnTo>
                      <a:lnTo>
                        <a:pt x="19" y="105"/>
                      </a:lnTo>
                      <a:lnTo>
                        <a:pt x="20" y="105"/>
                      </a:lnTo>
                      <a:lnTo>
                        <a:pt x="21" y="103"/>
                      </a:lnTo>
                      <a:lnTo>
                        <a:pt x="22" y="101"/>
                      </a:lnTo>
                      <a:lnTo>
                        <a:pt x="23" y="98"/>
                      </a:lnTo>
                      <a:lnTo>
                        <a:pt x="24" y="95"/>
                      </a:lnTo>
                      <a:lnTo>
                        <a:pt x="24" y="91"/>
                      </a:lnTo>
                      <a:lnTo>
                        <a:pt x="25" y="86"/>
                      </a:lnTo>
                      <a:lnTo>
                        <a:pt x="26" y="80"/>
                      </a:lnTo>
                      <a:lnTo>
                        <a:pt x="26" y="74"/>
                      </a:lnTo>
                      <a:lnTo>
                        <a:pt x="27" y="70"/>
                      </a:lnTo>
                      <a:lnTo>
                        <a:pt x="28" y="65"/>
                      </a:lnTo>
                      <a:lnTo>
                        <a:pt x="29" y="62"/>
                      </a:lnTo>
                      <a:lnTo>
                        <a:pt x="29" y="59"/>
                      </a:lnTo>
                      <a:lnTo>
                        <a:pt x="30" y="57"/>
                      </a:lnTo>
                      <a:lnTo>
                        <a:pt x="31" y="56"/>
                      </a:lnTo>
                      <a:lnTo>
                        <a:pt x="33" y="55"/>
                      </a:lnTo>
                      <a:lnTo>
                        <a:pt x="34" y="55"/>
                      </a:lnTo>
                      <a:lnTo>
                        <a:pt x="36" y="56"/>
                      </a:lnTo>
                      <a:lnTo>
                        <a:pt x="38" y="57"/>
                      </a:lnTo>
                      <a:lnTo>
                        <a:pt x="40" y="59"/>
                      </a:lnTo>
                      <a:lnTo>
                        <a:pt x="42" y="61"/>
                      </a:lnTo>
                      <a:lnTo>
                        <a:pt x="45" y="65"/>
                      </a:lnTo>
                      <a:lnTo>
                        <a:pt x="48" y="69"/>
                      </a:lnTo>
                      <a:lnTo>
                        <a:pt x="52" y="73"/>
                      </a:lnTo>
                      <a:lnTo>
                        <a:pt x="55" y="78"/>
                      </a:lnTo>
                      <a:lnTo>
                        <a:pt x="58" y="82"/>
                      </a:lnTo>
                      <a:lnTo>
                        <a:pt x="61" y="85"/>
                      </a:lnTo>
                      <a:lnTo>
                        <a:pt x="63" y="88"/>
                      </a:lnTo>
                      <a:lnTo>
                        <a:pt x="65" y="90"/>
                      </a:lnTo>
                      <a:lnTo>
                        <a:pt x="67" y="91"/>
                      </a:lnTo>
                      <a:lnTo>
                        <a:pt x="69" y="92"/>
                      </a:lnTo>
                      <a:lnTo>
                        <a:pt x="70" y="91"/>
                      </a:lnTo>
                      <a:lnTo>
                        <a:pt x="72" y="91"/>
                      </a:lnTo>
                      <a:lnTo>
                        <a:pt x="73" y="89"/>
                      </a:lnTo>
                      <a:lnTo>
                        <a:pt x="74" y="87"/>
                      </a:lnTo>
                      <a:lnTo>
                        <a:pt x="74" y="85"/>
                      </a:lnTo>
                      <a:lnTo>
                        <a:pt x="75" y="81"/>
                      </a:lnTo>
                      <a:lnTo>
                        <a:pt x="76" y="77"/>
                      </a:lnTo>
                      <a:lnTo>
                        <a:pt x="77" y="72"/>
                      </a:lnTo>
                      <a:lnTo>
                        <a:pt x="77" y="66"/>
                      </a:lnTo>
                      <a:lnTo>
                        <a:pt x="78" y="61"/>
                      </a:lnTo>
                      <a:lnTo>
                        <a:pt x="79" y="56"/>
                      </a:lnTo>
                      <a:lnTo>
                        <a:pt x="79" y="52"/>
                      </a:lnTo>
                      <a:lnTo>
                        <a:pt x="80" y="48"/>
                      </a:lnTo>
                      <a:lnTo>
                        <a:pt x="81" y="45"/>
                      </a:lnTo>
                      <a:lnTo>
                        <a:pt x="82" y="43"/>
                      </a:lnTo>
                      <a:lnTo>
                        <a:pt x="83" y="42"/>
                      </a:lnTo>
                      <a:lnTo>
                        <a:pt x="84" y="41"/>
                      </a:lnTo>
                      <a:lnTo>
                        <a:pt x="86" y="41"/>
                      </a:lnTo>
                      <a:lnTo>
                        <a:pt x="87" y="42"/>
                      </a:lnTo>
                      <a:lnTo>
                        <a:pt x="89" y="43"/>
                      </a:lnTo>
                      <a:lnTo>
                        <a:pt x="91" y="45"/>
                      </a:lnTo>
                      <a:lnTo>
                        <a:pt x="94" y="48"/>
                      </a:lnTo>
                      <a:lnTo>
                        <a:pt x="96" y="51"/>
                      </a:lnTo>
                      <a:lnTo>
                        <a:pt x="100" y="55"/>
                      </a:lnTo>
                      <a:lnTo>
                        <a:pt x="103" y="59"/>
                      </a:lnTo>
                      <a:lnTo>
                        <a:pt x="107" y="64"/>
                      </a:lnTo>
                      <a:lnTo>
                        <a:pt x="110" y="68"/>
                      </a:lnTo>
                      <a:lnTo>
                        <a:pt x="112" y="71"/>
                      </a:lnTo>
                      <a:lnTo>
                        <a:pt x="115" y="74"/>
                      </a:lnTo>
                      <a:lnTo>
                        <a:pt x="117" y="76"/>
                      </a:lnTo>
                      <a:lnTo>
                        <a:pt x="119" y="77"/>
                      </a:lnTo>
                      <a:lnTo>
                        <a:pt x="120" y="78"/>
                      </a:lnTo>
                      <a:lnTo>
                        <a:pt x="122" y="78"/>
                      </a:lnTo>
                      <a:lnTo>
                        <a:pt x="123" y="77"/>
                      </a:lnTo>
                      <a:lnTo>
                        <a:pt x="124" y="76"/>
                      </a:lnTo>
                      <a:lnTo>
                        <a:pt x="125" y="74"/>
                      </a:lnTo>
                      <a:lnTo>
                        <a:pt x="126" y="71"/>
                      </a:lnTo>
                      <a:lnTo>
                        <a:pt x="127" y="67"/>
                      </a:lnTo>
                      <a:lnTo>
                        <a:pt x="127" y="63"/>
                      </a:lnTo>
                      <a:lnTo>
                        <a:pt x="128" y="58"/>
                      </a:lnTo>
                      <a:lnTo>
                        <a:pt x="129" y="52"/>
                      </a:lnTo>
                      <a:lnTo>
                        <a:pt x="129" y="47"/>
                      </a:lnTo>
                      <a:lnTo>
                        <a:pt x="130" y="42"/>
                      </a:lnTo>
                      <a:lnTo>
                        <a:pt x="131" y="38"/>
                      </a:lnTo>
                      <a:lnTo>
                        <a:pt x="132" y="34"/>
                      </a:lnTo>
                      <a:lnTo>
                        <a:pt x="132" y="31"/>
                      </a:lnTo>
                      <a:lnTo>
                        <a:pt x="133" y="29"/>
                      </a:lnTo>
                      <a:lnTo>
                        <a:pt x="134" y="28"/>
                      </a:lnTo>
                      <a:lnTo>
                        <a:pt x="136" y="27"/>
                      </a:lnTo>
                      <a:lnTo>
                        <a:pt x="137" y="27"/>
                      </a:lnTo>
                      <a:lnTo>
                        <a:pt x="139" y="28"/>
                      </a:lnTo>
                      <a:lnTo>
                        <a:pt x="141" y="29"/>
                      </a:lnTo>
                      <a:lnTo>
                        <a:pt x="143" y="31"/>
                      </a:lnTo>
                      <a:lnTo>
                        <a:pt x="145" y="34"/>
                      </a:lnTo>
                      <a:lnTo>
                        <a:pt x="148" y="37"/>
                      </a:lnTo>
                      <a:lnTo>
                        <a:pt x="151" y="41"/>
                      </a:lnTo>
                      <a:lnTo>
                        <a:pt x="155" y="46"/>
                      </a:lnTo>
                      <a:lnTo>
                        <a:pt x="158" y="50"/>
                      </a:lnTo>
                      <a:lnTo>
                        <a:pt x="161" y="54"/>
                      </a:lnTo>
                      <a:lnTo>
                        <a:pt x="164" y="57"/>
                      </a:lnTo>
                      <a:lnTo>
                        <a:pt x="166" y="60"/>
                      </a:lnTo>
                      <a:lnTo>
                        <a:pt x="168" y="62"/>
                      </a:lnTo>
                      <a:lnTo>
                        <a:pt x="170" y="63"/>
                      </a:lnTo>
                      <a:lnTo>
                        <a:pt x="172" y="64"/>
                      </a:lnTo>
                      <a:lnTo>
                        <a:pt x="173" y="64"/>
                      </a:lnTo>
                      <a:lnTo>
                        <a:pt x="175" y="63"/>
                      </a:lnTo>
                      <a:lnTo>
                        <a:pt x="176" y="62"/>
                      </a:lnTo>
                      <a:lnTo>
                        <a:pt x="177" y="60"/>
                      </a:lnTo>
                      <a:lnTo>
                        <a:pt x="178" y="57"/>
                      </a:lnTo>
                      <a:lnTo>
                        <a:pt x="178" y="53"/>
                      </a:lnTo>
                      <a:lnTo>
                        <a:pt x="179" y="49"/>
                      </a:lnTo>
                      <a:lnTo>
                        <a:pt x="180" y="44"/>
                      </a:lnTo>
                      <a:lnTo>
                        <a:pt x="180" y="39"/>
                      </a:lnTo>
                      <a:lnTo>
                        <a:pt x="181" y="33"/>
                      </a:lnTo>
                      <a:lnTo>
                        <a:pt x="182" y="28"/>
                      </a:lnTo>
                      <a:lnTo>
                        <a:pt x="182" y="24"/>
                      </a:lnTo>
                      <a:lnTo>
                        <a:pt x="183" y="20"/>
                      </a:lnTo>
                      <a:lnTo>
                        <a:pt x="184" y="18"/>
                      </a:lnTo>
                      <a:lnTo>
                        <a:pt x="185" y="16"/>
                      </a:lnTo>
                      <a:lnTo>
                        <a:pt x="186" y="14"/>
                      </a:lnTo>
                      <a:lnTo>
                        <a:pt x="187" y="13"/>
                      </a:lnTo>
                      <a:lnTo>
                        <a:pt x="189" y="13"/>
                      </a:lnTo>
                      <a:lnTo>
                        <a:pt x="190" y="14"/>
                      </a:lnTo>
                      <a:lnTo>
                        <a:pt x="192" y="15"/>
                      </a:lnTo>
                      <a:lnTo>
                        <a:pt x="194" y="17"/>
                      </a:lnTo>
                      <a:lnTo>
                        <a:pt x="197" y="20"/>
                      </a:lnTo>
                      <a:lnTo>
                        <a:pt x="199" y="23"/>
                      </a:lnTo>
                      <a:lnTo>
                        <a:pt x="203" y="27"/>
                      </a:lnTo>
                      <a:lnTo>
                        <a:pt x="206" y="32"/>
                      </a:lnTo>
                      <a:lnTo>
                        <a:pt x="210" y="36"/>
                      </a:lnTo>
                      <a:lnTo>
                        <a:pt x="213" y="40"/>
                      </a:lnTo>
                      <a:lnTo>
                        <a:pt x="215" y="44"/>
                      </a:lnTo>
                      <a:lnTo>
                        <a:pt x="218" y="46"/>
                      </a:lnTo>
                      <a:lnTo>
                        <a:pt x="220" y="48"/>
                      </a:lnTo>
                      <a:lnTo>
                        <a:pt x="222" y="49"/>
                      </a:lnTo>
                      <a:lnTo>
                        <a:pt x="224" y="50"/>
                      </a:lnTo>
                      <a:lnTo>
                        <a:pt x="225" y="50"/>
                      </a:lnTo>
                      <a:lnTo>
                        <a:pt x="226" y="49"/>
                      </a:lnTo>
                      <a:lnTo>
                        <a:pt x="227" y="48"/>
                      </a:lnTo>
                      <a:lnTo>
                        <a:pt x="228" y="46"/>
                      </a:lnTo>
                      <a:lnTo>
                        <a:pt x="229" y="43"/>
                      </a:lnTo>
                      <a:lnTo>
                        <a:pt x="230" y="40"/>
                      </a:lnTo>
                      <a:lnTo>
                        <a:pt x="230" y="35"/>
                      </a:lnTo>
                      <a:lnTo>
                        <a:pt x="231" y="31"/>
                      </a:lnTo>
                      <a:lnTo>
                        <a:pt x="232" y="25"/>
                      </a:lnTo>
                      <a:lnTo>
                        <a:pt x="232" y="19"/>
                      </a:lnTo>
                      <a:lnTo>
                        <a:pt x="233" y="14"/>
                      </a:lnTo>
                      <a:lnTo>
                        <a:pt x="234" y="10"/>
                      </a:lnTo>
                      <a:lnTo>
                        <a:pt x="235" y="7"/>
                      </a:lnTo>
                      <a:lnTo>
                        <a:pt x="235" y="4"/>
                      </a:lnTo>
                      <a:lnTo>
                        <a:pt x="236" y="2"/>
                      </a:lnTo>
                      <a:lnTo>
                        <a:pt x="237" y="0"/>
                      </a:lnTo>
                      <a:lnTo>
                        <a:pt x="239" y="0"/>
                      </a:lnTo>
                      <a:lnTo>
                        <a:pt x="240" y="0"/>
                      </a:lnTo>
                      <a:lnTo>
                        <a:pt x="242" y="0"/>
                      </a:lnTo>
                      <a:lnTo>
                        <a:pt x="244" y="2"/>
                      </a:lnTo>
                      <a:lnTo>
                        <a:pt x="246" y="4"/>
                      </a:lnTo>
                      <a:lnTo>
                        <a:pt x="248" y="6"/>
                      </a:lnTo>
                      <a:lnTo>
                        <a:pt x="251" y="10"/>
                      </a:lnTo>
                      <a:lnTo>
                        <a:pt x="254" y="13"/>
                      </a:lnTo>
                      <a:lnTo>
                        <a:pt x="258" y="18"/>
                      </a:lnTo>
                    </a:path>
                  </a:pathLst>
                </a:custGeom>
                <a:noFill/>
                <a:ln w="19050" cmpd="sng">
                  <a:solidFill>
                    <a:srgbClr val="FFFF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95" name="Freeform 91"/>
                <p:cNvSpPr>
                  <a:spLocks/>
                </p:cNvSpPr>
                <p:nvPr/>
              </p:nvSpPr>
              <p:spPr bwMode="auto">
                <a:xfrm>
                  <a:off x="2171" y="3984"/>
                  <a:ext cx="147" cy="57"/>
                </a:xfrm>
                <a:custGeom>
                  <a:avLst/>
                  <a:gdLst/>
                  <a:ahLst/>
                  <a:cxnLst>
                    <a:cxn ang="0">
                      <a:pos x="1" y="11"/>
                    </a:cxn>
                    <a:cxn ang="0">
                      <a:pos x="0" y="21"/>
                    </a:cxn>
                    <a:cxn ang="0">
                      <a:pos x="2" y="26"/>
                    </a:cxn>
                    <a:cxn ang="0">
                      <a:pos x="8" y="26"/>
                    </a:cxn>
                    <a:cxn ang="0">
                      <a:pos x="17" y="20"/>
                    </a:cxn>
                    <a:cxn ang="0">
                      <a:pos x="30" y="10"/>
                    </a:cxn>
                    <a:cxn ang="0">
                      <a:pos x="40" y="2"/>
                    </a:cxn>
                    <a:cxn ang="0">
                      <a:pos x="47" y="0"/>
                    </a:cxn>
                    <a:cxn ang="0">
                      <a:pos x="50" y="3"/>
                    </a:cxn>
                    <a:cxn ang="0">
                      <a:pos x="50" y="12"/>
                    </a:cxn>
                    <a:cxn ang="0">
                      <a:pos x="48" y="27"/>
                    </a:cxn>
                    <a:cxn ang="0">
                      <a:pos x="46" y="41"/>
                    </a:cxn>
                    <a:cxn ang="0">
                      <a:pos x="47" y="50"/>
                    </a:cxn>
                    <a:cxn ang="0">
                      <a:pos x="50" y="53"/>
                    </a:cxn>
                    <a:cxn ang="0">
                      <a:pos x="56" y="51"/>
                    </a:cxn>
                    <a:cxn ang="0">
                      <a:pos x="67" y="43"/>
                    </a:cxn>
                    <a:cxn ang="0">
                      <a:pos x="80" y="34"/>
                    </a:cxn>
                    <a:cxn ang="0">
                      <a:pos x="89" y="28"/>
                    </a:cxn>
                    <a:cxn ang="0">
                      <a:pos x="94" y="27"/>
                    </a:cxn>
                    <a:cxn ang="0">
                      <a:pos x="96" y="32"/>
                    </a:cxn>
                    <a:cxn ang="0">
                      <a:pos x="96" y="43"/>
                    </a:cxn>
                    <a:cxn ang="0">
                      <a:pos x="94" y="59"/>
                    </a:cxn>
                    <a:cxn ang="0">
                      <a:pos x="92" y="72"/>
                    </a:cxn>
                    <a:cxn ang="0">
                      <a:pos x="94" y="79"/>
                    </a:cxn>
                    <a:cxn ang="0">
                      <a:pos x="98" y="80"/>
                    </a:cxn>
                    <a:cxn ang="0">
                      <a:pos x="106" y="76"/>
                    </a:cxn>
                    <a:cxn ang="0">
                      <a:pos x="117" y="67"/>
                    </a:cxn>
                    <a:cxn ang="0">
                      <a:pos x="129" y="58"/>
                    </a:cxn>
                    <a:cxn ang="0">
                      <a:pos x="137" y="54"/>
                    </a:cxn>
                    <a:cxn ang="0">
                      <a:pos x="141" y="55"/>
                    </a:cxn>
                    <a:cxn ang="0">
                      <a:pos x="142" y="62"/>
                    </a:cxn>
                    <a:cxn ang="0">
                      <a:pos x="141" y="74"/>
                    </a:cxn>
                    <a:cxn ang="0">
                      <a:pos x="139" y="91"/>
                    </a:cxn>
                    <a:cxn ang="0">
                      <a:pos x="139" y="101"/>
                    </a:cxn>
                    <a:cxn ang="0">
                      <a:pos x="141" y="106"/>
                    </a:cxn>
                    <a:cxn ang="0">
                      <a:pos x="146" y="106"/>
                    </a:cxn>
                    <a:cxn ang="0">
                      <a:pos x="155" y="100"/>
                    </a:cxn>
                    <a:cxn ang="0">
                      <a:pos x="168" y="90"/>
                    </a:cxn>
                    <a:cxn ang="0">
                      <a:pos x="179" y="82"/>
                    </a:cxn>
                    <a:cxn ang="0">
                      <a:pos x="185" y="80"/>
                    </a:cxn>
                    <a:cxn ang="0">
                      <a:pos x="188" y="83"/>
                    </a:cxn>
                    <a:cxn ang="0">
                      <a:pos x="189" y="92"/>
                    </a:cxn>
                    <a:cxn ang="0">
                      <a:pos x="187" y="107"/>
                    </a:cxn>
                    <a:cxn ang="0">
                      <a:pos x="185" y="121"/>
                    </a:cxn>
                    <a:cxn ang="0">
                      <a:pos x="185" y="130"/>
                    </a:cxn>
                    <a:cxn ang="0">
                      <a:pos x="188" y="133"/>
                    </a:cxn>
                    <a:cxn ang="0">
                      <a:pos x="195" y="131"/>
                    </a:cxn>
                    <a:cxn ang="0">
                      <a:pos x="205" y="123"/>
                    </a:cxn>
                    <a:cxn ang="0">
                      <a:pos x="218" y="114"/>
                    </a:cxn>
                    <a:cxn ang="0">
                      <a:pos x="227" y="108"/>
                    </a:cxn>
                    <a:cxn ang="0">
                      <a:pos x="233" y="107"/>
                    </a:cxn>
                    <a:cxn ang="0">
                      <a:pos x="235" y="112"/>
                    </a:cxn>
                    <a:cxn ang="0">
                      <a:pos x="234" y="123"/>
                    </a:cxn>
                  </a:cxnLst>
                  <a:rect l="0" t="0" r="r" b="b"/>
                  <a:pathLst>
                    <a:path w="235" h="133">
                      <a:moveTo>
                        <a:pt x="2" y="0"/>
                      </a:moveTo>
                      <a:lnTo>
                        <a:pt x="1" y="6"/>
                      </a:lnTo>
                      <a:lnTo>
                        <a:pt x="1" y="11"/>
                      </a:lnTo>
                      <a:lnTo>
                        <a:pt x="0" y="15"/>
                      </a:lnTo>
                      <a:lnTo>
                        <a:pt x="0" y="18"/>
                      </a:lnTo>
                      <a:lnTo>
                        <a:pt x="0" y="21"/>
                      </a:lnTo>
                      <a:lnTo>
                        <a:pt x="1" y="24"/>
                      </a:lnTo>
                      <a:lnTo>
                        <a:pt x="1" y="25"/>
                      </a:lnTo>
                      <a:lnTo>
                        <a:pt x="2" y="26"/>
                      </a:lnTo>
                      <a:lnTo>
                        <a:pt x="4" y="27"/>
                      </a:lnTo>
                      <a:lnTo>
                        <a:pt x="5" y="26"/>
                      </a:lnTo>
                      <a:lnTo>
                        <a:pt x="8" y="26"/>
                      </a:lnTo>
                      <a:lnTo>
                        <a:pt x="10" y="24"/>
                      </a:lnTo>
                      <a:lnTo>
                        <a:pt x="13" y="22"/>
                      </a:lnTo>
                      <a:lnTo>
                        <a:pt x="17" y="20"/>
                      </a:lnTo>
                      <a:lnTo>
                        <a:pt x="21" y="17"/>
                      </a:lnTo>
                      <a:lnTo>
                        <a:pt x="25" y="13"/>
                      </a:lnTo>
                      <a:lnTo>
                        <a:pt x="30" y="10"/>
                      </a:lnTo>
                      <a:lnTo>
                        <a:pt x="34" y="7"/>
                      </a:lnTo>
                      <a:lnTo>
                        <a:pt x="37" y="4"/>
                      </a:lnTo>
                      <a:lnTo>
                        <a:pt x="40" y="2"/>
                      </a:lnTo>
                      <a:lnTo>
                        <a:pt x="43" y="1"/>
                      </a:lnTo>
                      <a:lnTo>
                        <a:pt x="45" y="0"/>
                      </a:lnTo>
                      <a:lnTo>
                        <a:pt x="47" y="0"/>
                      </a:lnTo>
                      <a:lnTo>
                        <a:pt x="48" y="0"/>
                      </a:lnTo>
                      <a:lnTo>
                        <a:pt x="49" y="1"/>
                      </a:lnTo>
                      <a:lnTo>
                        <a:pt x="50" y="3"/>
                      </a:lnTo>
                      <a:lnTo>
                        <a:pt x="50" y="5"/>
                      </a:lnTo>
                      <a:lnTo>
                        <a:pt x="50" y="8"/>
                      </a:lnTo>
                      <a:lnTo>
                        <a:pt x="50" y="12"/>
                      </a:lnTo>
                      <a:lnTo>
                        <a:pt x="50" y="16"/>
                      </a:lnTo>
                      <a:lnTo>
                        <a:pt x="49" y="21"/>
                      </a:lnTo>
                      <a:lnTo>
                        <a:pt x="48" y="27"/>
                      </a:lnTo>
                      <a:lnTo>
                        <a:pt x="47" y="32"/>
                      </a:lnTo>
                      <a:lnTo>
                        <a:pt x="47" y="37"/>
                      </a:lnTo>
                      <a:lnTo>
                        <a:pt x="46" y="41"/>
                      </a:lnTo>
                      <a:lnTo>
                        <a:pt x="46" y="45"/>
                      </a:lnTo>
                      <a:lnTo>
                        <a:pt x="46" y="48"/>
                      </a:lnTo>
                      <a:lnTo>
                        <a:pt x="47" y="50"/>
                      </a:lnTo>
                      <a:lnTo>
                        <a:pt x="47" y="52"/>
                      </a:lnTo>
                      <a:lnTo>
                        <a:pt x="48" y="53"/>
                      </a:lnTo>
                      <a:lnTo>
                        <a:pt x="50" y="53"/>
                      </a:lnTo>
                      <a:lnTo>
                        <a:pt x="52" y="53"/>
                      </a:lnTo>
                      <a:lnTo>
                        <a:pt x="54" y="52"/>
                      </a:lnTo>
                      <a:lnTo>
                        <a:pt x="56" y="51"/>
                      </a:lnTo>
                      <a:lnTo>
                        <a:pt x="59" y="49"/>
                      </a:lnTo>
                      <a:lnTo>
                        <a:pt x="63" y="46"/>
                      </a:lnTo>
                      <a:lnTo>
                        <a:pt x="67" y="43"/>
                      </a:lnTo>
                      <a:lnTo>
                        <a:pt x="71" y="40"/>
                      </a:lnTo>
                      <a:lnTo>
                        <a:pt x="76" y="37"/>
                      </a:lnTo>
                      <a:lnTo>
                        <a:pt x="80" y="34"/>
                      </a:lnTo>
                      <a:lnTo>
                        <a:pt x="83" y="31"/>
                      </a:lnTo>
                      <a:lnTo>
                        <a:pt x="86" y="29"/>
                      </a:lnTo>
                      <a:lnTo>
                        <a:pt x="89" y="28"/>
                      </a:lnTo>
                      <a:lnTo>
                        <a:pt x="91" y="27"/>
                      </a:lnTo>
                      <a:lnTo>
                        <a:pt x="93" y="27"/>
                      </a:lnTo>
                      <a:lnTo>
                        <a:pt x="94" y="27"/>
                      </a:lnTo>
                      <a:lnTo>
                        <a:pt x="95" y="28"/>
                      </a:lnTo>
                      <a:lnTo>
                        <a:pt x="96" y="30"/>
                      </a:lnTo>
                      <a:lnTo>
                        <a:pt x="96" y="32"/>
                      </a:lnTo>
                      <a:lnTo>
                        <a:pt x="96" y="35"/>
                      </a:lnTo>
                      <a:lnTo>
                        <a:pt x="96" y="39"/>
                      </a:lnTo>
                      <a:lnTo>
                        <a:pt x="96" y="43"/>
                      </a:lnTo>
                      <a:lnTo>
                        <a:pt x="95" y="48"/>
                      </a:lnTo>
                      <a:lnTo>
                        <a:pt x="94" y="53"/>
                      </a:lnTo>
                      <a:lnTo>
                        <a:pt x="94" y="59"/>
                      </a:lnTo>
                      <a:lnTo>
                        <a:pt x="93" y="64"/>
                      </a:lnTo>
                      <a:lnTo>
                        <a:pt x="93" y="68"/>
                      </a:lnTo>
                      <a:lnTo>
                        <a:pt x="92" y="72"/>
                      </a:lnTo>
                      <a:lnTo>
                        <a:pt x="93" y="75"/>
                      </a:lnTo>
                      <a:lnTo>
                        <a:pt x="93" y="77"/>
                      </a:lnTo>
                      <a:lnTo>
                        <a:pt x="94" y="79"/>
                      </a:lnTo>
                      <a:lnTo>
                        <a:pt x="95" y="79"/>
                      </a:lnTo>
                      <a:lnTo>
                        <a:pt x="96" y="80"/>
                      </a:lnTo>
                      <a:lnTo>
                        <a:pt x="98" y="80"/>
                      </a:lnTo>
                      <a:lnTo>
                        <a:pt x="100" y="79"/>
                      </a:lnTo>
                      <a:lnTo>
                        <a:pt x="103" y="78"/>
                      </a:lnTo>
                      <a:lnTo>
                        <a:pt x="106" y="76"/>
                      </a:lnTo>
                      <a:lnTo>
                        <a:pt x="109" y="73"/>
                      </a:lnTo>
                      <a:lnTo>
                        <a:pt x="113" y="70"/>
                      </a:lnTo>
                      <a:lnTo>
                        <a:pt x="117" y="67"/>
                      </a:lnTo>
                      <a:lnTo>
                        <a:pt x="122" y="63"/>
                      </a:lnTo>
                      <a:lnTo>
                        <a:pt x="126" y="60"/>
                      </a:lnTo>
                      <a:lnTo>
                        <a:pt x="129" y="58"/>
                      </a:lnTo>
                      <a:lnTo>
                        <a:pt x="132" y="56"/>
                      </a:lnTo>
                      <a:lnTo>
                        <a:pt x="135" y="54"/>
                      </a:lnTo>
                      <a:lnTo>
                        <a:pt x="137" y="54"/>
                      </a:lnTo>
                      <a:lnTo>
                        <a:pt x="139" y="53"/>
                      </a:lnTo>
                      <a:lnTo>
                        <a:pt x="140" y="54"/>
                      </a:lnTo>
                      <a:lnTo>
                        <a:pt x="141" y="55"/>
                      </a:lnTo>
                      <a:lnTo>
                        <a:pt x="142" y="56"/>
                      </a:lnTo>
                      <a:lnTo>
                        <a:pt x="142" y="59"/>
                      </a:lnTo>
                      <a:lnTo>
                        <a:pt x="142" y="62"/>
                      </a:lnTo>
                      <a:lnTo>
                        <a:pt x="142" y="65"/>
                      </a:lnTo>
                      <a:lnTo>
                        <a:pt x="142" y="69"/>
                      </a:lnTo>
                      <a:lnTo>
                        <a:pt x="141" y="74"/>
                      </a:lnTo>
                      <a:lnTo>
                        <a:pt x="141" y="80"/>
                      </a:lnTo>
                      <a:lnTo>
                        <a:pt x="140" y="86"/>
                      </a:lnTo>
                      <a:lnTo>
                        <a:pt x="139" y="91"/>
                      </a:lnTo>
                      <a:lnTo>
                        <a:pt x="139" y="95"/>
                      </a:lnTo>
                      <a:lnTo>
                        <a:pt x="139" y="98"/>
                      </a:lnTo>
                      <a:lnTo>
                        <a:pt x="139" y="101"/>
                      </a:lnTo>
                      <a:lnTo>
                        <a:pt x="139" y="104"/>
                      </a:lnTo>
                      <a:lnTo>
                        <a:pt x="140" y="105"/>
                      </a:lnTo>
                      <a:lnTo>
                        <a:pt x="141" y="106"/>
                      </a:lnTo>
                      <a:lnTo>
                        <a:pt x="142" y="107"/>
                      </a:lnTo>
                      <a:lnTo>
                        <a:pt x="144" y="106"/>
                      </a:lnTo>
                      <a:lnTo>
                        <a:pt x="146" y="106"/>
                      </a:lnTo>
                      <a:lnTo>
                        <a:pt x="149" y="104"/>
                      </a:lnTo>
                      <a:lnTo>
                        <a:pt x="152" y="102"/>
                      </a:lnTo>
                      <a:lnTo>
                        <a:pt x="155" y="100"/>
                      </a:lnTo>
                      <a:lnTo>
                        <a:pt x="159" y="97"/>
                      </a:lnTo>
                      <a:lnTo>
                        <a:pt x="164" y="93"/>
                      </a:lnTo>
                      <a:lnTo>
                        <a:pt x="168" y="90"/>
                      </a:lnTo>
                      <a:lnTo>
                        <a:pt x="172" y="87"/>
                      </a:lnTo>
                      <a:lnTo>
                        <a:pt x="176" y="84"/>
                      </a:lnTo>
                      <a:lnTo>
                        <a:pt x="179" y="82"/>
                      </a:lnTo>
                      <a:lnTo>
                        <a:pt x="181" y="81"/>
                      </a:lnTo>
                      <a:lnTo>
                        <a:pt x="183" y="80"/>
                      </a:lnTo>
                      <a:lnTo>
                        <a:pt x="185" y="80"/>
                      </a:lnTo>
                      <a:lnTo>
                        <a:pt x="186" y="80"/>
                      </a:lnTo>
                      <a:lnTo>
                        <a:pt x="187" y="81"/>
                      </a:lnTo>
                      <a:lnTo>
                        <a:pt x="188" y="83"/>
                      </a:lnTo>
                      <a:lnTo>
                        <a:pt x="189" y="85"/>
                      </a:lnTo>
                      <a:lnTo>
                        <a:pt x="189" y="88"/>
                      </a:lnTo>
                      <a:lnTo>
                        <a:pt x="189" y="92"/>
                      </a:lnTo>
                      <a:lnTo>
                        <a:pt x="188" y="96"/>
                      </a:lnTo>
                      <a:lnTo>
                        <a:pt x="188" y="101"/>
                      </a:lnTo>
                      <a:lnTo>
                        <a:pt x="187" y="107"/>
                      </a:lnTo>
                      <a:lnTo>
                        <a:pt x="186" y="112"/>
                      </a:lnTo>
                      <a:lnTo>
                        <a:pt x="185" y="117"/>
                      </a:lnTo>
                      <a:lnTo>
                        <a:pt x="185" y="121"/>
                      </a:lnTo>
                      <a:lnTo>
                        <a:pt x="185" y="125"/>
                      </a:lnTo>
                      <a:lnTo>
                        <a:pt x="185" y="128"/>
                      </a:lnTo>
                      <a:lnTo>
                        <a:pt x="185" y="130"/>
                      </a:lnTo>
                      <a:lnTo>
                        <a:pt x="186" y="132"/>
                      </a:lnTo>
                      <a:lnTo>
                        <a:pt x="187" y="133"/>
                      </a:lnTo>
                      <a:lnTo>
                        <a:pt x="188" y="133"/>
                      </a:lnTo>
                      <a:lnTo>
                        <a:pt x="190" y="133"/>
                      </a:lnTo>
                      <a:lnTo>
                        <a:pt x="192" y="132"/>
                      </a:lnTo>
                      <a:lnTo>
                        <a:pt x="195" y="131"/>
                      </a:lnTo>
                      <a:lnTo>
                        <a:pt x="198" y="129"/>
                      </a:lnTo>
                      <a:lnTo>
                        <a:pt x="201" y="126"/>
                      </a:lnTo>
                      <a:lnTo>
                        <a:pt x="205" y="123"/>
                      </a:lnTo>
                      <a:lnTo>
                        <a:pt x="210" y="120"/>
                      </a:lnTo>
                      <a:lnTo>
                        <a:pt x="214" y="117"/>
                      </a:lnTo>
                      <a:lnTo>
                        <a:pt x="218" y="114"/>
                      </a:lnTo>
                      <a:lnTo>
                        <a:pt x="222" y="111"/>
                      </a:lnTo>
                      <a:lnTo>
                        <a:pt x="225" y="109"/>
                      </a:lnTo>
                      <a:lnTo>
                        <a:pt x="227" y="108"/>
                      </a:lnTo>
                      <a:lnTo>
                        <a:pt x="230" y="107"/>
                      </a:lnTo>
                      <a:lnTo>
                        <a:pt x="231" y="107"/>
                      </a:lnTo>
                      <a:lnTo>
                        <a:pt x="233" y="107"/>
                      </a:lnTo>
                      <a:lnTo>
                        <a:pt x="234" y="108"/>
                      </a:lnTo>
                      <a:lnTo>
                        <a:pt x="234" y="110"/>
                      </a:lnTo>
                      <a:lnTo>
                        <a:pt x="235" y="112"/>
                      </a:lnTo>
                      <a:lnTo>
                        <a:pt x="235" y="115"/>
                      </a:lnTo>
                      <a:lnTo>
                        <a:pt x="235" y="119"/>
                      </a:lnTo>
                      <a:lnTo>
                        <a:pt x="234" y="123"/>
                      </a:lnTo>
                      <a:lnTo>
                        <a:pt x="234" y="128"/>
                      </a:lnTo>
                      <a:lnTo>
                        <a:pt x="233" y="133"/>
                      </a:lnTo>
                    </a:path>
                  </a:pathLst>
                </a:custGeom>
                <a:noFill/>
                <a:ln w="19050" cmpd="sng">
                  <a:solidFill>
                    <a:srgbClr val="FFFF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989" name="Rectangle 92"/>
                <p:cNvSpPr>
                  <a:spLocks noChangeArrowheads="1"/>
                </p:cNvSpPr>
                <p:nvPr/>
              </p:nvSpPr>
              <p:spPr bwMode="auto">
                <a:xfrm>
                  <a:off x="4116" y="3635"/>
                  <a:ext cx="162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>
                      <a:solidFill>
                        <a:srgbClr val="FFFF00"/>
                      </a:solidFill>
                      <a:effectLst/>
                    </a:rPr>
                    <a:t>SH</a:t>
                  </a:r>
                  <a:endParaRPr lang="en-US" sz="1600" baseline="-25000">
                    <a:solidFill>
                      <a:srgbClr val="FFFF00"/>
                    </a:solidFill>
                    <a:effectLst/>
                  </a:endParaRPr>
                </a:p>
              </p:txBody>
            </p:sp>
            <p:sp>
              <p:nvSpPr>
                <p:cNvPr id="21597" name="Line 93"/>
                <p:cNvSpPr>
                  <a:spLocks noChangeShapeType="1"/>
                </p:cNvSpPr>
                <p:nvPr/>
              </p:nvSpPr>
              <p:spPr bwMode="auto">
                <a:xfrm>
                  <a:off x="3650" y="3775"/>
                  <a:ext cx="168" cy="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98" name="Line 94"/>
                <p:cNvSpPr>
                  <a:spLocks noChangeShapeType="1"/>
                </p:cNvSpPr>
                <p:nvPr/>
              </p:nvSpPr>
              <p:spPr bwMode="auto">
                <a:xfrm>
                  <a:off x="3650" y="3760"/>
                  <a:ext cx="168" cy="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599" name="Line 95"/>
                <p:cNvSpPr>
                  <a:spLocks noChangeShapeType="1"/>
                </p:cNvSpPr>
                <p:nvPr/>
              </p:nvSpPr>
              <p:spPr bwMode="auto">
                <a:xfrm flipH="1" flipV="1">
                  <a:off x="3567" y="3668"/>
                  <a:ext cx="76" cy="10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600" name="Line 96"/>
                <p:cNvSpPr>
                  <a:spLocks noChangeShapeType="1"/>
                </p:cNvSpPr>
                <p:nvPr/>
              </p:nvSpPr>
              <p:spPr bwMode="auto">
                <a:xfrm flipH="1">
                  <a:off x="3567" y="3768"/>
                  <a:ext cx="76" cy="10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601" name="Line 97"/>
                <p:cNvSpPr>
                  <a:spLocks noChangeShapeType="1"/>
                </p:cNvSpPr>
                <p:nvPr/>
              </p:nvSpPr>
              <p:spPr bwMode="auto">
                <a:xfrm flipV="1">
                  <a:off x="3818" y="3686"/>
                  <a:ext cx="122" cy="82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1602" name="Line 98"/>
                <p:cNvSpPr>
                  <a:spLocks noChangeShapeType="1"/>
                </p:cNvSpPr>
                <p:nvPr/>
              </p:nvSpPr>
              <p:spPr bwMode="auto">
                <a:xfrm>
                  <a:off x="3936" y="3686"/>
                  <a:ext cx="151" cy="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21604" name="Line 100"/>
              <p:cNvSpPr>
                <a:spLocks noChangeShapeType="1"/>
              </p:cNvSpPr>
              <p:nvPr/>
            </p:nvSpPr>
            <p:spPr bwMode="auto">
              <a:xfrm>
                <a:off x="2922" y="3802"/>
                <a:ext cx="461" cy="0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grpSp>
        <p:nvGrpSpPr>
          <p:cNvPr id="6" name="Group 101"/>
          <p:cNvGrpSpPr>
            <a:grpSpLocks/>
          </p:cNvGrpSpPr>
          <p:nvPr/>
        </p:nvGrpSpPr>
        <p:grpSpPr bwMode="auto">
          <a:xfrm>
            <a:off x="3886200" y="3048000"/>
            <a:ext cx="990600" cy="846138"/>
            <a:chOff x="360" y="802"/>
            <a:chExt cx="1065" cy="1061"/>
          </a:xfrm>
        </p:grpSpPr>
        <p:grpSp>
          <p:nvGrpSpPr>
            <p:cNvPr id="7316" name="Group 102"/>
            <p:cNvGrpSpPr>
              <a:grpSpLocks/>
            </p:cNvGrpSpPr>
            <p:nvPr/>
          </p:nvGrpSpPr>
          <p:grpSpPr bwMode="auto">
            <a:xfrm>
              <a:off x="740" y="802"/>
              <a:ext cx="418" cy="321"/>
              <a:chOff x="740" y="802"/>
              <a:chExt cx="418" cy="321"/>
            </a:xfrm>
          </p:grpSpPr>
          <p:sp>
            <p:nvSpPr>
              <p:cNvPr id="21607" name="Freeform 103"/>
              <p:cNvSpPr>
                <a:spLocks/>
              </p:cNvSpPr>
              <p:nvPr/>
            </p:nvSpPr>
            <p:spPr bwMode="auto">
              <a:xfrm>
                <a:off x="853" y="1049"/>
                <a:ext cx="26" cy="16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0" y="10"/>
                  </a:cxn>
                  <a:cxn ang="0">
                    <a:pos x="3" y="16"/>
                  </a:cxn>
                  <a:cxn ang="0">
                    <a:pos x="25" y="6"/>
                  </a:cxn>
                  <a:cxn ang="0">
                    <a:pos x="22" y="0"/>
                  </a:cxn>
                  <a:cxn ang="0">
                    <a:pos x="22" y="0"/>
                  </a:cxn>
                  <a:cxn ang="0">
                    <a:pos x="0" y="11"/>
                  </a:cxn>
                </a:cxnLst>
                <a:rect l="0" t="0" r="r" b="b"/>
                <a:pathLst>
                  <a:path w="25" h="16">
                    <a:moveTo>
                      <a:pt x="0" y="11"/>
                    </a:moveTo>
                    <a:lnTo>
                      <a:pt x="0" y="10"/>
                    </a:lnTo>
                    <a:lnTo>
                      <a:pt x="3" y="16"/>
                    </a:lnTo>
                    <a:lnTo>
                      <a:pt x="25" y="6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08" name="Freeform 104"/>
              <p:cNvSpPr>
                <a:spLocks/>
              </p:cNvSpPr>
              <p:nvPr/>
            </p:nvSpPr>
            <p:spPr bwMode="auto">
              <a:xfrm>
                <a:off x="843" y="1031"/>
                <a:ext cx="32" cy="2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1" y="11"/>
                  </a:cxn>
                  <a:cxn ang="0">
                    <a:pos x="9" y="28"/>
                  </a:cxn>
                  <a:cxn ang="0">
                    <a:pos x="31" y="17"/>
                  </a:cxn>
                  <a:cxn ang="0">
                    <a:pos x="23" y="0"/>
                  </a:cxn>
                  <a:cxn ang="0">
                    <a:pos x="25" y="5"/>
                  </a:cxn>
                  <a:cxn ang="0">
                    <a:pos x="0" y="5"/>
                  </a:cxn>
                  <a:cxn ang="0">
                    <a:pos x="0" y="8"/>
                  </a:cxn>
                  <a:cxn ang="0">
                    <a:pos x="1" y="11"/>
                  </a:cxn>
                  <a:cxn ang="0">
                    <a:pos x="0" y="5"/>
                  </a:cxn>
                </a:cxnLst>
                <a:rect l="0" t="0" r="r" b="b"/>
                <a:pathLst>
                  <a:path w="31" h="28">
                    <a:moveTo>
                      <a:pt x="0" y="5"/>
                    </a:moveTo>
                    <a:lnTo>
                      <a:pt x="1" y="11"/>
                    </a:lnTo>
                    <a:lnTo>
                      <a:pt x="9" y="28"/>
                    </a:lnTo>
                    <a:lnTo>
                      <a:pt x="31" y="17"/>
                    </a:lnTo>
                    <a:lnTo>
                      <a:pt x="23" y="0"/>
                    </a:lnTo>
                    <a:lnTo>
                      <a:pt x="25" y="5"/>
                    </a:lnTo>
                    <a:lnTo>
                      <a:pt x="0" y="5"/>
                    </a:lnTo>
                    <a:lnTo>
                      <a:pt x="0" y="8"/>
                    </a:lnTo>
                    <a:lnTo>
                      <a:pt x="1" y="11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09" name="Freeform 105"/>
              <p:cNvSpPr>
                <a:spLocks/>
              </p:cNvSpPr>
              <p:nvPr/>
            </p:nvSpPr>
            <p:spPr bwMode="auto">
              <a:xfrm>
                <a:off x="843" y="1015"/>
                <a:ext cx="24" cy="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22"/>
                  </a:cxn>
                  <a:cxn ang="0">
                    <a:pos x="25" y="22"/>
                  </a:cxn>
                  <a:cxn ang="0">
                    <a:pos x="25" y="2"/>
                  </a:cxn>
                  <a:cxn ang="0">
                    <a:pos x="24" y="5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25" h="22">
                    <a:moveTo>
                      <a:pt x="0" y="0"/>
                    </a:moveTo>
                    <a:lnTo>
                      <a:pt x="0" y="2"/>
                    </a:lnTo>
                    <a:lnTo>
                      <a:pt x="0" y="22"/>
                    </a:lnTo>
                    <a:lnTo>
                      <a:pt x="25" y="22"/>
                    </a:lnTo>
                    <a:lnTo>
                      <a:pt x="25" y="2"/>
                    </a:lnTo>
                    <a:lnTo>
                      <a:pt x="24" y="5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10" name="Freeform 106"/>
              <p:cNvSpPr>
                <a:spLocks/>
              </p:cNvSpPr>
              <p:nvPr/>
            </p:nvSpPr>
            <p:spPr bwMode="auto">
              <a:xfrm>
                <a:off x="843" y="1015"/>
                <a:ext cx="24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24" y="5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24" h="5">
                    <a:moveTo>
                      <a:pt x="0" y="0"/>
                    </a:move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24" y="5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11" name="Freeform 107"/>
              <p:cNvSpPr>
                <a:spLocks/>
              </p:cNvSpPr>
              <p:nvPr/>
            </p:nvSpPr>
            <p:spPr bwMode="auto">
              <a:xfrm>
                <a:off x="843" y="993"/>
                <a:ext cx="29" cy="26"/>
              </a:xfrm>
              <a:custGeom>
                <a:avLst/>
                <a:gdLst/>
                <a:ahLst/>
                <a:cxnLst>
                  <a:cxn ang="0">
                    <a:pos x="5" y="1"/>
                  </a:cxn>
                  <a:cxn ang="0">
                    <a:pos x="5" y="0"/>
                  </a:cxn>
                  <a:cxn ang="0">
                    <a:pos x="0" y="21"/>
                  </a:cxn>
                  <a:cxn ang="0">
                    <a:pos x="24" y="26"/>
                  </a:cxn>
                  <a:cxn ang="0">
                    <a:pos x="29" y="5"/>
                  </a:cxn>
                  <a:cxn ang="0">
                    <a:pos x="30" y="4"/>
                  </a:cxn>
                  <a:cxn ang="0">
                    <a:pos x="5" y="1"/>
                  </a:cxn>
                </a:cxnLst>
                <a:rect l="0" t="0" r="r" b="b"/>
                <a:pathLst>
                  <a:path w="30" h="26">
                    <a:moveTo>
                      <a:pt x="5" y="1"/>
                    </a:moveTo>
                    <a:lnTo>
                      <a:pt x="5" y="0"/>
                    </a:lnTo>
                    <a:lnTo>
                      <a:pt x="0" y="21"/>
                    </a:lnTo>
                    <a:lnTo>
                      <a:pt x="24" y="26"/>
                    </a:lnTo>
                    <a:lnTo>
                      <a:pt x="29" y="5"/>
                    </a:lnTo>
                    <a:lnTo>
                      <a:pt x="30" y="4"/>
                    </a:lnTo>
                    <a:lnTo>
                      <a:pt x="5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12" name="Freeform 108"/>
              <p:cNvSpPr>
                <a:spLocks/>
              </p:cNvSpPr>
              <p:nvPr/>
            </p:nvSpPr>
            <p:spPr bwMode="auto">
              <a:xfrm>
                <a:off x="848" y="973"/>
                <a:ext cx="27" cy="24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3" y="0"/>
                  </a:cxn>
                  <a:cxn ang="0">
                    <a:pos x="0" y="22"/>
                  </a:cxn>
                  <a:cxn ang="0">
                    <a:pos x="25" y="25"/>
                  </a:cxn>
                  <a:cxn ang="0">
                    <a:pos x="28" y="3"/>
                  </a:cxn>
                  <a:cxn ang="0">
                    <a:pos x="28" y="1"/>
                  </a:cxn>
                  <a:cxn ang="0">
                    <a:pos x="3" y="1"/>
                  </a:cxn>
                </a:cxnLst>
                <a:rect l="0" t="0" r="r" b="b"/>
                <a:pathLst>
                  <a:path w="28" h="25">
                    <a:moveTo>
                      <a:pt x="3" y="1"/>
                    </a:moveTo>
                    <a:lnTo>
                      <a:pt x="3" y="0"/>
                    </a:lnTo>
                    <a:lnTo>
                      <a:pt x="0" y="22"/>
                    </a:lnTo>
                    <a:lnTo>
                      <a:pt x="25" y="25"/>
                    </a:lnTo>
                    <a:lnTo>
                      <a:pt x="28" y="3"/>
                    </a:lnTo>
                    <a:lnTo>
                      <a:pt x="28" y="1"/>
                    </a:lnTo>
                    <a:lnTo>
                      <a:pt x="3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13" name="Freeform 109"/>
              <p:cNvSpPr>
                <a:spLocks/>
              </p:cNvSpPr>
              <p:nvPr/>
            </p:nvSpPr>
            <p:spPr bwMode="auto">
              <a:xfrm>
                <a:off x="850" y="949"/>
                <a:ext cx="27" cy="24"/>
              </a:xfrm>
              <a:custGeom>
                <a:avLst/>
                <a:gdLst/>
                <a:ahLst/>
                <a:cxnLst>
                  <a:cxn ang="0">
                    <a:pos x="2" y="14"/>
                  </a:cxn>
                  <a:cxn ang="0">
                    <a:pos x="0" y="7"/>
                  </a:cxn>
                  <a:cxn ang="0">
                    <a:pos x="0" y="24"/>
                  </a:cxn>
                  <a:cxn ang="0">
                    <a:pos x="25" y="24"/>
                  </a:cxn>
                  <a:cxn ang="0">
                    <a:pos x="25" y="7"/>
                  </a:cxn>
                  <a:cxn ang="0">
                    <a:pos x="23" y="0"/>
                  </a:cxn>
                  <a:cxn ang="0">
                    <a:pos x="25" y="7"/>
                  </a:cxn>
                  <a:cxn ang="0">
                    <a:pos x="25" y="4"/>
                  </a:cxn>
                  <a:cxn ang="0">
                    <a:pos x="23" y="0"/>
                  </a:cxn>
                  <a:cxn ang="0">
                    <a:pos x="2" y="14"/>
                  </a:cxn>
                </a:cxnLst>
                <a:rect l="0" t="0" r="r" b="b"/>
                <a:pathLst>
                  <a:path w="25" h="24">
                    <a:moveTo>
                      <a:pt x="2" y="14"/>
                    </a:moveTo>
                    <a:lnTo>
                      <a:pt x="0" y="7"/>
                    </a:lnTo>
                    <a:lnTo>
                      <a:pt x="0" y="24"/>
                    </a:lnTo>
                    <a:lnTo>
                      <a:pt x="25" y="24"/>
                    </a:lnTo>
                    <a:lnTo>
                      <a:pt x="25" y="7"/>
                    </a:lnTo>
                    <a:lnTo>
                      <a:pt x="23" y="0"/>
                    </a:lnTo>
                    <a:lnTo>
                      <a:pt x="25" y="7"/>
                    </a:lnTo>
                    <a:lnTo>
                      <a:pt x="25" y="4"/>
                    </a:lnTo>
                    <a:lnTo>
                      <a:pt x="23" y="0"/>
                    </a:lnTo>
                    <a:lnTo>
                      <a:pt x="2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14" name="Freeform 110"/>
              <p:cNvSpPr>
                <a:spLocks/>
              </p:cNvSpPr>
              <p:nvPr/>
            </p:nvSpPr>
            <p:spPr bwMode="auto">
              <a:xfrm>
                <a:off x="853" y="949"/>
                <a:ext cx="22" cy="14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10" y="7"/>
                  </a:cxn>
                  <a:cxn ang="0">
                    <a:pos x="10" y="7"/>
                  </a:cxn>
                  <a:cxn ang="0">
                    <a:pos x="10" y="7"/>
                  </a:cxn>
                  <a:cxn ang="0">
                    <a:pos x="10" y="7"/>
                  </a:cxn>
                  <a:cxn ang="0">
                    <a:pos x="21" y="0"/>
                  </a:cxn>
                  <a:cxn ang="0">
                    <a:pos x="23" y="7"/>
                  </a:cxn>
                  <a:cxn ang="0">
                    <a:pos x="23" y="4"/>
                  </a:cxn>
                  <a:cxn ang="0">
                    <a:pos x="21" y="0"/>
                  </a:cxn>
                  <a:cxn ang="0">
                    <a:pos x="0" y="14"/>
                  </a:cxn>
                </a:cxnLst>
                <a:rect l="0" t="0" r="r" b="b"/>
                <a:pathLst>
                  <a:path w="23" h="14">
                    <a:moveTo>
                      <a:pt x="0" y="14"/>
                    </a:moveTo>
                    <a:lnTo>
                      <a:pt x="10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21" y="0"/>
                    </a:lnTo>
                    <a:lnTo>
                      <a:pt x="23" y="7"/>
                    </a:lnTo>
                    <a:lnTo>
                      <a:pt x="23" y="4"/>
                    </a:lnTo>
                    <a:lnTo>
                      <a:pt x="21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15" name="Freeform 111"/>
              <p:cNvSpPr>
                <a:spLocks/>
              </p:cNvSpPr>
              <p:nvPr/>
            </p:nvSpPr>
            <p:spPr bwMode="auto">
              <a:xfrm>
                <a:off x="846" y="935"/>
                <a:ext cx="29" cy="28"/>
              </a:xfrm>
              <a:custGeom>
                <a:avLst/>
                <a:gdLst/>
                <a:ahLst/>
                <a:cxnLst>
                  <a:cxn ang="0">
                    <a:pos x="1" y="18"/>
                  </a:cxn>
                  <a:cxn ang="0">
                    <a:pos x="0" y="16"/>
                  </a:cxn>
                  <a:cxn ang="0">
                    <a:pos x="8" y="28"/>
                  </a:cxn>
                  <a:cxn ang="0">
                    <a:pos x="29" y="14"/>
                  </a:cxn>
                  <a:cxn ang="0">
                    <a:pos x="20" y="2"/>
                  </a:cxn>
                  <a:cxn ang="0">
                    <a:pos x="19" y="0"/>
                  </a:cxn>
                  <a:cxn ang="0">
                    <a:pos x="20" y="2"/>
                  </a:cxn>
                  <a:cxn ang="0">
                    <a:pos x="20" y="1"/>
                  </a:cxn>
                  <a:cxn ang="0">
                    <a:pos x="19" y="0"/>
                  </a:cxn>
                  <a:cxn ang="0">
                    <a:pos x="1" y="18"/>
                  </a:cxn>
                </a:cxnLst>
                <a:rect l="0" t="0" r="r" b="b"/>
                <a:pathLst>
                  <a:path w="29" h="28">
                    <a:moveTo>
                      <a:pt x="1" y="18"/>
                    </a:moveTo>
                    <a:lnTo>
                      <a:pt x="0" y="16"/>
                    </a:lnTo>
                    <a:lnTo>
                      <a:pt x="8" y="28"/>
                    </a:lnTo>
                    <a:lnTo>
                      <a:pt x="29" y="14"/>
                    </a:lnTo>
                    <a:lnTo>
                      <a:pt x="20" y="2"/>
                    </a:lnTo>
                    <a:lnTo>
                      <a:pt x="19" y="0"/>
                    </a:lnTo>
                    <a:lnTo>
                      <a:pt x="20" y="2"/>
                    </a:lnTo>
                    <a:lnTo>
                      <a:pt x="20" y="1"/>
                    </a:lnTo>
                    <a:lnTo>
                      <a:pt x="19" y="0"/>
                    </a:ln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16" name="Freeform 112"/>
              <p:cNvSpPr>
                <a:spLocks/>
              </p:cNvSpPr>
              <p:nvPr/>
            </p:nvSpPr>
            <p:spPr bwMode="auto">
              <a:xfrm>
                <a:off x="831" y="925"/>
                <a:ext cx="32" cy="28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2" y="17"/>
                  </a:cxn>
                  <a:cxn ang="0">
                    <a:pos x="14" y="29"/>
                  </a:cxn>
                  <a:cxn ang="0">
                    <a:pos x="32" y="11"/>
                  </a:cxn>
                  <a:cxn ang="0">
                    <a:pos x="20" y="0"/>
                  </a:cxn>
                  <a:cxn ang="0">
                    <a:pos x="23" y="5"/>
                  </a:cxn>
                  <a:cxn ang="0">
                    <a:pos x="0" y="13"/>
                  </a:cxn>
                  <a:cxn ang="0">
                    <a:pos x="0" y="16"/>
                  </a:cxn>
                  <a:cxn ang="0">
                    <a:pos x="2" y="17"/>
                  </a:cxn>
                  <a:cxn ang="0">
                    <a:pos x="0" y="13"/>
                  </a:cxn>
                </a:cxnLst>
                <a:rect l="0" t="0" r="r" b="b"/>
                <a:pathLst>
                  <a:path w="32" h="29">
                    <a:moveTo>
                      <a:pt x="0" y="13"/>
                    </a:moveTo>
                    <a:lnTo>
                      <a:pt x="2" y="17"/>
                    </a:lnTo>
                    <a:lnTo>
                      <a:pt x="14" y="29"/>
                    </a:lnTo>
                    <a:lnTo>
                      <a:pt x="32" y="11"/>
                    </a:lnTo>
                    <a:lnTo>
                      <a:pt x="20" y="0"/>
                    </a:lnTo>
                    <a:lnTo>
                      <a:pt x="23" y="5"/>
                    </a:lnTo>
                    <a:lnTo>
                      <a:pt x="0" y="13"/>
                    </a:lnTo>
                    <a:lnTo>
                      <a:pt x="0" y="16"/>
                    </a:lnTo>
                    <a:lnTo>
                      <a:pt x="2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17" name="Freeform 113"/>
              <p:cNvSpPr>
                <a:spLocks/>
              </p:cNvSpPr>
              <p:nvPr/>
            </p:nvSpPr>
            <p:spPr bwMode="auto">
              <a:xfrm>
                <a:off x="824" y="915"/>
                <a:ext cx="31" cy="22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8"/>
                  </a:cxn>
                  <a:cxn ang="0">
                    <a:pos x="7" y="23"/>
                  </a:cxn>
                  <a:cxn ang="0">
                    <a:pos x="30" y="15"/>
                  </a:cxn>
                  <a:cxn ang="0">
                    <a:pos x="24" y="0"/>
                  </a:cxn>
                  <a:cxn ang="0">
                    <a:pos x="25" y="4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1" y="8"/>
                  </a:cxn>
                  <a:cxn ang="0">
                    <a:pos x="0" y="4"/>
                  </a:cxn>
                </a:cxnLst>
                <a:rect l="0" t="0" r="r" b="b"/>
                <a:pathLst>
                  <a:path w="30" h="23">
                    <a:moveTo>
                      <a:pt x="0" y="4"/>
                    </a:moveTo>
                    <a:lnTo>
                      <a:pt x="1" y="8"/>
                    </a:lnTo>
                    <a:lnTo>
                      <a:pt x="7" y="23"/>
                    </a:lnTo>
                    <a:lnTo>
                      <a:pt x="30" y="15"/>
                    </a:lnTo>
                    <a:lnTo>
                      <a:pt x="24" y="0"/>
                    </a:lnTo>
                    <a:lnTo>
                      <a:pt x="25" y="4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1" y="8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18" name="Freeform 114"/>
              <p:cNvSpPr>
                <a:spLocks/>
              </p:cNvSpPr>
              <p:nvPr/>
            </p:nvSpPr>
            <p:spPr bwMode="auto">
              <a:xfrm>
                <a:off x="824" y="919"/>
                <a:ext cx="26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" y="4"/>
                  </a:cxn>
                  <a:cxn ang="0">
                    <a:pos x="0" y="0"/>
                  </a:cxn>
                </a:cxnLst>
                <a:rect l="0" t="0" r="r" b="b"/>
                <a:pathLst>
                  <a:path w="25" h="4">
                    <a:moveTo>
                      <a:pt x="0" y="0"/>
                    </a:move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19" name="Freeform 115"/>
              <p:cNvSpPr>
                <a:spLocks/>
              </p:cNvSpPr>
              <p:nvPr/>
            </p:nvSpPr>
            <p:spPr bwMode="auto">
              <a:xfrm>
                <a:off x="824" y="904"/>
                <a:ext cx="26" cy="16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5"/>
                  </a:cxn>
                  <a:cxn ang="0">
                    <a:pos x="0" y="16"/>
                  </a:cxn>
                  <a:cxn ang="0">
                    <a:pos x="25" y="16"/>
                  </a:cxn>
                  <a:cxn ang="0">
                    <a:pos x="25" y="5"/>
                  </a:cxn>
                  <a:cxn ang="0">
                    <a:pos x="24" y="9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1" y="0"/>
                  </a:cxn>
                </a:cxnLst>
                <a:rect l="0" t="0" r="r" b="b"/>
                <a:pathLst>
                  <a:path w="25" h="16">
                    <a:moveTo>
                      <a:pt x="1" y="0"/>
                    </a:moveTo>
                    <a:lnTo>
                      <a:pt x="0" y="5"/>
                    </a:lnTo>
                    <a:lnTo>
                      <a:pt x="0" y="16"/>
                    </a:lnTo>
                    <a:lnTo>
                      <a:pt x="25" y="16"/>
                    </a:lnTo>
                    <a:lnTo>
                      <a:pt x="25" y="5"/>
                    </a:lnTo>
                    <a:lnTo>
                      <a:pt x="24" y="9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20" name="Freeform 116"/>
              <p:cNvSpPr>
                <a:spLocks/>
              </p:cNvSpPr>
              <p:nvPr/>
            </p:nvSpPr>
            <p:spPr bwMode="auto">
              <a:xfrm>
                <a:off x="826" y="890"/>
                <a:ext cx="29" cy="22"/>
              </a:xfrm>
              <a:custGeom>
                <a:avLst/>
                <a:gdLst/>
                <a:ahLst/>
                <a:cxnLst>
                  <a:cxn ang="0">
                    <a:pos x="5" y="1"/>
                  </a:cxn>
                  <a:cxn ang="0">
                    <a:pos x="6" y="0"/>
                  </a:cxn>
                  <a:cxn ang="0">
                    <a:pos x="0" y="14"/>
                  </a:cxn>
                  <a:cxn ang="0">
                    <a:pos x="23" y="23"/>
                  </a:cxn>
                  <a:cxn ang="0">
                    <a:pos x="29" y="9"/>
                  </a:cxn>
                  <a:cxn ang="0">
                    <a:pos x="29" y="8"/>
                  </a:cxn>
                  <a:cxn ang="0">
                    <a:pos x="5" y="1"/>
                  </a:cxn>
                </a:cxnLst>
                <a:rect l="0" t="0" r="r" b="b"/>
                <a:pathLst>
                  <a:path w="29" h="23">
                    <a:moveTo>
                      <a:pt x="5" y="1"/>
                    </a:moveTo>
                    <a:lnTo>
                      <a:pt x="6" y="0"/>
                    </a:lnTo>
                    <a:lnTo>
                      <a:pt x="0" y="14"/>
                    </a:lnTo>
                    <a:lnTo>
                      <a:pt x="23" y="23"/>
                    </a:lnTo>
                    <a:lnTo>
                      <a:pt x="29" y="9"/>
                    </a:lnTo>
                    <a:lnTo>
                      <a:pt x="29" y="8"/>
                    </a:lnTo>
                    <a:lnTo>
                      <a:pt x="5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21" name="Freeform 117"/>
              <p:cNvSpPr>
                <a:spLocks/>
              </p:cNvSpPr>
              <p:nvPr/>
            </p:nvSpPr>
            <p:spPr bwMode="auto">
              <a:xfrm>
                <a:off x="831" y="880"/>
                <a:ext cx="27" cy="18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0"/>
                  </a:cxn>
                  <a:cxn ang="0">
                    <a:pos x="0" y="11"/>
                  </a:cxn>
                  <a:cxn ang="0">
                    <a:pos x="24" y="18"/>
                  </a:cxn>
                  <a:cxn ang="0">
                    <a:pos x="27" y="7"/>
                  </a:cxn>
                  <a:cxn ang="0">
                    <a:pos x="27" y="7"/>
                  </a:cxn>
                  <a:cxn ang="0">
                    <a:pos x="3" y="0"/>
                  </a:cxn>
                </a:cxnLst>
                <a:rect l="0" t="0" r="r" b="b"/>
                <a:pathLst>
                  <a:path w="27" h="18">
                    <a:moveTo>
                      <a:pt x="3" y="0"/>
                    </a:moveTo>
                    <a:lnTo>
                      <a:pt x="3" y="0"/>
                    </a:lnTo>
                    <a:lnTo>
                      <a:pt x="0" y="11"/>
                    </a:lnTo>
                    <a:lnTo>
                      <a:pt x="24" y="18"/>
                    </a:lnTo>
                    <a:lnTo>
                      <a:pt x="27" y="7"/>
                    </a:lnTo>
                    <a:lnTo>
                      <a:pt x="27" y="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22" name="Freeform 118"/>
              <p:cNvSpPr>
                <a:spLocks/>
              </p:cNvSpPr>
              <p:nvPr/>
            </p:nvSpPr>
            <p:spPr bwMode="auto">
              <a:xfrm>
                <a:off x="834" y="880"/>
                <a:ext cx="24" cy="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24" y="7"/>
                  </a:cxn>
                  <a:cxn ang="0">
                    <a:pos x="0" y="0"/>
                  </a:cxn>
                </a:cxnLst>
                <a:rect l="0" t="0" r="r" b="b"/>
                <a:pathLst>
                  <a:path w="24" h="7">
                    <a:moveTo>
                      <a:pt x="0" y="0"/>
                    </a:move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24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23" name="Freeform 119"/>
              <p:cNvSpPr>
                <a:spLocks/>
              </p:cNvSpPr>
              <p:nvPr/>
            </p:nvSpPr>
            <p:spPr bwMode="auto">
              <a:xfrm>
                <a:off x="834" y="868"/>
                <a:ext cx="29" cy="18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3" y="3"/>
                  </a:cxn>
                  <a:cxn ang="0">
                    <a:pos x="0" y="12"/>
                  </a:cxn>
                  <a:cxn ang="0">
                    <a:pos x="24" y="19"/>
                  </a:cxn>
                  <a:cxn ang="0">
                    <a:pos x="27" y="10"/>
                  </a:cxn>
                  <a:cxn ang="0">
                    <a:pos x="25" y="0"/>
                  </a:cxn>
                  <a:cxn ang="0">
                    <a:pos x="27" y="10"/>
                  </a:cxn>
                  <a:cxn ang="0">
                    <a:pos x="29" y="5"/>
                  </a:cxn>
                  <a:cxn ang="0">
                    <a:pos x="25" y="0"/>
                  </a:cxn>
                  <a:cxn ang="0">
                    <a:pos x="5" y="14"/>
                  </a:cxn>
                </a:cxnLst>
                <a:rect l="0" t="0" r="r" b="b"/>
                <a:pathLst>
                  <a:path w="29" h="19">
                    <a:moveTo>
                      <a:pt x="5" y="14"/>
                    </a:moveTo>
                    <a:lnTo>
                      <a:pt x="3" y="3"/>
                    </a:lnTo>
                    <a:lnTo>
                      <a:pt x="0" y="12"/>
                    </a:lnTo>
                    <a:lnTo>
                      <a:pt x="24" y="19"/>
                    </a:lnTo>
                    <a:lnTo>
                      <a:pt x="27" y="10"/>
                    </a:lnTo>
                    <a:lnTo>
                      <a:pt x="25" y="0"/>
                    </a:lnTo>
                    <a:lnTo>
                      <a:pt x="27" y="10"/>
                    </a:lnTo>
                    <a:lnTo>
                      <a:pt x="29" y="5"/>
                    </a:lnTo>
                    <a:lnTo>
                      <a:pt x="25" y="0"/>
                    </a:lnTo>
                    <a:lnTo>
                      <a:pt x="5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24" name="Freeform 120"/>
              <p:cNvSpPr>
                <a:spLocks/>
              </p:cNvSpPr>
              <p:nvPr/>
            </p:nvSpPr>
            <p:spPr bwMode="auto">
              <a:xfrm>
                <a:off x="831" y="858"/>
                <a:ext cx="27" cy="24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1" y="14"/>
                  </a:cxn>
                  <a:cxn ang="0">
                    <a:pos x="7" y="23"/>
                  </a:cxn>
                  <a:cxn ang="0">
                    <a:pos x="27" y="9"/>
                  </a:cxn>
                  <a:cxn ang="0">
                    <a:pos x="21" y="0"/>
                  </a:cxn>
                  <a:cxn ang="0">
                    <a:pos x="22" y="1"/>
                  </a:cxn>
                  <a:cxn ang="0">
                    <a:pos x="0" y="12"/>
                  </a:cxn>
                </a:cxnLst>
                <a:rect l="0" t="0" r="r" b="b"/>
                <a:pathLst>
                  <a:path w="27" h="23">
                    <a:moveTo>
                      <a:pt x="0" y="12"/>
                    </a:moveTo>
                    <a:lnTo>
                      <a:pt x="1" y="14"/>
                    </a:lnTo>
                    <a:lnTo>
                      <a:pt x="7" y="23"/>
                    </a:lnTo>
                    <a:lnTo>
                      <a:pt x="27" y="9"/>
                    </a:lnTo>
                    <a:lnTo>
                      <a:pt x="21" y="0"/>
                    </a:lnTo>
                    <a:lnTo>
                      <a:pt x="22" y="1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25" name="Freeform 121"/>
              <p:cNvSpPr>
                <a:spLocks/>
              </p:cNvSpPr>
              <p:nvPr/>
            </p:nvSpPr>
            <p:spPr bwMode="auto">
              <a:xfrm>
                <a:off x="826" y="848"/>
                <a:ext cx="27" cy="22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11"/>
                  </a:cxn>
                  <a:cxn ang="0">
                    <a:pos x="6" y="22"/>
                  </a:cxn>
                  <a:cxn ang="0">
                    <a:pos x="28" y="11"/>
                  </a:cxn>
                  <a:cxn ang="0">
                    <a:pos x="23" y="0"/>
                  </a:cxn>
                  <a:cxn ang="0">
                    <a:pos x="24" y="3"/>
                  </a:cxn>
                  <a:cxn ang="0">
                    <a:pos x="0" y="9"/>
                  </a:cxn>
                  <a:cxn ang="0">
                    <a:pos x="0" y="10"/>
                  </a:cxn>
                  <a:cxn ang="0">
                    <a:pos x="0" y="11"/>
                  </a:cxn>
                  <a:cxn ang="0">
                    <a:pos x="0" y="9"/>
                  </a:cxn>
                </a:cxnLst>
                <a:rect l="0" t="0" r="r" b="b"/>
                <a:pathLst>
                  <a:path w="28" h="22">
                    <a:moveTo>
                      <a:pt x="0" y="9"/>
                    </a:moveTo>
                    <a:lnTo>
                      <a:pt x="0" y="11"/>
                    </a:lnTo>
                    <a:lnTo>
                      <a:pt x="6" y="22"/>
                    </a:lnTo>
                    <a:lnTo>
                      <a:pt x="28" y="11"/>
                    </a:lnTo>
                    <a:lnTo>
                      <a:pt x="23" y="0"/>
                    </a:lnTo>
                    <a:lnTo>
                      <a:pt x="24" y="3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26" name="Freeform 122"/>
              <p:cNvSpPr>
                <a:spLocks/>
              </p:cNvSpPr>
              <p:nvPr/>
            </p:nvSpPr>
            <p:spPr bwMode="auto">
              <a:xfrm>
                <a:off x="826" y="852"/>
                <a:ext cx="24" cy="8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24" y="0"/>
                  </a:cxn>
                  <a:cxn ang="0">
                    <a:pos x="0" y="6"/>
                  </a:cxn>
                  <a:cxn ang="0">
                    <a:pos x="0" y="7"/>
                  </a:cxn>
                  <a:cxn ang="0">
                    <a:pos x="0" y="8"/>
                  </a:cxn>
                  <a:cxn ang="0">
                    <a:pos x="0" y="6"/>
                  </a:cxn>
                </a:cxnLst>
                <a:rect l="0" t="0" r="r" b="b"/>
                <a:pathLst>
                  <a:path w="24" h="8">
                    <a:moveTo>
                      <a:pt x="0" y="6"/>
                    </a:move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0" y="8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27" name="Freeform 123"/>
              <p:cNvSpPr>
                <a:spLocks/>
              </p:cNvSpPr>
              <p:nvPr/>
            </p:nvSpPr>
            <p:spPr bwMode="auto">
              <a:xfrm>
                <a:off x="821" y="838"/>
                <a:ext cx="29" cy="2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7"/>
                  </a:cxn>
                  <a:cxn ang="0">
                    <a:pos x="4" y="19"/>
                  </a:cxn>
                  <a:cxn ang="0">
                    <a:pos x="28" y="13"/>
                  </a:cxn>
                  <a:cxn ang="0">
                    <a:pos x="24" y="0"/>
                  </a:cxn>
                  <a:cxn ang="0">
                    <a:pos x="25" y="4"/>
                  </a:cxn>
                  <a:cxn ang="0">
                    <a:pos x="0" y="4"/>
                  </a:cxn>
                  <a:cxn ang="0">
                    <a:pos x="0" y="5"/>
                  </a:cxn>
                  <a:cxn ang="0">
                    <a:pos x="0" y="7"/>
                  </a:cxn>
                  <a:cxn ang="0">
                    <a:pos x="0" y="4"/>
                  </a:cxn>
                </a:cxnLst>
                <a:rect l="0" t="0" r="r" b="b"/>
                <a:pathLst>
                  <a:path w="28" h="19">
                    <a:moveTo>
                      <a:pt x="0" y="4"/>
                    </a:moveTo>
                    <a:lnTo>
                      <a:pt x="0" y="7"/>
                    </a:lnTo>
                    <a:lnTo>
                      <a:pt x="4" y="19"/>
                    </a:lnTo>
                    <a:lnTo>
                      <a:pt x="28" y="13"/>
                    </a:lnTo>
                    <a:lnTo>
                      <a:pt x="24" y="0"/>
                    </a:lnTo>
                    <a:lnTo>
                      <a:pt x="25" y="4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28" name="Freeform 124"/>
              <p:cNvSpPr>
                <a:spLocks/>
              </p:cNvSpPr>
              <p:nvPr/>
            </p:nvSpPr>
            <p:spPr bwMode="auto">
              <a:xfrm>
                <a:off x="821" y="832"/>
                <a:ext cx="27" cy="1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6"/>
                  </a:cxn>
                  <a:cxn ang="0">
                    <a:pos x="0" y="11"/>
                  </a:cxn>
                  <a:cxn ang="0">
                    <a:pos x="25" y="11"/>
                  </a:cxn>
                  <a:cxn ang="0">
                    <a:pos x="25" y="6"/>
                  </a:cxn>
                  <a:cxn ang="0">
                    <a:pos x="23" y="12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0" y="6"/>
                  </a:cxn>
                  <a:cxn ang="0">
                    <a:pos x="1" y="0"/>
                  </a:cxn>
                </a:cxnLst>
                <a:rect l="0" t="0" r="r" b="b"/>
                <a:pathLst>
                  <a:path w="25" h="12">
                    <a:moveTo>
                      <a:pt x="1" y="0"/>
                    </a:moveTo>
                    <a:lnTo>
                      <a:pt x="0" y="6"/>
                    </a:lnTo>
                    <a:lnTo>
                      <a:pt x="0" y="11"/>
                    </a:lnTo>
                    <a:lnTo>
                      <a:pt x="25" y="11"/>
                    </a:lnTo>
                    <a:lnTo>
                      <a:pt x="25" y="6"/>
                    </a:lnTo>
                    <a:lnTo>
                      <a:pt x="23" y="12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29" name="Freeform 125"/>
              <p:cNvSpPr>
                <a:spLocks/>
              </p:cNvSpPr>
              <p:nvPr/>
            </p:nvSpPr>
            <p:spPr bwMode="auto">
              <a:xfrm>
                <a:off x="824" y="826"/>
                <a:ext cx="26" cy="18"/>
              </a:xfrm>
              <a:custGeom>
                <a:avLst/>
                <a:gdLst/>
                <a:ahLst/>
                <a:cxnLst>
                  <a:cxn ang="0">
                    <a:pos x="15" y="6"/>
                  </a:cxn>
                  <a:cxn ang="0">
                    <a:pos x="3" y="0"/>
                  </a:cxn>
                  <a:cxn ang="0">
                    <a:pos x="0" y="6"/>
                  </a:cxn>
                  <a:cxn ang="0">
                    <a:pos x="22" y="18"/>
                  </a:cxn>
                  <a:cxn ang="0">
                    <a:pos x="26" y="12"/>
                  </a:cxn>
                  <a:cxn ang="0">
                    <a:pos x="15" y="6"/>
                  </a:cxn>
                </a:cxnLst>
                <a:rect l="0" t="0" r="r" b="b"/>
                <a:pathLst>
                  <a:path w="26" h="18">
                    <a:moveTo>
                      <a:pt x="15" y="6"/>
                    </a:moveTo>
                    <a:lnTo>
                      <a:pt x="3" y="0"/>
                    </a:lnTo>
                    <a:lnTo>
                      <a:pt x="0" y="6"/>
                    </a:lnTo>
                    <a:lnTo>
                      <a:pt x="22" y="18"/>
                    </a:lnTo>
                    <a:lnTo>
                      <a:pt x="26" y="12"/>
                    </a:lnTo>
                    <a:lnTo>
                      <a:pt x="15" y="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30" name="Freeform 126"/>
              <p:cNvSpPr>
                <a:spLocks/>
              </p:cNvSpPr>
              <p:nvPr/>
            </p:nvSpPr>
            <p:spPr bwMode="auto">
              <a:xfrm>
                <a:off x="867" y="1041"/>
                <a:ext cx="27" cy="18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0" y="7"/>
                  </a:cxn>
                  <a:cxn ang="0">
                    <a:pos x="3" y="18"/>
                  </a:cxn>
                  <a:cxn ang="0">
                    <a:pos x="27" y="11"/>
                  </a:cxn>
                  <a:cxn ang="0">
                    <a:pos x="24" y="0"/>
                  </a:cxn>
                  <a:cxn ang="0">
                    <a:pos x="24" y="1"/>
                  </a:cxn>
                  <a:cxn ang="0">
                    <a:pos x="0" y="6"/>
                  </a:cxn>
                </a:cxnLst>
                <a:rect l="0" t="0" r="r" b="b"/>
                <a:pathLst>
                  <a:path w="27" h="18">
                    <a:moveTo>
                      <a:pt x="0" y="6"/>
                    </a:moveTo>
                    <a:lnTo>
                      <a:pt x="0" y="7"/>
                    </a:lnTo>
                    <a:lnTo>
                      <a:pt x="3" y="18"/>
                    </a:lnTo>
                    <a:lnTo>
                      <a:pt x="27" y="11"/>
                    </a:lnTo>
                    <a:lnTo>
                      <a:pt x="24" y="0"/>
                    </a:lnTo>
                    <a:lnTo>
                      <a:pt x="24" y="1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31" name="Freeform 127"/>
              <p:cNvSpPr>
                <a:spLocks/>
              </p:cNvSpPr>
              <p:nvPr/>
            </p:nvSpPr>
            <p:spPr bwMode="auto">
              <a:xfrm>
                <a:off x="865" y="1027"/>
                <a:ext cx="27" cy="20"/>
              </a:xfrm>
              <a:custGeom>
                <a:avLst/>
                <a:gdLst/>
                <a:ahLst/>
                <a:cxnLst>
                  <a:cxn ang="0">
                    <a:pos x="0" y="1"/>
                  </a:cxn>
                  <a:cxn ang="0">
                    <a:pos x="0" y="6"/>
                  </a:cxn>
                  <a:cxn ang="0">
                    <a:pos x="3" y="20"/>
                  </a:cxn>
                  <a:cxn ang="0">
                    <a:pos x="27" y="15"/>
                  </a:cxn>
                  <a:cxn ang="0">
                    <a:pos x="24" y="0"/>
                  </a:cxn>
                  <a:cxn ang="0">
                    <a:pos x="25" y="5"/>
                  </a:cxn>
                  <a:cxn ang="0">
                    <a:pos x="0" y="1"/>
                  </a:cxn>
                  <a:cxn ang="0">
                    <a:pos x="0" y="4"/>
                  </a:cxn>
                  <a:cxn ang="0">
                    <a:pos x="0" y="6"/>
                  </a:cxn>
                  <a:cxn ang="0">
                    <a:pos x="0" y="1"/>
                  </a:cxn>
                </a:cxnLst>
                <a:rect l="0" t="0" r="r" b="b"/>
                <a:pathLst>
                  <a:path w="27" h="20">
                    <a:moveTo>
                      <a:pt x="0" y="1"/>
                    </a:moveTo>
                    <a:lnTo>
                      <a:pt x="0" y="6"/>
                    </a:lnTo>
                    <a:lnTo>
                      <a:pt x="3" y="20"/>
                    </a:lnTo>
                    <a:lnTo>
                      <a:pt x="27" y="15"/>
                    </a:lnTo>
                    <a:lnTo>
                      <a:pt x="24" y="0"/>
                    </a:lnTo>
                    <a:lnTo>
                      <a:pt x="25" y="5"/>
                    </a:lnTo>
                    <a:lnTo>
                      <a:pt x="0" y="1"/>
                    </a:lnTo>
                    <a:lnTo>
                      <a:pt x="0" y="4"/>
                    </a:lnTo>
                    <a:lnTo>
                      <a:pt x="0" y="6"/>
                    </a:lnTo>
                    <a:lnTo>
                      <a:pt x="0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32" name="Freeform 128"/>
              <p:cNvSpPr>
                <a:spLocks/>
              </p:cNvSpPr>
              <p:nvPr/>
            </p:nvSpPr>
            <p:spPr bwMode="auto">
              <a:xfrm>
                <a:off x="865" y="1007"/>
                <a:ext cx="27" cy="26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3" y="1"/>
                  </a:cxn>
                  <a:cxn ang="0">
                    <a:pos x="0" y="21"/>
                  </a:cxn>
                  <a:cxn ang="0">
                    <a:pos x="25" y="25"/>
                  </a:cxn>
                  <a:cxn ang="0">
                    <a:pos x="28" y="5"/>
                  </a:cxn>
                  <a:cxn ang="0">
                    <a:pos x="27" y="7"/>
                  </a:cxn>
                  <a:cxn ang="0">
                    <a:pos x="3" y="0"/>
                  </a:cxn>
                </a:cxnLst>
                <a:rect l="0" t="0" r="r" b="b"/>
                <a:pathLst>
                  <a:path w="28" h="25">
                    <a:moveTo>
                      <a:pt x="3" y="0"/>
                    </a:moveTo>
                    <a:lnTo>
                      <a:pt x="3" y="1"/>
                    </a:lnTo>
                    <a:lnTo>
                      <a:pt x="0" y="21"/>
                    </a:lnTo>
                    <a:lnTo>
                      <a:pt x="25" y="25"/>
                    </a:lnTo>
                    <a:lnTo>
                      <a:pt x="28" y="5"/>
                    </a:lnTo>
                    <a:lnTo>
                      <a:pt x="27" y="7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33" name="Freeform 129"/>
              <p:cNvSpPr>
                <a:spLocks/>
              </p:cNvSpPr>
              <p:nvPr/>
            </p:nvSpPr>
            <p:spPr bwMode="auto">
              <a:xfrm>
                <a:off x="867" y="1007"/>
                <a:ext cx="27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24" y="7"/>
                  </a:cxn>
                  <a:cxn ang="0">
                    <a:pos x="0" y="0"/>
                  </a:cxn>
                </a:cxnLst>
                <a:rect l="0" t="0" r="r" b="b"/>
                <a:pathLst>
                  <a:path w="24" h="7">
                    <a:moveTo>
                      <a:pt x="0" y="0"/>
                    </a:move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24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34" name="Freeform 130"/>
              <p:cNvSpPr>
                <a:spLocks/>
              </p:cNvSpPr>
              <p:nvPr/>
            </p:nvSpPr>
            <p:spPr bwMode="auto">
              <a:xfrm>
                <a:off x="867" y="987"/>
                <a:ext cx="32" cy="28"/>
              </a:xfrm>
              <a:custGeom>
                <a:avLst/>
                <a:gdLst/>
                <a:ahLst/>
                <a:cxnLst>
                  <a:cxn ang="0">
                    <a:pos x="6" y="1"/>
                  </a:cxn>
                  <a:cxn ang="0">
                    <a:pos x="6" y="0"/>
                  </a:cxn>
                  <a:cxn ang="0">
                    <a:pos x="0" y="20"/>
                  </a:cxn>
                  <a:cxn ang="0">
                    <a:pos x="24" y="27"/>
                  </a:cxn>
                  <a:cxn ang="0">
                    <a:pos x="30" y="7"/>
                  </a:cxn>
                  <a:cxn ang="0">
                    <a:pos x="30" y="6"/>
                  </a:cxn>
                  <a:cxn ang="0">
                    <a:pos x="6" y="1"/>
                  </a:cxn>
                </a:cxnLst>
                <a:rect l="0" t="0" r="r" b="b"/>
                <a:pathLst>
                  <a:path w="30" h="27">
                    <a:moveTo>
                      <a:pt x="6" y="1"/>
                    </a:moveTo>
                    <a:lnTo>
                      <a:pt x="6" y="0"/>
                    </a:lnTo>
                    <a:lnTo>
                      <a:pt x="0" y="20"/>
                    </a:lnTo>
                    <a:lnTo>
                      <a:pt x="24" y="27"/>
                    </a:lnTo>
                    <a:lnTo>
                      <a:pt x="30" y="7"/>
                    </a:lnTo>
                    <a:lnTo>
                      <a:pt x="30" y="6"/>
                    </a:lnTo>
                    <a:lnTo>
                      <a:pt x="6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35" name="Freeform 131"/>
              <p:cNvSpPr>
                <a:spLocks/>
              </p:cNvSpPr>
              <p:nvPr/>
            </p:nvSpPr>
            <p:spPr bwMode="auto">
              <a:xfrm>
                <a:off x="875" y="971"/>
                <a:ext cx="26" cy="22"/>
              </a:xfrm>
              <a:custGeom>
                <a:avLst/>
                <a:gdLst/>
                <a:ahLst/>
                <a:cxnLst>
                  <a:cxn ang="0">
                    <a:pos x="3" y="5"/>
                  </a:cxn>
                  <a:cxn ang="0">
                    <a:pos x="3" y="0"/>
                  </a:cxn>
                  <a:cxn ang="0">
                    <a:pos x="0" y="17"/>
                  </a:cxn>
                  <a:cxn ang="0">
                    <a:pos x="24" y="22"/>
                  </a:cxn>
                  <a:cxn ang="0">
                    <a:pos x="27" y="5"/>
                  </a:cxn>
                  <a:cxn ang="0">
                    <a:pos x="27" y="0"/>
                  </a:cxn>
                  <a:cxn ang="0">
                    <a:pos x="27" y="5"/>
                  </a:cxn>
                  <a:cxn ang="0">
                    <a:pos x="28" y="2"/>
                  </a:cxn>
                  <a:cxn ang="0">
                    <a:pos x="27" y="0"/>
                  </a:cxn>
                  <a:cxn ang="0">
                    <a:pos x="3" y="5"/>
                  </a:cxn>
                </a:cxnLst>
                <a:rect l="0" t="0" r="r" b="b"/>
                <a:pathLst>
                  <a:path w="28" h="22">
                    <a:moveTo>
                      <a:pt x="3" y="5"/>
                    </a:moveTo>
                    <a:lnTo>
                      <a:pt x="3" y="0"/>
                    </a:lnTo>
                    <a:lnTo>
                      <a:pt x="0" y="17"/>
                    </a:lnTo>
                    <a:lnTo>
                      <a:pt x="24" y="22"/>
                    </a:lnTo>
                    <a:lnTo>
                      <a:pt x="27" y="5"/>
                    </a:lnTo>
                    <a:lnTo>
                      <a:pt x="27" y="0"/>
                    </a:lnTo>
                    <a:lnTo>
                      <a:pt x="27" y="5"/>
                    </a:lnTo>
                    <a:lnTo>
                      <a:pt x="28" y="2"/>
                    </a:lnTo>
                    <a:lnTo>
                      <a:pt x="27" y="0"/>
                    </a:ln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36" name="Freeform 132"/>
              <p:cNvSpPr>
                <a:spLocks/>
              </p:cNvSpPr>
              <p:nvPr/>
            </p:nvSpPr>
            <p:spPr bwMode="auto">
              <a:xfrm>
                <a:off x="875" y="953"/>
                <a:ext cx="26" cy="24"/>
              </a:xfrm>
              <a:custGeom>
                <a:avLst/>
                <a:gdLst/>
                <a:ahLst/>
                <a:cxnLst>
                  <a:cxn ang="0">
                    <a:pos x="1" y="13"/>
                  </a:cxn>
                  <a:cxn ang="0">
                    <a:pos x="0" y="9"/>
                  </a:cxn>
                  <a:cxn ang="0">
                    <a:pos x="3" y="24"/>
                  </a:cxn>
                  <a:cxn ang="0">
                    <a:pos x="27" y="19"/>
                  </a:cxn>
                  <a:cxn ang="0">
                    <a:pos x="24" y="4"/>
                  </a:cxn>
                  <a:cxn ang="0">
                    <a:pos x="23" y="0"/>
                  </a:cxn>
                  <a:cxn ang="0">
                    <a:pos x="24" y="4"/>
                  </a:cxn>
                  <a:cxn ang="0">
                    <a:pos x="24" y="2"/>
                  </a:cxn>
                  <a:cxn ang="0">
                    <a:pos x="23" y="0"/>
                  </a:cxn>
                  <a:cxn ang="0">
                    <a:pos x="1" y="13"/>
                  </a:cxn>
                </a:cxnLst>
                <a:rect l="0" t="0" r="r" b="b"/>
                <a:pathLst>
                  <a:path w="27" h="24">
                    <a:moveTo>
                      <a:pt x="1" y="13"/>
                    </a:moveTo>
                    <a:lnTo>
                      <a:pt x="0" y="9"/>
                    </a:lnTo>
                    <a:lnTo>
                      <a:pt x="3" y="24"/>
                    </a:lnTo>
                    <a:lnTo>
                      <a:pt x="27" y="19"/>
                    </a:lnTo>
                    <a:lnTo>
                      <a:pt x="24" y="4"/>
                    </a:lnTo>
                    <a:lnTo>
                      <a:pt x="23" y="0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3" y="0"/>
                    </a:lnTo>
                    <a:lnTo>
                      <a:pt x="1" y="1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37" name="Freeform 133"/>
              <p:cNvSpPr>
                <a:spLocks/>
              </p:cNvSpPr>
              <p:nvPr/>
            </p:nvSpPr>
            <p:spPr bwMode="auto">
              <a:xfrm>
                <a:off x="875" y="953"/>
                <a:ext cx="22" cy="12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22" y="0"/>
                  </a:cxn>
                  <a:cxn ang="0">
                    <a:pos x="23" y="4"/>
                  </a:cxn>
                  <a:cxn ang="0">
                    <a:pos x="23" y="2"/>
                  </a:cxn>
                  <a:cxn ang="0">
                    <a:pos x="22" y="0"/>
                  </a:cxn>
                  <a:cxn ang="0">
                    <a:pos x="0" y="13"/>
                  </a:cxn>
                </a:cxnLst>
                <a:rect l="0" t="0" r="r" b="b"/>
                <a:pathLst>
                  <a:path w="23" h="13">
                    <a:moveTo>
                      <a:pt x="0" y="13"/>
                    </a:moveTo>
                    <a:lnTo>
                      <a:pt x="11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22" y="0"/>
                    </a:lnTo>
                    <a:lnTo>
                      <a:pt x="23" y="4"/>
                    </a:lnTo>
                    <a:lnTo>
                      <a:pt x="23" y="2"/>
                    </a:lnTo>
                    <a:lnTo>
                      <a:pt x="22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38" name="Freeform 134"/>
              <p:cNvSpPr>
                <a:spLocks/>
              </p:cNvSpPr>
              <p:nvPr/>
            </p:nvSpPr>
            <p:spPr bwMode="auto">
              <a:xfrm>
                <a:off x="865" y="939"/>
                <a:ext cx="31" cy="26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2" y="13"/>
                  </a:cxn>
                  <a:cxn ang="0">
                    <a:pos x="10" y="27"/>
                  </a:cxn>
                  <a:cxn ang="0">
                    <a:pos x="32" y="14"/>
                  </a:cxn>
                  <a:cxn ang="0">
                    <a:pos x="23" y="0"/>
                  </a:cxn>
                  <a:cxn ang="0">
                    <a:pos x="24" y="3"/>
                  </a:cxn>
                  <a:cxn ang="0">
                    <a:pos x="0" y="9"/>
                  </a:cxn>
                  <a:cxn ang="0">
                    <a:pos x="1" y="11"/>
                  </a:cxn>
                  <a:cxn ang="0">
                    <a:pos x="2" y="13"/>
                  </a:cxn>
                  <a:cxn ang="0">
                    <a:pos x="0" y="9"/>
                  </a:cxn>
                </a:cxnLst>
                <a:rect l="0" t="0" r="r" b="b"/>
                <a:pathLst>
                  <a:path w="32" h="27">
                    <a:moveTo>
                      <a:pt x="0" y="9"/>
                    </a:moveTo>
                    <a:lnTo>
                      <a:pt x="2" y="13"/>
                    </a:lnTo>
                    <a:lnTo>
                      <a:pt x="10" y="27"/>
                    </a:lnTo>
                    <a:lnTo>
                      <a:pt x="32" y="14"/>
                    </a:lnTo>
                    <a:lnTo>
                      <a:pt x="23" y="0"/>
                    </a:lnTo>
                    <a:lnTo>
                      <a:pt x="24" y="3"/>
                    </a:lnTo>
                    <a:lnTo>
                      <a:pt x="0" y="9"/>
                    </a:lnTo>
                    <a:lnTo>
                      <a:pt x="1" y="11"/>
                    </a:lnTo>
                    <a:lnTo>
                      <a:pt x="2" y="13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39" name="Freeform 135"/>
              <p:cNvSpPr>
                <a:spLocks/>
              </p:cNvSpPr>
              <p:nvPr/>
            </p:nvSpPr>
            <p:spPr bwMode="auto">
              <a:xfrm>
                <a:off x="860" y="923"/>
                <a:ext cx="29" cy="24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7"/>
                  </a:cxn>
                  <a:cxn ang="0">
                    <a:pos x="5" y="24"/>
                  </a:cxn>
                  <a:cxn ang="0">
                    <a:pos x="29" y="18"/>
                  </a:cxn>
                  <a:cxn ang="0">
                    <a:pos x="24" y="0"/>
                  </a:cxn>
                  <a:cxn ang="0">
                    <a:pos x="25" y="5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0" y="7"/>
                  </a:cxn>
                  <a:cxn ang="0">
                    <a:pos x="0" y="2"/>
                  </a:cxn>
                </a:cxnLst>
                <a:rect l="0" t="0" r="r" b="b"/>
                <a:pathLst>
                  <a:path w="29" h="24">
                    <a:moveTo>
                      <a:pt x="0" y="2"/>
                    </a:moveTo>
                    <a:lnTo>
                      <a:pt x="0" y="7"/>
                    </a:lnTo>
                    <a:lnTo>
                      <a:pt x="5" y="24"/>
                    </a:lnTo>
                    <a:lnTo>
                      <a:pt x="29" y="18"/>
                    </a:lnTo>
                    <a:lnTo>
                      <a:pt x="24" y="0"/>
                    </a:lnTo>
                    <a:lnTo>
                      <a:pt x="25" y="5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40" name="Freeform 136"/>
              <p:cNvSpPr>
                <a:spLocks/>
              </p:cNvSpPr>
              <p:nvPr/>
            </p:nvSpPr>
            <p:spPr bwMode="auto">
              <a:xfrm>
                <a:off x="860" y="900"/>
                <a:ext cx="27" cy="30"/>
              </a:xfrm>
              <a:custGeom>
                <a:avLst/>
                <a:gdLst/>
                <a:ahLst/>
                <a:cxnLst>
                  <a:cxn ang="0">
                    <a:pos x="15" y="2"/>
                  </a:cxn>
                  <a:cxn ang="0">
                    <a:pos x="2" y="0"/>
                  </a:cxn>
                  <a:cxn ang="0">
                    <a:pos x="0" y="26"/>
                  </a:cxn>
                  <a:cxn ang="0">
                    <a:pos x="25" y="29"/>
                  </a:cxn>
                  <a:cxn ang="0">
                    <a:pos x="27" y="3"/>
                  </a:cxn>
                  <a:cxn ang="0">
                    <a:pos x="15" y="2"/>
                  </a:cxn>
                </a:cxnLst>
                <a:rect l="0" t="0" r="r" b="b"/>
                <a:pathLst>
                  <a:path w="27" h="29">
                    <a:moveTo>
                      <a:pt x="15" y="2"/>
                    </a:moveTo>
                    <a:lnTo>
                      <a:pt x="2" y="0"/>
                    </a:lnTo>
                    <a:lnTo>
                      <a:pt x="0" y="26"/>
                    </a:lnTo>
                    <a:lnTo>
                      <a:pt x="25" y="29"/>
                    </a:lnTo>
                    <a:lnTo>
                      <a:pt x="27" y="3"/>
                    </a:lnTo>
                    <a:lnTo>
                      <a:pt x="15" y="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41" name="Freeform 137"/>
              <p:cNvSpPr>
                <a:spLocks/>
              </p:cNvSpPr>
              <p:nvPr/>
            </p:nvSpPr>
            <p:spPr bwMode="auto">
              <a:xfrm>
                <a:off x="829" y="1045"/>
                <a:ext cx="29" cy="24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" y="12"/>
                  </a:cxn>
                  <a:cxn ang="0">
                    <a:pos x="7" y="23"/>
                  </a:cxn>
                  <a:cxn ang="0">
                    <a:pos x="29" y="11"/>
                  </a:cxn>
                  <a:cxn ang="0">
                    <a:pos x="23" y="0"/>
                  </a:cxn>
                  <a:cxn ang="0">
                    <a:pos x="24" y="3"/>
                  </a:cxn>
                  <a:cxn ang="0">
                    <a:pos x="0" y="8"/>
                  </a:cxn>
                  <a:cxn ang="0">
                    <a:pos x="0" y="10"/>
                  </a:cxn>
                  <a:cxn ang="0">
                    <a:pos x="1" y="12"/>
                  </a:cxn>
                  <a:cxn ang="0">
                    <a:pos x="0" y="8"/>
                  </a:cxn>
                </a:cxnLst>
                <a:rect l="0" t="0" r="r" b="b"/>
                <a:pathLst>
                  <a:path w="29" h="23">
                    <a:moveTo>
                      <a:pt x="0" y="8"/>
                    </a:moveTo>
                    <a:lnTo>
                      <a:pt x="1" y="12"/>
                    </a:lnTo>
                    <a:lnTo>
                      <a:pt x="7" y="23"/>
                    </a:lnTo>
                    <a:lnTo>
                      <a:pt x="29" y="11"/>
                    </a:lnTo>
                    <a:lnTo>
                      <a:pt x="23" y="0"/>
                    </a:lnTo>
                    <a:lnTo>
                      <a:pt x="24" y="3"/>
                    </a:lnTo>
                    <a:lnTo>
                      <a:pt x="0" y="8"/>
                    </a:lnTo>
                    <a:lnTo>
                      <a:pt x="0" y="10"/>
                    </a:lnTo>
                    <a:lnTo>
                      <a:pt x="1" y="1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42" name="Freeform 138"/>
              <p:cNvSpPr>
                <a:spLocks/>
              </p:cNvSpPr>
              <p:nvPr/>
            </p:nvSpPr>
            <p:spPr bwMode="auto">
              <a:xfrm>
                <a:off x="824" y="1035"/>
                <a:ext cx="27" cy="18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1" y="5"/>
                  </a:cxn>
                  <a:cxn ang="0">
                    <a:pos x="3" y="19"/>
                  </a:cxn>
                  <a:cxn ang="0">
                    <a:pos x="27" y="14"/>
                  </a:cxn>
                  <a:cxn ang="0">
                    <a:pos x="25" y="0"/>
                  </a:cxn>
                  <a:cxn ang="0">
                    <a:pos x="25" y="2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1" y="5"/>
                  </a:cxn>
                  <a:cxn ang="0">
                    <a:pos x="0" y="2"/>
                  </a:cxn>
                </a:cxnLst>
                <a:rect l="0" t="0" r="r" b="b"/>
                <a:pathLst>
                  <a:path w="27" h="19">
                    <a:moveTo>
                      <a:pt x="0" y="2"/>
                    </a:moveTo>
                    <a:lnTo>
                      <a:pt x="1" y="5"/>
                    </a:lnTo>
                    <a:lnTo>
                      <a:pt x="3" y="19"/>
                    </a:lnTo>
                    <a:lnTo>
                      <a:pt x="27" y="14"/>
                    </a:lnTo>
                    <a:lnTo>
                      <a:pt x="25" y="0"/>
                    </a:lnTo>
                    <a:lnTo>
                      <a:pt x="25" y="2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43" name="Freeform 139"/>
              <p:cNvSpPr>
                <a:spLocks/>
              </p:cNvSpPr>
              <p:nvPr/>
            </p:nvSpPr>
            <p:spPr bwMode="auto">
              <a:xfrm>
                <a:off x="824" y="1015"/>
                <a:ext cx="26" cy="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21"/>
                  </a:cxn>
                  <a:cxn ang="0">
                    <a:pos x="25" y="21"/>
                  </a:cxn>
                  <a:cxn ang="0">
                    <a:pos x="25" y="1"/>
                  </a:cxn>
                  <a:cxn ang="0">
                    <a:pos x="25" y="3"/>
                  </a:cxn>
                  <a:cxn ang="0">
                    <a:pos x="0" y="0"/>
                  </a:cxn>
                </a:cxnLst>
                <a:rect l="0" t="0" r="r" b="b"/>
                <a:pathLst>
                  <a:path w="25" h="21">
                    <a:moveTo>
                      <a:pt x="0" y="0"/>
                    </a:moveTo>
                    <a:lnTo>
                      <a:pt x="0" y="1"/>
                    </a:lnTo>
                    <a:lnTo>
                      <a:pt x="0" y="21"/>
                    </a:lnTo>
                    <a:lnTo>
                      <a:pt x="25" y="21"/>
                    </a:lnTo>
                    <a:lnTo>
                      <a:pt x="25" y="1"/>
                    </a:lnTo>
                    <a:lnTo>
                      <a:pt x="2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44" name="Freeform 140"/>
              <p:cNvSpPr>
                <a:spLocks/>
              </p:cNvSpPr>
              <p:nvPr/>
            </p:nvSpPr>
            <p:spPr bwMode="auto">
              <a:xfrm>
                <a:off x="824" y="1015"/>
                <a:ext cx="26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" y="1"/>
                  </a:cxn>
                  <a:cxn ang="0">
                    <a:pos x="13" y="1"/>
                  </a:cxn>
                  <a:cxn ang="0">
                    <a:pos x="13" y="1"/>
                  </a:cxn>
                  <a:cxn ang="0">
                    <a:pos x="13" y="1"/>
                  </a:cxn>
                  <a:cxn ang="0">
                    <a:pos x="25" y="3"/>
                  </a:cxn>
                  <a:cxn ang="0">
                    <a:pos x="0" y="0"/>
                  </a:cxn>
                </a:cxnLst>
                <a:rect l="0" t="0" r="r" b="b"/>
                <a:pathLst>
                  <a:path w="25" h="3">
                    <a:moveTo>
                      <a:pt x="0" y="0"/>
                    </a:moveTo>
                    <a:lnTo>
                      <a:pt x="13" y="1"/>
                    </a:lnTo>
                    <a:lnTo>
                      <a:pt x="13" y="1"/>
                    </a:lnTo>
                    <a:lnTo>
                      <a:pt x="13" y="1"/>
                    </a:lnTo>
                    <a:lnTo>
                      <a:pt x="13" y="1"/>
                    </a:lnTo>
                    <a:lnTo>
                      <a:pt x="2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45" name="Freeform 141"/>
              <p:cNvSpPr>
                <a:spLocks/>
              </p:cNvSpPr>
              <p:nvPr/>
            </p:nvSpPr>
            <p:spPr bwMode="auto">
              <a:xfrm>
                <a:off x="824" y="991"/>
                <a:ext cx="29" cy="28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3" y="0"/>
                  </a:cxn>
                  <a:cxn ang="0">
                    <a:pos x="0" y="24"/>
                  </a:cxn>
                  <a:cxn ang="0">
                    <a:pos x="25" y="27"/>
                  </a:cxn>
                  <a:cxn ang="0">
                    <a:pos x="28" y="3"/>
                  </a:cxn>
                  <a:cxn ang="0">
                    <a:pos x="28" y="0"/>
                  </a:cxn>
                  <a:cxn ang="0">
                    <a:pos x="28" y="3"/>
                  </a:cxn>
                  <a:cxn ang="0">
                    <a:pos x="28" y="2"/>
                  </a:cxn>
                  <a:cxn ang="0">
                    <a:pos x="28" y="0"/>
                  </a:cxn>
                  <a:cxn ang="0">
                    <a:pos x="3" y="4"/>
                  </a:cxn>
                </a:cxnLst>
                <a:rect l="0" t="0" r="r" b="b"/>
                <a:pathLst>
                  <a:path w="28" h="27">
                    <a:moveTo>
                      <a:pt x="3" y="4"/>
                    </a:moveTo>
                    <a:lnTo>
                      <a:pt x="3" y="0"/>
                    </a:lnTo>
                    <a:lnTo>
                      <a:pt x="0" y="24"/>
                    </a:lnTo>
                    <a:lnTo>
                      <a:pt x="25" y="27"/>
                    </a:lnTo>
                    <a:lnTo>
                      <a:pt x="28" y="3"/>
                    </a:lnTo>
                    <a:lnTo>
                      <a:pt x="28" y="0"/>
                    </a:lnTo>
                    <a:lnTo>
                      <a:pt x="28" y="3"/>
                    </a:lnTo>
                    <a:lnTo>
                      <a:pt x="28" y="2"/>
                    </a:lnTo>
                    <a:lnTo>
                      <a:pt x="28" y="0"/>
                    </a:ln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46" name="Freeform 142"/>
              <p:cNvSpPr>
                <a:spLocks/>
              </p:cNvSpPr>
              <p:nvPr/>
            </p:nvSpPr>
            <p:spPr bwMode="auto">
              <a:xfrm>
                <a:off x="824" y="967"/>
                <a:ext cx="29" cy="28"/>
              </a:xfrm>
              <a:custGeom>
                <a:avLst/>
                <a:gdLst/>
                <a:ahLst/>
                <a:cxnLst>
                  <a:cxn ang="0">
                    <a:pos x="2" y="15"/>
                  </a:cxn>
                  <a:cxn ang="0">
                    <a:pos x="0" y="9"/>
                  </a:cxn>
                  <a:cxn ang="0">
                    <a:pos x="3" y="29"/>
                  </a:cxn>
                  <a:cxn ang="0">
                    <a:pos x="28" y="25"/>
                  </a:cxn>
                  <a:cxn ang="0">
                    <a:pos x="25" y="6"/>
                  </a:cxn>
                  <a:cxn ang="0">
                    <a:pos x="23" y="0"/>
                  </a:cxn>
                  <a:cxn ang="0">
                    <a:pos x="25" y="6"/>
                  </a:cxn>
                  <a:cxn ang="0">
                    <a:pos x="25" y="3"/>
                  </a:cxn>
                  <a:cxn ang="0">
                    <a:pos x="23" y="0"/>
                  </a:cxn>
                  <a:cxn ang="0">
                    <a:pos x="2" y="15"/>
                  </a:cxn>
                </a:cxnLst>
                <a:rect l="0" t="0" r="r" b="b"/>
                <a:pathLst>
                  <a:path w="28" h="29">
                    <a:moveTo>
                      <a:pt x="2" y="15"/>
                    </a:moveTo>
                    <a:lnTo>
                      <a:pt x="0" y="9"/>
                    </a:lnTo>
                    <a:lnTo>
                      <a:pt x="3" y="29"/>
                    </a:lnTo>
                    <a:lnTo>
                      <a:pt x="28" y="25"/>
                    </a:lnTo>
                    <a:lnTo>
                      <a:pt x="25" y="6"/>
                    </a:lnTo>
                    <a:lnTo>
                      <a:pt x="23" y="0"/>
                    </a:lnTo>
                    <a:lnTo>
                      <a:pt x="25" y="6"/>
                    </a:lnTo>
                    <a:lnTo>
                      <a:pt x="25" y="3"/>
                    </a:lnTo>
                    <a:lnTo>
                      <a:pt x="23" y="0"/>
                    </a:lnTo>
                    <a:lnTo>
                      <a:pt x="2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47" name="Freeform 143"/>
              <p:cNvSpPr>
                <a:spLocks/>
              </p:cNvSpPr>
              <p:nvPr/>
            </p:nvSpPr>
            <p:spPr bwMode="auto">
              <a:xfrm>
                <a:off x="814" y="949"/>
                <a:ext cx="34" cy="32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0" y="15"/>
                  </a:cxn>
                  <a:cxn ang="0">
                    <a:pos x="12" y="32"/>
                  </a:cxn>
                  <a:cxn ang="0">
                    <a:pos x="33" y="17"/>
                  </a:cxn>
                  <a:cxn ang="0">
                    <a:pos x="21" y="0"/>
                  </a:cxn>
                  <a:cxn ang="0">
                    <a:pos x="21" y="1"/>
                  </a:cxn>
                  <a:cxn ang="0">
                    <a:pos x="0" y="14"/>
                  </a:cxn>
                </a:cxnLst>
                <a:rect l="0" t="0" r="r" b="b"/>
                <a:pathLst>
                  <a:path w="33" h="32">
                    <a:moveTo>
                      <a:pt x="0" y="14"/>
                    </a:moveTo>
                    <a:lnTo>
                      <a:pt x="0" y="15"/>
                    </a:lnTo>
                    <a:lnTo>
                      <a:pt x="12" y="32"/>
                    </a:lnTo>
                    <a:lnTo>
                      <a:pt x="33" y="17"/>
                    </a:lnTo>
                    <a:lnTo>
                      <a:pt x="21" y="0"/>
                    </a:lnTo>
                    <a:lnTo>
                      <a:pt x="21" y="1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48" name="Freeform 144"/>
              <p:cNvSpPr>
                <a:spLocks/>
              </p:cNvSpPr>
              <p:nvPr/>
            </p:nvSpPr>
            <p:spPr bwMode="auto">
              <a:xfrm>
                <a:off x="814" y="951"/>
                <a:ext cx="22" cy="12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21" y="0"/>
                  </a:cxn>
                  <a:cxn ang="0">
                    <a:pos x="0" y="13"/>
                  </a:cxn>
                </a:cxnLst>
                <a:rect l="0" t="0" r="r" b="b"/>
                <a:pathLst>
                  <a:path w="21" h="13">
                    <a:moveTo>
                      <a:pt x="0" y="13"/>
                    </a:move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21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49" name="Freeform 145"/>
              <p:cNvSpPr>
                <a:spLocks/>
              </p:cNvSpPr>
              <p:nvPr/>
            </p:nvSpPr>
            <p:spPr bwMode="auto">
              <a:xfrm>
                <a:off x="802" y="933"/>
                <a:ext cx="34" cy="3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2" y="13"/>
                  </a:cxn>
                  <a:cxn ang="0">
                    <a:pos x="13" y="31"/>
                  </a:cxn>
                  <a:cxn ang="0">
                    <a:pos x="34" y="18"/>
                  </a:cxn>
                  <a:cxn ang="0">
                    <a:pos x="23" y="0"/>
                  </a:cxn>
                  <a:cxn ang="0">
                    <a:pos x="25" y="5"/>
                  </a:cxn>
                  <a:cxn ang="0">
                    <a:pos x="0" y="8"/>
                  </a:cxn>
                  <a:cxn ang="0">
                    <a:pos x="0" y="11"/>
                  </a:cxn>
                  <a:cxn ang="0">
                    <a:pos x="2" y="13"/>
                  </a:cxn>
                  <a:cxn ang="0">
                    <a:pos x="0" y="8"/>
                  </a:cxn>
                </a:cxnLst>
                <a:rect l="0" t="0" r="r" b="b"/>
                <a:pathLst>
                  <a:path w="34" h="31">
                    <a:moveTo>
                      <a:pt x="0" y="8"/>
                    </a:moveTo>
                    <a:lnTo>
                      <a:pt x="2" y="13"/>
                    </a:lnTo>
                    <a:lnTo>
                      <a:pt x="13" y="31"/>
                    </a:lnTo>
                    <a:lnTo>
                      <a:pt x="34" y="18"/>
                    </a:lnTo>
                    <a:lnTo>
                      <a:pt x="23" y="0"/>
                    </a:lnTo>
                    <a:lnTo>
                      <a:pt x="25" y="5"/>
                    </a:lnTo>
                    <a:lnTo>
                      <a:pt x="0" y="8"/>
                    </a:lnTo>
                    <a:lnTo>
                      <a:pt x="0" y="11"/>
                    </a:lnTo>
                    <a:lnTo>
                      <a:pt x="2" y="13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50" name="Freeform 146"/>
              <p:cNvSpPr>
                <a:spLocks/>
              </p:cNvSpPr>
              <p:nvPr/>
            </p:nvSpPr>
            <p:spPr bwMode="auto">
              <a:xfrm>
                <a:off x="800" y="913"/>
                <a:ext cx="26" cy="2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4"/>
                  </a:cxn>
                  <a:cxn ang="0">
                    <a:pos x="2" y="27"/>
                  </a:cxn>
                  <a:cxn ang="0">
                    <a:pos x="27" y="24"/>
                  </a:cxn>
                  <a:cxn ang="0">
                    <a:pos x="25" y="1"/>
                  </a:cxn>
                  <a:cxn ang="0">
                    <a:pos x="24" y="5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27" h="27">
                    <a:moveTo>
                      <a:pt x="0" y="0"/>
                    </a:moveTo>
                    <a:lnTo>
                      <a:pt x="0" y="4"/>
                    </a:lnTo>
                    <a:lnTo>
                      <a:pt x="2" y="27"/>
                    </a:lnTo>
                    <a:lnTo>
                      <a:pt x="27" y="24"/>
                    </a:lnTo>
                    <a:lnTo>
                      <a:pt x="25" y="1"/>
                    </a:lnTo>
                    <a:lnTo>
                      <a:pt x="24" y="5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51" name="Freeform 147"/>
              <p:cNvSpPr>
                <a:spLocks/>
              </p:cNvSpPr>
              <p:nvPr/>
            </p:nvSpPr>
            <p:spPr bwMode="auto">
              <a:xfrm>
                <a:off x="800" y="892"/>
                <a:ext cx="29" cy="28"/>
              </a:xfrm>
              <a:custGeom>
                <a:avLst/>
                <a:gdLst/>
                <a:ahLst/>
                <a:cxnLst>
                  <a:cxn ang="0">
                    <a:pos x="5" y="1"/>
                  </a:cxn>
                  <a:cxn ang="0">
                    <a:pos x="5" y="0"/>
                  </a:cxn>
                  <a:cxn ang="0">
                    <a:pos x="0" y="23"/>
                  </a:cxn>
                  <a:cxn ang="0">
                    <a:pos x="24" y="28"/>
                  </a:cxn>
                  <a:cxn ang="0">
                    <a:pos x="29" y="5"/>
                  </a:cxn>
                  <a:cxn ang="0">
                    <a:pos x="30" y="4"/>
                  </a:cxn>
                  <a:cxn ang="0">
                    <a:pos x="5" y="1"/>
                  </a:cxn>
                </a:cxnLst>
                <a:rect l="0" t="0" r="r" b="b"/>
                <a:pathLst>
                  <a:path w="30" h="28">
                    <a:moveTo>
                      <a:pt x="5" y="1"/>
                    </a:moveTo>
                    <a:lnTo>
                      <a:pt x="5" y="0"/>
                    </a:lnTo>
                    <a:lnTo>
                      <a:pt x="0" y="23"/>
                    </a:lnTo>
                    <a:lnTo>
                      <a:pt x="24" y="28"/>
                    </a:lnTo>
                    <a:lnTo>
                      <a:pt x="29" y="5"/>
                    </a:lnTo>
                    <a:lnTo>
                      <a:pt x="30" y="4"/>
                    </a:lnTo>
                    <a:lnTo>
                      <a:pt x="5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52" name="Freeform 148"/>
              <p:cNvSpPr>
                <a:spLocks/>
              </p:cNvSpPr>
              <p:nvPr/>
            </p:nvSpPr>
            <p:spPr bwMode="auto">
              <a:xfrm>
                <a:off x="805" y="892"/>
                <a:ext cx="24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1"/>
                  </a:cxn>
                  <a:cxn ang="0">
                    <a:pos x="12" y="1"/>
                  </a:cxn>
                  <a:cxn ang="0">
                    <a:pos x="12" y="1"/>
                  </a:cxn>
                  <a:cxn ang="0">
                    <a:pos x="12" y="1"/>
                  </a:cxn>
                  <a:cxn ang="0">
                    <a:pos x="25" y="3"/>
                  </a:cxn>
                  <a:cxn ang="0">
                    <a:pos x="0" y="0"/>
                  </a:cxn>
                </a:cxnLst>
                <a:rect l="0" t="0" r="r" b="b"/>
                <a:pathLst>
                  <a:path w="25" h="3">
                    <a:moveTo>
                      <a:pt x="0" y="0"/>
                    </a:moveTo>
                    <a:lnTo>
                      <a:pt x="12" y="1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2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53" name="Freeform 149"/>
              <p:cNvSpPr>
                <a:spLocks/>
              </p:cNvSpPr>
              <p:nvPr/>
            </p:nvSpPr>
            <p:spPr bwMode="auto">
              <a:xfrm>
                <a:off x="805" y="872"/>
                <a:ext cx="27" cy="24"/>
              </a:xfrm>
              <a:custGeom>
                <a:avLst/>
                <a:gdLst/>
                <a:ahLst/>
                <a:cxnLst>
                  <a:cxn ang="0">
                    <a:pos x="3" y="2"/>
                  </a:cxn>
                  <a:cxn ang="0">
                    <a:pos x="3" y="0"/>
                  </a:cxn>
                  <a:cxn ang="0">
                    <a:pos x="0" y="20"/>
                  </a:cxn>
                  <a:cxn ang="0">
                    <a:pos x="25" y="23"/>
                  </a:cxn>
                  <a:cxn ang="0">
                    <a:pos x="28" y="3"/>
                  </a:cxn>
                  <a:cxn ang="0">
                    <a:pos x="28" y="2"/>
                  </a:cxn>
                  <a:cxn ang="0">
                    <a:pos x="3" y="2"/>
                  </a:cxn>
                </a:cxnLst>
                <a:rect l="0" t="0" r="r" b="b"/>
                <a:pathLst>
                  <a:path w="28" h="23">
                    <a:moveTo>
                      <a:pt x="3" y="2"/>
                    </a:moveTo>
                    <a:lnTo>
                      <a:pt x="3" y="0"/>
                    </a:lnTo>
                    <a:lnTo>
                      <a:pt x="0" y="20"/>
                    </a:lnTo>
                    <a:lnTo>
                      <a:pt x="25" y="23"/>
                    </a:lnTo>
                    <a:lnTo>
                      <a:pt x="28" y="3"/>
                    </a:lnTo>
                    <a:lnTo>
                      <a:pt x="28" y="2"/>
                    </a:lnTo>
                    <a:lnTo>
                      <a:pt x="3" y="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54" name="Freeform 150"/>
              <p:cNvSpPr>
                <a:spLocks/>
              </p:cNvSpPr>
              <p:nvPr/>
            </p:nvSpPr>
            <p:spPr bwMode="auto">
              <a:xfrm>
                <a:off x="807" y="848"/>
                <a:ext cx="27" cy="26"/>
              </a:xfrm>
              <a:custGeom>
                <a:avLst/>
                <a:gdLst/>
                <a:ahLst/>
                <a:cxnLst>
                  <a:cxn ang="0">
                    <a:pos x="2" y="13"/>
                  </a:cxn>
                  <a:cxn ang="0">
                    <a:pos x="0" y="7"/>
                  </a:cxn>
                  <a:cxn ang="0">
                    <a:pos x="0" y="27"/>
                  </a:cxn>
                  <a:cxn ang="0">
                    <a:pos x="25" y="27"/>
                  </a:cxn>
                  <a:cxn ang="0">
                    <a:pos x="25" y="7"/>
                  </a:cxn>
                  <a:cxn ang="0">
                    <a:pos x="23" y="0"/>
                  </a:cxn>
                  <a:cxn ang="0">
                    <a:pos x="25" y="7"/>
                  </a:cxn>
                  <a:cxn ang="0">
                    <a:pos x="25" y="4"/>
                  </a:cxn>
                  <a:cxn ang="0">
                    <a:pos x="23" y="0"/>
                  </a:cxn>
                  <a:cxn ang="0">
                    <a:pos x="2" y="13"/>
                  </a:cxn>
                </a:cxnLst>
                <a:rect l="0" t="0" r="r" b="b"/>
                <a:pathLst>
                  <a:path w="25" h="27">
                    <a:moveTo>
                      <a:pt x="2" y="13"/>
                    </a:moveTo>
                    <a:lnTo>
                      <a:pt x="0" y="7"/>
                    </a:lnTo>
                    <a:lnTo>
                      <a:pt x="0" y="27"/>
                    </a:lnTo>
                    <a:lnTo>
                      <a:pt x="25" y="27"/>
                    </a:lnTo>
                    <a:lnTo>
                      <a:pt x="25" y="7"/>
                    </a:lnTo>
                    <a:lnTo>
                      <a:pt x="23" y="0"/>
                    </a:lnTo>
                    <a:lnTo>
                      <a:pt x="25" y="7"/>
                    </a:lnTo>
                    <a:lnTo>
                      <a:pt x="25" y="4"/>
                    </a:lnTo>
                    <a:lnTo>
                      <a:pt x="23" y="0"/>
                    </a:lnTo>
                    <a:lnTo>
                      <a:pt x="2" y="1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55" name="Freeform 151"/>
              <p:cNvSpPr>
                <a:spLocks/>
              </p:cNvSpPr>
              <p:nvPr/>
            </p:nvSpPr>
            <p:spPr bwMode="auto">
              <a:xfrm>
                <a:off x="800" y="834"/>
                <a:ext cx="31" cy="26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1" y="13"/>
                  </a:cxn>
                  <a:cxn ang="0">
                    <a:pos x="9" y="27"/>
                  </a:cxn>
                  <a:cxn ang="0">
                    <a:pos x="30" y="14"/>
                  </a:cxn>
                  <a:cxn ang="0">
                    <a:pos x="22" y="0"/>
                  </a:cxn>
                  <a:cxn ang="0">
                    <a:pos x="22" y="0"/>
                  </a:cxn>
                  <a:cxn ang="0">
                    <a:pos x="0" y="12"/>
                  </a:cxn>
                </a:cxnLst>
                <a:rect l="0" t="0" r="r" b="b"/>
                <a:pathLst>
                  <a:path w="30" h="27">
                    <a:moveTo>
                      <a:pt x="0" y="12"/>
                    </a:moveTo>
                    <a:lnTo>
                      <a:pt x="1" y="13"/>
                    </a:lnTo>
                    <a:lnTo>
                      <a:pt x="9" y="27"/>
                    </a:lnTo>
                    <a:lnTo>
                      <a:pt x="30" y="14"/>
                    </a:lnTo>
                    <a:lnTo>
                      <a:pt x="22" y="0"/>
                    </a:lnTo>
                    <a:lnTo>
                      <a:pt x="22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56" name="Freeform 152"/>
              <p:cNvSpPr>
                <a:spLocks/>
              </p:cNvSpPr>
              <p:nvPr/>
            </p:nvSpPr>
            <p:spPr bwMode="auto">
              <a:xfrm>
                <a:off x="800" y="834"/>
                <a:ext cx="22" cy="12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22" y="0"/>
                  </a:cxn>
                  <a:cxn ang="0">
                    <a:pos x="0" y="12"/>
                  </a:cxn>
                </a:cxnLst>
                <a:rect l="0" t="0" r="r" b="b"/>
                <a:pathLst>
                  <a:path w="22" h="12">
                    <a:moveTo>
                      <a:pt x="0" y="12"/>
                    </a:move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22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57" name="Freeform 153"/>
              <p:cNvSpPr>
                <a:spLocks/>
              </p:cNvSpPr>
              <p:nvPr/>
            </p:nvSpPr>
            <p:spPr bwMode="auto">
              <a:xfrm>
                <a:off x="792" y="822"/>
                <a:ext cx="32" cy="24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2" y="12"/>
                  </a:cxn>
                  <a:cxn ang="0">
                    <a:pos x="8" y="23"/>
                  </a:cxn>
                  <a:cxn ang="0">
                    <a:pos x="30" y="11"/>
                  </a:cxn>
                  <a:cxn ang="0">
                    <a:pos x="24" y="0"/>
                  </a:cxn>
                  <a:cxn ang="0">
                    <a:pos x="25" y="6"/>
                  </a:cxn>
                  <a:cxn ang="0">
                    <a:pos x="0" y="6"/>
                  </a:cxn>
                  <a:cxn ang="0">
                    <a:pos x="0" y="9"/>
                  </a:cxn>
                  <a:cxn ang="0">
                    <a:pos x="2" y="12"/>
                  </a:cxn>
                  <a:cxn ang="0">
                    <a:pos x="0" y="6"/>
                  </a:cxn>
                </a:cxnLst>
                <a:rect l="0" t="0" r="r" b="b"/>
                <a:pathLst>
                  <a:path w="30" h="23">
                    <a:moveTo>
                      <a:pt x="0" y="6"/>
                    </a:moveTo>
                    <a:lnTo>
                      <a:pt x="2" y="12"/>
                    </a:lnTo>
                    <a:lnTo>
                      <a:pt x="8" y="23"/>
                    </a:lnTo>
                    <a:lnTo>
                      <a:pt x="30" y="11"/>
                    </a:lnTo>
                    <a:lnTo>
                      <a:pt x="24" y="0"/>
                    </a:lnTo>
                    <a:lnTo>
                      <a:pt x="25" y="6"/>
                    </a:lnTo>
                    <a:lnTo>
                      <a:pt x="0" y="6"/>
                    </a:lnTo>
                    <a:lnTo>
                      <a:pt x="0" y="9"/>
                    </a:lnTo>
                    <a:lnTo>
                      <a:pt x="2" y="12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58" name="Freeform 154"/>
              <p:cNvSpPr>
                <a:spLocks/>
              </p:cNvSpPr>
              <p:nvPr/>
            </p:nvSpPr>
            <p:spPr bwMode="auto">
              <a:xfrm>
                <a:off x="792" y="814"/>
                <a:ext cx="27" cy="14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"/>
                  </a:cxn>
                  <a:cxn ang="0">
                    <a:pos x="0" y="15"/>
                  </a:cxn>
                  <a:cxn ang="0">
                    <a:pos x="25" y="15"/>
                  </a:cxn>
                  <a:cxn ang="0">
                    <a:pos x="25" y="3"/>
                  </a:cxn>
                  <a:cxn ang="0">
                    <a:pos x="25" y="6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5" h="15">
                    <a:moveTo>
                      <a:pt x="1" y="0"/>
                    </a:moveTo>
                    <a:lnTo>
                      <a:pt x="0" y="3"/>
                    </a:lnTo>
                    <a:lnTo>
                      <a:pt x="0" y="15"/>
                    </a:lnTo>
                    <a:lnTo>
                      <a:pt x="25" y="15"/>
                    </a:lnTo>
                    <a:lnTo>
                      <a:pt x="25" y="3"/>
                    </a:lnTo>
                    <a:lnTo>
                      <a:pt x="25" y="6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59" name="Freeform 155"/>
              <p:cNvSpPr>
                <a:spLocks/>
              </p:cNvSpPr>
              <p:nvPr/>
            </p:nvSpPr>
            <p:spPr bwMode="auto">
              <a:xfrm>
                <a:off x="795" y="802"/>
                <a:ext cx="26" cy="18"/>
              </a:xfrm>
              <a:custGeom>
                <a:avLst/>
                <a:gdLst/>
                <a:ahLst/>
                <a:cxnLst>
                  <a:cxn ang="0">
                    <a:pos x="14" y="3"/>
                  </a:cxn>
                  <a:cxn ang="0">
                    <a:pos x="2" y="0"/>
                  </a:cxn>
                  <a:cxn ang="0">
                    <a:pos x="0" y="11"/>
                  </a:cxn>
                  <a:cxn ang="0">
                    <a:pos x="24" y="17"/>
                  </a:cxn>
                  <a:cxn ang="0">
                    <a:pos x="26" y="6"/>
                  </a:cxn>
                  <a:cxn ang="0">
                    <a:pos x="14" y="3"/>
                  </a:cxn>
                </a:cxnLst>
                <a:rect l="0" t="0" r="r" b="b"/>
                <a:pathLst>
                  <a:path w="26" h="17">
                    <a:moveTo>
                      <a:pt x="14" y="3"/>
                    </a:moveTo>
                    <a:lnTo>
                      <a:pt x="2" y="0"/>
                    </a:lnTo>
                    <a:lnTo>
                      <a:pt x="0" y="11"/>
                    </a:lnTo>
                    <a:lnTo>
                      <a:pt x="24" y="17"/>
                    </a:lnTo>
                    <a:lnTo>
                      <a:pt x="26" y="6"/>
                    </a:lnTo>
                    <a:lnTo>
                      <a:pt x="14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60" name="Freeform 156"/>
              <p:cNvSpPr>
                <a:spLocks/>
              </p:cNvSpPr>
              <p:nvPr/>
            </p:nvSpPr>
            <p:spPr bwMode="auto">
              <a:xfrm>
                <a:off x="812" y="1055"/>
                <a:ext cx="26" cy="16"/>
              </a:xfrm>
              <a:custGeom>
                <a:avLst/>
                <a:gdLst/>
                <a:ahLst/>
                <a:cxnLst>
                  <a:cxn ang="0">
                    <a:pos x="1" y="9"/>
                  </a:cxn>
                  <a:cxn ang="0">
                    <a:pos x="0" y="8"/>
                  </a:cxn>
                  <a:cxn ang="0">
                    <a:pos x="3" y="16"/>
                  </a:cxn>
                  <a:cxn ang="0">
                    <a:pos x="27" y="10"/>
                  </a:cxn>
                  <a:cxn ang="0">
                    <a:pos x="24" y="1"/>
                  </a:cxn>
                  <a:cxn ang="0">
                    <a:pos x="24" y="0"/>
                  </a:cxn>
                  <a:cxn ang="0">
                    <a:pos x="1" y="9"/>
                  </a:cxn>
                </a:cxnLst>
                <a:rect l="0" t="0" r="r" b="b"/>
                <a:pathLst>
                  <a:path w="27" h="16">
                    <a:moveTo>
                      <a:pt x="1" y="9"/>
                    </a:moveTo>
                    <a:lnTo>
                      <a:pt x="0" y="8"/>
                    </a:lnTo>
                    <a:lnTo>
                      <a:pt x="3" y="16"/>
                    </a:lnTo>
                    <a:lnTo>
                      <a:pt x="27" y="10"/>
                    </a:lnTo>
                    <a:lnTo>
                      <a:pt x="24" y="1"/>
                    </a:lnTo>
                    <a:lnTo>
                      <a:pt x="24" y="0"/>
                    </a:lnTo>
                    <a:lnTo>
                      <a:pt x="1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61" name="Freeform 157"/>
              <p:cNvSpPr>
                <a:spLocks/>
              </p:cNvSpPr>
              <p:nvPr/>
            </p:nvSpPr>
            <p:spPr bwMode="auto">
              <a:xfrm>
                <a:off x="805" y="1041"/>
                <a:ext cx="29" cy="24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1" y="9"/>
                  </a:cxn>
                  <a:cxn ang="0">
                    <a:pos x="7" y="24"/>
                  </a:cxn>
                  <a:cxn ang="0">
                    <a:pos x="30" y="15"/>
                  </a:cxn>
                  <a:cxn ang="0">
                    <a:pos x="24" y="0"/>
                  </a:cxn>
                  <a:cxn ang="0">
                    <a:pos x="25" y="5"/>
                  </a:cxn>
                  <a:cxn ang="0">
                    <a:pos x="0" y="5"/>
                  </a:cxn>
                  <a:cxn ang="0">
                    <a:pos x="0" y="7"/>
                  </a:cxn>
                  <a:cxn ang="0">
                    <a:pos x="1" y="9"/>
                  </a:cxn>
                  <a:cxn ang="0">
                    <a:pos x="0" y="5"/>
                  </a:cxn>
                </a:cxnLst>
                <a:rect l="0" t="0" r="r" b="b"/>
                <a:pathLst>
                  <a:path w="30" h="24">
                    <a:moveTo>
                      <a:pt x="0" y="5"/>
                    </a:moveTo>
                    <a:lnTo>
                      <a:pt x="1" y="9"/>
                    </a:lnTo>
                    <a:lnTo>
                      <a:pt x="7" y="24"/>
                    </a:lnTo>
                    <a:lnTo>
                      <a:pt x="30" y="15"/>
                    </a:lnTo>
                    <a:lnTo>
                      <a:pt x="24" y="0"/>
                    </a:lnTo>
                    <a:lnTo>
                      <a:pt x="25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62" name="Freeform 158"/>
              <p:cNvSpPr>
                <a:spLocks/>
              </p:cNvSpPr>
              <p:nvPr/>
            </p:nvSpPr>
            <p:spPr bwMode="auto">
              <a:xfrm>
                <a:off x="805" y="1023"/>
                <a:ext cx="24" cy="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22"/>
                  </a:cxn>
                  <a:cxn ang="0">
                    <a:pos x="25" y="22"/>
                  </a:cxn>
                  <a:cxn ang="0">
                    <a:pos x="25" y="2"/>
                  </a:cxn>
                  <a:cxn ang="0">
                    <a:pos x="25" y="4"/>
                  </a:cxn>
                  <a:cxn ang="0">
                    <a:pos x="0" y="0"/>
                  </a:cxn>
                </a:cxnLst>
                <a:rect l="0" t="0" r="r" b="b"/>
                <a:pathLst>
                  <a:path w="25" h="22">
                    <a:moveTo>
                      <a:pt x="0" y="0"/>
                    </a:moveTo>
                    <a:lnTo>
                      <a:pt x="0" y="2"/>
                    </a:lnTo>
                    <a:lnTo>
                      <a:pt x="0" y="22"/>
                    </a:lnTo>
                    <a:lnTo>
                      <a:pt x="25" y="22"/>
                    </a:lnTo>
                    <a:lnTo>
                      <a:pt x="25" y="2"/>
                    </a:lnTo>
                    <a:lnTo>
                      <a:pt x="25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63" name="Freeform 159"/>
              <p:cNvSpPr>
                <a:spLocks/>
              </p:cNvSpPr>
              <p:nvPr/>
            </p:nvSpPr>
            <p:spPr bwMode="auto">
              <a:xfrm>
                <a:off x="805" y="1023"/>
                <a:ext cx="24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25" y="4"/>
                  </a:cxn>
                  <a:cxn ang="0">
                    <a:pos x="0" y="0"/>
                  </a:cxn>
                </a:cxnLst>
                <a:rect l="0" t="0" r="r" b="b"/>
                <a:pathLst>
                  <a:path w="25" h="4">
                    <a:moveTo>
                      <a:pt x="0" y="0"/>
                    </a:move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25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64" name="Freeform 160"/>
              <p:cNvSpPr>
                <a:spLocks/>
              </p:cNvSpPr>
              <p:nvPr/>
            </p:nvSpPr>
            <p:spPr bwMode="auto">
              <a:xfrm>
                <a:off x="805" y="1003"/>
                <a:ext cx="27" cy="24"/>
              </a:xfrm>
              <a:custGeom>
                <a:avLst/>
                <a:gdLst/>
                <a:ahLst/>
                <a:cxnLst>
                  <a:cxn ang="0">
                    <a:pos x="3" y="4"/>
                  </a:cxn>
                  <a:cxn ang="0">
                    <a:pos x="3" y="0"/>
                  </a:cxn>
                  <a:cxn ang="0">
                    <a:pos x="0" y="21"/>
                  </a:cxn>
                  <a:cxn ang="0">
                    <a:pos x="25" y="25"/>
                  </a:cxn>
                  <a:cxn ang="0">
                    <a:pos x="28" y="4"/>
                  </a:cxn>
                  <a:cxn ang="0">
                    <a:pos x="28" y="0"/>
                  </a:cxn>
                  <a:cxn ang="0">
                    <a:pos x="28" y="4"/>
                  </a:cxn>
                  <a:cxn ang="0">
                    <a:pos x="28" y="2"/>
                  </a:cxn>
                  <a:cxn ang="0">
                    <a:pos x="28" y="0"/>
                  </a:cxn>
                  <a:cxn ang="0">
                    <a:pos x="3" y="4"/>
                  </a:cxn>
                </a:cxnLst>
                <a:rect l="0" t="0" r="r" b="b"/>
                <a:pathLst>
                  <a:path w="28" h="25">
                    <a:moveTo>
                      <a:pt x="3" y="4"/>
                    </a:moveTo>
                    <a:lnTo>
                      <a:pt x="3" y="0"/>
                    </a:lnTo>
                    <a:lnTo>
                      <a:pt x="0" y="21"/>
                    </a:lnTo>
                    <a:lnTo>
                      <a:pt x="25" y="25"/>
                    </a:lnTo>
                    <a:lnTo>
                      <a:pt x="28" y="4"/>
                    </a:lnTo>
                    <a:lnTo>
                      <a:pt x="28" y="0"/>
                    </a:lnTo>
                    <a:lnTo>
                      <a:pt x="28" y="4"/>
                    </a:lnTo>
                    <a:lnTo>
                      <a:pt x="28" y="2"/>
                    </a:lnTo>
                    <a:lnTo>
                      <a:pt x="28" y="0"/>
                    </a:lnTo>
                    <a:lnTo>
                      <a:pt x="3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65" name="Freeform 161"/>
              <p:cNvSpPr>
                <a:spLocks/>
              </p:cNvSpPr>
              <p:nvPr/>
            </p:nvSpPr>
            <p:spPr bwMode="auto">
              <a:xfrm>
                <a:off x="805" y="979"/>
                <a:ext cx="27" cy="28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0" y="6"/>
                  </a:cxn>
                  <a:cxn ang="0">
                    <a:pos x="3" y="28"/>
                  </a:cxn>
                  <a:cxn ang="0">
                    <a:pos x="28" y="24"/>
                  </a:cxn>
                  <a:cxn ang="0">
                    <a:pos x="25" y="2"/>
                  </a:cxn>
                  <a:cxn ang="0">
                    <a:pos x="24" y="0"/>
                  </a:cxn>
                  <a:cxn ang="0">
                    <a:pos x="0" y="7"/>
                  </a:cxn>
                </a:cxnLst>
                <a:rect l="0" t="0" r="r" b="b"/>
                <a:pathLst>
                  <a:path w="28" h="28">
                    <a:moveTo>
                      <a:pt x="0" y="7"/>
                    </a:moveTo>
                    <a:lnTo>
                      <a:pt x="0" y="6"/>
                    </a:lnTo>
                    <a:lnTo>
                      <a:pt x="3" y="28"/>
                    </a:lnTo>
                    <a:lnTo>
                      <a:pt x="28" y="24"/>
                    </a:lnTo>
                    <a:lnTo>
                      <a:pt x="25" y="2"/>
                    </a:lnTo>
                    <a:lnTo>
                      <a:pt x="24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66" name="Freeform 162"/>
              <p:cNvSpPr>
                <a:spLocks/>
              </p:cNvSpPr>
              <p:nvPr/>
            </p:nvSpPr>
            <p:spPr bwMode="auto">
              <a:xfrm>
                <a:off x="800" y="957"/>
                <a:ext cx="29" cy="28"/>
              </a:xfrm>
              <a:custGeom>
                <a:avLst/>
                <a:gdLst/>
                <a:ahLst/>
                <a:cxnLst>
                  <a:cxn ang="0">
                    <a:pos x="2" y="15"/>
                  </a:cxn>
                  <a:cxn ang="0">
                    <a:pos x="0" y="11"/>
                  </a:cxn>
                  <a:cxn ang="0">
                    <a:pos x="5" y="28"/>
                  </a:cxn>
                  <a:cxn ang="0">
                    <a:pos x="29" y="21"/>
                  </a:cxn>
                  <a:cxn ang="0">
                    <a:pos x="24" y="4"/>
                  </a:cxn>
                  <a:cxn ang="0">
                    <a:pos x="22" y="0"/>
                  </a:cxn>
                  <a:cxn ang="0">
                    <a:pos x="24" y="4"/>
                  </a:cxn>
                  <a:cxn ang="0">
                    <a:pos x="23" y="2"/>
                  </a:cxn>
                  <a:cxn ang="0">
                    <a:pos x="22" y="0"/>
                  </a:cxn>
                  <a:cxn ang="0">
                    <a:pos x="2" y="15"/>
                  </a:cxn>
                </a:cxnLst>
                <a:rect l="0" t="0" r="r" b="b"/>
                <a:pathLst>
                  <a:path w="29" h="28">
                    <a:moveTo>
                      <a:pt x="2" y="15"/>
                    </a:moveTo>
                    <a:lnTo>
                      <a:pt x="0" y="11"/>
                    </a:lnTo>
                    <a:lnTo>
                      <a:pt x="5" y="28"/>
                    </a:lnTo>
                    <a:lnTo>
                      <a:pt x="29" y="21"/>
                    </a:lnTo>
                    <a:lnTo>
                      <a:pt x="24" y="4"/>
                    </a:lnTo>
                    <a:lnTo>
                      <a:pt x="22" y="0"/>
                    </a:lnTo>
                    <a:lnTo>
                      <a:pt x="24" y="4"/>
                    </a:lnTo>
                    <a:lnTo>
                      <a:pt x="23" y="2"/>
                    </a:lnTo>
                    <a:lnTo>
                      <a:pt x="22" y="0"/>
                    </a:lnTo>
                    <a:lnTo>
                      <a:pt x="2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67" name="Freeform 163"/>
              <p:cNvSpPr>
                <a:spLocks/>
              </p:cNvSpPr>
              <p:nvPr/>
            </p:nvSpPr>
            <p:spPr bwMode="auto">
              <a:xfrm>
                <a:off x="802" y="957"/>
                <a:ext cx="22" cy="16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20" y="0"/>
                  </a:cxn>
                  <a:cxn ang="0">
                    <a:pos x="22" y="4"/>
                  </a:cxn>
                  <a:cxn ang="0">
                    <a:pos x="21" y="2"/>
                  </a:cxn>
                  <a:cxn ang="0">
                    <a:pos x="20" y="0"/>
                  </a:cxn>
                  <a:cxn ang="0">
                    <a:pos x="0" y="15"/>
                  </a:cxn>
                </a:cxnLst>
                <a:rect l="0" t="0" r="r" b="b"/>
                <a:pathLst>
                  <a:path w="22" h="15">
                    <a:moveTo>
                      <a:pt x="0" y="15"/>
                    </a:move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20" y="0"/>
                    </a:lnTo>
                    <a:lnTo>
                      <a:pt x="22" y="4"/>
                    </a:lnTo>
                    <a:lnTo>
                      <a:pt x="21" y="2"/>
                    </a:lnTo>
                    <a:lnTo>
                      <a:pt x="20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68" name="Freeform 164"/>
              <p:cNvSpPr>
                <a:spLocks/>
              </p:cNvSpPr>
              <p:nvPr/>
            </p:nvSpPr>
            <p:spPr bwMode="auto">
              <a:xfrm>
                <a:off x="790" y="943"/>
                <a:ext cx="31" cy="30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16"/>
                  </a:cxn>
                  <a:cxn ang="0">
                    <a:pos x="12" y="30"/>
                  </a:cxn>
                  <a:cxn ang="0">
                    <a:pos x="32" y="15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0" y="16"/>
                  </a:cxn>
                </a:cxnLst>
                <a:rect l="0" t="0" r="r" b="b"/>
                <a:pathLst>
                  <a:path w="32" h="30">
                    <a:moveTo>
                      <a:pt x="0" y="16"/>
                    </a:moveTo>
                    <a:lnTo>
                      <a:pt x="0" y="16"/>
                    </a:lnTo>
                    <a:lnTo>
                      <a:pt x="12" y="30"/>
                    </a:lnTo>
                    <a:lnTo>
                      <a:pt x="32" y="15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69" name="Freeform 165"/>
              <p:cNvSpPr>
                <a:spLocks/>
              </p:cNvSpPr>
              <p:nvPr/>
            </p:nvSpPr>
            <p:spPr bwMode="auto">
              <a:xfrm>
                <a:off x="778" y="931"/>
                <a:ext cx="31" cy="2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3" y="16"/>
                  </a:cxn>
                  <a:cxn ang="0">
                    <a:pos x="11" y="27"/>
                  </a:cxn>
                  <a:cxn ang="0">
                    <a:pos x="31" y="11"/>
                  </a:cxn>
                  <a:cxn ang="0">
                    <a:pos x="22" y="0"/>
                  </a:cxn>
                  <a:cxn ang="0">
                    <a:pos x="25" y="6"/>
                  </a:cxn>
                  <a:cxn ang="0">
                    <a:pos x="0" y="9"/>
                  </a:cxn>
                  <a:cxn ang="0">
                    <a:pos x="0" y="12"/>
                  </a:cxn>
                  <a:cxn ang="0">
                    <a:pos x="3" y="16"/>
                  </a:cxn>
                  <a:cxn ang="0">
                    <a:pos x="0" y="9"/>
                  </a:cxn>
                </a:cxnLst>
                <a:rect l="0" t="0" r="r" b="b"/>
                <a:pathLst>
                  <a:path w="31" h="27">
                    <a:moveTo>
                      <a:pt x="0" y="9"/>
                    </a:moveTo>
                    <a:lnTo>
                      <a:pt x="3" y="16"/>
                    </a:lnTo>
                    <a:lnTo>
                      <a:pt x="11" y="27"/>
                    </a:lnTo>
                    <a:lnTo>
                      <a:pt x="31" y="11"/>
                    </a:lnTo>
                    <a:lnTo>
                      <a:pt x="22" y="0"/>
                    </a:lnTo>
                    <a:lnTo>
                      <a:pt x="25" y="6"/>
                    </a:lnTo>
                    <a:lnTo>
                      <a:pt x="0" y="9"/>
                    </a:lnTo>
                    <a:lnTo>
                      <a:pt x="0" y="12"/>
                    </a:lnTo>
                    <a:lnTo>
                      <a:pt x="3" y="1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70" name="Freeform 166"/>
              <p:cNvSpPr>
                <a:spLocks/>
              </p:cNvSpPr>
              <p:nvPr/>
            </p:nvSpPr>
            <p:spPr bwMode="auto">
              <a:xfrm>
                <a:off x="776" y="915"/>
                <a:ext cx="27" cy="26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3"/>
                  </a:cxn>
                  <a:cxn ang="0">
                    <a:pos x="2" y="26"/>
                  </a:cxn>
                  <a:cxn ang="0">
                    <a:pos x="27" y="23"/>
                  </a:cxn>
                  <a:cxn ang="0">
                    <a:pos x="25" y="0"/>
                  </a:cxn>
                  <a:cxn ang="0">
                    <a:pos x="25" y="2"/>
                  </a:cxn>
                  <a:cxn ang="0">
                    <a:pos x="0" y="2"/>
                  </a:cxn>
                </a:cxnLst>
                <a:rect l="0" t="0" r="r" b="b"/>
                <a:pathLst>
                  <a:path w="27" h="26">
                    <a:moveTo>
                      <a:pt x="0" y="2"/>
                    </a:moveTo>
                    <a:lnTo>
                      <a:pt x="0" y="3"/>
                    </a:lnTo>
                    <a:lnTo>
                      <a:pt x="2" y="26"/>
                    </a:lnTo>
                    <a:lnTo>
                      <a:pt x="27" y="23"/>
                    </a:lnTo>
                    <a:lnTo>
                      <a:pt x="25" y="0"/>
                    </a:lnTo>
                    <a:lnTo>
                      <a:pt x="25" y="2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71" name="Freeform 167"/>
              <p:cNvSpPr>
                <a:spLocks/>
              </p:cNvSpPr>
              <p:nvPr/>
            </p:nvSpPr>
            <p:spPr bwMode="auto">
              <a:xfrm>
                <a:off x="776" y="917"/>
                <a:ext cx="26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25" y="0"/>
                  </a:cxn>
                  <a:cxn ang="0">
                    <a:pos x="0" y="0"/>
                  </a:cxn>
                </a:cxnLst>
                <a:rect l="0" t="0" r="r" b="b"/>
                <a:pathLst>
                  <a:path w="25">
                    <a:moveTo>
                      <a:pt x="0" y="0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72" name="Freeform 168"/>
              <p:cNvSpPr>
                <a:spLocks/>
              </p:cNvSpPr>
              <p:nvPr/>
            </p:nvSpPr>
            <p:spPr bwMode="auto">
              <a:xfrm>
                <a:off x="776" y="896"/>
                <a:ext cx="26" cy="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22"/>
                  </a:cxn>
                  <a:cxn ang="0">
                    <a:pos x="25" y="22"/>
                  </a:cxn>
                  <a:cxn ang="0">
                    <a:pos x="25" y="2"/>
                  </a:cxn>
                  <a:cxn ang="0">
                    <a:pos x="25" y="4"/>
                  </a:cxn>
                  <a:cxn ang="0">
                    <a:pos x="0" y="0"/>
                  </a:cxn>
                </a:cxnLst>
                <a:rect l="0" t="0" r="r" b="b"/>
                <a:pathLst>
                  <a:path w="25" h="22">
                    <a:moveTo>
                      <a:pt x="0" y="0"/>
                    </a:moveTo>
                    <a:lnTo>
                      <a:pt x="0" y="2"/>
                    </a:lnTo>
                    <a:lnTo>
                      <a:pt x="0" y="22"/>
                    </a:lnTo>
                    <a:lnTo>
                      <a:pt x="25" y="22"/>
                    </a:lnTo>
                    <a:lnTo>
                      <a:pt x="25" y="2"/>
                    </a:lnTo>
                    <a:lnTo>
                      <a:pt x="25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73" name="Freeform 169"/>
              <p:cNvSpPr>
                <a:spLocks/>
              </p:cNvSpPr>
              <p:nvPr/>
            </p:nvSpPr>
            <p:spPr bwMode="auto">
              <a:xfrm>
                <a:off x="776" y="882"/>
                <a:ext cx="27" cy="18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2" y="0"/>
                  </a:cxn>
                  <a:cxn ang="0">
                    <a:pos x="0" y="14"/>
                  </a:cxn>
                  <a:cxn ang="0">
                    <a:pos x="25" y="18"/>
                  </a:cxn>
                  <a:cxn ang="0">
                    <a:pos x="27" y="3"/>
                  </a:cxn>
                  <a:cxn ang="0">
                    <a:pos x="27" y="0"/>
                  </a:cxn>
                  <a:cxn ang="0">
                    <a:pos x="27" y="3"/>
                  </a:cxn>
                  <a:cxn ang="0">
                    <a:pos x="27" y="1"/>
                  </a:cxn>
                  <a:cxn ang="0">
                    <a:pos x="27" y="0"/>
                  </a:cxn>
                  <a:cxn ang="0">
                    <a:pos x="2" y="3"/>
                  </a:cxn>
                </a:cxnLst>
                <a:rect l="0" t="0" r="r" b="b"/>
                <a:pathLst>
                  <a:path w="27" h="18">
                    <a:moveTo>
                      <a:pt x="2" y="3"/>
                    </a:moveTo>
                    <a:lnTo>
                      <a:pt x="2" y="0"/>
                    </a:lnTo>
                    <a:lnTo>
                      <a:pt x="0" y="14"/>
                    </a:lnTo>
                    <a:lnTo>
                      <a:pt x="25" y="18"/>
                    </a:lnTo>
                    <a:lnTo>
                      <a:pt x="27" y="3"/>
                    </a:lnTo>
                    <a:lnTo>
                      <a:pt x="27" y="0"/>
                    </a:lnTo>
                    <a:lnTo>
                      <a:pt x="27" y="3"/>
                    </a:lnTo>
                    <a:lnTo>
                      <a:pt x="27" y="1"/>
                    </a:lnTo>
                    <a:lnTo>
                      <a:pt x="27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74" name="Freeform 170"/>
              <p:cNvSpPr>
                <a:spLocks/>
              </p:cNvSpPr>
              <p:nvPr/>
            </p:nvSpPr>
            <p:spPr bwMode="auto">
              <a:xfrm>
                <a:off x="776" y="866"/>
                <a:ext cx="27" cy="18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0" y="3"/>
                  </a:cxn>
                  <a:cxn ang="0">
                    <a:pos x="2" y="18"/>
                  </a:cxn>
                  <a:cxn ang="0">
                    <a:pos x="27" y="15"/>
                  </a:cxn>
                  <a:cxn ang="0">
                    <a:pos x="25" y="0"/>
                  </a:cxn>
                  <a:cxn ang="0">
                    <a:pos x="12" y="2"/>
                  </a:cxn>
                </a:cxnLst>
                <a:rect l="0" t="0" r="r" b="b"/>
                <a:pathLst>
                  <a:path w="27" h="18">
                    <a:moveTo>
                      <a:pt x="12" y="2"/>
                    </a:moveTo>
                    <a:lnTo>
                      <a:pt x="0" y="3"/>
                    </a:lnTo>
                    <a:lnTo>
                      <a:pt x="2" y="18"/>
                    </a:lnTo>
                    <a:lnTo>
                      <a:pt x="27" y="15"/>
                    </a:lnTo>
                    <a:lnTo>
                      <a:pt x="25" y="0"/>
                    </a:ln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75" name="Freeform 171"/>
              <p:cNvSpPr>
                <a:spLocks/>
              </p:cNvSpPr>
              <p:nvPr/>
            </p:nvSpPr>
            <p:spPr bwMode="auto">
              <a:xfrm>
                <a:off x="795" y="1053"/>
                <a:ext cx="31" cy="24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1" y="12"/>
                  </a:cxn>
                  <a:cxn ang="0">
                    <a:pos x="7" y="23"/>
                  </a:cxn>
                  <a:cxn ang="0">
                    <a:pos x="30" y="11"/>
                  </a:cxn>
                  <a:cxn ang="0">
                    <a:pos x="24" y="0"/>
                  </a:cxn>
                  <a:cxn ang="0">
                    <a:pos x="24" y="2"/>
                  </a:cxn>
                  <a:cxn ang="0">
                    <a:pos x="0" y="10"/>
                  </a:cxn>
                </a:cxnLst>
                <a:rect l="0" t="0" r="r" b="b"/>
                <a:pathLst>
                  <a:path w="30" h="23">
                    <a:moveTo>
                      <a:pt x="0" y="10"/>
                    </a:moveTo>
                    <a:lnTo>
                      <a:pt x="1" y="12"/>
                    </a:lnTo>
                    <a:lnTo>
                      <a:pt x="7" y="23"/>
                    </a:lnTo>
                    <a:lnTo>
                      <a:pt x="30" y="11"/>
                    </a:lnTo>
                    <a:lnTo>
                      <a:pt x="24" y="0"/>
                    </a:lnTo>
                    <a:lnTo>
                      <a:pt x="24" y="2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76" name="Freeform 172"/>
              <p:cNvSpPr>
                <a:spLocks/>
              </p:cNvSpPr>
              <p:nvPr/>
            </p:nvSpPr>
            <p:spPr bwMode="auto">
              <a:xfrm>
                <a:off x="790" y="1041"/>
                <a:ext cx="29" cy="22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0" y="9"/>
                  </a:cxn>
                  <a:cxn ang="0">
                    <a:pos x="5" y="23"/>
                  </a:cxn>
                  <a:cxn ang="0">
                    <a:pos x="29" y="15"/>
                  </a:cxn>
                  <a:cxn ang="0">
                    <a:pos x="24" y="0"/>
                  </a:cxn>
                  <a:cxn ang="0">
                    <a:pos x="24" y="2"/>
                  </a:cxn>
                  <a:cxn ang="0">
                    <a:pos x="0" y="7"/>
                  </a:cxn>
                </a:cxnLst>
                <a:rect l="0" t="0" r="r" b="b"/>
                <a:pathLst>
                  <a:path w="29" h="23">
                    <a:moveTo>
                      <a:pt x="0" y="7"/>
                    </a:moveTo>
                    <a:lnTo>
                      <a:pt x="0" y="9"/>
                    </a:lnTo>
                    <a:lnTo>
                      <a:pt x="5" y="23"/>
                    </a:lnTo>
                    <a:lnTo>
                      <a:pt x="29" y="15"/>
                    </a:lnTo>
                    <a:lnTo>
                      <a:pt x="24" y="0"/>
                    </a:lnTo>
                    <a:lnTo>
                      <a:pt x="24" y="2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77" name="Freeform 173"/>
              <p:cNvSpPr>
                <a:spLocks/>
              </p:cNvSpPr>
              <p:nvPr/>
            </p:nvSpPr>
            <p:spPr bwMode="auto">
              <a:xfrm>
                <a:off x="788" y="1025"/>
                <a:ext cx="26" cy="22"/>
              </a:xfrm>
              <a:custGeom>
                <a:avLst/>
                <a:gdLst/>
                <a:ahLst/>
                <a:cxnLst>
                  <a:cxn ang="0">
                    <a:pos x="0" y="2"/>
                  </a:cxn>
                  <a:cxn ang="0">
                    <a:pos x="0" y="5"/>
                  </a:cxn>
                  <a:cxn ang="0">
                    <a:pos x="3" y="22"/>
                  </a:cxn>
                  <a:cxn ang="0">
                    <a:pos x="27" y="17"/>
                  </a:cxn>
                  <a:cxn ang="0">
                    <a:pos x="24" y="0"/>
                  </a:cxn>
                  <a:cxn ang="0">
                    <a:pos x="25" y="2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2"/>
                  </a:cxn>
                </a:cxnLst>
                <a:rect l="0" t="0" r="r" b="b"/>
                <a:pathLst>
                  <a:path w="27" h="22">
                    <a:moveTo>
                      <a:pt x="0" y="2"/>
                    </a:moveTo>
                    <a:lnTo>
                      <a:pt x="0" y="5"/>
                    </a:lnTo>
                    <a:lnTo>
                      <a:pt x="3" y="22"/>
                    </a:lnTo>
                    <a:lnTo>
                      <a:pt x="27" y="17"/>
                    </a:lnTo>
                    <a:lnTo>
                      <a:pt x="24" y="0"/>
                    </a:lnTo>
                    <a:lnTo>
                      <a:pt x="25" y="2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78" name="Freeform 174"/>
              <p:cNvSpPr>
                <a:spLocks/>
              </p:cNvSpPr>
              <p:nvPr/>
            </p:nvSpPr>
            <p:spPr bwMode="auto">
              <a:xfrm>
                <a:off x="788" y="1027"/>
                <a:ext cx="24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25" h="3">
                    <a:moveTo>
                      <a:pt x="0" y="0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79" name="Freeform 175"/>
              <p:cNvSpPr>
                <a:spLocks/>
              </p:cNvSpPr>
              <p:nvPr/>
            </p:nvSpPr>
            <p:spPr bwMode="auto">
              <a:xfrm>
                <a:off x="788" y="1009"/>
                <a:ext cx="24" cy="1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19"/>
                  </a:cxn>
                  <a:cxn ang="0">
                    <a:pos x="25" y="19"/>
                  </a:cxn>
                  <a:cxn ang="0">
                    <a:pos x="25" y="2"/>
                  </a:cxn>
                  <a:cxn ang="0">
                    <a:pos x="24" y="5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25" h="19">
                    <a:moveTo>
                      <a:pt x="0" y="0"/>
                    </a:moveTo>
                    <a:lnTo>
                      <a:pt x="0" y="2"/>
                    </a:lnTo>
                    <a:lnTo>
                      <a:pt x="0" y="19"/>
                    </a:lnTo>
                    <a:lnTo>
                      <a:pt x="25" y="19"/>
                    </a:lnTo>
                    <a:lnTo>
                      <a:pt x="25" y="2"/>
                    </a:lnTo>
                    <a:lnTo>
                      <a:pt x="24" y="5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80" name="Freeform 176"/>
              <p:cNvSpPr>
                <a:spLocks/>
              </p:cNvSpPr>
              <p:nvPr/>
            </p:nvSpPr>
            <p:spPr bwMode="auto">
              <a:xfrm>
                <a:off x="788" y="989"/>
                <a:ext cx="27" cy="24"/>
              </a:xfrm>
              <a:custGeom>
                <a:avLst/>
                <a:gdLst/>
                <a:ahLst/>
                <a:cxnLst>
                  <a:cxn ang="0">
                    <a:pos x="4" y="8"/>
                  </a:cxn>
                  <a:cxn ang="0">
                    <a:pos x="3" y="1"/>
                  </a:cxn>
                  <a:cxn ang="0">
                    <a:pos x="0" y="19"/>
                  </a:cxn>
                  <a:cxn ang="0">
                    <a:pos x="24" y="24"/>
                  </a:cxn>
                  <a:cxn ang="0">
                    <a:pos x="27" y="6"/>
                  </a:cxn>
                  <a:cxn ang="0">
                    <a:pos x="27" y="0"/>
                  </a:cxn>
                  <a:cxn ang="0">
                    <a:pos x="27" y="6"/>
                  </a:cxn>
                  <a:cxn ang="0">
                    <a:pos x="28" y="3"/>
                  </a:cxn>
                  <a:cxn ang="0">
                    <a:pos x="27" y="0"/>
                  </a:cxn>
                  <a:cxn ang="0">
                    <a:pos x="4" y="8"/>
                  </a:cxn>
                </a:cxnLst>
                <a:rect l="0" t="0" r="r" b="b"/>
                <a:pathLst>
                  <a:path w="28" h="24">
                    <a:moveTo>
                      <a:pt x="4" y="8"/>
                    </a:moveTo>
                    <a:lnTo>
                      <a:pt x="3" y="1"/>
                    </a:lnTo>
                    <a:lnTo>
                      <a:pt x="0" y="19"/>
                    </a:lnTo>
                    <a:lnTo>
                      <a:pt x="24" y="24"/>
                    </a:lnTo>
                    <a:lnTo>
                      <a:pt x="27" y="6"/>
                    </a:lnTo>
                    <a:lnTo>
                      <a:pt x="27" y="0"/>
                    </a:lnTo>
                    <a:lnTo>
                      <a:pt x="27" y="6"/>
                    </a:lnTo>
                    <a:lnTo>
                      <a:pt x="28" y="3"/>
                    </a:lnTo>
                    <a:lnTo>
                      <a:pt x="27" y="0"/>
                    </a:lnTo>
                    <a:lnTo>
                      <a:pt x="4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81" name="Freeform 177"/>
              <p:cNvSpPr>
                <a:spLocks/>
              </p:cNvSpPr>
              <p:nvPr/>
            </p:nvSpPr>
            <p:spPr bwMode="auto">
              <a:xfrm>
                <a:off x="785" y="967"/>
                <a:ext cx="29" cy="30"/>
              </a:xfrm>
              <a:custGeom>
                <a:avLst/>
                <a:gdLst/>
                <a:ahLst/>
                <a:cxnLst>
                  <a:cxn ang="0">
                    <a:pos x="3" y="19"/>
                  </a:cxn>
                  <a:cxn ang="0">
                    <a:pos x="0" y="14"/>
                  </a:cxn>
                  <a:cxn ang="0">
                    <a:pos x="6" y="31"/>
                  </a:cxn>
                  <a:cxn ang="0">
                    <a:pos x="29" y="23"/>
                  </a:cxn>
                  <a:cxn ang="0">
                    <a:pos x="23" y="6"/>
                  </a:cxn>
                  <a:cxn ang="0">
                    <a:pos x="20" y="0"/>
                  </a:cxn>
                  <a:cxn ang="0">
                    <a:pos x="23" y="6"/>
                  </a:cxn>
                  <a:cxn ang="0">
                    <a:pos x="22" y="2"/>
                  </a:cxn>
                  <a:cxn ang="0">
                    <a:pos x="20" y="0"/>
                  </a:cxn>
                  <a:cxn ang="0">
                    <a:pos x="3" y="19"/>
                  </a:cxn>
                </a:cxnLst>
                <a:rect l="0" t="0" r="r" b="b"/>
                <a:pathLst>
                  <a:path w="29" h="31">
                    <a:moveTo>
                      <a:pt x="3" y="19"/>
                    </a:moveTo>
                    <a:lnTo>
                      <a:pt x="0" y="14"/>
                    </a:lnTo>
                    <a:lnTo>
                      <a:pt x="6" y="31"/>
                    </a:lnTo>
                    <a:lnTo>
                      <a:pt x="29" y="23"/>
                    </a:lnTo>
                    <a:lnTo>
                      <a:pt x="23" y="6"/>
                    </a:lnTo>
                    <a:lnTo>
                      <a:pt x="20" y="0"/>
                    </a:lnTo>
                    <a:lnTo>
                      <a:pt x="23" y="6"/>
                    </a:lnTo>
                    <a:lnTo>
                      <a:pt x="22" y="2"/>
                    </a:lnTo>
                    <a:lnTo>
                      <a:pt x="20" y="0"/>
                    </a:lnTo>
                    <a:lnTo>
                      <a:pt x="3" y="1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82" name="Freeform 178"/>
              <p:cNvSpPr>
                <a:spLocks/>
              </p:cNvSpPr>
              <p:nvPr/>
            </p:nvSpPr>
            <p:spPr bwMode="auto">
              <a:xfrm>
                <a:off x="788" y="967"/>
                <a:ext cx="20" cy="18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17" y="0"/>
                  </a:cxn>
                  <a:cxn ang="0">
                    <a:pos x="20" y="6"/>
                  </a:cxn>
                  <a:cxn ang="0">
                    <a:pos x="19" y="2"/>
                  </a:cxn>
                  <a:cxn ang="0">
                    <a:pos x="17" y="0"/>
                  </a:cxn>
                  <a:cxn ang="0">
                    <a:pos x="0" y="19"/>
                  </a:cxn>
                </a:cxnLst>
                <a:rect l="0" t="0" r="r" b="b"/>
                <a:pathLst>
                  <a:path w="20" h="19">
                    <a:moveTo>
                      <a:pt x="0" y="19"/>
                    </a:move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7" y="0"/>
                    </a:lnTo>
                    <a:lnTo>
                      <a:pt x="20" y="6"/>
                    </a:lnTo>
                    <a:lnTo>
                      <a:pt x="19" y="2"/>
                    </a:lnTo>
                    <a:lnTo>
                      <a:pt x="17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83" name="Freeform 179"/>
              <p:cNvSpPr>
                <a:spLocks/>
              </p:cNvSpPr>
              <p:nvPr/>
            </p:nvSpPr>
            <p:spPr bwMode="auto">
              <a:xfrm>
                <a:off x="771" y="953"/>
                <a:ext cx="34" cy="3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0" y="18"/>
                  </a:cxn>
                  <a:cxn ang="0">
                    <a:pos x="17" y="33"/>
                  </a:cxn>
                  <a:cxn ang="0">
                    <a:pos x="34" y="14"/>
                  </a:cxn>
                  <a:cxn ang="0">
                    <a:pos x="17" y="0"/>
                  </a:cxn>
                  <a:cxn ang="0">
                    <a:pos x="17" y="0"/>
                  </a:cxn>
                  <a:cxn ang="0">
                    <a:pos x="0" y="18"/>
                  </a:cxn>
                </a:cxnLst>
                <a:rect l="0" t="0" r="r" b="b"/>
                <a:pathLst>
                  <a:path w="34" h="33">
                    <a:moveTo>
                      <a:pt x="0" y="18"/>
                    </a:moveTo>
                    <a:lnTo>
                      <a:pt x="0" y="18"/>
                    </a:lnTo>
                    <a:lnTo>
                      <a:pt x="17" y="33"/>
                    </a:lnTo>
                    <a:lnTo>
                      <a:pt x="34" y="14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84" name="Freeform 180"/>
              <p:cNvSpPr>
                <a:spLocks/>
              </p:cNvSpPr>
              <p:nvPr/>
            </p:nvSpPr>
            <p:spPr bwMode="auto">
              <a:xfrm>
                <a:off x="759" y="941"/>
                <a:ext cx="29" cy="30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" y="18"/>
                  </a:cxn>
                  <a:cxn ang="0">
                    <a:pos x="13" y="29"/>
                  </a:cxn>
                  <a:cxn ang="0">
                    <a:pos x="30" y="11"/>
                  </a:cxn>
                  <a:cxn ang="0">
                    <a:pos x="19" y="0"/>
                  </a:cxn>
                  <a:cxn ang="0">
                    <a:pos x="20" y="1"/>
                  </a:cxn>
                  <a:cxn ang="0">
                    <a:pos x="0" y="17"/>
                  </a:cxn>
                </a:cxnLst>
                <a:rect l="0" t="0" r="r" b="b"/>
                <a:pathLst>
                  <a:path w="30" h="29">
                    <a:moveTo>
                      <a:pt x="0" y="17"/>
                    </a:moveTo>
                    <a:lnTo>
                      <a:pt x="1" y="18"/>
                    </a:lnTo>
                    <a:lnTo>
                      <a:pt x="13" y="29"/>
                    </a:lnTo>
                    <a:lnTo>
                      <a:pt x="30" y="11"/>
                    </a:lnTo>
                    <a:lnTo>
                      <a:pt x="19" y="0"/>
                    </a:lnTo>
                    <a:lnTo>
                      <a:pt x="20" y="1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85" name="Freeform 181"/>
              <p:cNvSpPr>
                <a:spLocks/>
              </p:cNvSpPr>
              <p:nvPr/>
            </p:nvSpPr>
            <p:spPr bwMode="auto">
              <a:xfrm>
                <a:off x="747" y="931"/>
                <a:ext cx="31" cy="2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3" y="16"/>
                  </a:cxn>
                  <a:cxn ang="0">
                    <a:pos x="11" y="27"/>
                  </a:cxn>
                  <a:cxn ang="0">
                    <a:pos x="31" y="11"/>
                  </a:cxn>
                  <a:cxn ang="0">
                    <a:pos x="22" y="0"/>
                  </a:cxn>
                  <a:cxn ang="0">
                    <a:pos x="25" y="8"/>
                  </a:cxn>
                  <a:cxn ang="0">
                    <a:pos x="0" y="8"/>
                  </a:cxn>
                  <a:cxn ang="0">
                    <a:pos x="0" y="12"/>
                  </a:cxn>
                  <a:cxn ang="0">
                    <a:pos x="3" y="16"/>
                  </a:cxn>
                  <a:cxn ang="0">
                    <a:pos x="0" y="8"/>
                  </a:cxn>
                </a:cxnLst>
                <a:rect l="0" t="0" r="r" b="b"/>
                <a:pathLst>
                  <a:path w="31" h="27">
                    <a:moveTo>
                      <a:pt x="0" y="8"/>
                    </a:moveTo>
                    <a:lnTo>
                      <a:pt x="3" y="16"/>
                    </a:lnTo>
                    <a:lnTo>
                      <a:pt x="11" y="27"/>
                    </a:lnTo>
                    <a:lnTo>
                      <a:pt x="31" y="11"/>
                    </a:lnTo>
                    <a:lnTo>
                      <a:pt x="22" y="0"/>
                    </a:lnTo>
                    <a:lnTo>
                      <a:pt x="25" y="8"/>
                    </a:lnTo>
                    <a:lnTo>
                      <a:pt x="0" y="8"/>
                    </a:lnTo>
                    <a:lnTo>
                      <a:pt x="0" y="12"/>
                    </a:lnTo>
                    <a:lnTo>
                      <a:pt x="3" y="16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86" name="Freeform 182"/>
              <p:cNvSpPr>
                <a:spLocks/>
              </p:cNvSpPr>
              <p:nvPr/>
            </p:nvSpPr>
            <p:spPr bwMode="auto">
              <a:xfrm>
                <a:off x="747" y="939"/>
                <a:ext cx="26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4"/>
                  </a:cxn>
                  <a:cxn ang="0">
                    <a:pos x="3" y="8"/>
                  </a:cxn>
                  <a:cxn ang="0">
                    <a:pos x="0" y="0"/>
                  </a:cxn>
                </a:cxnLst>
                <a:rect l="0" t="0" r="r" b="b"/>
                <a:pathLst>
                  <a:path w="25" h="8">
                    <a:moveTo>
                      <a:pt x="0" y="0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4"/>
                    </a:lnTo>
                    <a:lnTo>
                      <a:pt x="3" y="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87" name="Freeform 183"/>
              <p:cNvSpPr>
                <a:spLocks/>
              </p:cNvSpPr>
              <p:nvPr/>
            </p:nvSpPr>
            <p:spPr bwMode="auto">
              <a:xfrm>
                <a:off x="747" y="931"/>
                <a:ext cx="26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9"/>
                  </a:cxn>
                  <a:cxn ang="0">
                    <a:pos x="25" y="9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0" y="0"/>
                  </a:cxn>
                </a:cxnLst>
                <a:rect l="0" t="0" r="r" b="b"/>
                <a:pathLst>
                  <a:path w="25" h="9">
                    <a:moveTo>
                      <a:pt x="0" y="0"/>
                    </a:moveTo>
                    <a:lnTo>
                      <a:pt x="0" y="0"/>
                    </a:lnTo>
                    <a:lnTo>
                      <a:pt x="0" y="9"/>
                    </a:lnTo>
                    <a:lnTo>
                      <a:pt x="25" y="9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88" name="Freeform 184"/>
              <p:cNvSpPr>
                <a:spLocks/>
              </p:cNvSpPr>
              <p:nvPr/>
            </p:nvSpPr>
            <p:spPr bwMode="auto">
              <a:xfrm>
                <a:off x="747" y="917"/>
                <a:ext cx="26" cy="14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6"/>
                  </a:cxn>
                  <a:cxn ang="0">
                    <a:pos x="0" y="14"/>
                  </a:cxn>
                  <a:cxn ang="0">
                    <a:pos x="25" y="14"/>
                  </a:cxn>
                  <a:cxn ang="0">
                    <a:pos x="25" y="6"/>
                  </a:cxn>
                  <a:cxn ang="0">
                    <a:pos x="23" y="12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6"/>
                  </a:cxn>
                  <a:cxn ang="0">
                    <a:pos x="2" y="0"/>
                  </a:cxn>
                </a:cxnLst>
                <a:rect l="0" t="0" r="r" b="b"/>
                <a:pathLst>
                  <a:path w="25" h="14">
                    <a:moveTo>
                      <a:pt x="2" y="0"/>
                    </a:moveTo>
                    <a:lnTo>
                      <a:pt x="0" y="6"/>
                    </a:lnTo>
                    <a:lnTo>
                      <a:pt x="0" y="14"/>
                    </a:lnTo>
                    <a:lnTo>
                      <a:pt x="25" y="14"/>
                    </a:lnTo>
                    <a:lnTo>
                      <a:pt x="25" y="6"/>
                    </a:lnTo>
                    <a:lnTo>
                      <a:pt x="23" y="12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89" name="Freeform 185"/>
              <p:cNvSpPr>
                <a:spLocks/>
              </p:cNvSpPr>
              <p:nvPr/>
            </p:nvSpPr>
            <p:spPr bwMode="auto">
              <a:xfrm>
                <a:off x="749" y="908"/>
                <a:ext cx="27" cy="22"/>
              </a:xfrm>
              <a:custGeom>
                <a:avLst/>
                <a:gdLst/>
                <a:ahLst/>
                <a:cxnLst>
                  <a:cxn ang="0">
                    <a:pos x="16" y="6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21" y="21"/>
                  </a:cxn>
                  <a:cxn ang="0">
                    <a:pos x="26" y="12"/>
                  </a:cxn>
                  <a:cxn ang="0">
                    <a:pos x="16" y="6"/>
                  </a:cxn>
                </a:cxnLst>
                <a:rect l="0" t="0" r="r" b="b"/>
                <a:pathLst>
                  <a:path w="26" h="21">
                    <a:moveTo>
                      <a:pt x="16" y="6"/>
                    </a:moveTo>
                    <a:lnTo>
                      <a:pt x="5" y="0"/>
                    </a:lnTo>
                    <a:lnTo>
                      <a:pt x="0" y="9"/>
                    </a:lnTo>
                    <a:lnTo>
                      <a:pt x="21" y="21"/>
                    </a:lnTo>
                    <a:lnTo>
                      <a:pt x="26" y="12"/>
                    </a:lnTo>
                    <a:lnTo>
                      <a:pt x="16" y="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90" name="Freeform 186"/>
              <p:cNvSpPr>
                <a:spLocks/>
              </p:cNvSpPr>
              <p:nvPr/>
            </p:nvSpPr>
            <p:spPr bwMode="auto">
              <a:xfrm>
                <a:off x="778" y="1059"/>
                <a:ext cx="27" cy="2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2" y="18"/>
                  </a:cxn>
                  <a:cxn ang="0">
                    <a:pos x="11" y="26"/>
                  </a:cxn>
                  <a:cxn ang="0">
                    <a:pos x="28" y="9"/>
                  </a:cxn>
                  <a:cxn ang="0">
                    <a:pos x="20" y="0"/>
                  </a:cxn>
                  <a:cxn ang="0">
                    <a:pos x="22" y="3"/>
                  </a:cxn>
                  <a:cxn ang="0">
                    <a:pos x="0" y="16"/>
                  </a:cxn>
                  <a:cxn ang="0">
                    <a:pos x="1" y="17"/>
                  </a:cxn>
                  <a:cxn ang="0">
                    <a:pos x="2" y="18"/>
                  </a:cxn>
                  <a:cxn ang="0">
                    <a:pos x="0" y="16"/>
                  </a:cxn>
                </a:cxnLst>
                <a:rect l="0" t="0" r="r" b="b"/>
                <a:pathLst>
                  <a:path w="28" h="26">
                    <a:moveTo>
                      <a:pt x="0" y="16"/>
                    </a:moveTo>
                    <a:lnTo>
                      <a:pt x="2" y="18"/>
                    </a:lnTo>
                    <a:lnTo>
                      <a:pt x="11" y="26"/>
                    </a:lnTo>
                    <a:lnTo>
                      <a:pt x="28" y="9"/>
                    </a:lnTo>
                    <a:lnTo>
                      <a:pt x="20" y="0"/>
                    </a:lnTo>
                    <a:lnTo>
                      <a:pt x="22" y="3"/>
                    </a:lnTo>
                    <a:lnTo>
                      <a:pt x="0" y="16"/>
                    </a:lnTo>
                    <a:lnTo>
                      <a:pt x="1" y="17"/>
                    </a:lnTo>
                    <a:lnTo>
                      <a:pt x="2" y="18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91" name="Freeform 187"/>
              <p:cNvSpPr>
                <a:spLocks/>
              </p:cNvSpPr>
              <p:nvPr/>
            </p:nvSpPr>
            <p:spPr bwMode="auto">
              <a:xfrm>
                <a:off x="768" y="1047"/>
                <a:ext cx="32" cy="28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2" y="13"/>
                  </a:cxn>
                  <a:cxn ang="0">
                    <a:pos x="10" y="28"/>
                  </a:cxn>
                  <a:cxn ang="0">
                    <a:pos x="32" y="15"/>
                  </a:cxn>
                  <a:cxn ang="0">
                    <a:pos x="23" y="0"/>
                  </a:cxn>
                  <a:cxn ang="0">
                    <a:pos x="24" y="3"/>
                  </a:cxn>
                  <a:cxn ang="0">
                    <a:pos x="0" y="10"/>
                  </a:cxn>
                  <a:cxn ang="0">
                    <a:pos x="1" y="11"/>
                  </a:cxn>
                  <a:cxn ang="0">
                    <a:pos x="2" y="13"/>
                  </a:cxn>
                  <a:cxn ang="0">
                    <a:pos x="0" y="10"/>
                  </a:cxn>
                </a:cxnLst>
                <a:rect l="0" t="0" r="r" b="b"/>
                <a:pathLst>
                  <a:path w="32" h="28">
                    <a:moveTo>
                      <a:pt x="0" y="10"/>
                    </a:moveTo>
                    <a:lnTo>
                      <a:pt x="2" y="13"/>
                    </a:lnTo>
                    <a:lnTo>
                      <a:pt x="10" y="28"/>
                    </a:lnTo>
                    <a:lnTo>
                      <a:pt x="32" y="15"/>
                    </a:lnTo>
                    <a:lnTo>
                      <a:pt x="23" y="0"/>
                    </a:lnTo>
                    <a:lnTo>
                      <a:pt x="24" y="3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2" y="13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92" name="Freeform 188"/>
              <p:cNvSpPr>
                <a:spLocks/>
              </p:cNvSpPr>
              <p:nvPr/>
            </p:nvSpPr>
            <p:spPr bwMode="auto">
              <a:xfrm>
                <a:off x="761" y="1031"/>
                <a:ext cx="31" cy="26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7"/>
                  </a:cxn>
                  <a:cxn ang="0">
                    <a:pos x="6" y="27"/>
                  </a:cxn>
                  <a:cxn ang="0">
                    <a:pos x="30" y="20"/>
                  </a:cxn>
                  <a:cxn ang="0">
                    <a:pos x="24" y="0"/>
                  </a:cxn>
                  <a:cxn ang="0">
                    <a:pos x="25" y="3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0" y="7"/>
                  </a:cxn>
                  <a:cxn ang="0">
                    <a:pos x="0" y="3"/>
                  </a:cxn>
                </a:cxnLst>
                <a:rect l="0" t="0" r="r" b="b"/>
                <a:pathLst>
                  <a:path w="30" h="27">
                    <a:moveTo>
                      <a:pt x="0" y="3"/>
                    </a:moveTo>
                    <a:lnTo>
                      <a:pt x="0" y="7"/>
                    </a:lnTo>
                    <a:lnTo>
                      <a:pt x="6" y="27"/>
                    </a:lnTo>
                    <a:lnTo>
                      <a:pt x="30" y="20"/>
                    </a:lnTo>
                    <a:lnTo>
                      <a:pt x="24" y="0"/>
                    </a:lnTo>
                    <a:lnTo>
                      <a:pt x="25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93" name="Freeform 189"/>
              <p:cNvSpPr>
                <a:spLocks/>
              </p:cNvSpPr>
              <p:nvPr/>
            </p:nvSpPr>
            <p:spPr bwMode="auto">
              <a:xfrm>
                <a:off x="761" y="1033"/>
                <a:ext cx="27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0" y="0"/>
                  </a:cxn>
                </a:cxnLst>
                <a:rect l="0" t="0" r="r" b="b"/>
                <a:pathLst>
                  <a:path w="25" h="4">
                    <a:moveTo>
                      <a:pt x="0" y="0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94" name="Freeform 190"/>
              <p:cNvSpPr>
                <a:spLocks/>
              </p:cNvSpPr>
              <p:nvPr/>
            </p:nvSpPr>
            <p:spPr bwMode="auto">
              <a:xfrm>
                <a:off x="761" y="1017"/>
                <a:ext cx="27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25" y="17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0" y="0"/>
                  </a:cxn>
                </a:cxnLst>
                <a:rect l="0" t="0" r="r" b="b"/>
                <a:pathLst>
                  <a:path w="25" h="17">
                    <a:moveTo>
                      <a:pt x="0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25" y="17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95" name="Freeform 191"/>
              <p:cNvSpPr>
                <a:spLocks/>
              </p:cNvSpPr>
              <p:nvPr/>
            </p:nvSpPr>
            <p:spPr bwMode="auto">
              <a:xfrm>
                <a:off x="761" y="997"/>
                <a:ext cx="27" cy="20"/>
              </a:xfrm>
              <a:custGeom>
                <a:avLst/>
                <a:gdLst/>
                <a:ahLst/>
                <a:cxnLst>
                  <a:cxn ang="0">
                    <a:pos x="1" y="11"/>
                  </a:cxn>
                  <a:cxn ang="0">
                    <a:pos x="0" y="6"/>
                  </a:cxn>
                  <a:cxn ang="0">
                    <a:pos x="0" y="20"/>
                  </a:cxn>
                  <a:cxn ang="0">
                    <a:pos x="25" y="20"/>
                  </a:cxn>
                  <a:cxn ang="0">
                    <a:pos x="25" y="6"/>
                  </a:cxn>
                  <a:cxn ang="0">
                    <a:pos x="23" y="0"/>
                  </a:cxn>
                  <a:cxn ang="0">
                    <a:pos x="25" y="6"/>
                  </a:cxn>
                  <a:cxn ang="0">
                    <a:pos x="25" y="3"/>
                  </a:cxn>
                  <a:cxn ang="0">
                    <a:pos x="23" y="0"/>
                  </a:cxn>
                  <a:cxn ang="0">
                    <a:pos x="1" y="11"/>
                  </a:cxn>
                </a:cxnLst>
                <a:rect l="0" t="0" r="r" b="b"/>
                <a:pathLst>
                  <a:path w="25" h="20">
                    <a:moveTo>
                      <a:pt x="1" y="11"/>
                    </a:moveTo>
                    <a:lnTo>
                      <a:pt x="0" y="6"/>
                    </a:lnTo>
                    <a:lnTo>
                      <a:pt x="0" y="20"/>
                    </a:lnTo>
                    <a:lnTo>
                      <a:pt x="25" y="20"/>
                    </a:lnTo>
                    <a:lnTo>
                      <a:pt x="25" y="6"/>
                    </a:lnTo>
                    <a:lnTo>
                      <a:pt x="23" y="0"/>
                    </a:lnTo>
                    <a:lnTo>
                      <a:pt x="25" y="6"/>
                    </a:lnTo>
                    <a:lnTo>
                      <a:pt x="25" y="3"/>
                    </a:lnTo>
                    <a:lnTo>
                      <a:pt x="23" y="0"/>
                    </a:lnTo>
                    <a:lnTo>
                      <a:pt x="1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96" name="Freeform 192"/>
              <p:cNvSpPr>
                <a:spLocks/>
              </p:cNvSpPr>
              <p:nvPr/>
            </p:nvSpPr>
            <p:spPr bwMode="auto">
              <a:xfrm>
                <a:off x="759" y="983"/>
                <a:ext cx="26" cy="24"/>
              </a:xfrm>
              <a:custGeom>
                <a:avLst/>
                <a:gdLst/>
                <a:ahLst/>
                <a:cxnLst>
                  <a:cxn ang="0">
                    <a:pos x="1" y="15"/>
                  </a:cxn>
                  <a:cxn ang="0">
                    <a:pos x="0" y="13"/>
                  </a:cxn>
                  <a:cxn ang="0">
                    <a:pos x="5" y="24"/>
                  </a:cxn>
                  <a:cxn ang="0">
                    <a:pos x="27" y="13"/>
                  </a:cxn>
                  <a:cxn ang="0">
                    <a:pos x="22" y="2"/>
                  </a:cxn>
                  <a:cxn ang="0">
                    <a:pos x="21" y="0"/>
                  </a:cxn>
                  <a:cxn ang="0">
                    <a:pos x="22" y="2"/>
                  </a:cxn>
                  <a:cxn ang="0">
                    <a:pos x="22" y="1"/>
                  </a:cxn>
                  <a:cxn ang="0">
                    <a:pos x="21" y="0"/>
                  </a:cxn>
                  <a:cxn ang="0">
                    <a:pos x="1" y="15"/>
                  </a:cxn>
                </a:cxnLst>
                <a:rect l="0" t="0" r="r" b="b"/>
                <a:pathLst>
                  <a:path w="27" h="24">
                    <a:moveTo>
                      <a:pt x="1" y="15"/>
                    </a:moveTo>
                    <a:lnTo>
                      <a:pt x="0" y="13"/>
                    </a:lnTo>
                    <a:lnTo>
                      <a:pt x="5" y="24"/>
                    </a:lnTo>
                    <a:lnTo>
                      <a:pt x="27" y="13"/>
                    </a:lnTo>
                    <a:lnTo>
                      <a:pt x="22" y="2"/>
                    </a:lnTo>
                    <a:lnTo>
                      <a:pt x="21" y="0"/>
                    </a:lnTo>
                    <a:lnTo>
                      <a:pt x="22" y="2"/>
                    </a:lnTo>
                    <a:lnTo>
                      <a:pt x="22" y="1"/>
                    </a:lnTo>
                    <a:lnTo>
                      <a:pt x="21" y="0"/>
                    </a:lnTo>
                    <a:lnTo>
                      <a:pt x="1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97" name="Freeform 193"/>
              <p:cNvSpPr>
                <a:spLocks/>
              </p:cNvSpPr>
              <p:nvPr/>
            </p:nvSpPr>
            <p:spPr bwMode="auto">
              <a:xfrm>
                <a:off x="759" y="983"/>
                <a:ext cx="20" cy="16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10" y="7"/>
                  </a:cxn>
                  <a:cxn ang="0">
                    <a:pos x="10" y="7"/>
                  </a:cxn>
                  <a:cxn ang="0">
                    <a:pos x="10" y="7"/>
                  </a:cxn>
                  <a:cxn ang="0">
                    <a:pos x="10" y="7"/>
                  </a:cxn>
                  <a:cxn ang="0">
                    <a:pos x="20" y="0"/>
                  </a:cxn>
                  <a:cxn ang="0">
                    <a:pos x="21" y="2"/>
                  </a:cxn>
                  <a:cxn ang="0">
                    <a:pos x="21" y="1"/>
                  </a:cxn>
                  <a:cxn ang="0">
                    <a:pos x="20" y="0"/>
                  </a:cxn>
                  <a:cxn ang="0">
                    <a:pos x="0" y="15"/>
                  </a:cxn>
                </a:cxnLst>
                <a:rect l="0" t="0" r="r" b="b"/>
                <a:pathLst>
                  <a:path w="21" h="15">
                    <a:moveTo>
                      <a:pt x="0" y="15"/>
                    </a:moveTo>
                    <a:lnTo>
                      <a:pt x="10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20" y="0"/>
                    </a:lnTo>
                    <a:lnTo>
                      <a:pt x="21" y="2"/>
                    </a:lnTo>
                    <a:lnTo>
                      <a:pt x="21" y="1"/>
                    </a:lnTo>
                    <a:lnTo>
                      <a:pt x="20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98" name="Freeform 194"/>
              <p:cNvSpPr>
                <a:spLocks/>
              </p:cNvSpPr>
              <p:nvPr/>
            </p:nvSpPr>
            <p:spPr bwMode="auto">
              <a:xfrm>
                <a:off x="749" y="971"/>
                <a:ext cx="29" cy="28"/>
              </a:xfrm>
              <a:custGeom>
                <a:avLst/>
                <a:gdLst/>
                <a:ahLst/>
                <a:cxnLst>
                  <a:cxn ang="0">
                    <a:pos x="2" y="17"/>
                  </a:cxn>
                  <a:cxn ang="0">
                    <a:pos x="0" y="16"/>
                  </a:cxn>
                  <a:cxn ang="0">
                    <a:pos x="9" y="28"/>
                  </a:cxn>
                  <a:cxn ang="0">
                    <a:pos x="29" y="13"/>
                  </a:cxn>
                  <a:cxn ang="0">
                    <a:pos x="21" y="1"/>
                  </a:cxn>
                  <a:cxn ang="0">
                    <a:pos x="19" y="0"/>
                  </a:cxn>
                  <a:cxn ang="0">
                    <a:pos x="2" y="17"/>
                  </a:cxn>
                </a:cxnLst>
                <a:rect l="0" t="0" r="r" b="b"/>
                <a:pathLst>
                  <a:path w="29" h="28">
                    <a:moveTo>
                      <a:pt x="2" y="17"/>
                    </a:moveTo>
                    <a:lnTo>
                      <a:pt x="0" y="16"/>
                    </a:lnTo>
                    <a:lnTo>
                      <a:pt x="9" y="28"/>
                    </a:lnTo>
                    <a:lnTo>
                      <a:pt x="29" y="13"/>
                    </a:lnTo>
                    <a:lnTo>
                      <a:pt x="21" y="1"/>
                    </a:lnTo>
                    <a:lnTo>
                      <a:pt x="19" y="0"/>
                    </a:ln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699" name="Freeform 195"/>
              <p:cNvSpPr>
                <a:spLocks/>
              </p:cNvSpPr>
              <p:nvPr/>
            </p:nvSpPr>
            <p:spPr bwMode="auto">
              <a:xfrm>
                <a:off x="742" y="959"/>
                <a:ext cx="26" cy="28"/>
              </a:xfrm>
              <a:custGeom>
                <a:avLst/>
                <a:gdLst/>
                <a:ahLst/>
                <a:cxnLst>
                  <a:cxn ang="0">
                    <a:pos x="1" y="21"/>
                  </a:cxn>
                  <a:cxn ang="0">
                    <a:pos x="0" y="19"/>
                  </a:cxn>
                  <a:cxn ang="0">
                    <a:pos x="9" y="28"/>
                  </a:cxn>
                  <a:cxn ang="0">
                    <a:pos x="26" y="11"/>
                  </a:cxn>
                  <a:cxn ang="0">
                    <a:pos x="17" y="2"/>
                  </a:cxn>
                  <a:cxn ang="0">
                    <a:pos x="16" y="0"/>
                  </a:cxn>
                  <a:cxn ang="0">
                    <a:pos x="1" y="21"/>
                  </a:cxn>
                </a:cxnLst>
                <a:rect l="0" t="0" r="r" b="b"/>
                <a:pathLst>
                  <a:path w="26" h="28">
                    <a:moveTo>
                      <a:pt x="1" y="21"/>
                    </a:moveTo>
                    <a:lnTo>
                      <a:pt x="0" y="19"/>
                    </a:lnTo>
                    <a:lnTo>
                      <a:pt x="9" y="28"/>
                    </a:lnTo>
                    <a:lnTo>
                      <a:pt x="26" y="11"/>
                    </a:lnTo>
                    <a:lnTo>
                      <a:pt x="17" y="2"/>
                    </a:lnTo>
                    <a:lnTo>
                      <a:pt x="16" y="0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00" name="Freeform 196"/>
              <p:cNvSpPr>
                <a:spLocks/>
              </p:cNvSpPr>
              <p:nvPr/>
            </p:nvSpPr>
            <p:spPr bwMode="auto">
              <a:xfrm>
                <a:off x="742" y="957"/>
                <a:ext cx="19" cy="24"/>
              </a:xfrm>
              <a:custGeom>
                <a:avLst/>
                <a:gdLst/>
                <a:ahLst/>
                <a:cxnLst>
                  <a:cxn ang="0">
                    <a:pos x="7" y="10"/>
                  </a:cxn>
                  <a:cxn ang="0">
                    <a:pos x="0" y="21"/>
                  </a:cxn>
                  <a:cxn ang="0">
                    <a:pos x="3" y="23"/>
                  </a:cxn>
                  <a:cxn ang="0">
                    <a:pos x="18" y="2"/>
                  </a:cxn>
                  <a:cxn ang="0">
                    <a:pos x="15" y="0"/>
                  </a:cxn>
                  <a:cxn ang="0">
                    <a:pos x="7" y="10"/>
                  </a:cxn>
                </a:cxnLst>
                <a:rect l="0" t="0" r="r" b="b"/>
                <a:pathLst>
                  <a:path w="18" h="23">
                    <a:moveTo>
                      <a:pt x="7" y="10"/>
                    </a:moveTo>
                    <a:lnTo>
                      <a:pt x="0" y="21"/>
                    </a:lnTo>
                    <a:lnTo>
                      <a:pt x="3" y="23"/>
                    </a:lnTo>
                    <a:lnTo>
                      <a:pt x="18" y="2"/>
                    </a:lnTo>
                    <a:lnTo>
                      <a:pt x="15" y="0"/>
                    </a:lnTo>
                    <a:lnTo>
                      <a:pt x="7" y="1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01" name="Freeform 197"/>
              <p:cNvSpPr>
                <a:spLocks/>
              </p:cNvSpPr>
              <p:nvPr/>
            </p:nvSpPr>
            <p:spPr bwMode="auto">
              <a:xfrm>
                <a:off x="957" y="1057"/>
                <a:ext cx="26" cy="1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1" y="9"/>
                  </a:cxn>
                  <a:cxn ang="0">
                    <a:pos x="4" y="18"/>
                  </a:cxn>
                  <a:cxn ang="0">
                    <a:pos x="27" y="9"/>
                  </a:cxn>
                  <a:cxn ang="0">
                    <a:pos x="24" y="0"/>
                  </a:cxn>
                  <a:cxn ang="0">
                    <a:pos x="25" y="5"/>
                  </a:cxn>
                  <a:cxn ang="0">
                    <a:pos x="0" y="5"/>
                  </a:cxn>
                  <a:cxn ang="0">
                    <a:pos x="0" y="7"/>
                  </a:cxn>
                  <a:cxn ang="0">
                    <a:pos x="1" y="9"/>
                  </a:cxn>
                  <a:cxn ang="0">
                    <a:pos x="0" y="5"/>
                  </a:cxn>
                </a:cxnLst>
                <a:rect l="0" t="0" r="r" b="b"/>
                <a:pathLst>
                  <a:path w="27" h="18">
                    <a:moveTo>
                      <a:pt x="0" y="5"/>
                    </a:moveTo>
                    <a:lnTo>
                      <a:pt x="1" y="9"/>
                    </a:lnTo>
                    <a:lnTo>
                      <a:pt x="4" y="18"/>
                    </a:lnTo>
                    <a:lnTo>
                      <a:pt x="27" y="9"/>
                    </a:lnTo>
                    <a:lnTo>
                      <a:pt x="24" y="0"/>
                    </a:lnTo>
                    <a:lnTo>
                      <a:pt x="25" y="5"/>
                    </a:lnTo>
                    <a:lnTo>
                      <a:pt x="0" y="5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02" name="Freeform 198"/>
              <p:cNvSpPr>
                <a:spLocks/>
              </p:cNvSpPr>
              <p:nvPr/>
            </p:nvSpPr>
            <p:spPr bwMode="auto">
              <a:xfrm>
                <a:off x="957" y="1039"/>
                <a:ext cx="24" cy="24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6"/>
                  </a:cxn>
                  <a:cxn ang="0">
                    <a:pos x="0" y="23"/>
                  </a:cxn>
                  <a:cxn ang="0">
                    <a:pos x="25" y="23"/>
                  </a:cxn>
                  <a:cxn ang="0">
                    <a:pos x="25" y="6"/>
                  </a:cxn>
                  <a:cxn ang="0">
                    <a:pos x="23" y="11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0" y="6"/>
                  </a:cxn>
                  <a:cxn ang="0">
                    <a:pos x="1" y="0"/>
                  </a:cxn>
                </a:cxnLst>
                <a:rect l="0" t="0" r="r" b="b"/>
                <a:pathLst>
                  <a:path w="25" h="23">
                    <a:moveTo>
                      <a:pt x="1" y="0"/>
                    </a:moveTo>
                    <a:lnTo>
                      <a:pt x="0" y="6"/>
                    </a:lnTo>
                    <a:lnTo>
                      <a:pt x="0" y="23"/>
                    </a:lnTo>
                    <a:lnTo>
                      <a:pt x="25" y="23"/>
                    </a:lnTo>
                    <a:lnTo>
                      <a:pt x="25" y="6"/>
                    </a:lnTo>
                    <a:lnTo>
                      <a:pt x="23" y="11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03" name="Freeform 199"/>
              <p:cNvSpPr>
                <a:spLocks/>
              </p:cNvSpPr>
              <p:nvPr/>
            </p:nvSpPr>
            <p:spPr bwMode="auto">
              <a:xfrm>
                <a:off x="957" y="1021"/>
                <a:ext cx="31" cy="3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9" y="2"/>
                  </a:cxn>
                  <a:cxn ang="0">
                    <a:pos x="0" y="19"/>
                  </a:cxn>
                  <a:cxn ang="0">
                    <a:pos x="22" y="30"/>
                  </a:cxn>
                  <a:cxn ang="0">
                    <a:pos x="31" y="13"/>
                  </a:cxn>
                  <a:cxn ang="0">
                    <a:pos x="30" y="15"/>
                  </a:cxn>
                  <a:cxn ang="0">
                    <a:pos x="10" y="0"/>
                  </a:cxn>
                </a:cxnLst>
                <a:rect l="0" t="0" r="r" b="b"/>
                <a:pathLst>
                  <a:path w="31" h="30">
                    <a:moveTo>
                      <a:pt x="10" y="0"/>
                    </a:moveTo>
                    <a:lnTo>
                      <a:pt x="9" y="2"/>
                    </a:lnTo>
                    <a:lnTo>
                      <a:pt x="0" y="19"/>
                    </a:lnTo>
                    <a:lnTo>
                      <a:pt x="22" y="30"/>
                    </a:lnTo>
                    <a:lnTo>
                      <a:pt x="31" y="13"/>
                    </a:lnTo>
                    <a:lnTo>
                      <a:pt x="30" y="15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04" name="Freeform 200"/>
              <p:cNvSpPr>
                <a:spLocks/>
              </p:cNvSpPr>
              <p:nvPr/>
            </p:nvSpPr>
            <p:spPr bwMode="auto">
              <a:xfrm>
                <a:off x="969" y="1021"/>
                <a:ext cx="19" cy="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7"/>
                  </a:cxn>
                  <a:cxn ang="0">
                    <a:pos x="10" y="7"/>
                  </a:cxn>
                  <a:cxn ang="0">
                    <a:pos x="10" y="7"/>
                  </a:cxn>
                  <a:cxn ang="0">
                    <a:pos x="10" y="7"/>
                  </a:cxn>
                  <a:cxn ang="0">
                    <a:pos x="20" y="15"/>
                  </a:cxn>
                  <a:cxn ang="0">
                    <a:pos x="0" y="0"/>
                  </a:cxn>
                </a:cxnLst>
                <a:rect l="0" t="0" r="r" b="b"/>
                <a:pathLst>
                  <a:path w="20" h="15">
                    <a:moveTo>
                      <a:pt x="0" y="0"/>
                    </a:moveTo>
                    <a:lnTo>
                      <a:pt x="10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20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05" name="Freeform 201"/>
              <p:cNvSpPr>
                <a:spLocks/>
              </p:cNvSpPr>
              <p:nvPr/>
            </p:nvSpPr>
            <p:spPr bwMode="auto">
              <a:xfrm>
                <a:off x="969" y="1009"/>
                <a:ext cx="26" cy="26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0" y="11"/>
                  </a:cxn>
                  <a:cxn ang="0">
                    <a:pos x="20" y="26"/>
                  </a:cxn>
                  <a:cxn ang="0">
                    <a:pos x="28" y="15"/>
                  </a:cxn>
                  <a:cxn ang="0">
                    <a:pos x="28" y="15"/>
                  </a:cxn>
                  <a:cxn ang="0">
                    <a:pos x="8" y="0"/>
                  </a:cxn>
                </a:cxnLst>
                <a:rect l="0" t="0" r="r" b="b"/>
                <a:pathLst>
                  <a:path w="28" h="26">
                    <a:moveTo>
                      <a:pt x="8" y="0"/>
                    </a:moveTo>
                    <a:lnTo>
                      <a:pt x="8" y="0"/>
                    </a:lnTo>
                    <a:lnTo>
                      <a:pt x="0" y="11"/>
                    </a:lnTo>
                    <a:lnTo>
                      <a:pt x="20" y="26"/>
                    </a:lnTo>
                    <a:lnTo>
                      <a:pt x="28" y="15"/>
                    </a:lnTo>
                    <a:lnTo>
                      <a:pt x="28" y="1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06" name="Freeform 202"/>
              <p:cNvSpPr>
                <a:spLocks/>
              </p:cNvSpPr>
              <p:nvPr/>
            </p:nvSpPr>
            <p:spPr bwMode="auto">
              <a:xfrm>
                <a:off x="976" y="997"/>
                <a:ext cx="29" cy="2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9" y="1"/>
                  </a:cxn>
                  <a:cxn ang="0">
                    <a:pos x="0" y="13"/>
                  </a:cxn>
                  <a:cxn ang="0">
                    <a:pos x="20" y="28"/>
                  </a:cxn>
                  <a:cxn ang="0">
                    <a:pos x="29" y="16"/>
                  </a:cxn>
                  <a:cxn ang="0">
                    <a:pos x="28" y="17"/>
                  </a:cxn>
                  <a:cxn ang="0">
                    <a:pos x="10" y="0"/>
                  </a:cxn>
                </a:cxnLst>
                <a:rect l="0" t="0" r="r" b="b"/>
                <a:pathLst>
                  <a:path w="29" h="28">
                    <a:moveTo>
                      <a:pt x="10" y="0"/>
                    </a:moveTo>
                    <a:lnTo>
                      <a:pt x="9" y="1"/>
                    </a:lnTo>
                    <a:lnTo>
                      <a:pt x="0" y="13"/>
                    </a:lnTo>
                    <a:lnTo>
                      <a:pt x="20" y="28"/>
                    </a:lnTo>
                    <a:lnTo>
                      <a:pt x="29" y="16"/>
                    </a:lnTo>
                    <a:lnTo>
                      <a:pt x="28" y="17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07" name="Freeform 203"/>
              <p:cNvSpPr>
                <a:spLocks/>
              </p:cNvSpPr>
              <p:nvPr/>
            </p:nvSpPr>
            <p:spPr bwMode="auto">
              <a:xfrm>
                <a:off x="986" y="987"/>
                <a:ext cx="29" cy="26"/>
              </a:xfrm>
              <a:custGeom>
                <a:avLst/>
                <a:gdLst/>
                <a:ahLst/>
                <a:cxnLst>
                  <a:cxn ang="0">
                    <a:pos x="7" y="3"/>
                  </a:cxn>
                  <a:cxn ang="0">
                    <a:pos x="9" y="0"/>
                  </a:cxn>
                  <a:cxn ang="0">
                    <a:pos x="0" y="9"/>
                  </a:cxn>
                  <a:cxn ang="0">
                    <a:pos x="18" y="26"/>
                  </a:cxn>
                  <a:cxn ang="0">
                    <a:pos x="27" y="17"/>
                  </a:cxn>
                  <a:cxn ang="0">
                    <a:pos x="29" y="14"/>
                  </a:cxn>
                  <a:cxn ang="0">
                    <a:pos x="27" y="17"/>
                  </a:cxn>
                  <a:cxn ang="0">
                    <a:pos x="28" y="16"/>
                  </a:cxn>
                  <a:cxn ang="0">
                    <a:pos x="29" y="14"/>
                  </a:cxn>
                  <a:cxn ang="0">
                    <a:pos x="7" y="3"/>
                  </a:cxn>
                </a:cxnLst>
                <a:rect l="0" t="0" r="r" b="b"/>
                <a:pathLst>
                  <a:path w="29" h="26">
                    <a:moveTo>
                      <a:pt x="7" y="3"/>
                    </a:moveTo>
                    <a:lnTo>
                      <a:pt x="9" y="0"/>
                    </a:lnTo>
                    <a:lnTo>
                      <a:pt x="0" y="9"/>
                    </a:lnTo>
                    <a:lnTo>
                      <a:pt x="18" y="26"/>
                    </a:lnTo>
                    <a:lnTo>
                      <a:pt x="27" y="17"/>
                    </a:lnTo>
                    <a:lnTo>
                      <a:pt x="29" y="14"/>
                    </a:lnTo>
                    <a:lnTo>
                      <a:pt x="27" y="17"/>
                    </a:lnTo>
                    <a:lnTo>
                      <a:pt x="28" y="16"/>
                    </a:lnTo>
                    <a:lnTo>
                      <a:pt x="29" y="14"/>
                    </a:ln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08" name="Freeform 204"/>
              <p:cNvSpPr>
                <a:spLocks/>
              </p:cNvSpPr>
              <p:nvPr/>
            </p:nvSpPr>
            <p:spPr bwMode="auto">
              <a:xfrm>
                <a:off x="993" y="979"/>
                <a:ext cx="27" cy="22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5" y="0"/>
                  </a:cxn>
                  <a:cxn ang="0">
                    <a:pos x="0" y="11"/>
                  </a:cxn>
                  <a:cxn ang="0">
                    <a:pos x="22" y="22"/>
                  </a:cxn>
                  <a:cxn ang="0">
                    <a:pos x="27" y="11"/>
                  </a:cxn>
                  <a:cxn ang="0">
                    <a:pos x="28" y="9"/>
                  </a:cxn>
                  <a:cxn ang="0">
                    <a:pos x="4" y="2"/>
                  </a:cxn>
                </a:cxnLst>
                <a:rect l="0" t="0" r="r" b="b"/>
                <a:pathLst>
                  <a:path w="28" h="22">
                    <a:moveTo>
                      <a:pt x="4" y="2"/>
                    </a:moveTo>
                    <a:lnTo>
                      <a:pt x="5" y="0"/>
                    </a:lnTo>
                    <a:lnTo>
                      <a:pt x="0" y="11"/>
                    </a:lnTo>
                    <a:lnTo>
                      <a:pt x="22" y="22"/>
                    </a:lnTo>
                    <a:lnTo>
                      <a:pt x="27" y="11"/>
                    </a:lnTo>
                    <a:lnTo>
                      <a:pt x="28" y="9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09" name="Freeform 205"/>
              <p:cNvSpPr>
                <a:spLocks/>
              </p:cNvSpPr>
              <p:nvPr/>
            </p:nvSpPr>
            <p:spPr bwMode="auto">
              <a:xfrm>
                <a:off x="998" y="973"/>
                <a:ext cx="26" cy="16"/>
              </a:xfrm>
              <a:custGeom>
                <a:avLst/>
                <a:gdLst/>
                <a:ahLst/>
                <a:cxnLst>
                  <a:cxn ang="0">
                    <a:pos x="3" y="6"/>
                  </a:cxn>
                  <a:cxn ang="0">
                    <a:pos x="3" y="0"/>
                  </a:cxn>
                  <a:cxn ang="0">
                    <a:pos x="0" y="9"/>
                  </a:cxn>
                  <a:cxn ang="0">
                    <a:pos x="24" y="16"/>
                  </a:cxn>
                  <a:cxn ang="0">
                    <a:pos x="27" y="7"/>
                  </a:cxn>
                  <a:cxn ang="0">
                    <a:pos x="27" y="1"/>
                  </a:cxn>
                  <a:cxn ang="0">
                    <a:pos x="27" y="7"/>
                  </a:cxn>
                  <a:cxn ang="0">
                    <a:pos x="28" y="5"/>
                  </a:cxn>
                  <a:cxn ang="0">
                    <a:pos x="27" y="1"/>
                  </a:cxn>
                  <a:cxn ang="0">
                    <a:pos x="3" y="6"/>
                  </a:cxn>
                </a:cxnLst>
                <a:rect l="0" t="0" r="r" b="b"/>
                <a:pathLst>
                  <a:path w="28" h="16">
                    <a:moveTo>
                      <a:pt x="3" y="6"/>
                    </a:moveTo>
                    <a:lnTo>
                      <a:pt x="3" y="0"/>
                    </a:lnTo>
                    <a:lnTo>
                      <a:pt x="0" y="9"/>
                    </a:lnTo>
                    <a:lnTo>
                      <a:pt x="24" y="16"/>
                    </a:lnTo>
                    <a:lnTo>
                      <a:pt x="27" y="7"/>
                    </a:lnTo>
                    <a:lnTo>
                      <a:pt x="27" y="1"/>
                    </a:lnTo>
                    <a:lnTo>
                      <a:pt x="27" y="7"/>
                    </a:lnTo>
                    <a:lnTo>
                      <a:pt x="28" y="5"/>
                    </a:lnTo>
                    <a:lnTo>
                      <a:pt x="27" y="1"/>
                    </a:lnTo>
                    <a:lnTo>
                      <a:pt x="3" y="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10" name="Freeform 206"/>
              <p:cNvSpPr>
                <a:spLocks/>
              </p:cNvSpPr>
              <p:nvPr/>
            </p:nvSpPr>
            <p:spPr bwMode="auto">
              <a:xfrm>
                <a:off x="1000" y="973"/>
                <a:ext cx="24" cy="6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24" y="0"/>
                  </a:cxn>
                  <a:cxn ang="0">
                    <a:pos x="24" y="6"/>
                  </a:cxn>
                  <a:cxn ang="0">
                    <a:pos x="25" y="4"/>
                  </a:cxn>
                  <a:cxn ang="0">
                    <a:pos x="24" y="0"/>
                  </a:cxn>
                  <a:cxn ang="0">
                    <a:pos x="0" y="5"/>
                  </a:cxn>
                </a:cxnLst>
                <a:rect l="0" t="0" r="r" b="b"/>
                <a:pathLst>
                  <a:path w="25" h="6">
                    <a:moveTo>
                      <a:pt x="0" y="5"/>
                    </a:move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24" y="0"/>
                    </a:lnTo>
                    <a:lnTo>
                      <a:pt x="24" y="6"/>
                    </a:lnTo>
                    <a:lnTo>
                      <a:pt x="25" y="4"/>
                    </a:lnTo>
                    <a:lnTo>
                      <a:pt x="24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11" name="Freeform 207"/>
              <p:cNvSpPr>
                <a:spLocks/>
              </p:cNvSpPr>
              <p:nvPr/>
            </p:nvSpPr>
            <p:spPr bwMode="auto">
              <a:xfrm>
                <a:off x="998" y="957"/>
                <a:ext cx="26" cy="22"/>
              </a:xfrm>
              <a:custGeom>
                <a:avLst/>
                <a:gdLst/>
                <a:ahLst/>
                <a:cxnLst>
                  <a:cxn ang="0">
                    <a:pos x="1" y="10"/>
                  </a:cxn>
                  <a:cxn ang="0">
                    <a:pos x="0" y="7"/>
                  </a:cxn>
                  <a:cxn ang="0">
                    <a:pos x="3" y="22"/>
                  </a:cxn>
                  <a:cxn ang="0">
                    <a:pos x="27" y="17"/>
                  </a:cxn>
                  <a:cxn ang="0">
                    <a:pos x="24" y="3"/>
                  </a:cxn>
                  <a:cxn ang="0">
                    <a:pos x="24" y="0"/>
                  </a:cxn>
                  <a:cxn ang="0">
                    <a:pos x="24" y="3"/>
                  </a:cxn>
                  <a:cxn ang="0">
                    <a:pos x="24" y="1"/>
                  </a:cxn>
                  <a:cxn ang="0">
                    <a:pos x="24" y="0"/>
                  </a:cxn>
                  <a:cxn ang="0">
                    <a:pos x="1" y="10"/>
                  </a:cxn>
                </a:cxnLst>
                <a:rect l="0" t="0" r="r" b="b"/>
                <a:pathLst>
                  <a:path w="27" h="22">
                    <a:moveTo>
                      <a:pt x="1" y="10"/>
                    </a:moveTo>
                    <a:lnTo>
                      <a:pt x="0" y="7"/>
                    </a:lnTo>
                    <a:lnTo>
                      <a:pt x="3" y="22"/>
                    </a:lnTo>
                    <a:lnTo>
                      <a:pt x="27" y="17"/>
                    </a:lnTo>
                    <a:lnTo>
                      <a:pt x="24" y="3"/>
                    </a:lnTo>
                    <a:lnTo>
                      <a:pt x="24" y="0"/>
                    </a:lnTo>
                    <a:lnTo>
                      <a:pt x="24" y="3"/>
                    </a:lnTo>
                    <a:lnTo>
                      <a:pt x="24" y="1"/>
                    </a:lnTo>
                    <a:lnTo>
                      <a:pt x="24" y="0"/>
                    </a:lnTo>
                    <a:lnTo>
                      <a:pt x="1" y="1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12" name="Freeform 208"/>
              <p:cNvSpPr>
                <a:spLocks/>
              </p:cNvSpPr>
              <p:nvPr/>
            </p:nvSpPr>
            <p:spPr bwMode="auto">
              <a:xfrm>
                <a:off x="991" y="943"/>
                <a:ext cx="29" cy="24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9"/>
                  </a:cxn>
                  <a:cxn ang="0">
                    <a:pos x="7" y="23"/>
                  </a:cxn>
                  <a:cxn ang="0">
                    <a:pos x="30" y="13"/>
                  </a:cxn>
                  <a:cxn ang="0">
                    <a:pos x="24" y="0"/>
                  </a:cxn>
                  <a:cxn ang="0">
                    <a:pos x="25" y="4"/>
                  </a:cxn>
                  <a:cxn ang="0">
                    <a:pos x="0" y="4"/>
                  </a:cxn>
                  <a:cxn ang="0">
                    <a:pos x="0" y="7"/>
                  </a:cxn>
                  <a:cxn ang="0">
                    <a:pos x="1" y="9"/>
                  </a:cxn>
                  <a:cxn ang="0">
                    <a:pos x="0" y="4"/>
                  </a:cxn>
                </a:cxnLst>
                <a:rect l="0" t="0" r="r" b="b"/>
                <a:pathLst>
                  <a:path w="30" h="23">
                    <a:moveTo>
                      <a:pt x="0" y="4"/>
                    </a:moveTo>
                    <a:lnTo>
                      <a:pt x="1" y="9"/>
                    </a:lnTo>
                    <a:lnTo>
                      <a:pt x="7" y="23"/>
                    </a:lnTo>
                    <a:lnTo>
                      <a:pt x="30" y="13"/>
                    </a:lnTo>
                    <a:lnTo>
                      <a:pt x="24" y="0"/>
                    </a:lnTo>
                    <a:lnTo>
                      <a:pt x="25" y="4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13" name="Freeform 209"/>
              <p:cNvSpPr>
                <a:spLocks/>
              </p:cNvSpPr>
              <p:nvPr/>
            </p:nvSpPr>
            <p:spPr bwMode="auto">
              <a:xfrm>
                <a:off x="991" y="925"/>
                <a:ext cx="24" cy="22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0" y="8"/>
                  </a:cxn>
                  <a:cxn ang="0">
                    <a:pos x="0" y="22"/>
                  </a:cxn>
                  <a:cxn ang="0">
                    <a:pos x="25" y="22"/>
                  </a:cxn>
                  <a:cxn ang="0">
                    <a:pos x="25" y="8"/>
                  </a:cxn>
                  <a:cxn ang="0">
                    <a:pos x="23" y="15"/>
                  </a:cxn>
                  <a:cxn ang="0">
                    <a:pos x="3" y="0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3" y="0"/>
                  </a:cxn>
                </a:cxnLst>
                <a:rect l="0" t="0" r="r" b="b"/>
                <a:pathLst>
                  <a:path w="25" h="22">
                    <a:moveTo>
                      <a:pt x="3" y="0"/>
                    </a:moveTo>
                    <a:lnTo>
                      <a:pt x="0" y="8"/>
                    </a:lnTo>
                    <a:lnTo>
                      <a:pt x="0" y="22"/>
                    </a:lnTo>
                    <a:lnTo>
                      <a:pt x="25" y="22"/>
                    </a:lnTo>
                    <a:lnTo>
                      <a:pt x="25" y="8"/>
                    </a:lnTo>
                    <a:lnTo>
                      <a:pt x="23" y="15"/>
                    </a:lnTo>
                    <a:lnTo>
                      <a:pt x="3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14" name="Freeform 210"/>
              <p:cNvSpPr>
                <a:spLocks/>
              </p:cNvSpPr>
              <p:nvPr/>
            </p:nvSpPr>
            <p:spPr bwMode="auto">
              <a:xfrm>
                <a:off x="991" y="925"/>
                <a:ext cx="22" cy="16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23" y="15"/>
                  </a:cxn>
                  <a:cxn ang="0">
                    <a:pos x="3" y="0"/>
                  </a:cxn>
                  <a:cxn ang="0">
                    <a:pos x="0" y="4"/>
                  </a:cxn>
                  <a:cxn ang="0">
                    <a:pos x="0" y="8"/>
                  </a:cxn>
                  <a:cxn ang="0">
                    <a:pos x="3" y="0"/>
                  </a:cxn>
                </a:cxnLst>
                <a:rect l="0" t="0" r="r" b="b"/>
                <a:pathLst>
                  <a:path w="23" h="15">
                    <a:moveTo>
                      <a:pt x="3" y="0"/>
                    </a:move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23" y="15"/>
                    </a:lnTo>
                    <a:lnTo>
                      <a:pt x="3" y="0"/>
                    </a:lnTo>
                    <a:lnTo>
                      <a:pt x="0" y="4"/>
                    </a:lnTo>
                    <a:lnTo>
                      <a:pt x="0" y="8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15" name="Freeform 211"/>
              <p:cNvSpPr>
                <a:spLocks/>
              </p:cNvSpPr>
              <p:nvPr/>
            </p:nvSpPr>
            <p:spPr bwMode="auto">
              <a:xfrm>
                <a:off x="993" y="915"/>
                <a:ext cx="29" cy="26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0" y="11"/>
                  </a:cxn>
                  <a:cxn ang="0">
                    <a:pos x="20" y="26"/>
                  </a:cxn>
                  <a:cxn ang="0">
                    <a:pos x="28" y="15"/>
                  </a:cxn>
                  <a:cxn ang="0">
                    <a:pos x="28" y="15"/>
                  </a:cxn>
                  <a:cxn ang="0">
                    <a:pos x="8" y="0"/>
                  </a:cxn>
                </a:cxnLst>
                <a:rect l="0" t="0" r="r" b="b"/>
                <a:pathLst>
                  <a:path w="28" h="26">
                    <a:moveTo>
                      <a:pt x="8" y="0"/>
                    </a:moveTo>
                    <a:lnTo>
                      <a:pt x="8" y="0"/>
                    </a:lnTo>
                    <a:lnTo>
                      <a:pt x="0" y="11"/>
                    </a:lnTo>
                    <a:lnTo>
                      <a:pt x="20" y="26"/>
                    </a:lnTo>
                    <a:lnTo>
                      <a:pt x="28" y="15"/>
                    </a:lnTo>
                    <a:lnTo>
                      <a:pt x="28" y="1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16" name="Freeform 212"/>
              <p:cNvSpPr>
                <a:spLocks/>
              </p:cNvSpPr>
              <p:nvPr/>
            </p:nvSpPr>
            <p:spPr bwMode="auto">
              <a:xfrm>
                <a:off x="1003" y="902"/>
                <a:ext cx="29" cy="2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9" y="1"/>
                  </a:cxn>
                  <a:cxn ang="0">
                    <a:pos x="0" y="13"/>
                  </a:cxn>
                  <a:cxn ang="0">
                    <a:pos x="20" y="28"/>
                  </a:cxn>
                  <a:cxn ang="0">
                    <a:pos x="29" y="16"/>
                  </a:cxn>
                  <a:cxn ang="0">
                    <a:pos x="28" y="17"/>
                  </a:cxn>
                  <a:cxn ang="0">
                    <a:pos x="10" y="0"/>
                  </a:cxn>
                </a:cxnLst>
                <a:rect l="0" t="0" r="r" b="b"/>
                <a:pathLst>
                  <a:path w="29" h="28">
                    <a:moveTo>
                      <a:pt x="10" y="0"/>
                    </a:moveTo>
                    <a:lnTo>
                      <a:pt x="9" y="1"/>
                    </a:lnTo>
                    <a:lnTo>
                      <a:pt x="0" y="13"/>
                    </a:lnTo>
                    <a:lnTo>
                      <a:pt x="20" y="28"/>
                    </a:lnTo>
                    <a:lnTo>
                      <a:pt x="29" y="16"/>
                    </a:lnTo>
                    <a:lnTo>
                      <a:pt x="28" y="17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17" name="Freeform 213"/>
              <p:cNvSpPr>
                <a:spLocks/>
              </p:cNvSpPr>
              <p:nvPr/>
            </p:nvSpPr>
            <p:spPr bwMode="auto">
              <a:xfrm>
                <a:off x="1012" y="894"/>
                <a:ext cx="27" cy="26"/>
              </a:xfrm>
              <a:custGeom>
                <a:avLst/>
                <a:gdLst/>
                <a:ahLst/>
                <a:cxnLst>
                  <a:cxn ang="0">
                    <a:pos x="7" y="1"/>
                  </a:cxn>
                  <a:cxn ang="0">
                    <a:pos x="8" y="0"/>
                  </a:cxn>
                  <a:cxn ang="0">
                    <a:pos x="0" y="9"/>
                  </a:cxn>
                  <a:cxn ang="0">
                    <a:pos x="18" y="26"/>
                  </a:cxn>
                  <a:cxn ang="0">
                    <a:pos x="26" y="17"/>
                  </a:cxn>
                  <a:cxn ang="0">
                    <a:pos x="27" y="17"/>
                  </a:cxn>
                  <a:cxn ang="0">
                    <a:pos x="7" y="1"/>
                  </a:cxn>
                </a:cxnLst>
                <a:rect l="0" t="0" r="r" b="b"/>
                <a:pathLst>
                  <a:path w="27" h="26">
                    <a:moveTo>
                      <a:pt x="7" y="1"/>
                    </a:moveTo>
                    <a:lnTo>
                      <a:pt x="8" y="0"/>
                    </a:lnTo>
                    <a:lnTo>
                      <a:pt x="0" y="9"/>
                    </a:lnTo>
                    <a:lnTo>
                      <a:pt x="18" y="26"/>
                    </a:lnTo>
                    <a:lnTo>
                      <a:pt x="26" y="17"/>
                    </a:lnTo>
                    <a:lnTo>
                      <a:pt x="27" y="17"/>
                    </a:ln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18" name="Freeform 214"/>
              <p:cNvSpPr>
                <a:spLocks/>
              </p:cNvSpPr>
              <p:nvPr/>
            </p:nvSpPr>
            <p:spPr bwMode="auto">
              <a:xfrm>
                <a:off x="1022" y="894"/>
                <a:ext cx="19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20" y="16"/>
                  </a:cxn>
                  <a:cxn ang="0">
                    <a:pos x="0" y="0"/>
                  </a:cxn>
                </a:cxnLst>
                <a:rect l="0" t="0" r="r" b="b"/>
                <a:pathLst>
                  <a:path w="20" h="16">
                    <a:moveTo>
                      <a:pt x="0" y="0"/>
                    </a:move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20" y="16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19" name="Freeform 215"/>
              <p:cNvSpPr>
                <a:spLocks/>
              </p:cNvSpPr>
              <p:nvPr/>
            </p:nvSpPr>
            <p:spPr bwMode="auto">
              <a:xfrm>
                <a:off x="1022" y="886"/>
                <a:ext cx="29" cy="24"/>
              </a:xfrm>
              <a:custGeom>
                <a:avLst/>
                <a:gdLst/>
                <a:ahLst/>
                <a:cxnLst>
                  <a:cxn ang="0">
                    <a:pos x="4" y="7"/>
                  </a:cxn>
                  <a:cxn ang="0">
                    <a:pos x="7" y="0"/>
                  </a:cxn>
                  <a:cxn ang="0">
                    <a:pos x="0" y="8"/>
                  </a:cxn>
                  <a:cxn ang="0">
                    <a:pos x="20" y="24"/>
                  </a:cxn>
                  <a:cxn ang="0">
                    <a:pos x="26" y="15"/>
                  </a:cxn>
                  <a:cxn ang="0">
                    <a:pos x="29" y="7"/>
                  </a:cxn>
                  <a:cxn ang="0">
                    <a:pos x="26" y="15"/>
                  </a:cxn>
                  <a:cxn ang="0">
                    <a:pos x="29" y="12"/>
                  </a:cxn>
                  <a:cxn ang="0">
                    <a:pos x="29" y="7"/>
                  </a:cxn>
                  <a:cxn ang="0">
                    <a:pos x="4" y="7"/>
                  </a:cxn>
                </a:cxnLst>
                <a:rect l="0" t="0" r="r" b="b"/>
                <a:pathLst>
                  <a:path w="29" h="24">
                    <a:moveTo>
                      <a:pt x="4" y="7"/>
                    </a:moveTo>
                    <a:lnTo>
                      <a:pt x="7" y="0"/>
                    </a:lnTo>
                    <a:lnTo>
                      <a:pt x="0" y="8"/>
                    </a:lnTo>
                    <a:lnTo>
                      <a:pt x="20" y="24"/>
                    </a:lnTo>
                    <a:lnTo>
                      <a:pt x="26" y="15"/>
                    </a:lnTo>
                    <a:lnTo>
                      <a:pt x="29" y="7"/>
                    </a:lnTo>
                    <a:lnTo>
                      <a:pt x="26" y="15"/>
                    </a:lnTo>
                    <a:lnTo>
                      <a:pt x="29" y="12"/>
                    </a:lnTo>
                    <a:lnTo>
                      <a:pt x="29" y="7"/>
                    </a:lnTo>
                    <a:lnTo>
                      <a:pt x="4" y="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20" name="Freeform 216"/>
              <p:cNvSpPr>
                <a:spLocks/>
              </p:cNvSpPr>
              <p:nvPr/>
            </p:nvSpPr>
            <p:spPr bwMode="auto">
              <a:xfrm>
                <a:off x="1022" y="886"/>
                <a:ext cx="27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8"/>
                  </a:cxn>
                  <a:cxn ang="0">
                    <a:pos x="25" y="8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0" y="0"/>
                  </a:cxn>
                </a:cxnLst>
                <a:rect l="0" t="0" r="r" b="b"/>
                <a:pathLst>
                  <a:path w="25" h="8">
                    <a:moveTo>
                      <a:pt x="0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25" y="8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21" name="Freeform 217"/>
              <p:cNvSpPr>
                <a:spLocks/>
              </p:cNvSpPr>
              <p:nvPr/>
            </p:nvSpPr>
            <p:spPr bwMode="auto">
              <a:xfrm>
                <a:off x="1022" y="874"/>
                <a:ext cx="27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25" y="11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0" y="0"/>
                  </a:cxn>
                </a:cxnLst>
                <a:rect l="0" t="0" r="r" b="b"/>
                <a:pathLst>
                  <a:path w="25" h="11">
                    <a:moveTo>
                      <a:pt x="0" y="0"/>
                    </a:moveTo>
                    <a:lnTo>
                      <a:pt x="0" y="0"/>
                    </a:lnTo>
                    <a:lnTo>
                      <a:pt x="0" y="11"/>
                    </a:lnTo>
                    <a:lnTo>
                      <a:pt x="25" y="11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22" name="Freeform 218"/>
              <p:cNvSpPr>
                <a:spLocks/>
              </p:cNvSpPr>
              <p:nvPr/>
            </p:nvSpPr>
            <p:spPr bwMode="auto">
              <a:xfrm>
                <a:off x="1022" y="874"/>
                <a:ext cx="27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25" y="0"/>
                  </a:cxn>
                  <a:cxn ang="0">
                    <a:pos x="0" y="0"/>
                  </a:cxn>
                </a:cxnLst>
                <a:rect l="0" t="0" r="r" b="b"/>
                <a:pathLst>
                  <a:path w="25">
                    <a:moveTo>
                      <a:pt x="0" y="0"/>
                    </a:move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23" name="Freeform 219"/>
              <p:cNvSpPr>
                <a:spLocks/>
              </p:cNvSpPr>
              <p:nvPr/>
            </p:nvSpPr>
            <p:spPr bwMode="auto">
              <a:xfrm>
                <a:off x="1022" y="858"/>
                <a:ext cx="27" cy="16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5"/>
                  </a:cxn>
                  <a:cxn ang="0">
                    <a:pos x="0" y="16"/>
                  </a:cxn>
                  <a:cxn ang="0">
                    <a:pos x="25" y="16"/>
                  </a:cxn>
                  <a:cxn ang="0">
                    <a:pos x="25" y="5"/>
                  </a:cxn>
                  <a:cxn ang="0">
                    <a:pos x="24" y="9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1" y="0"/>
                  </a:cxn>
                </a:cxnLst>
                <a:rect l="0" t="0" r="r" b="b"/>
                <a:pathLst>
                  <a:path w="25" h="16">
                    <a:moveTo>
                      <a:pt x="1" y="0"/>
                    </a:moveTo>
                    <a:lnTo>
                      <a:pt x="0" y="5"/>
                    </a:lnTo>
                    <a:lnTo>
                      <a:pt x="0" y="16"/>
                    </a:lnTo>
                    <a:lnTo>
                      <a:pt x="25" y="16"/>
                    </a:lnTo>
                    <a:lnTo>
                      <a:pt x="25" y="5"/>
                    </a:lnTo>
                    <a:lnTo>
                      <a:pt x="24" y="9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24" name="Freeform 220"/>
              <p:cNvSpPr>
                <a:spLocks/>
              </p:cNvSpPr>
              <p:nvPr/>
            </p:nvSpPr>
            <p:spPr bwMode="auto">
              <a:xfrm>
                <a:off x="1024" y="852"/>
                <a:ext cx="27" cy="16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2" y="1"/>
                  </a:cxn>
                  <a:cxn ang="0">
                    <a:pos x="0" y="7"/>
                  </a:cxn>
                  <a:cxn ang="0">
                    <a:pos x="23" y="16"/>
                  </a:cxn>
                  <a:cxn ang="0">
                    <a:pos x="25" y="10"/>
                  </a:cxn>
                  <a:cxn ang="0">
                    <a:pos x="25" y="12"/>
                  </a:cxn>
                  <a:cxn ang="0">
                    <a:pos x="3" y="0"/>
                  </a:cxn>
                </a:cxnLst>
                <a:rect l="0" t="0" r="r" b="b"/>
                <a:pathLst>
                  <a:path w="25" h="16">
                    <a:moveTo>
                      <a:pt x="3" y="0"/>
                    </a:moveTo>
                    <a:lnTo>
                      <a:pt x="2" y="1"/>
                    </a:lnTo>
                    <a:lnTo>
                      <a:pt x="0" y="7"/>
                    </a:lnTo>
                    <a:lnTo>
                      <a:pt x="23" y="16"/>
                    </a:lnTo>
                    <a:lnTo>
                      <a:pt x="25" y="10"/>
                    </a:lnTo>
                    <a:lnTo>
                      <a:pt x="25" y="12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25" name="Freeform 221"/>
              <p:cNvSpPr>
                <a:spLocks/>
              </p:cNvSpPr>
              <p:nvPr/>
            </p:nvSpPr>
            <p:spPr bwMode="auto">
              <a:xfrm>
                <a:off x="1027" y="844"/>
                <a:ext cx="24" cy="20"/>
              </a:xfrm>
              <a:custGeom>
                <a:avLst/>
                <a:gdLst/>
                <a:ahLst/>
                <a:cxnLst>
                  <a:cxn ang="0">
                    <a:pos x="14" y="7"/>
                  </a:cxn>
                  <a:cxn ang="0">
                    <a:pos x="3" y="0"/>
                  </a:cxn>
                  <a:cxn ang="0">
                    <a:pos x="0" y="7"/>
                  </a:cxn>
                  <a:cxn ang="0">
                    <a:pos x="22" y="19"/>
                  </a:cxn>
                  <a:cxn ang="0">
                    <a:pos x="25" y="13"/>
                  </a:cxn>
                  <a:cxn ang="0">
                    <a:pos x="14" y="7"/>
                  </a:cxn>
                </a:cxnLst>
                <a:rect l="0" t="0" r="r" b="b"/>
                <a:pathLst>
                  <a:path w="25" h="19">
                    <a:moveTo>
                      <a:pt x="14" y="7"/>
                    </a:moveTo>
                    <a:lnTo>
                      <a:pt x="3" y="0"/>
                    </a:lnTo>
                    <a:lnTo>
                      <a:pt x="0" y="7"/>
                    </a:lnTo>
                    <a:lnTo>
                      <a:pt x="22" y="19"/>
                    </a:lnTo>
                    <a:lnTo>
                      <a:pt x="25" y="13"/>
                    </a:lnTo>
                    <a:lnTo>
                      <a:pt x="14" y="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26" name="Freeform 222"/>
              <p:cNvSpPr>
                <a:spLocks/>
              </p:cNvSpPr>
              <p:nvPr/>
            </p:nvSpPr>
            <p:spPr bwMode="auto">
              <a:xfrm>
                <a:off x="976" y="1063"/>
                <a:ext cx="27" cy="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13"/>
                  </a:cxn>
                  <a:cxn ang="0">
                    <a:pos x="25" y="13"/>
                  </a:cxn>
                  <a:cxn ang="0">
                    <a:pos x="25" y="1"/>
                  </a:cxn>
                  <a:cxn ang="0">
                    <a:pos x="25" y="3"/>
                  </a:cxn>
                  <a:cxn ang="0">
                    <a:pos x="0" y="0"/>
                  </a:cxn>
                </a:cxnLst>
                <a:rect l="0" t="0" r="r" b="b"/>
                <a:pathLst>
                  <a:path w="25" h="13">
                    <a:moveTo>
                      <a:pt x="0" y="0"/>
                    </a:moveTo>
                    <a:lnTo>
                      <a:pt x="0" y="1"/>
                    </a:lnTo>
                    <a:lnTo>
                      <a:pt x="0" y="13"/>
                    </a:lnTo>
                    <a:lnTo>
                      <a:pt x="25" y="13"/>
                    </a:lnTo>
                    <a:lnTo>
                      <a:pt x="25" y="1"/>
                    </a:lnTo>
                    <a:lnTo>
                      <a:pt x="2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27" name="Freeform 223"/>
              <p:cNvSpPr>
                <a:spLocks/>
              </p:cNvSpPr>
              <p:nvPr/>
            </p:nvSpPr>
            <p:spPr bwMode="auto">
              <a:xfrm>
                <a:off x="976" y="1045"/>
                <a:ext cx="29" cy="22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3" y="5"/>
                  </a:cxn>
                  <a:cxn ang="0">
                    <a:pos x="0" y="19"/>
                  </a:cxn>
                  <a:cxn ang="0">
                    <a:pos x="25" y="22"/>
                  </a:cxn>
                  <a:cxn ang="0">
                    <a:pos x="28" y="8"/>
                  </a:cxn>
                  <a:cxn ang="0">
                    <a:pos x="25" y="13"/>
                  </a:cxn>
                  <a:cxn ang="0">
                    <a:pos x="5" y="0"/>
                  </a:cxn>
                  <a:cxn ang="0">
                    <a:pos x="3" y="2"/>
                  </a:cxn>
                  <a:cxn ang="0">
                    <a:pos x="3" y="5"/>
                  </a:cxn>
                  <a:cxn ang="0">
                    <a:pos x="5" y="0"/>
                  </a:cxn>
                </a:cxnLst>
                <a:rect l="0" t="0" r="r" b="b"/>
                <a:pathLst>
                  <a:path w="28" h="22">
                    <a:moveTo>
                      <a:pt x="5" y="0"/>
                    </a:moveTo>
                    <a:lnTo>
                      <a:pt x="3" y="5"/>
                    </a:lnTo>
                    <a:lnTo>
                      <a:pt x="0" y="19"/>
                    </a:lnTo>
                    <a:lnTo>
                      <a:pt x="25" y="22"/>
                    </a:lnTo>
                    <a:lnTo>
                      <a:pt x="28" y="8"/>
                    </a:lnTo>
                    <a:lnTo>
                      <a:pt x="25" y="13"/>
                    </a:lnTo>
                    <a:lnTo>
                      <a:pt x="5" y="0"/>
                    </a:lnTo>
                    <a:lnTo>
                      <a:pt x="3" y="2"/>
                    </a:lnTo>
                    <a:lnTo>
                      <a:pt x="3" y="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28" name="Freeform 224"/>
              <p:cNvSpPr>
                <a:spLocks/>
              </p:cNvSpPr>
              <p:nvPr/>
            </p:nvSpPr>
            <p:spPr bwMode="auto">
              <a:xfrm>
                <a:off x="981" y="1027"/>
                <a:ext cx="32" cy="3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1"/>
                  </a:cxn>
                  <a:cxn ang="0">
                    <a:pos x="0" y="18"/>
                  </a:cxn>
                  <a:cxn ang="0">
                    <a:pos x="20" y="31"/>
                  </a:cxn>
                  <a:cxn ang="0">
                    <a:pos x="32" y="14"/>
                  </a:cxn>
                  <a:cxn ang="0">
                    <a:pos x="31" y="15"/>
                  </a:cxn>
                  <a:cxn ang="0">
                    <a:pos x="12" y="0"/>
                  </a:cxn>
                </a:cxnLst>
                <a:rect l="0" t="0" r="r" b="b"/>
                <a:pathLst>
                  <a:path w="32" h="31">
                    <a:moveTo>
                      <a:pt x="12" y="0"/>
                    </a:moveTo>
                    <a:lnTo>
                      <a:pt x="12" y="1"/>
                    </a:lnTo>
                    <a:lnTo>
                      <a:pt x="0" y="18"/>
                    </a:lnTo>
                    <a:lnTo>
                      <a:pt x="20" y="31"/>
                    </a:lnTo>
                    <a:lnTo>
                      <a:pt x="32" y="14"/>
                    </a:lnTo>
                    <a:lnTo>
                      <a:pt x="31" y="1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29" name="Freeform 225"/>
              <p:cNvSpPr>
                <a:spLocks/>
              </p:cNvSpPr>
              <p:nvPr/>
            </p:nvSpPr>
            <p:spPr bwMode="auto">
              <a:xfrm>
                <a:off x="993" y="1027"/>
                <a:ext cx="19" cy="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7"/>
                  </a:cxn>
                  <a:cxn ang="0">
                    <a:pos x="10" y="7"/>
                  </a:cxn>
                  <a:cxn ang="0">
                    <a:pos x="10" y="7"/>
                  </a:cxn>
                  <a:cxn ang="0">
                    <a:pos x="10" y="7"/>
                  </a:cxn>
                  <a:cxn ang="0">
                    <a:pos x="19" y="15"/>
                  </a:cxn>
                  <a:cxn ang="0">
                    <a:pos x="0" y="0"/>
                  </a:cxn>
                </a:cxnLst>
                <a:rect l="0" t="0" r="r" b="b"/>
                <a:pathLst>
                  <a:path w="19" h="15">
                    <a:moveTo>
                      <a:pt x="0" y="0"/>
                    </a:moveTo>
                    <a:lnTo>
                      <a:pt x="10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19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30" name="Freeform 226"/>
              <p:cNvSpPr>
                <a:spLocks/>
              </p:cNvSpPr>
              <p:nvPr/>
            </p:nvSpPr>
            <p:spPr bwMode="auto">
              <a:xfrm>
                <a:off x="993" y="1009"/>
                <a:ext cx="34" cy="32"/>
              </a:xfrm>
              <a:custGeom>
                <a:avLst/>
                <a:gdLst/>
                <a:ahLst/>
                <a:cxnLst>
                  <a:cxn ang="0">
                    <a:pos x="14" y="1"/>
                  </a:cxn>
                  <a:cxn ang="0">
                    <a:pos x="14" y="0"/>
                  </a:cxn>
                  <a:cxn ang="0">
                    <a:pos x="0" y="18"/>
                  </a:cxn>
                  <a:cxn ang="0">
                    <a:pos x="19" y="33"/>
                  </a:cxn>
                  <a:cxn ang="0">
                    <a:pos x="34" y="16"/>
                  </a:cxn>
                  <a:cxn ang="0">
                    <a:pos x="34" y="16"/>
                  </a:cxn>
                  <a:cxn ang="0">
                    <a:pos x="14" y="1"/>
                  </a:cxn>
                </a:cxnLst>
                <a:rect l="0" t="0" r="r" b="b"/>
                <a:pathLst>
                  <a:path w="34" h="33">
                    <a:moveTo>
                      <a:pt x="14" y="1"/>
                    </a:moveTo>
                    <a:lnTo>
                      <a:pt x="14" y="0"/>
                    </a:lnTo>
                    <a:lnTo>
                      <a:pt x="0" y="18"/>
                    </a:lnTo>
                    <a:lnTo>
                      <a:pt x="19" y="33"/>
                    </a:lnTo>
                    <a:lnTo>
                      <a:pt x="34" y="16"/>
                    </a:lnTo>
                    <a:lnTo>
                      <a:pt x="34" y="16"/>
                    </a:ln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31" name="Freeform 227"/>
              <p:cNvSpPr>
                <a:spLocks/>
              </p:cNvSpPr>
              <p:nvPr/>
            </p:nvSpPr>
            <p:spPr bwMode="auto">
              <a:xfrm>
                <a:off x="1007" y="995"/>
                <a:ext cx="34" cy="30"/>
              </a:xfrm>
              <a:custGeom>
                <a:avLst/>
                <a:gdLst/>
                <a:ahLst/>
                <a:cxnLst>
                  <a:cxn ang="0">
                    <a:pos x="9" y="4"/>
                  </a:cxn>
                  <a:cxn ang="0">
                    <a:pos x="11" y="0"/>
                  </a:cxn>
                  <a:cxn ang="0">
                    <a:pos x="0" y="15"/>
                  </a:cxn>
                  <a:cxn ang="0">
                    <a:pos x="20" y="30"/>
                  </a:cxn>
                  <a:cxn ang="0">
                    <a:pos x="31" y="15"/>
                  </a:cxn>
                  <a:cxn ang="0">
                    <a:pos x="33" y="11"/>
                  </a:cxn>
                  <a:cxn ang="0">
                    <a:pos x="31" y="15"/>
                  </a:cxn>
                  <a:cxn ang="0">
                    <a:pos x="33" y="13"/>
                  </a:cxn>
                  <a:cxn ang="0">
                    <a:pos x="33" y="11"/>
                  </a:cxn>
                  <a:cxn ang="0">
                    <a:pos x="9" y="4"/>
                  </a:cxn>
                </a:cxnLst>
                <a:rect l="0" t="0" r="r" b="b"/>
                <a:pathLst>
                  <a:path w="33" h="30">
                    <a:moveTo>
                      <a:pt x="9" y="4"/>
                    </a:moveTo>
                    <a:lnTo>
                      <a:pt x="11" y="0"/>
                    </a:lnTo>
                    <a:lnTo>
                      <a:pt x="0" y="15"/>
                    </a:lnTo>
                    <a:lnTo>
                      <a:pt x="20" y="30"/>
                    </a:lnTo>
                    <a:lnTo>
                      <a:pt x="31" y="15"/>
                    </a:lnTo>
                    <a:lnTo>
                      <a:pt x="33" y="11"/>
                    </a:lnTo>
                    <a:lnTo>
                      <a:pt x="31" y="15"/>
                    </a:lnTo>
                    <a:lnTo>
                      <a:pt x="33" y="13"/>
                    </a:lnTo>
                    <a:lnTo>
                      <a:pt x="33" y="11"/>
                    </a:lnTo>
                    <a:lnTo>
                      <a:pt x="9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32" name="Freeform 228"/>
              <p:cNvSpPr>
                <a:spLocks/>
              </p:cNvSpPr>
              <p:nvPr/>
            </p:nvSpPr>
            <p:spPr bwMode="auto">
              <a:xfrm>
                <a:off x="1017" y="985"/>
                <a:ext cx="27" cy="20"/>
              </a:xfrm>
              <a:custGeom>
                <a:avLst/>
                <a:gdLst/>
                <a:ahLst/>
                <a:cxnLst>
                  <a:cxn ang="0">
                    <a:pos x="3" y="3"/>
                  </a:cxn>
                  <a:cxn ang="0">
                    <a:pos x="4" y="0"/>
                  </a:cxn>
                  <a:cxn ang="0">
                    <a:pos x="0" y="14"/>
                  </a:cxn>
                  <a:cxn ang="0">
                    <a:pos x="24" y="21"/>
                  </a:cxn>
                  <a:cxn ang="0">
                    <a:pos x="28" y="6"/>
                  </a:cxn>
                  <a:cxn ang="0">
                    <a:pos x="28" y="3"/>
                  </a:cxn>
                  <a:cxn ang="0">
                    <a:pos x="28" y="6"/>
                  </a:cxn>
                  <a:cxn ang="0">
                    <a:pos x="28" y="5"/>
                  </a:cxn>
                  <a:cxn ang="0">
                    <a:pos x="28" y="3"/>
                  </a:cxn>
                  <a:cxn ang="0">
                    <a:pos x="3" y="3"/>
                  </a:cxn>
                </a:cxnLst>
                <a:rect l="0" t="0" r="r" b="b"/>
                <a:pathLst>
                  <a:path w="28" h="21">
                    <a:moveTo>
                      <a:pt x="3" y="3"/>
                    </a:moveTo>
                    <a:lnTo>
                      <a:pt x="4" y="0"/>
                    </a:lnTo>
                    <a:lnTo>
                      <a:pt x="0" y="14"/>
                    </a:lnTo>
                    <a:lnTo>
                      <a:pt x="24" y="21"/>
                    </a:lnTo>
                    <a:lnTo>
                      <a:pt x="28" y="6"/>
                    </a:lnTo>
                    <a:lnTo>
                      <a:pt x="28" y="3"/>
                    </a:lnTo>
                    <a:lnTo>
                      <a:pt x="28" y="6"/>
                    </a:lnTo>
                    <a:lnTo>
                      <a:pt x="28" y="5"/>
                    </a:lnTo>
                    <a:lnTo>
                      <a:pt x="28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33" name="Freeform 229"/>
              <p:cNvSpPr>
                <a:spLocks/>
              </p:cNvSpPr>
              <p:nvPr/>
            </p:nvSpPr>
            <p:spPr bwMode="auto">
              <a:xfrm>
                <a:off x="1022" y="987"/>
                <a:ext cx="24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25" y="0"/>
                  </a:cxn>
                  <a:cxn ang="0">
                    <a:pos x="25" y="3"/>
                  </a:cxn>
                  <a:cxn ang="0">
                    <a:pos x="25" y="2"/>
                  </a:cxn>
                  <a:cxn ang="0">
                    <a:pos x="25" y="0"/>
                  </a:cxn>
                  <a:cxn ang="0">
                    <a:pos x="0" y="0"/>
                  </a:cxn>
                </a:cxnLst>
                <a:rect l="0" t="0" r="r" b="b"/>
                <a:pathLst>
                  <a:path w="25" h="3">
                    <a:moveTo>
                      <a:pt x="0" y="0"/>
                    </a:move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5" y="0"/>
                    </a:lnTo>
                    <a:lnTo>
                      <a:pt x="25" y="3"/>
                    </a:lnTo>
                    <a:lnTo>
                      <a:pt x="25" y="2"/>
                    </a:lnTo>
                    <a:lnTo>
                      <a:pt x="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34" name="Freeform 230"/>
              <p:cNvSpPr>
                <a:spLocks/>
              </p:cNvSpPr>
              <p:nvPr/>
            </p:nvSpPr>
            <p:spPr bwMode="auto">
              <a:xfrm>
                <a:off x="1022" y="973"/>
                <a:ext cx="24" cy="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"/>
                  </a:cxn>
                  <a:cxn ang="0">
                    <a:pos x="0" y="15"/>
                  </a:cxn>
                  <a:cxn ang="0">
                    <a:pos x="25" y="15"/>
                  </a:cxn>
                  <a:cxn ang="0">
                    <a:pos x="25" y="1"/>
                  </a:cxn>
                  <a:cxn ang="0">
                    <a:pos x="25" y="3"/>
                  </a:cxn>
                  <a:cxn ang="0">
                    <a:pos x="0" y="0"/>
                  </a:cxn>
                </a:cxnLst>
                <a:rect l="0" t="0" r="r" b="b"/>
                <a:pathLst>
                  <a:path w="25" h="15">
                    <a:moveTo>
                      <a:pt x="0" y="0"/>
                    </a:moveTo>
                    <a:lnTo>
                      <a:pt x="0" y="1"/>
                    </a:lnTo>
                    <a:lnTo>
                      <a:pt x="0" y="15"/>
                    </a:lnTo>
                    <a:lnTo>
                      <a:pt x="25" y="15"/>
                    </a:lnTo>
                    <a:lnTo>
                      <a:pt x="25" y="1"/>
                    </a:lnTo>
                    <a:lnTo>
                      <a:pt x="2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35" name="Freeform 231"/>
              <p:cNvSpPr>
                <a:spLocks/>
              </p:cNvSpPr>
              <p:nvPr/>
            </p:nvSpPr>
            <p:spPr bwMode="auto">
              <a:xfrm>
                <a:off x="1022" y="947"/>
                <a:ext cx="27" cy="28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3" y="4"/>
                  </a:cxn>
                  <a:cxn ang="0">
                    <a:pos x="0" y="25"/>
                  </a:cxn>
                  <a:cxn ang="0">
                    <a:pos x="25" y="28"/>
                  </a:cxn>
                  <a:cxn ang="0">
                    <a:pos x="28" y="7"/>
                  </a:cxn>
                  <a:cxn ang="0">
                    <a:pos x="27" y="12"/>
                  </a:cxn>
                  <a:cxn ang="0">
                    <a:pos x="5" y="0"/>
                  </a:cxn>
                  <a:cxn ang="0">
                    <a:pos x="4" y="1"/>
                  </a:cxn>
                  <a:cxn ang="0">
                    <a:pos x="3" y="4"/>
                  </a:cxn>
                  <a:cxn ang="0">
                    <a:pos x="5" y="0"/>
                  </a:cxn>
                </a:cxnLst>
                <a:rect l="0" t="0" r="r" b="b"/>
                <a:pathLst>
                  <a:path w="28" h="28">
                    <a:moveTo>
                      <a:pt x="5" y="0"/>
                    </a:moveTo>
                    <a:lnTo>
                      <a:pt x="3" y="4"/>
                    </a:lnTo>
                    <a:lnTo>
                      <a:pt x="0" y="25"/>
                    </a:lnTo>
                    <a:lnTo>
                      <a:pt x="25" y="28"/>
                    </a:lnTo>
                    <a:lnTo>
                      <a:pt x="28" y="7"/>
                    </a:lnTo>
                    <a:lnTo>
                      <a:pt x="27" y="12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3" y="4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36" name="Freeform 232"/>
              <p:cNvSpPr>
                <a:spLocks/>
              </p:cNvSpPr>
              <p:nvPr/>
            </p:nvSpPr>
            <p:spPr bwMode="auto">
              <a:xfrm>
                <a:off x="1024" y="927"/>
                <a:ext cx="34" cy="32"/>
              </a:xfrm>
              <a:custGeom>
                <a:avLst/>
                <a:gdLst/>
                <a:ahLst/>
                <a:cxnLst>
                  <a:cxn ang="0">
                    <a:pos x="22" y="6"/>
                  </a:cxn>
                  <a:cxn ang="0">
                    <a:pos x="11" y="0"/>
                  </a:cxn>
                  <a:cxn ang="0">
                    <a:pos x="0" y="20"/>
                  </a:cxn>
                  <a:cxn ang="0">
                    <a:pos x="22" y="32"/>
                  </a:cxn>
                  <a:cxn ang="0">
                    <a:pos x="33" y="12"/>
                  </a:cxn>
                  <a:cxn ang="0">
                    <a:pos x="22" y="6"/>
                  </a:cxn>
                </a:cxnLst>
                <a:rect l="0" t="0" r="r" b="b"/>
                <a:pathLst>
                  <a:path w="33" h="32">
                    <a:moveTo>
                      <a:pt x="22" y="6"/>
                    </a:moveTo>
                    <a:lnTo>
                      <a:pt x="11" y="0"/>
                    </a:lnTo>
                    <a:lnTo>
                      <a:pt x="0" y="20"/>
                    </a:lnTo>
                    <a:lnTo>
                      <a:pt x="22" y="32"/>
                    </a:lnTo>
                    <a:lnTo>
                      <a:pt x="33" y="12"/>
                    </a:lnTo>
                    <a:lnTo>
                      <a:pt x="22" y="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37" name="Freeform 233"/>
              <p:cNvSpPr>
                <a:spLocks/>
              </p:cNvSpPr>
              <p:nvPr/>
            </p:nvSpPr>
            <p:spPr bwMode="auto">
              <a:xfrm>
                <a:off x="940" y="1051"/>
                <a:ext cx="24" cy="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13"/>
                  </a:cxn>
                  <a:cxn ang="0">
                    <a:pos x="24" y="13"/>
                  </a:cxn>
                  <a:cxn ang="0">
                    <a:pos x="24" y="2"/>
                  </a:cxn>
                  <a:cxn ang="0">
                    <a:pos x="24" y="5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2"/>
                  </a:cxn>
                  <a:cxn ang="0">
                    <a:pos x="0" y="0"/>
                  </a:cxn>
                </a:cxnLst>
                <a:rect l="0" t="0" r="r" b="b"/>
                <a:pathLst>
                  <a:path w="24" h="13">
                    <a:moveTo>
                      <a:pt x="0" y="0"/>
                    </a:moveTo>
                    <a:lnTo>
                      <a:pt x="0" y="2"/>
                    </a:lnTo>
                    <a:lnTo>
                      <a:pt x="0" y="13"/>
                    </a:lnTo>
                    <a:lnTo>
                      <a:pt x="24" y="13"/>
                    </a:lnTo>
                    <a:lnTo>
                      <a:pt x="24" y="2"/>
                    </a:lnTo>
                    <a:lnTo>
                      <a:pt x="24" y="5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38" name="Freeform 234"/>
              <p:cNvSpPr>
                <a:spLocks/>
              </p:cNvSpPr>
              <p:nvPr/>
            </p:nvSpPr>
            <p:spPr bwMode="auto">
              <a:xfrm>
                <a:off x="940" y="1033"/>
                <a:ext cx="26" cy="24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" y="3"/>
                  </a:cxn>
                  <a:cxn ang="0">
                    <a:pos x="0" y="18"/>
                  </a:cxn>
                  <a:cxn ang="0">
                    <a:pos x="24" y="23"/>
                  </a:cxn>
                  <a:cxn ang="0">
                    <a:pos x="27" y="8"/>
                  </a:cxn>
                  <a:cxn ang="0">
                    <a:pos x="27" y="11"/>
                  </a:cxn>
                  <a:cxn ang="0">
                    <a:pos x="4" y="0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4" y="0"/>
                  </a:cxn>
                </a:cxnLst>
                <a:rect l="0" t="0" r="r" b="b"/>
                <a:pathLst>
                  <a:path w="27" h="23">
                    <a:moveTo>
                      <a:pt x="4" y="0"/>
                    </a:moveTo>
                    <a:lnTo>
                      <a:pt x="3" y="3"/>
                    </a:lnTo>
                    <a:lnTo>
                      <a:pt x="0" y="18"/>
                    </a:lnTo>
                    <a:lnTo>
                      <a:pt x="24" y="23"/>
                    </a:lnTo>
                    <a:lnTo>
                      <a:pt x="27" y="8"/>
                    </a:lnTo>
                    <a:lnTo>
                      <a:pt x="27" y="11"/>
                    </a:lnTo>
                    <a:lnTo>
                      <a:pt x="4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39" name="Freeform 235"/>
              <p:cNvSpPr>
                <a:spLocks/>
              </p:cNvSpPr>
              <p:nvPr/>
            </p:nvSpPr>
            <p:spPr bwMode="auto">
              <a:xfrm>
                <a:off x="945" y="1013"/>
                <a:ext cx="31" cy="32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8" y="1"/>
                  </a:cxn>
                  <a:cxn ang="0">
                    <a:pos x="0" y="20"/>
                  </a:cxn>
                  <a:cxn ang="0">
                    <a:pos x="23" y="31"/>
                  </a:cxn>
                  <a:cxn ang="0">
                    <a:pos x="32" y="11"/>
                  </a:cxn>
                  <a:cxn ang="0">
                    <a:pos x="31" y="12"/>
                  </a:cxn>
                  <a:cxn ang="0">
                    <a:pos x="9" y="0"/>
                  </a:cxn>
                </a:cxnLst>
                <a:rect l="0" t="0" r="r" b="b"/>
                <a:pathLst>
                  <a:path w="32" h="31">
                    <a:moveTo>
                      <a:pt x="9" y="0"/>
                    </a:moveTo>
                    <a:lnTo>
                      <a:pt x="8" y="1"/>
                    </a:lnTo>
                    <a:lnTo>
                      <a:pt x="0" y="20"/>
                    </a:lnTo>
                    <a:lnTo>
                      <a:pt x="23" y="31"/>
                    </a:lnTo>
                    <a:lnTo>
                      <a:pt x="32" y="11"/>
                    </a:lnTo>
                    <a:lnTo>
                      <a:pt x="31" y="1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40" name="Freeform 236"/>
              <p:cNvSpPr>
                <a:spLocks/>
              </p:cNvSpPr>
              <p:nvPr/>
            </p:nvSpPr>
            <p:spPr bwMode="auto">
              <a:xfrm>
                <a:off x="952" y="1013"/>
                <a:ext cx="22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22" y="12"/>
                  </a:cxn>
                  <a:cxn ang="0">
                    <a:pos x="0" y="0"/>
                  </a:cxn>
                </a:cxnLst>
                <a:rect l="0" t="0" r="r" b="b"/>
                <a:pathLst>
                  <a:path w="22" h="12">
                    <a:moveTo>
                      <a:pt x="0" y="0"/>
                    </a:move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22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41" name="Freeform 237"/>
              <p:cNvSpPr>
                <a:spLocks/>
              </p:cNvSpPr>
              <p:nvPr/>
            </p:nvSpPr>
            <p:spPr bwMode="auto">
              <a:xfrm>
                <a:off x="952" y="993"/>
                <a:ext cx="34" cy="32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1" y="0"/>
                  </a:cxn>
                  <a:cxn ang="0">
                    <a:pos x="0" y="20"/>
                  </a:cxn>
                  <a:cxn ang="0">
                    <a:pos x="22" y="32"/>
                  </a:cxn>
                  <a:cxn ang="0">
                    <a:pos x="33" y="12"/>
                  </a:cxn>
                  <a:cxn ang="0">
                    <a:pos x="34" y="9"/>
                  </a:cxn>
                  <a:cxn ang="0">
                    <a:pos x="33" y="12"/>
                  </a:cxn>
                  <a:cxn ang="0">
                    <a:pos x="34" y="11"/>
                  </a:cxn>
                  <a:cxn ang="0">
                    <a:pos x="34" y="9"/>
                  </a:cxn>
                  <a:cxn ang="0">
                    <a:pos x="10" y="3"/>
                  </a:cxn>
                </a:cxnLst>
                <a:rect l="0" t="0" r="r" b="b"/>
                <a:pathLst>
                  <a:path w="34" h="32">
                    <a:moveTo>
                      <a:pt x="10" y="3"/>
                    </a:moveTo>
                    <a:lnTo>
                      <a:pt x="11" y="0"/>
                    </a:lnTo>
                    <a:lnTo>
                      <a:pt x="0" y="20"/>
                    </a:lnTo>
                    <a:lnTo>
                      <a:pt x="22" y="32"/>
                    </a:lnTo>
                    <a:lnTo>
                      <a:pt x="33" y="12"/>
                    </a:lnTo>
                    <a:lnTo>
                      <a:pt x="34" y="9"/>
                    </a:lnTo>
                    <a:lnTo>
                      <a:pt x="33" y="12"/>
                    </a:lnTo>
                    <a:lnTo>
                      <a:pt x="34" y="11"/>
                    </a:lnTo>
                    <a:lnTo>
                      <a:pt x="34" y="9"/>
                    </a:lnTo>
                    <a:lnTo>
                      <a:pt x="10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42" name="Freeform 238"/>
              <p:cNvSpPr>
                <a:spLocks/>
              </p:cNvSpPr>
              <p:nvPr/>
            </p:nvSpPr>
            <p:spPr bwMode="auto">
              <a:xfrm>
                <a:off x="962" y="975"/>
                <a:ext cx="31" cy="28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0"/>
                  </a:cxn>
                  <a:cxn ang="0">
                    <a:pos x="0" y="21"/>
                  </a:cxn>
                  <a:cxn ang="0">
                    <a:pos x="24" y="27"/>
                  </a:cxn>
                  <a:cxn ang="0">
                    <a:pos x="30" y="7"/>
                  </a:cxn>
                  <a:cxn ang="0">
                    <a:pos x="31" y="3"/>
                  </a:cxn>
                  <a:cxn ang="0">
                    <a:pos x="30" y="7"/>
                  </a:cxn>
                  <a:cxn ang="0">
                    <a:pos x="31" y="5"/>
                  </a:cxn>
                  <a:cxn ang="0">
                    <a:pos x="31" y="3"/>
                  </a:cxn>
                  <a:cxn ang="0">
                    <a:pos x="6" y="3"/>
                  </a:cxn>
                </a:cxnLst>
                <a:rect l="0" t="0" r="r" b="b"/>
                <a:pathLst>
                  <a:path w="31" h="27">
                    <a:moveTo>
                      <a:pt x="6" y="3"/>
                    </a:moveTo>
                    <a:lnTo>
                      <a:pt x="6" y="0"/>
                    </a:lnTo>
                    <a:lnTo>
                      <a:pt x="0" y="21"/>
                    </a:lnTo>
                    <a:lnTo>
                      <a:pt x="24" y="27"/>
                    </a:lnTo>
                    <a:lnTo>
                      <a:pt x="30" y="7"/>
                    </a:lnTo>
                    <a:lnTo>
                      <a:pt x="31" y="3"/>
                    </a:lnTo>
                    <a:lnTo>
                      <a:pt x="30" y="7"/>
                    </a:lnTo>
                    <a:lnTo>
                      <a:pt x="31" y="5"/>
                    </a:lnTo>
                    <a:lnTo>
                      <a:pt x="31" y="3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43" name="Freeform 239"/>
              <p:cNvSpPr>
                <a:spLocks/>
              </p:cNvSpPr>
              <p:nvPr/>
            </p:nvSpPr>
            <p:spPr bwMode="auto">
              <a:xfrm>
                <a:off x="969" y="957"/>
                <a:ext cx="24" cy="22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2"/>
                  </a:cxn>
                  <a:cxn ang="0">
                    <a:pos x="0" y="21"/>
                  </a:cxn>
                  <a:cxn ang="0">
                    <a:pos x="25" y="21"/>
                  </a:cxn>
                  <a:cxn ang="0">
                    <a:pos x="25" y="2"/>
                  </a:cxn>
                  <a:cxn ang="0">
                    <a:pos x="25" y="0"/>
                  </a:cxn>
                  <a:cxn ang="0">
                    <a:pos x="0" y="3"/>
                  </a:cxn>
                </a:cxnLst>
                <a:rect l="0" t="0" r="r" b="b"/>
                <a:pathLst>
                  <a:path w="25" h="21">
                    <a:moveTo>
                      <a:pt x="0" y="3"/>
                    </a:moveTo>
                    <a:lnTo>
                      <a:pt x="0" y="2"/>
                    </a:lnTo>
                    <a:lnTo>
                      <a:pt x="0" y="21"/>
                    </a:lnTo>
                    <a:lnTo>
                      <a:pt x="25" y="21"/>
                    </a:lnTo>
                    <a:lnTo>
                      <a:pt x="25" y="2"/>
                    </a:lnTo>
                    <a:lnTo>
                      <a:pt x="2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44" name="Freeform 240"/>
              <p:cNvSpPr>
                <a:spLocks/>
              </p:cNvSpPr>
              <p:nvPr/>
            </p:nvSpPr>
            <p:spPr bwMode="auto">
              <a:xfrm>
                <a:off x="969" y="957"/>
                <a:ext cx="24" cy="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25" y="0"/>
                  </a:cxn>
                  <a:cxn ang="0">
                    <a:pos x="0" y="3"/>
                  </a:cxn>
                </a:cxnLst>
                <a:rect l="0" t="0" r="r" b="b"/>
                <a:pathLst>
                  <a:path w="25" h="3">
                    <a:moveTo>
                      <a:pt x="0" y="3"/>
                    </a:move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2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45" name="Freeform 241"/>
              <p:cNvSpPr>
                <a:spLocks/>
              </p:cNvSpPr>
              <p:nvPr/>
            </p:nvSpPr>
            <p:spPr bwMode="auto">
              <a:xfrm>
                <a:off x="964" y="935"/>
                <a:ext cx="29" cy="26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6"/>
                  </a:cxn>
                  <a:cxn ang="0">
                    <a:pos x="4" y="25"/>
                  </a:cxn>
                  <a:cxn ang="0">
                    <a:pos x="29" y="22"/>
                  </a:cxn>
                  <a:cxn ang="0">
                    <a:pos x="25" y="2"/>
                  </a:cxn>
                  <a:cxn ang="0">
                    <a:pos x="25" y="7"/>
                  </a:cxn>
                  <a:cxn ang="0">
                    <a:pos x="1" y="0"/>
                  </a:cxn>
                  <a:cxn ang="0">
                    <a:pos x="0" y="3"/>
                  </a:cxn>
                  <a:cxn ang="0">
                    <a:pos x="0" y="6"/>
                  </a:cxn>
                  <a:cxn ang="0">
                    <a:pos x="1" y="0"/>
                  </a:cxn>
                </a:cxnLst>
                <a:rect l="0" t="0" r="r" b="b"/>
                <a:pathLst>
                  <a:path w="29" h="25">
                    <a:moveTo>
                      <a:pt x="1" y="0"/>
                    </a:moveTo>
                    <a:lnTo>
                      <a:pt x="0" y="6"/>
                    </a:lnTo>
                    <a:lnTo>
                      <a:pt x="4" y="25"/>
                    </a:lnTo>
                    <a:lnTo>
                      <a:pt x="29" y="22"/>
                    </a:lnTo>
                    <a:lnTo>
                      <a:pt x="25" y="2"/>
                    </a:lnTo>
                    <a:lnTo>
                      <a:pt x="25" y="7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46" name="Freeform 242"/>
              <p:cNvSpPr>
                <a:spLocks/>
              </p:cNvSpPr>
              <p:nvPr/>
            </p:nvSpPr>
            <p:spPr bwMode="auto">
              <a:xfrm>
                <a:off x="966" y="913"/>
                <a:ext cx="29" cy="3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6" y="3"/>
                  </a:cxn>
                  <a:cxn ang="0">
                    <a:pos x="0" y="23"/>
                  </a:cxn>
                  <a:cxn ang="0">
                    <a:pos x="24" y="30"/>
                  </a:cxn>
                  <a:cxn ang="0">
                    <a:pos x="30" y="9"/>
                  </a:cxn>
                  <a:cxn ang="0">
                    <a:pos x="29" y="12"/>
                  </a:cxn>
                  <a:cxn ang="0">
                    <a:pos x="7" y="0"/>
                  </a:cxn>
                  <a:cxn ang="0">
                    <a:pos x="6" y="1"/>
                  </a:cxn>
                  <a:cxn ang="0">
                    <a:pos x="6" y="3"/>
                  </a:cxn>
                  <a:cxn ang="0">
                    <a:pos x="7" y="0"/>
                  </a:cxn>
                </a:cxnLst>
                <a:rect l="0" t="0" r="r" b="b"/>
                <a:pathLst>
                  <a:path w="30" h="30">
                    <a:moveTo>
                      <a:pt x="7" y="0"/>
                    </a:moveTo>
                    <a:lnTo>
                      <a:pt x="6" y="3"/>
                    </a:lnTo>
                    <a:lnTo>
                      <a:pt x="0" y="23"/>
                    </a:lnTo>
                    <a:lnTo>
                      <a:pt x="24" y="30"/>
                    </a:lnTo>
                    <a:lnTo>
                      <a:pt x="30" y="9"/>
                    </a:lnTo>
                    <a:lnTo>
                      <a:pt x="29" y="12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47" name="Freeform 243"/>
              <p:cNvSpPr>
                <a:spLocks/>
              </p:cNvSpPr>
              <p:nvPr/>
            </p:nvSpPr>
            <p:spPr bwMode="auto">
              <a:xfrm>
                <a:off x="974" y="892"/>
                <a:ext cx="31" cy="3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1" y="1"/>
                  </a:cxn>
                  <a:cxn ang="0">
                    <a:pos x="0" y="21"/>
                  </a:cxn>
                  <a:cxn ang="0">
                    <a:pos x="22" y="33"/>
                  </a:cxn>
                  <a:cxn ang="0">
                    <a:pos x="33" y="13"/>
                  </a:cxn>
                  <a:cxn ang="0">
                    <a:pos x="32" y="15"/>
                  </a:cxn>
                  <a:cxn ang="0">
                    <a:pos x="12" y="0"/>
                  </a:cxn>
                  <a:cxn ang="0">
                    <a:pos x="12" y="1"/>
                  </a:cxn>
                  <a:cxn ang="0">
                    <a:pos x="11" y="1"/>
                  </a:cxn>
                  <a:cxn ang="0">
                    <a:pos x="12" y="0"/>
                  </a:cxn>
                </a:cxnLst>
                <a:rect l="0" t="0" r="r" b="b"/>
                <a:pathLst>
                  <a:path w="33" h="33">
                    <a:moveTo>
                      <a:pt x="12" y="0"/>
                    </a:moveTo>
                    <a:lnTo>
                      <a:pt x="11" y="1"/>
                    </a:lnTo>
                    <a:lnTo>
                      <a:pt x="0" y="21"/>
                    </a:lnTo>
                    <a:lnTo>
                      <a:pt x="22" y="33"/>
                    </a:lnTo>
                    <a:lnTo>
                      <a:pt x="33" y="13"/>
                    </a:lnTo>
                    <a:lnTo>
                      <a:pt x="32" y="15"/>
                    </a:lnTo>
                    <a:lnTo>
                      <a:pt x="12" y="0"/>
                    </a:lnTo>
                    <a:lnTo>
                      <a:pt x="12" y="1"/>
                    </a:lnTo>
                    <a:lnTo>
                      <a:pt x="11" y="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48" name="Freeform 244"/>
              <p:cNvSpPr>
                <a:spLocks/>
              </p:cNvSpPr>
              <p:nvPr/>
            </p:nvSpPr>
            <p:spPr bwMode="auto">
              <a:xfrm>
                <a:off x="983" y="892"/>
                <a:ext cx="22" cy="16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21" y="15"/>
                  </a:cxn>
                  <a:cxn ang="0">
                    <a:pos x="1" y="0"/>
                  </a:cxn>
                  <a:cxn ang="0">
                    <a:pos x="1" y="1"/>
                  </a:cxn>
                  <a:cxn ang="0">
                    <a:pos x="0" y="1"/>
                  </a:cxn>
                  <a:cxn ang="0">
                    <a:pos x="1" y="0"/>
                  </a:cxn>
                </a:cxnLst>
                <a:rect l="0" t="0" r="r" b="b"/>
                <a:pathLst>
                  <a:path w="21" h="15">
                    <a:moveTo>
                      <a:pt x="1" y="0"/>
                    </a:moveTo>
                    <a:lnTo>
                      <a:pt x="11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21" y="15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49" name="Freeform 245"/>
              <p:cNvSpPr>
                <a:spLocks/>
              </p:cNvSpPr>
              <p:nvPr/>
            </p:nvSpPr>
            <p:spPr bwMode="auto">
              <a:xfrm>
                <a:off x="986" y="876"/>
                <a:ext cx="36" cy="32"/>
              </a:xfrm>
              <a:custGeom>
                <a:avLst/>
                <a:gdLst/>
                <a:ahLst/>
                <a:cxnLst>
                  <a:cxn ang="0">
                    <a:pos x="13" y="3"/>
                  </a:cxn>
                  <a:cxn ang="0">
                    <a:pos x="15" y="0"/>
                  </a:cxn>
                  <a:cxn ang="0">
                    <a:pos x="0" y="17"/>
                  </a:cxn>
                  <a:cxn ang="0">
                    <a:pos x="20" y="32"/>
                  </a:cxn>
                  <a:cxn ang="0">
                    <a:pos x="34" y="15"/>
                  </a:cxn>
                  <a:cxn ang="0">
                    <a:pos x="36" y="12"/>
                  </a:cxn>
                  <a:cxn ang="0">
                    <a:pos x="34" y="15"/>
                  </a:cxn>
                  <a:cxn ang="0">
                    <a:pos x="35" y="14"/>
                  </a:cxn>
                  <a:cxn ang="0">
                    <a:pos x="36" y="12"/>
                  </a:cxn>
                  <a:cxn ang="0">
                    <a:pos x="13" y="3"/>
                  </a:cxn>
                </a:cxnLst>
                <a:rect l="0" t="0" r="r" b="b"/>
                <a:pathLst>
                  <a:path w="36" h="32">
                    <a:moveTo>
                      <a:pt x="13" y="3"/>
                    </a:moveTo>
                    <a:lnTo>
                      <a:pt x="15" y="0"/>
                    </a:lnTo>
                    <a:lnTo>
                      <a:pt x="0" y="17"/>
                    </a:lnTo>
                    <a:lnTo>
                      <a:pt x="20" y="32"/>
                    </a:lnTo>
                    <a:lnTo>
                      <a:pt x="34" y="15"/>
                    </a:lnTo>
                    <a:lnTo>
                      <a:pt x="36" y="12"/>
                    </a:lnTo>
                    <a:lnTo>
                      <a:pt x="34" y="15"/>
                    </a:lnTo>
                    <a:lnTo>
                      <a:pt x="35" y="14"/>
                    </a:lnTo>
                    <a:lnTo>
                      <a:pt x="36" y="12"/>
                    </a:lnTo>
                    <a:lnTo>
                      <a:pt x="13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50" name="Freeform 246"/>
              <p:cNvSpPr>
                <a:spLocks/>
              </p:cNvSpPr>
              <p:nvPr/>
            </p:nvSpPr>
            <p:spPr bwMode="auto">
              <a:xfrm>
                <a:off x="998" y="862"/>
                <a:ext cx="29" cy="26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6" y="0"/>
                  </a:cxn>
                  <a:cxn ang="0">
                    <a:pos x="0" y="17"/>
                  </a:cxn>
                  <a:cxn ang="0">
                    <a:pos x="23" y="26"/>
                  </a:cxn>
                  <a:cxn ang="0">
                    <a:pos x="29" y="8"/>
                  </a:cxn>
                  <a:cxn ang="0">
                    <a:pos x="30" y="4"/>
                  </a:cxn>
                  <a:cxn ang="0">
                    <a:pos x="29" y="8"/>
                  </a:cxn>
                  <a:cxn ang="0">
                    <a:pos x="30" y="6"/>
                  </a:cxn>
                  <a:cxn ang="0">
                    <a:pos x="30" y="4"/>
                  </a:cxn>
                  <a:cxn ang="0">
                    <a:pos x="5" y="4"/>
                  </a:cxn>
                </a:cxnLst>
                <a:rect l="0" t="0" r="r" b="b"/>
                <a:pathLst>
                  <a:path w="30" h="26">
                    <a:moveTo>
                      <a:pt x="5" y="4"/>
                    </a:moveTo>
                    <a:lnTo>
                      <a:pt x="6" y="0"/>
                    </a:lnTo>
                    <a:lnTo>
                      <a:pt x="0" y="17"/>
                    </a:lnTo>
                    <a:lnTo>
                      <a:pt x="23" y="26"/>
                    </a:lnTo>
                    <a:lnTo>
                      <a:pt x="29" y="8"/>
                    </a:lnTo>
                    <a:lnTo>
                      <a:pt x="30" y="4"/>
                    </a:lnTo>
                    <a:lnTo>
                      <a:pt x="29" y="8"/>
                    </a:lnTo>
                    <a:lnTo>
                      <a:pt x="30" y="6"/>
                    </a:lnTo>
                    <a:lnTo>
                      <a:pt x="30" y="4"/>
                    </a:lnTo>
                    <a:lnTo>
                      <a:pt x="5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51" name="Freeform 247"/>
              <p:cNvSpPr>
                <a:spLocks/>
              </p:cNvSpPr>
              <p:nvPr/>
            </p:nvSpPr>
            <p:spPr bwMode="auto">
              <a:xfrm>
                <a:off x="1003" y="848"/>
                <a:ext cx="24" cy="1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25" y="17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0" y="0"/>
                  </a:cxn>
                </a:cxnLst>
                <a:rect l="0" t="0" r="r" b="b"/>
                <a:pathLst>
                  <a:path w="25" h="17">
                    <a:moveTo>
                      <a:pt x="0" y="0"/>
                    </a:moveTo>
                    <a:lnTo>
                      <a:pt x="0" y="0"/>
                    </a:lnTo>
                    <a:lnTo>
                      <a:pt x="0" y="17"/>
                    </a:lnTo>
                    <a:lnTo>
                      <a:pt x="25" y="17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52" name="Freeform 248"/>
              <p:cNvSpPr>
                <a:spLocks/>
              </p:cNvSpPr>
              <p:nvPr/>
            </p:nvSpPr>
            <p:spPr bwMode="auto">
              <a:xfrm>
                <a:off x="1003" y="848"/>
                <a:ext cx="24" cy="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25" y="0"/>
                  </a:cxn>
                  <a:cxn ang="0">
                    <a:pos x="0" y="0"/>
                  </a:cxn>
                </a:cxnLst>
                <a:rect l="0" t="0" r="r" b="b"/>
                <a:pathLst>
                  <a:path w="25">
                    <a:moveTo>
                      <a:pt x="0" y="0"/>
                    </a:move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53" name="Freeform 249"/>
              <p:cNvSpPr>
                <a:spLocks/>
              </p:cNvSpPr>
              <p:nvPr/>
            </p:nvSpPr>
            <p:spPr bwMode="auto">
              <a:xfrm>
                <a:off x="1003" y="826"/>
                <a:ext cx="24" cy="2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7"/>
                  </a:cxn>
                  <a:cxn ang="0">
                    <a:pos x="0" y="22"/>
                  </a:cxn>
                  <a:cxn ang="0">
                    <a:pos x="25" y="22"/>
                  </a:cxn>
                  <a:cxn ang="0">
                    <a:pos x="25" y="7"/>
                  </a:cxn>
                  <a:cxn ang="0">
                    <a:pos x="23" y="13"/>
                  </a:cxn>
                  <a:cxn ang="0">
                    <a:pos x="2" y="0"/>
                  </a:cxn>
                  <a:cxn ang="0">
                    <a:pos x="0" y="4"/>
                  </a:cxn>
                  <a:cxn ang="0">
                    <a:pos x="0" y="7"/>
                  </a:cxn>
                  <a:cxn ang="0">
                    <a:pos x="2" y="0"/>
                  </a:cxn>
                </a:cxnLst>
                <a:rect l="0" t="0" r="r" b="b"/>
                <a:pathLst>
                  <a:path w="25" h="22">
                    <a:moveTo>
                      <a:pt x="2" y="0"/>
                    </a:moveTo>
                    <a:lnTo>
                      <a:pt x="0" y="7"/>
                    </a:lnTo>
                    <a:lnTo>
                      <a:pt x="0" y="22"/>
                    </a:lnTo>
                    <a:lnTo>
                      <a:pt x="25" y="22"/>
                    </a:lnTo>
                    <a:lnTo>
                      <a:pt x="25" y="7"/>
                    </a:lnTo>
                    <a:lnTo>
                      <a:pt x="23" y="13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54" name="Freeform 250"/>
              <p:cNvSpPr>
                <a:spLocks/>
              </p:cNvSpPr>
              <p:nvPr/>
            </p:nvSpPr>
            <p:spPr bwMode="auto">
              <a:xfrm>
                <a:off x="1005" y="818"/>
                <a:ext cx="27" cy="2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5" y="0"/>
                  </a:cxn>
                  <a:cxn ang="0">
                    <a:pos x="0" y="8"/>
                  </a:cxn>
                  <a:cxn ang="0">
                    <a:pos x="21" y="21"/>
                  </a:cxn>
                  <a:cxn ang="0">
                    <a:pos x="26" y="13"/>
                  </a:cxn>
                  <a:cxn ang="0">
                    <a:pos x="26" y="14"/>
                  </a:cxn>
                  <a:cxn ang="0">
                    <a:pos x="6" y="0"/>
                  </a:cxn>
                </a:cxnLst>
                <a:rect l="0" t="0" r="r" b="b"/>
                <a:pathLst>
                  <a:path w="26" h="21">
                    <a:moveTo>
                      <a:pt x="6" y="0"/>
                    </a:moveTo>
                    <a:lnTo>
                      <a:pt x="5" y="0"/>
                    </a:lnTo>
                    <a:lnTo>
                      <a:pt x="0" y="8"/>
                    </a:lnTo>
                    <a:lnTo>
                      <a:pt x="21" y="21"/>
                    </a:lnTo>
                    <a:lnTo>
                      <a:pt x="26" y="13"/>
                    </a:lnTo>
                    <a:lnTo>
                      <a:pt x="26" y="14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55" name="Freeform 251"/>
              <p:cNvSpPr>
                <a:spLocks/>
              </p:cNvSpPr>
              <p:nvPr/>
            </p:nvSpPr>
            <p:spPr bwMode="auto">
              <a:xfrm>
                <a:off x="1010" y="810"/>
                <a:ext cx="26" cy="22"/>
              </a:xfrm>
              <a:custGeom>
                <a:avLst/>
                <a:gdLst/>
                <a:ahLst/>
                <a:cxnLst>
                  <a:cxn ang="0">
                    <a:pos x="16" y="7"/>
                  </a:cxn>
                  <a:cxn ang="0">
                    <a:pos x="6" y="0"/>
                  </a:cxn>
                  <a:cxn ang="0">
                    <a:pos x="0" y="9"/>
                  </a:cxn>
                  <a:cxn ang="0">
                    <a:pos x="20" y="23"/>
                  </a:cxn>
                  <a:cxn ang="0">
                    <a:pos x="26" y="14"/>
                  </a:cxn>
                  <a:cxn ang="0">
                    <a:pos x="16" y="7"/>
                  </a:cxn>
                </a:cxnLst>
                <a:rect l="0" t="0" r="r" b="b"/>
                <a:pathLst>
                  <a:path w="26" h="23">
                    <a:moveTo>
                      <a:pt x="16" y="7"/>
                    </a:moveTo>
                    <a:lnTo>
                      <a:pt x="6" y="0"/>
                    </a:lnTo>
                    <a:lnTo>
                      <a:pt x="0" y="9"/>
                    </a:lnTo>
                    <a:lnTo>
                      <a:pt x="20" y="23"/>
                    </a:lnTo>
                    <a:lnTo>
                      <a:pt x="26" y="14"/>
                    </a:lnTo>
                    <a:lnTo>
                      <a:pt x="16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56" name="Freeform 252"/>
              <p:cNvSpPr>
                <a:spLocks/>
              </p:cNvSpPr>
              <p:nvPr/>
            </p:nvSpPr>
            <p:spPr bwMode="auto">
              <a:xfrm>
                <a:off x="923" y="1049"/>
                <a:ext cx="27" cy="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3"/>
                  </a:cxn>
                  <a:cxn ang="0">
                    <a:pos x="0" y="14"/>
                  </a:cxn>
                  <a:cxn ang="0">
                    <a:pos x="25" y="14"/>
                  </a:cxn>
                  <a:cxn ang="0">
                    <a:pos x="25" y="3"/>
                  </a:cxn>
                  <a:cxn ang="0">
                    <a:pos x="24" y="5"/>
                  </a:cxn>
                  <a:cxn ang="0">
                    <a:pos x="0" y="0"/>
                  </a:cxn>
                  <a:cxn ang="0">
                    <a:pos x="0" y="1"/>
                  </a:cxn>
                  <a:cxn ang="0">
                    <a:pos x="0" y="3"/>
                  </a:cxn>
                  <a:cxn ang="0">
                    <a:pos x="0" y="0"/>
                  </a:cxn>
                </a:cxnLst>
                <a:rect l="0" t="0" r="r" b="b"/>
                <a:pathLst>
                  <a:path w="25" h="14">
                    <a:moveTo>
                      <a:pt x="0" y="0"/>
                    </a:moveTo>
                    <a:lnTo>
                      <a:pt x="0" y="3"/>
                    </a:lnTo>
                    <a:lnTo>
                      <a:pt x="0" y="14"/>
                    </a:lnTo>
                    <a:lnTo>
                      <a:pt x="25" y="14"/>
                    </a:lnTo>
                    <a:lnTo>
                      <a:pt x="25" y="3"/>
                    </a:lnTo>
                    <a:lnTo>
                      <a:pt x="24" y="5"/>
                    </a:lnTo>
                    <a:lnTo>
                      <a:pt x="0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57" name="Freeform 253"/>
              <p:cNvSpPr>
                <a:spLocks/>
              </p:cNvSpPr>
              <p:nvPr/>
            </p:nvSpPr>
            <p:spPr bwMode="auto">
              <a:xfrm>
                <a:off x="923" y="1031"/>
                <a:ext cx="27" cy="22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3" y="3"/>
                  </a:cxn>
                  <a:cxn ang="0">
                    <a:pos x="0" y="17"/>
                  </a:cxn>
                  <a:cxn ang="0">
                    <a:pos x="24" y="22"/>
                  </a:cxn>
                  <a:cxn ang="0">
                    <a:pos x="27" y="8"/>
                  </a:cxn>
                  <a:cxn ang="0">
                    <a:pos x="26" y="10"/>
                  </a:cxn>
                  <a:cxn ang="0">
                    <a:pos x="4" y="0"/>
                  </a:cxn>
                  <a:cxn ang="0">
                    <a:pos x="3" y="2"/>
                  </a:cxn>
                  <a:cxn ang="0">
                    <a:pos x="3" y="3"/>
                  </a:cxn>
                  <a:cxn ang="0">
                    <a:pos x="4" y="0"/>
                  </a:cxn>
                </a:cxnLst>
                <a:rect l="0" t="0" r="r" b="b"/>
                <a:pathLst>
                  <a:path w="27" h="22">
                    <a:moveTo>
                      <a:pt x="4" y="0"/>
                    </a:moveTo>
                    <a:lnTo>
                      <a:pt x="3" y="3"/>
                    </a:lnTo>
                    <a:lnTo>
                      <a:pt x="0" y="17"/>
                    </a:lnTo>
                    <a:lnTo>
                      <a:pt x="24" y="22"/>
                    </a:lnTo>
                    <a:lnTo>
                      <a:pt x="27" y="8"/>
                    </a:lnTo>
                    <a:lnTo>
                      <a:pt x="26" y="10"/>
                    </a:lnTo>
                    <a:lnTo>
                      <a:pt x="4" y="0"/>
                    </a:lnTo>
                    <a:lnTo>
                      <a:pt x="3" y="2"/>
                    </a:lnTo>
                    <a:lnTo>
                      <a:pt x="3" y="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58" name="Freeform 254"/>
              <p:cNvSpPr>
                <a:spLocks/>
              </p:cNvSpPr>
              <p:nvPr/>
            </p:nvSpPr>
            <p:spPr bwMode="auto">
              <a:xfrm>
                <a:off x="923" y="1013"/>
                <a:ext cx="31" cy="2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1"/>
                  </a:cxn>
                  <a:cxn ang="0">
                    <a:pos x="0" y="18"/>
                  </a:cxn>
                  <a:cxn ang="0">
                    <a:pos x="22" y="28"/>
                  </a:cxn>
                  <a:cxn ang="0">
                    <a:pos x="30" y="11"/>
                  </a:cxn>
                  <a:cxn ang="0">
                    <a:pos x="30" y="11"/>
                  </a:cxn>
                  <a:cxn ang="0">
                    <a:pos x="8" y="0"/>
                  </a:cxn>
                </a:cxnLst>
                <a:rect l="0" t="0" r="r" b="b"/>
                <a:pathLst>
                  <a:path w="30" h="28">
                    <a:moveTo>
                      <a:pt x="8" y="0"/>
                    </a:moveTo>
                    <a:lnTo>
                      <a:pt x="8" y="1"/>
                    </a:lnTo>
                    <a:lnTo>
                      <a:pt x="0" y="18"/>
                    </a:lnTo>
                    <a:lnTo>
                      <a:pt x="22" y="28"/>
                    </a:lnTo>
                    <a:lnTo>
                      <a:pt x="30" y="11"/>
                    </a:lnTo>
                    <a:lnTo>
                      <a:pt x="30" y="11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59" name="Freeform 255"/>
              <p:cNvSpPr>
                <a:spLocks/>
              </p:cNvSpPr>
              <p:nvPr/>
            </p:nvSpPr>
            <p:spPr bwMode="auto">
              <a:xfrm>
                <a:off x="933" y="1013"/>
                <a:ext cx="20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22" y="11"/>
                  </a:cxn>
                  <a:cxn ang="0">
                    <a:pos x="0" y="0"/>
                  </a:cxn>
                </a:cxnLst>
                <a:rect l="0" t="0" r="r" b="b"/>
                <a:pathLst>
                  <a:path w="22" h="11">
                    <a:moveTo>
                      <a:pt x="0" y="0"/>
                    </a:move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22" y="1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60" name="Freeform 256"/>
              <p:cNvSpPr>
                <a:spLocks/>
              </p:cNvSpPr>
              <p:nvPr/>
            </p:nvSpPr>
            <p:spPr bwMode="auto">
              <a:xfrm>
                <a:off x="933" y="997"/>
                <a:ext cx="31" cy="28"/>
              </a:xfrm>
              <a:custGeom>
                <a:avLst/>
                <a:gdLst/>
                <a:ahLst/>
                <a:cxnLst>
                  <a:cxn ang="0">
                    <a:pos x="8" y="1"/>
                  </a:cxn>
                  <a:cxn ang="0">
                    <a:pos x="9" y="0"/>
                  </a:cxn>
                  <a:cxn ang="0">
                    <a:pos x="0" y="17"/>
                  </a:cxn>
                  <a:cxn ang="0">
                    <a:pos x="22" y="28"/>
                  </a:cxn>
                  <a:cxn ang="0">
                    <a:pos x="31" y="11"/>
                  </a:cxn>
                  <a:cxn ang="0">
                    <a:pos x="32" y="10"/>
                  </a:cxn>
                  <a:cxn ang="0">
                    <a:pos x="8" y="1"/>
                  </a:cxn>
                </a:cxnLst>
                <a:rect l="0" t="0" r="r" b="b"/>
                <a:pathLst>
                  <a:path w="32" h="28">
                    <a:moveTo>
                      <a:pt x="8" y="1"/>
                    </a:moveTo>
                    <a:lnTo>
                      <a:pt x="9" y="0"/>
                    </a:lnTo>
                    <a:lnTo>
                      <a:pt x="0" y="17"/>
                    </a:lnTo>
                    <a:lnTo>
                      <a:pt x="22" y="28"/>
                    </a:lnTo>
                    <a:lnTo>
                      <a:pt x="31" y="11"/>
                    </a:lnTo>
                    <a:lnTo>
                      <a:pt x="32" y="10"/>
                    </a:ln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61" name="Freeform 257"/>
              <p:cNvSpPr>
                <a:spLocks/>
              </p:cNvSpPr>
              <p:nvPr/>
            </p:nvSpPr>
            <p:spPr bwMode="auto">
              <a:xfrm>
                <a:off x="940" y="975"/>
                <a:ext cx="32" cy="32"/>
              </a:xfrm>
              <a:custGeom>
                <a:avLst/>
                <a:gdLst/>
                <a:ahLst/>
                <a:cxnLst>
                  <a:cxn ang="0">
                    <a:pos x="8" y="4"/>
                  </a:cxn>
                  <a:cxn ang="0">
                    <a:pos x="9" y="0"/>
                  </a:cxn>
                  <a:cxn ang="0">
                    <a:pos x="0" y="23"/>
                  </a:cxn>
                  <a:cxn ang="0">
                    <a:pos x="24" y="32"/>
                  </a:cxn>
                  <a:cxn ang="0">
                    <a:pos x="32" y="9"/>
                  </a:cxn>
                  <a:cxn ang="0">
                    <a:pos x="33" y="4"/>
                  </a:cxn>
                  <a:cxn ang="0">
                    <a:pos x="32" y="9"/>
                  </a:cxn>
                  <a:cxn ang="0">
                    <a:pos x="33" y="7"/>
                  </a:cxn>
                  <a:cxn ang="0">
                    <a:pos x="33" y="4"/>
                  </a:cxn>
                  <a:cxn ang="0">
                    <a:pos x="8" y="4"/>
                  </a:cxn>
                </a:cxnLst>
                <a:rect l="0" t="0" r="r" b="b"/>
                <a:pathLst>
                  <a:path w="33" h="32">
                    <a:moveTo>
                      <a:pt x="8" y="4"/>
                    </a:moveTo>
                    <a:lnTo>
                      <a:pt x="9" y="0"/>
                    </a:lnTo>
                    <a:lnTo>
                      <a:pt x="0" y="23"/>
                    </a:lnTo>
                    <a:lnTo>
                      <a:pt x="24" y="32"/>
                    </a:lnTo>
                    <a:lnTo>
                      <a:pt x="32" y="9"/>
                    </a:lnTo>
                    <a:lnTo>
                      <a:pt x="33" y="4"/>
                    </a:lnTo>
                    <a:lnTo>
                      <a:pt x="32" y="9"/>
                    </a:lnTo>
                    <a:lnTo>
                      <a:pt x="33" y="7"/>
                    </a:lnTo>
                    <a:lnTo>
                      <a:pt x="33" y="4"/>
                    </a:lnTo>
                    <a:lnTo>
                      <a:pt x="8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62" name="Freeform 258"/>
              <p:cNvSpPr>
                <a:spLocks/>
              </p:cNvSpPr>
              <p:nvPr/>
            </p:nvSpPr>
            <p:spPr bwMode="auto">
              <a:xfrm>
                <a:off x="947" y="959"/>
                <a:ext cx="27" cy="2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2"/>
                  </a:cxn>
                  <a:cxn ang="0">
                    <a:pos x="0" y="19"/>
                  </a:cxn>
                  <a:cxn ang="0">
                    <a:pos x="25" y="19"/>
                  </a:cxn>
                  <a:cxn ang="0">
                    <a:pos x="25" y="2"/>
                  </a:cxn>
                  <a:cxn ang="0">
                    <a:pos x="25" y="0"/>
                  </a:cxn>
                  <a:cxn ang="0">
                    <a:pos x="0" y="4"/>
                  </a:cxn>
                </a:cxnLst>
                <a:rect l="0" t="0" r="r" b="b"/>
                <a:pathLst>
                  <a:path w="25" h="19">
                    <a:moveTo>
                      <a:pt x="0" y="4"/>
                    </a:moveTo>
                    <a:lnTo>
                      <a:pt x="0" y="2"/>
                    </a:lnTo>
                    <a:lnTo>
                      <a:pt x="0" y="19"/>
                    </a:lnTo>
                    <a:lnTo>
                      <a:pt x="25" y="19"/>
                    </a:lnTo>
                    <a:lnTo>
                      <a:pt x="25" y="2"/>
                    </a:lnTo>
                    <a:lnTo>
                      <a:pt x="25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63" name="Freeform 259"/>
              <p:cNvSpPr>
                <a:spLocks/>
              </p:cNvSpPr>
              <p:nvPr/>
            </p:nvSpPr>
            <p:spPr bwMode="auto">
              <a:xfrm>
                <a:off x="947" y="959"/>
                <a:ext cx="27" cy="4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25" y="0"/>
                  </a:cxn>
                  <a:cxn ang="0">
                    <a:pos x="0" y="4"/>
                  </a:cxn>
                </a:cxnLst>
                <a:rect l="0" t="0" r="r" b="b"/>
                <a:pathLst>
                  <a:path w="25" h="4">
                    <a:moveTo>
                      <a:pt x="0" y="4"/>
                    </a:moveTo>
                    <a:lnTo>
                      <a:pt x="13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25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64" name="Freeform 260"/>
              <p:cNvSpPr>
                <a:spLocks/>
              </p:cNvSpPr>
              <p:nvPr/>
            </p:nvSpPr>
            <p:spPr bwMode="auto">
              <a:xfrm>
                <a:off x="945" y="943"/>
                <a:ext cx="27" cy="20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2" y="21"/>
                  </a:cxn>
                  <a:cxn ang="0">
                    <a:pos x="27" y="17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4"/>
                  </a:cxn>
                </a:cxnLst>
                <a:rect l="0" t="0" r="r" b="b"/>
                <a:pathLst>
                  <a:path w="27" h="21">
                    <a:moveTo>
                      <a:pt x="0" y="4"/>
                    </a:moveTo>
                    <a:lnTo>
                      <a:pt x="0" y="4"/>
                    </a:lnTo>
                    <a:lnTo>
                      <a:pt x="2" y="21"/>
                    </a:lnTo>
                    <a:lnTo>
                      <a:pt x="27" y="17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65" name="Freeform 261"/>
              <p:cNvSpPr>
                <a:spLocks/>
              </p:cNvSpPr>
              <p:nvPr/>
            </p:nvSpPr>
            <p:spPr bwMode="auto">
              <a:xfrm>
                <a:off x="942" y="923"/>
                <a:ext cx="27" cy="24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6"/>
                  </a:cxn>
                  <a:cxn ang="0">
                    <a:pos x="4" y="23"/>
                  </a:cxn>
                  <a:cxn ang="0">
                    <a:pos x="28" y="19"/>
                  </a:cxn>
                  <a:cxn ang="0">
                    <a:pos x="26" y="2"/>
                  </a:cxn>
                  <a:cxn ang="0">
                    <a:pos x="25" y="7"/>
                  </a:cxn>
                  <a:cxn ang="0">
                    <a:pos x="1" y="0"/>
                  </a:cxn>
                  <a:cxn ang="0">
                    <a:pos x="0" y="3"/>
                  </a:cxn>
                  <a:cxn ang="0">
                    <a:pos x="1" y="6"/>
                  </a:cxn>
                  <a:cxn ang="0">
                    <a:pos x="1" y="0"/>
                  </a:cxn>
                </a:cxnLst>
                <a:rect l="0" t="0" r="r" b="b"/>
                <a:pathLst>
                  <a:path w="28" h="23">
                    <a:moveTo>
                      <a:pt x="1" y="0"/>
                    </a:moveTo>
                    <a:lnTo>
                      <a:pt x="1" y="6"/>
                    </a:lnTo>
                    <a:lnTo>
                      <a:pt x="4" y="23"/>
                    </a:lnTo>
                    <a:lnTo>
                      <a:pt x="28" y="19"/>
                    </a:lnTo>
                    <a:lnTo>
                      <a:pt x="26" y="2"/>
                    </a:lnTo>
                    <a:lnTo>
                      <a:pt x="25" y="7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1" y="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66" name="Freeform 262"/>
              <p:cNvSpPr>
                <a:spLocks/>
              </p:cNvSpPr>
              <p:nvPr/>
            </p:nvSpPr>
            <p:spPr bwMode="auto">
              <a:xfrm>
                <a:off x="942" y="900"/>
                <a:ext cx="32" cy="32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6" y="5"/>
                  </a:cxn>
                  <a:cxn ang="0">
                    <a:pos x="0" y="24"/>
                  </a:cxn>
                  <a:cxn ang="0">
                    <a:pos x="24" y="31"/>
                  </a:cxn>
                  <a:cxn ang="0">
                    <a:pos x="30" y="11"/>
                  </a:cxn>
                  <a:cxn ang="0">
                    <a:pos x="28" y="15"/>
                  </a:cxn>
                  <a:cxn ang="0">
                    <a:pos x="8" y="0"/>
                  </a:cxn>
                  <a:cxn ang="0">
                    <a:pos x="6" y="2"/>
                  </a:cxn>
                  <a:cxn ang="0">
                    <a:pos x="6" y="5"/>
                  </a:cxn>
                  <a:cxn ang="0">
                    <a:pos x="8" y="0"/>
                  </a:cxn>
                </a:cxnLst>
                <a:rect l="0" t="0" r="r" b="b"/>
                <a:pathLst>
                  <a:path w="30" h="31">
                    <a:moveTo>
                      <a:pt x="8" y="0"/>
                    </a:moveTo>
                    <a:lnTo>
                      <a:pt x="6" y="5"/>
                    </a:lnTo>
                    <a:lnTo>
                      <a:pt x="0" y="24"/>
                    </a:lnTo>
                    <a:lnTo>
                      <a:pt x="24" y="31"/>
                    </a:lnTo>
                    <a:lnTo>
                      <a:pt x="30" y="11"/>
                    </a:lnTo>
                    <a:lnTo>
                      <a:pt x="28" y="15"/>
                    </a:lnTo>
                    <a:lnTo>
                      <a:pt x="8" y="0"/>
                    </a:lnTo>
                    <a:lnTo>
                      <a:pt x="6" y="2"/>
                    </a:lnTo>
                    <a:lnTo>
                      <a:pt x="6" y="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67" name="Freeform 263"/>
              <p:cNvSpPr>
                <a:spLocks/>
              </p:cNvSpPr>
              <p:nvPr/>
            </p:nvSpPr>
            <p:spPr bwMode="auto">
              <a:xfrm>
                <a:off x="952" y="900"/>
                <a:ext cx="19" cy="16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2" y="8"/>
                  </a:cxn>
                  <a:cxn ang="0">
                    <a:pos x="12" y="8"/>
                  </a:cxn>
                  <a:cxn ang="0">
                    <a:pos x="12" y="8"/>
                  </a:cxn>
                  <a:cxn ang="0">
                    <a:pos x="12" y="8"/>
                  </a:cxn>
                  <a:cxn ang="0">
                    <a:pos x="22" y="15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5"/>
                  </a:cxn>
                  <a:cxn ang="0">
                    <a:pos x="2" y="0"/>
                  </a:cxn>
                </a:cxnLst>
                <a:rect l="0" t="0" r="r" b="b"/>
                <a:pathLst>
                  <a:path w="22" h="15">
                    <a:moveTo>
                      <a:pt x="2" y="0"/>
                    </a:move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22" y="15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0" y="5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68" name="Freeform 264"/>
              <p:cNvSpPr>
                <a:spLocks/>
              </p:cNvSpPr>
              <p:nvPr/>
            </p:nvSpPr>
            <p:spPr bwMode="auto">
              <a:xfrm>
                <a:off x="952" y="884"/>
                <a:ext cx="31" cy="32"/>
              </a:xfrm>
              <a:custGeom>
                <a:avLst/>
                <a:gdLst/>
                <a:ahLst/>
                <a:cxnLst>
                  <a:cxn ang="0">
                    <a:pos x="11" y="3"/>
                  </a:cxn>
                  <a:cxn ang="0">
                    <a:pos x="12" y="0"/>
                  </a:cxn>
                  <a:cxn ang="0">
                    <a:pos x="0" y="17"/>
                  </a:cxn>
                  <a:cxn ang="0">
                    <a:pos x="20" y="32"/>
                  </a:cxn>
                  <a:cxn ang="0">
                    <a:pos x="32" y="15"/>
                  </a:cxn>
                  <a:cxn ang="0">
                    <a:pos x="33" y="13"/>
                  </a:cxn>
                  <a:cxn ang="0">
                    <a:pos x="32" y="15"/>
                  </a:cxn>
                  <a:cxn ang="0">
                    <a:pos x="32" y="14"/>
                  </a:cxn>
                  <a:cxn ang="0">
                    <a:pos x="33" y="13"/>
                  </a:cxn>
                  <a:cxn ang="0">
                    <a:pos x="11" y="3"/>
                  </a:cxn>
                </a:cxnLst>
                <a:rect l="0" t="0" r="r" b="b"/>
                <a:pathLst>
                  <a:path w="33" h="32">
                    <a:moveTo>
                      <a:pt x="11" y="3"/>
                    </a:moveTo>
                    <a:lnTo>
                      <a:pt x="12" y="0"/>
                    </a:lnTo>
                    <a:lnTo>
                      <a:pt x="0" y="17"/>
                    </a:lnTo>
                    <a:lnTo>
                      <a:pt x="20" y="32"/>
                    </a:lnTo>
                    <a:lnTo>
                      <a:pt x="32" y="15"/>
                    </a:lnTo>
                    <a:lnTo>
                      <a:pt x="33" y="13"/>
                    </a:lnTo>
                    <a:lnTo>
                      <a:pt x="32" y="15"/>
                    </a:lnTo>
                    <a:lnTo>
                      <a:pt x="32" y="14"/>
                    </a:lnTo>
                    <a:lnTo>
                      <a:pt x="33" y="13"/>
                    </a:lnTo>
                    <a:lnTo>
                      <a:pt x="11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69" name="Freeform 265"/>
              <p:cNvSpPr>
                <a:spLocks/>
              </p:cNvSpPr>
              <p:nvPr/>
            </p:nvSpPr>
            <p:spPr bwMode="auto">
              <a:xfrm>
                <a:off x="962" y="876"/>
                <a:ext cx="27" cy="20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5" y="0"/>
                  </a:cxn>
                  <a:cxn ang="0">
                    <a:pos x="0" y="11"/>
                  </a:cxn>
                  <a:cxn ang="0">
                    <a:pos x="22" y="21"/>
                  </a:cxn>
                  <a:cxn ang="0">
                    <a:pos x="27" y="10"/>
                  </a:cxn>
                  <a:cxn ang="0">
                    <a:pos x="28" y="7"/>
                  </a:cxn>
                  <a:cxn ang="0">
                    <a:pos x="27" y="10"/>
                  </a:cxn>
                  <a:cxn ang="0">
                    <a:pos x="28" y="9"/>
                  </a:cxn>
                  <a:cxn ang="0">
                    <a:pos x="28" y="7"/>
                  </a:cxn>
                  <a:cxn ang="0">
                    <a:pos x="4" y="2"/>
                  </a:cxn>
                </a:cxnLst>
                <a:rect l="0" t="0" r="r" b="b"/>
                <a:pathLst>
                  <a:path w="28" h="21">
                    <a:moveTo>
                      <a:pt x="4" y="2"/>
                    </a:moveTo>
                    <a:lnTo>
                      <a:pt x="5" y="0"/>
                    </a:lnTo>
                    <a:lnTo>
                      <a:pt x="0" y="11"/>
                    </a:lnTo>
                    <a:lnTo>
                      <a:pt x="22" y="21"/>
                    </a:lnTo>
                    <a:lnTo>
                      <a:pt x="27" y="10"/>
                    </a:lnTo>
                    <a:lnTo>
                      <a:pt x="28" y="7"/>
                    </a:lnTo>
                    <a:lnTo>
                      <a:pt x="27" y="10"/>
                    </a:lnTo>
                    <a:lnTo>
                      <a:pt x="28" y="9"/>
                    </a:lnTo>
                    <a:lnTo>
                      <a:pt x="28" y="7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70" name="Freeform 266"/>
              <p:cNvSpPr>
                <a:spLocks/>
              </p:cNvSpPr>
              <p:nvPr/>
            </p:nvSpPr>
            <p:spPr bwMode="auto">
              <a:xfrm>
                <a:off x="966" y="862"/>
                <a:ext cx="27" cy="20"/>
              </a:xfrm>
              <a:custGeom>
                <a:avLst/>
                <a:gdLst/>
                <a:ahLst/>
                <a:cxnLst>
                  <a:cxn ang="0">
                    <a:pos x="15" y="3"/>
                  </a:cxn>
                  <a:cxn ang="0">
                    <a:pos x="3" y="0"/>
                  </a:cxn>
                  <a:cxn ang="0">
                    <a:pos x="0" y="15"/>
                  </a:cxn>
                  <a:cxn ang="0">
                    <a:pos x="24" y="20"/>
                  </a:cxn>
                  <a:cxn ang="0">
                    <a:pos x="27" y="6"/>
                  </a:cxn>
                  <a:cxn ang="0">
                    <a:pos x="15" y="3"/>
                  </a:cxn>
                </a:cxnLst>
                <a:rect l="0" t="0" r="r" b="b"/>
                <a:pathLst>
                  <a:path w="27" h="20">
                    <a:moveTo>
                      <a:pt x="15" y="3"/>
                    </a:moveTo>
                    <a:lnTo>
                      <a:pt x="3" y="0"/>
                    </a:lnTo>
                    <a:lnTo>
                      <a:pt x="0" y="15"/>
                    </a:lnTo>
                    <a:lnTo>
                      <a:pt x="24" y="20"/>
                    </a:lnTo>
                    <a:lnTo>
                      <a:pt x="27" y="6"/>
                    </a:lnTo>
                    <a:lnTo>
                      <a:pt x="15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71" name="Freeform 267"/>
              <p:cNvSpPr>
                <a:spLocks/>
              </p:cNvSpPr>
              <p:nvPr/>
            </p:nvSpPr>
            <p:spPr bwMode="auto">
              <a:xfrm>
                <a:off x="904" y="1045"/>
                <a:ext cx="29" cy="18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" y="7"/>
                  </a:cxn>
                  <a:cxn ang="0">
                    <a:pos x="4" y="19"/>
                  </a:cxn>
                  <a:cxn ang="0">
                    <a:pos x="28" y="12"/>
                  </a:cxn>
                  <a:cxn ang="0">
                    <a:pos x="25" y="0"/>
                  </a:cxn>
                  <a:cxn ang="0">
                    <a:pos x="25" y="3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1" y="7"/>
                  </a:cxn>
                  <a:cxn ang="0">
                    <a:pos x="0" y="3"/>
                  </a:cxn>
                </a:cxnLst>
                <a:rect l="0" t="0" r="r" b="b"/>
                <a:pathLst>
                  <a:path w="28" h="19">
                    <a:moveTo>
                      <a:pt x="0" y="3"/>
                    </a:moveTo>
                    <a:lnTo>
                      <a:pt x="1" y="7"/>
                    </a:lnTo>
                    <a:lnTo>
                      <a:pt x="4" y="19"/>
                    </a:lnTo>
                    <a:lnTo>
                      <a:pt x="28" y="12"/>
                    </a:lnTo>
                    <a:lnTo>
                      <a:pt x="25" y="0"/>
                    </a:lnTo>
                    <a:lnTo>
                      <a:pt x="25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72" name="Freeform 268"/>
              <p:cNvSpPr>
                <a:spLocks/>
              </p:cNvSpPr>
              <p:nvPr/>
            </p:nvSpPr>
            <p:spPr bwMode="auto">
              <a:xfrm>
                <a:off x="904" y="1027"/>
                <a:ext cx="26" cy="2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3"/>
                  </a:cxn>
                  <a:cxn ang="0">
                    <a:pos x="0" y="20"/>
                  </a:cxn>
                  <a:cxn ang="0">
                    <a:pos x="25" y="20"/>
                  </a:cxn>
                  <a:cxn ang="0">
                    <a:pos x="25" y="3"/>
                  </a:cxn>
                  <a:cxn ang="0">
                    <a:pos x="25" y="7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5" h="20">
                    <a:moveTo>
                      <a:pt x="1" y="0"/>
                    </a:moveTo>
                    <a:lnTo>
                      <a:pt x="0" y="3"/>
                    </a:lnTo>
                    <a:lnTo>
                      <a:pt x="0" y="20"/>
                    </a:lnTo>
                    <a:lnTo>
                      <a:pt x="25" y="20"/>
                    </a:lnTo>
                    <a:lnTo>
                      <a:pt x="25" y="3"/>
                    </a:lnTo>
                    <a:lnTo>
                      <a:pt x="25" y="7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73" name="Freeform 269"/>
              <p:cNvSpPr>
                <a:spLocks/>
              </p:cNvSpPr>
              <p:nvPr/>
            </p:nvSpPr>
            <p:spPr bwMode="auto">
              <a:xfrm>
                <a:off x="906" y="1007"/>
                <a:ext cx="29" cy="28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5" y="3"/>
                  </a:cxn>
                  <a:cxn ang="0">
                    <a:pos x="0" y="21"/>
                  </a:cxn>
                  <a:cxn ang="0">
                    <a:pos x="24" y="28"/>
                  </a:cxn>
                  <a:cxn ang="0">
                    <a:pos x="29" y="10"/>
                  </a:cxn>
                  <a:cxn ang="0">
                    <a:pos x="28" y="14"/>
                  </a:cxn>
                  <a:cxn ang="0">
                    <a:pos x="7" y="0"/>
                  </a:cxn>
                  <a:cxn ang="0">
                    <a:pos x="6" y="1"/>
                  </a:cxn>
                  <a:cxn ang="0">
                    <a:pos x="5" y="3"/>
                  </a:cxn>
                  <a:cxn ang="0">
                    <a:pos x="7" y="0"/>
                  </a:cxn>
                </a:cxnLst>
                <a:rect l="0" t="0" r="r" b="b"/>
                <a:pathLst>
                  <a:path w="29" h="28">
                    <a:moveTo>
                      <a:pt x="7" y="0"/>
                    </a:moveTo>
                    <a:lnTo>
                      <a:pt x="5" y="3"/>
                    </a:lnTo>
                    <a:lnTo>
                      <a:pt x="0" y="21"/>
                    </a:lnTo>
                    <a:lnTo>
                      <a:pt x="24" y="28"/>
                    </a:lnTo>
                    <a:lnTo>
                      <a:pt x="29" y="10"/>
                    </a:lnTo>
                    <a:lnTo>
                      <a:pt x="28" y="14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5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74" name="Freeform 270"/>
              <p:cNvSpPr>
                <a:spLocks/>
              </p:cNvSpPr>
              <p:nvPr/>
            </p:nvSpPr>
            <p:spPr bwMode="auto">
              <a:xfrm>
                <a:off x="911" y="1007"/>
                <a:ext cx="22" cy="14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23" y="14"/>
                  </a:cxn>
                  <a:cxn ang="0">
                    <a:pos x="2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2" y="0"/>
                  </a:cxn>
                </a:cxnLst>
                <a:rect l="0" t="0" r="r" b="b"/>
                <a:pathLst>
                  <a:path w="23" h="14">
                    <a:moveTo>
                      <a:pt x="2" y="0"/>
                    </a:moveTo>
                    <a:lnTo>
                      <a:pt x="12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23" y="14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75" name="Freeform 271"/>
              <p:cNvSpPr>
                <a:spLocks/>
              </p:cNvSpPr>
              <p:nvPr/>
            </p:nvSpPr>
            <p:spPr bwMode="auto">
              <a:xfrm>
                <a:off x="913" y="993"/>
                <a:ext cx="29" cy="28"/>
              </a:xfrm>
              <a:custGeom>
                <a:avLst/>
                <a:gdLst/>
                <a:ahLst/>
                <a:cxnLst>
                  <a:cxn ang="0">
                    <a:pos x="9" y="1"/>
                  </a:cxn>
                  <a:cxn ang="0">
                    <a:pos x="9" y="0"/>
                  </a:cxn>
                  <a:cxn ang="0">
                    <a:pos x="0" y="14"/>
                  </a:cxn>
                  <a:cxn ang="0">
                    <a:pos x="21" y="28"/>
                  </a:cxn>
                  <a:cxn ang="0">
                    <a:pos x="30" y="14"/>
                  </a:cxn>
                  <a:cxn ang="0">
                    <a:pos x="30" y="14"/>
                  </a:cxn>
                  <a:cxn ang="0">
                    <a:pos x="9" y="1"/>
                  </a:cxn>
                </a:cxnLst>
                <a:rect l="0" t="0" r="r" b="b"/>
                <a:pathLst>
                  <a:path w="30" h="28">
                    <a:moveTo>
                      <a:pt x="9" y="1"/>
                    </a:moveTo>
                    <a:lnTo>
                      <a:pt x="9" y="0"/>
                    </a:lnTo>
                    <a:lnTo>
                      <a:pt x="0" y="14"/>
                    </a:lnTo>
                    <a:lnTo>
                      <a:pt x="21" y="28"/>
                    </a:lnTo>
                    <a:lnTo>
                      <a:pt x="30" y="14"/>
                    </a:lnTo>
                    <a:lnTo>
                      <a:pt x="30" y="14"/>
                    </a:lnTo>
                    <a:lnTo>
                      <a:pt x="9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76" name="Freeform 272"/>
              <p:cNvSpPr>
                <a:spLocks/>
              </p:cNvSpPr>
              <p:nvPr/>
            </p:nvSpPr>
            <p:spPr bwMode="auto">
              <a:xfrm>
                <a:off x="923" y="975"/>
                <a:ext cx="34" cy="32"/>
              </a:xfrm>
              <a:custGeom>
                <a:avLst/>
                <a:gdLst/>
                <a:ahLst/>
                <a:cxnLst>
                  <a:cxn ang="0">
                    <a:pos x="9" y="7"/>
                  </a:cxn>
                  <a:cxn ang="0">
                    <a:pos x="11" y="0"/>
                  </a:cxn>
                  <a:cxn ang="0">
                    <a:pos x="0" y="18"/>
                  </a:cxn>
                  <a:cxn ang="0">
                    <a:pos x="21" y="31"/>
                  </a:cxn>
                  <a:cxn ang="0">
                    <a:pos x="32" y="13"/>
                  </a:cxn>
                  <a:cxn ang="0">
                    <a:pos x="34" y="7"/>
                  </a:cxn>
                  <a:cxn ang="0">
                    <a:pos x="32" y="13"/>
                  </a:cxn>
                  <a:cxn ang="0">
                    <a:pos x="34" y="10"/>
                  </a:cxn>
                  <a:cxn ang="0">
                    <a:pos x="34" y="7"/>
                  </a:cxn>
                  <a:cxn ang="0">
                    <a:pos x="9" y="7"/>
                  </a:cxn>
                </a:cxnLst>
                <a:rect l="0" t="0" r="r" b="b"/>
                <a:pathLst>
                  <a:path w="34" h="31">
                    <a:moveTo>
                      <a:pt x="9" y="7"/>
                    </a:moveTo>
                    <a:lnTo>
                      <a:pt x="11" y="0"/>
                    </a:lnTo>
                    <a:lnTo>
                      <a:pt x="0" y="18"/>
                    </a:lnTo>
                    <a:lnTo>
                      <a:pt x="21" y="31"/>
                    </a:lnTo>
                    <a:lnTo>
                      <a:pt x="32" y="13"/>
                    </a:lnTo>
                    <a:lnTo>
                      <a:pt x="34" y="7"/>
                    </a:lnTo>
                    <a:lnTo>
                      <a:pt x="32" y="13"/>
                    </a:lnTo>
                    <a:lnTo>
                      <a:pt x="34" y="10"/>
                    </a:lnTo>
                    <a:lnTo>
                      <a:pt x="34" y="7"/>
                    </a:lnTo>
                    <a:lnTo>
                      <a:pt x="9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77" name="Freeform 273"/>
              <p:cNvSpPr>
                <a:spLocks/>
              </p:cNvSpPr>
              <p:nvPr/>
            </p:nvSpPr>
            <p:spPr bwMode="auto">
              <a:xfrm>
                <a:off x="930" y="961"/>
                <a:ext cx="27" cy="22"/>
              </a:xfrm>
              <a:custGeom>
                <a:avLst/>
                <a:gdLst/>
                <a:ahLst/>
                <a:cxnLst>
                  <a:cxn ang="0">
                    <a:pos x="1" y="9"/>
                  </a:cxn>
                  <a:cxn ang="0">
                    <a:pos x="0" y="5"/>
                  </a:cxn>
                  <a:cxn ang="0">
                    <a:pos x="0" y="22"/>
                  </a:cxn>
                  <a:cxn ang="0">
                    <a:pos x="25" y="22"/>
                  </a:cxn>
                  <a:cxn ang="0">
                    <a:pos x="25" y="5"/>
                  </a:cxn>
                  <a:cxn ang="0">
                    <a:pos x="24" y="0"/>
                  </a:cxn>
                  <a:cxn ang="0">
                    <a:pos x="25" y="5"/>
                  </a:cxn>
                  <a:cxn ang="0">
                    <a:pos x="25" y="2"/>
                  </a:cxn>
                  <a:cxn ang="0">
                    <a:pos x="24" y="0"/>
                  </a:cxn>
                  <a:cxn ang="0">
                    <a:pos x="1" y="9"/>
                  </a:cxn>
                </a:cxnLst>
                <a:rect l="0" t="0" r="r" b="b"/>
                <a:pathLst>
                  <a:path w="25" h="22">
                    <a:moveTo>
                      <a:pt x="1" y="9"/>
                    </a:moveTo>
                    <a:lnTo>
                      <a:pt x="0" y="5"/>
                    </a:lnTo>
                    <a:lnTo>
                      <a:pt x="0" y="22"/>
                    </a:lnTo>
                    <a:lnTo>
                      <a:pt x="25" y="22"/>
                    </a:lnTo>
                    <a:lnTo>
                      <a:pt x="25" y="5"/>
                    </a:lnTo>
                    <a:lnTo>
                      <a:pt x="24" y="0"/>
                    </a:lnTo>
                    <a:lnTo>
                      <a:pt x="25" y="5"/>
                    </a:lnTo>
                    <a:lnTo>
                      <a:pt x="25" y="2"/>
                    </a:lnTo>
                    <a:lnTo>
                      <a:pt x="24" y="0"/>
                    </a:lnTo>
                    <a:lnTo>
                      <a:pt x="1" y="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78" name="Freeform 274"/>
              <p:cNvSpPr>
                <a:spLocks/>
              </p:cNvSpPr>
              <p:nvPr/>
            </p:nvSpPr>
            <p:spPr bwMode="auto">
              <a:xfrm>
                <a:off x="933" y="961"/>
                <a:ext cx="24" cy="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23" y="0"/>
                  </a:cxn>
                  <a:cxn ang="0">
                    <a:pos x="24" y="5"/>
                  </a:cxn>
                  <a:cxn ang="0">
                    <a:pos x="24" y="2"/>
                  </a:cxn>
                  <a:cxn ang="0">
                    <a:pos x="23" y="0"/>
                  </a:cxn>
                  <a:cxn ang="0">
                    <a:pos x="0" y="9"/>
                  </a:cxn>
                </a:cxnLst>
                <a:rect l="0" t="0" r="r" b="b"/>
                <a:pathLst>
                  <a:path w="24" h="9">
                    <a:moveTo>
                      <a:pt x="0" y="9"/>
                    </a:moveTo>
                    <a:lnTo>
                      <a:pt x="11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23" y="0"/>
                    </a:lnTo>
                    <a:lnTo>
                      <a:pt x="24" y="5"/>
                    </a:lnTo>
                    <a:lnTo>
                      <a:pt x="24" y="2"/>
                    </a:lnTo>
                    <a:lnTo>
                      <a:pt x="23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79" name="Freeform 275"/>
              <p:cNvSpPr>
                <a:spLocks/>
              </p:cNvSpPr>
              <p:nvPr/>
            </p:nvSpPr>
            <p:spPr bwMode="auto">
              <a:xfrm>
                <a:off x="923" y="941"/>
                <a:ext cx="31" cy="2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9"/>
                  </a:cxn>
                  <a:cxn ang="0">
                    <a:pos x="9" y="29"/>
                  </a:cxn>
                  <a:cxn ang="0">
                    <a:pos x="32" y="2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0" y="8"/>
                  </a:cxn>
                </a:cxnLst>
                <a:rect l="0" t="0" r="r" b="b"/>
                <a:pathLst>
                  <a:path w="32" h="29">
                    <a:moveTo>
                      <a:pt x="0" y="8"/>
                    </a:moveTo>
                    <a:lnTo>
                      <a:pt x="0" y="9"/>
                    </a:lnTo>
                    <a:lnTo>
                      <a:pt x="9" y="29"/>
                    </a:lnTo>
                    <a:lnTo>
                      <a:pt x="32" y="2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80" name="Freeform 276"/>
              <p:cNvSpPr>
                <a:spLocks/>
              </p:cNvSpPr>
              <p:nvPr/>
            </p:nvSpPr>
            <p:spPr bwMode="auto">
              <a:xfrm>
                <a:off x="918" y="927"/>
                <a:ext cx="27" cy="2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9"/>
                  </a:cxn>
                  <a:cxn ang="0">
                    <a:pos x="5" y="22"/>
                  </a:cxn>
                  <a:cxn ang="0">
                    <a:pos x="28" y="14"/>
                  </a:cxn>
                  <a:cxn ang="0">
                    <a:pos x="23" y="0"/>
                  </a:cxn>
                  <a:cxn ang="0">
                    <a:pos x="24" y="1"/>
                  </a:cxn>
                  <a:cxn ang="0">
                    <a:pos x="0" y="8"/>
                  </a:cxn>
                </a:cxnLst>
                <a:rect l="0" t="0" r="r" b="b"/>
                <a:pathLst>
                  <a:path w="28" h="22">
                    <a:moveTo>
                      <a:pt x="0" y="8"/>
                    </a:moveTo>
                    <a:lnTo>
                      <a:pt x="0" y="9"/>
                    </a:lnTo>
                    <a:lnTo>
                      <a:pt x="5" y="22"/>
                    </a:lnTo>
                    <a:lnTo>
                      <a:pt x="28" y="14"/>
                    </a:lnTo>
                    <a:lnTo>
                      <a:pt x="23" y="0"/>
                    </a:lnTo>
                    <a:lnTo>
                      <a:pt x="24" y="1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81" name="Freeform 277"/>
              <p:cNvSpPr>
                <a:spLocks/>
              </p:cNvSpPr>
              <p:nvPr/>
            </p:nvSpPr>
            <p:spPr bwMode="auto">
              <a:xfrm>
                <a:off x="913" y="911"/>
                <a:ext cx="29" cy="24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" y="8"/>
                  </a:cxn>
                  <a:cxn ang="0">
                    <a:pos x="5" y="23"/>
                  </a:cxn>
                  <a:cxn ang="0">
                    <a:pos x="29" y="16"/>
                  </a:cxn>
                  <a:cxn ang="0">
                    <a:pos x="25" y="1"/>
                  </a:cxn>
                  <a:cxn ang="0">
                    <a:pos x="25" y="9"/>
                  </a:cxn>
                  <a:cxn ang="0">
                    <a:pos x="2" y="0"/>
                  </a:cxn>
                  <a:cxn ang="0">
                    <a:pos x="0" y="4"/>
                  </a:cxn>
                  <a:cxn ang="0">
                    <a:pos x="1" y="8"/>
                  </a:cxn>
                  <a:cxn ang="0">
                    <a:pos x="2" y="0"/>
                  </a:cxn>
                </a:cxnLst>
                <a:rect l="0" t="0" r="r" b="b"/>
                <a:pathLst>
                  <a:path w="29" h="23">
                    <a:moveTo>
                      <a:pt x="2" y="0"/>
                    </a:moveTo>
                    <a:lnTo>
                      <a:pt x="1" y="8"/>
                    </a:lnTo>
                    <a:lnTo>
                      <a:pt x="5" y="23"/>
                    </a:lnTo>
                    <a:lnTo>
                      <a:pt x="29" y="16"/>
                    </a:lnTo>
                    <a:lnTo>
                      <a:pt x="25" y="1"/>
                    </a:lnTo>
                    <a:lnTo>
                      <a:pt x="25" y="9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1" y="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82" name="Freeform 278"/>
              <p:cNvSpPr>
                <a:spLocks/>
              </p:cNvSpPr>
              <p:nvPr/>
            </p:nvSpPr>
            <p:spPr bwMode="auto">
              <a:xfrm>
                <a:off x="913" y="911"/>
                <a:ext cx="24" cy="1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3" y="5"/>
                  </a:cxn>
                  <a:cxn ang="0">
                    <a:pos x="13" y="5"/>
                  </a:cxn>
                  <a:cxn ang="0">
                    <a:pos x="13" y="5"/>
                  </a:cxn>
                  <a:cxn ang="0">
                    <a:pos x="13" y="5"/>
                  </a:cxn>
                  <a:cxn ang="0">
                    <a:pos x="25" y="9"/>
                  </a:cxn>
                  <a:cxn ang="0">
                    <a:pos x="2" y="0"/>
                  </a:cxn>
                  <a:cxn ang="0">
                    <a:pos x="0" y="4"/>
                  </a:cxn>
                  <a:cxn ang="0">
                    <a:pos x="1" y="8"/>
                  </a:cxn>
                  <a:cxn ang="0">
                    <a:pos x="2" y="0"/>
                  </a:cxn>
                </a:cxnLst>
                <a:rect l="0" t="0" r="r" b="b"/>
                <a:pathLst>
                  <a:path w="25" h="9">
                    <a:moveTo>
                      <a:pt x="2" y="0"/>
                    </a:moveTo>
                    <a:lnTo>
                      <a:pt x="13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13" y="5"/>
                    </a:lnTo>
                    <a:lnTo>
                      <a:pt x="25" y="9"/>
                    </a:lnTo>
                    <a:lnTo>
                      <a:pt x="2" y="0"/>
                    </a:lnTo>
                    <a:lnTo>
                      <a:pt x="0" y="4"/>
                    </a:lnTo>
                    <a:lnTo>
                      <a:pt x="1" y="8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83" name="Freeform 279"/>
              <p:cNvSpPr>
                <a:spLocks/>
              </p:cNvSpPr>
              <p:nvPr/>
            </p:nvSpPr>
            <p:spPr bwMode="auto">
              <a:xfrm>
                <a:off x="916" y="900"/>
                <a:ext cx="26" cy="22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3" y="3"/>
                  </a:cxn>
                  <a:cxn ang="0">
                    <a:pos x="0" y="12"/>
                  </a:cxn>
                  <a:cxn ang="0">
                    <a:pos x="23" y="21"/>
                  </a:cxn>
                  <a:cxn ang="0">
                    <a:pos x="26" y="12"/>
                  </a:cxn>
                  <a:cxn ang="0">
                    <a:pos x="25" y="16"/>
                  </a:cxn>
                  <a:cxn ang="0">
                    <a:pos x="5" y="0"/>
                  </a:cxn>
                  <a:cxn ang="0">
                    <a:pos x="4" y="1"/>
                  </a:cxn>
                  <a:cxn ang="0">
                    <a:pos x="3" y="3"/>
                  </a:cxn>
                  <a:cxn ang="0">
                    <a:pos x="5" y="0"/>
                  </a:cxn>
                </a:cxnLst>
                <a:rect l="0" t="0" r="r" b="b"/>
                <a:pathLst>
                  <a:path w="26" h="21">
                    <a:moveTo>
                      <a:pt x="5" y="0"/>
                    </a:moveTo>
                    <a:lnTo>
                      <a:pt x="3" y="3"/>
                    </a:lnTo>
                    <a:lnTo>
                      <a:pt x="0" y="12"/>
                    </a:lnTo>
                    <a:lnTo>
                      <a:pt x="23" y="21"/>
                    </a:lnTo>
                    <a:lnTo>
                      <a:pt x="26" y="12"/>
                    </a:lnTo>
                    <a:lnTo>
                      <a:pt x="25" y="16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3" y="3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84" name="Freeform 280"/>
              <p:cNvSpPr>
                <a:spLocks/>
              </p:cNvSpPr>
              <p:nvPr/>
            </p:nvSpPr>
            <p:spPr bwMode="auto">
              <a:xfrm>
                <a:off x="923" y="892"/>
                <a:ext cx="27" cy="24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5" y="2"/>
                  </a:cxn>
                  <a:cxn ang="0">
                    <a:pos x="0" y="8"/>
                  </a:cxn>
                  <a:cxn ang="0">
                    <a:pos x="20" y="24"/>
                  </a:cxn>
                  <a:cxn ang="0">
                    <a:pos x="25" y="18"/>
                  </a:cxn>
                  <a:cxn ang="0">
                    <a:pos x="23" y="20"/>
                  </a:cxn>
                  <a:cxn ang="0">
                    <a:pos x="7" y="0"/>
                  </a:cxn>
                </a:cxnLst>
                <a:rect l="0" t="0" r="r" b="b"/>
                <a:pathLst>
                  <a:path w="25" h="24">
                    <a:moveTo>
                      <a:pt x="7" y="0"/>
                    </a:moveTo>
                    <a:lnTo>
                      <a:pt x="5" y="2"/>
                    </a:lnTo>
                    <a:lnTo>
                      <a:pt x="0" y="8"/>
                    </a:lnTo>
                    <a:lnTo>
                      <a:pt x="20" y="24"/>
                    </a:lnTo>
                    <a:lnTo>
                      <a:pt x="25" y="18"/>
                    </a:lnTo>
                    <a:lnTo>
                      <a:pt x="23" y="2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85" name="Freeform 281"/>
              <p:cNvSpPr>
                <a:spLocks/>
              </p:cNvSpPr>
              <p:nvPr/>
            </p:nvSpPr>
            <p:spPr bwMode="auto">
              <a:xfrm>
                <a:off x="928" y="888"/>
                <a:ext cx="22" cy="24"/>
              </a:xfrm>
              <a:custGeom>
                <a:avLst/>
                <a:gdLst/>
                <a:ahLst/>
                <a:cxnLst>
                  <a:cxn ang="0">
                    <a:pos x="14" y="10"/>
                  </a:cxn>
                  <a:cxn ang="0">
                    <a:pos x="6" y="0"/>
                  </a:cxn>
                  <a:cxn ang="0">
                    <a:pos x="0" y="5"/>
                  </a:cxn>
                  <a:cxn ang="0">
                    <a:pos x="16" y="25"/>
                  </a:cxn>
                  <a:cxn ang="0">
                    <a:pos x="22" y="19"/>
                  </a:cxn>
                  <a:cxn ang="0">
                    <a:pos x="14" y="10"/>
                  </a:cxn>
                </a:cxnLst>
                <a:rect l="0" t="0" r="r" b="b"/>
                <a:pathLst>
                  <a:path w="22" h="25">
                    <a:moveTo>
                      <a:pt x="14" y="10"/>
                    </a:moveTo>
                    <a:lnTo>
                      <a:pt x="6" y="0"/>
                    </a:lnTo>
                    <a:lnTo>
                      <a:pt x="0" y="5"/>
                    </a:lnTo>
                    <a:lnTo>
                      <a:pt x="16" y="25"/>
                    </a:lnTo>
                    <a:lnTo>
                      <a:pt x="22" y="19"/>
                    </a:lnTo>
                    <a:lnTo>
                      <a:pt x="14" y="1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86" name="Freeform 282"/>
              <p:cNvSpPr>
                <a:spLocks/>
              </p:cNvSpPr>
              <p:nvPr/>
            </p:nvSpPr>
            <p:spPr bwMode="auto">
              <a:xfrm>
                <a:off x="887" y="1043"/>
                <a:ext cx="26" cy="18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4"/>
                  </a:cxn>
                  <a:cxn ang="0">
                    <a:pos x="2" y="19"/>
                  </a:cxn>
                  <a:cxn ang="0">
                    <a:pos x="27" y="15"/>
                  </a:cxn>
                  <a:cxn ang="0">
                    <a:pos x="24" y="1"/>
                  </a:cxn>
                  <a:cxn ang="0">
                    <a:pos x="24" y="0"/>
                  </a:cxn>
                  <a:cxn ang="0">
                    <a:pos x="0" y="5"/>
                  </a:cxn>
                </a:cxnLst>
                <a:rect l="0" t="0" r="r" b="b"/>
                <a:pathLst>
                  <a:path w="27" h="19">
                    <a:moveTo>
                      <a:pt x="0" y="5"/>
                    </a:moveTo>
                    <a:lnTo>
                      <a:pt x="0" y="4"/>
                    </a:lnTo>
                    <a:lnTo>
                      <a:pt x="2" y="19"/>
                    </a:lnTo>
                    <a:lnTo>
                      <a:pt x="27" y="15"/>
                    </a:lnTo>
                    <a:lnTo>
                      <a:pt x="24" y="1"/>
                    </a:lnTo>
                    <a:lnTo>
                      <a:pt x="24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87" name="Freeform 283"/>
              <p:cNvSpPr>
                <a:spLocks/>
              </p:cNvSpPr>
              <p:nvPr/>
            </p:nvSpPr>
            <p:spPr bwMode="auto">
              <a:xfrm>
                <a:off x="882" y="1025"/>
                <a:ext cx="29" cy="2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" y="5"/>
                  </a:cxn>
                  <a:cxn ang="0">
                    <a:pos x="5" y="22"/>
                  </a:cxn>
                  <a:cxn ang="0">
                    <a:pos x="29" y="17"/>
                  </a:cxn>
                  <a:cxn ang="0">
                    <a:pos x="25" y="0"/>
                  </a:cxn>
                  <a:cxn ang="0">
                    <a:pos x="25" y="5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5"/>
                  </a:cxn>
                  <a:cxn ang="0">
                    <a:pos x="1" y="0"/>
                  </a:cxn>
                </a:cxnLst>
                <a:rect l="0" t="0" r="r" b="b"/>
                <a:pathLst>
                  <a:path w="29" h="22">
                    <a:moveTo>
                      <a:pt x="1" y="0"/>
                    </a:moveTo>
                    <a:lnTo>
                      <a:pt x="1" y="5"/>
                    </a:lnTo>
                    <a:lnTo>
                      <a:pt x="5" y="22"/>
                    </a:lnTo>
                    <a:lnTo>
                      <a:pt x="29" y="17"/>
                    </a:lnTo>
                    <a:lnTo>
                      <a:pt x="25" y="0"/>
                    </a:lnTo>
                    <a:lnTo>
                      <a:pt x="25" y="5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1" y="5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88" name="Freeform 284"/>
              <p:cNvSpPr>
                <a:spLocks/>
              </p:cNvSpPr>
              <p:nvPr/>
            </p:nvSpPr>
            <p:spPr bwMode="auto">
              <a:xfrm>
                <a:off x="882" y="1005"/>
                <a:ext cx="27" cy="26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4" y="3"/>
                  </a:cxn>
                  <a:cxn ang="0">
                    <a:pos x="0" y="20"/>
                  </a:cxn>
                  <a:cxn ang="0">
                    <a:pos x="24" y="25"/>
                  </a:cxn>
                  <a:cxn ang="0">
                    <a:pos x="28" y="8"/>
                  </a:cxn>
                  <a:cxn ang="0">
                    <a:pos x="27" y="10"/>
                  </a:cxn>
                  <a:cxn ang="0">
                    <a:pos x="5" y="0"/>
                  </a:cxn>
                  <a:cxn ang="0">
                    <a:pos x="4" y="1"/>
                  </a:cxn>
                  <a:cxn ang="0">
                    <a:pos x="4" y="3"/>
                  </a:cxn>
                  <a:cxn ang="0">
                    <a:pos x="5" y="0"/>
                  </a:cxn>
                </a:cxnLst>
                <a:rect l="0" t="0" r="r" b="b"/>
                <a:pathLst>
                  <a:path w="28" h="25">
                    <a:moveTo>
                      <a:pt x="5" y="0"/>
                    </a:moveTo>
                    <a:lnTo>
                      <a:pt x="4" y="3"/>
                    </a:lnTo>
                    <a:lnTo>
                      <a:pt x="0" y="20"/>
                    </a:lnTo>
                    <a:lnTo>
                      <a:pt x="24" y="25"/>
                    </a:lnTo>
                    <a:lnTo>
                      <a:pt x="28" y="8"/>
                    </a:lnTo>
                    <a:lnTo>
                      <a:pt x="27" y="10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89" name="Freeform 285"/>
              <p:cNvSpPr>
                <a:spLocks/>
              </p:cNvSpPr>
              <p:nvPr/>
            </p:nvSpPr>
            <p:spPr bwMode="auto">
              <a:xfrm>
                <a:off x="887" y="1005"/>
                <a:ext cx="20" cy="1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23" y="10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3" h="10">
                    <a:moveTo>
                      <a:pt x="1" y="0"/>
                    </a:move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23" y="1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90" name="Freeform 286"/>
              <p:cNvSpPr>
                <a:spLocks/>
              </p:cNvSpPr>
              <p:nvPr/>
            </p:nvSpPr>
            <p:spPr bwMode="auto">
              <a:xfrm>
                <a:off x="887" y="989"/>
                <a:ext cx="31" cy="26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0" y="17"/>
                  </a:cxn>
                  <a:cxn ang="0">
                    <a:pos x="22" y="27"/>
                  </a:cxn>
                  <a:cxn ang="0">
                    <a:pos x="30" y="10"/>
                  </a:cxn>
                  <a:cxn ang="0">
                    <a:pos x="31" y="9"/>
                  </a:cxn>
                  <a:cxn ang="0">
                    <a:pos x="8" y="0"/>
                  </a:cxn>
                </a:cxnLst>
                <a:rect l="0" t="0" r="r" b="b"/>
                <a:pathLst>
                  <a:path w="31" h="27">
                    <a:moveTo>
                      <a:pt x="8" y="0"/>
                    </a:moveTo>
                    <a:lnTo>
                      <a:pt x="8" y="0"/>
                    </a:lnTo>
                    <a:lnTo>
                      <a:pt x="0" y="17"/>
                    </a:lnTo>
                    <a:lnTo>
                      <a:pt x="22" y="27"/>
                    </a:lnTo>
                    <a:lnTo>
                      <a:pt x="30" y="10"/>
                    </a:lnTo>
                    <a:lnTo>
                      <a:pt x="31" y="9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91" name="Freeform 287"/>
              <p:cNvSpPr>
                <a:spLocks/>
              </p:cNvSpPr>
              <p:nvPr/>
            </p:nvSpPr>
            <p:spPr bwMode="auto">
              <a:xfrm>
                <a:off x="894" y="975"/>
                <a:ext cx="31" cy="22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6" y="0"/>
                  </a:cxn>
                  <a:cxn ang="0">
                    <a:pos x="0" y="14"/>
                  </a:cxn>
                  <a:cxn ang="0">
                    <a:pos x="23" y="23"/>
                  </a:cxn>
                  <a:cxn ang="0">
                    <a:pos x="29" y="9"/>
                  </a:cxn>
                  <a:cxn ang="0">
                    <a:pos x="30" y="4"/>
                  </a:cxn>
                  <a:cxn ang="0">
                    <a:pos x="29" y="9"/>
                  </a:cxn>
                  <a:cxn ang="0">
                    <a:pos x="30" y="7"/>
                  </a:cxn>
                  <a:cxn ang="0">
                    <a:pos x="30" y="4"/>
                  </a:cxn>
                  <a:cxn ang="0">
                    <a:pos x="5" y="4"/>
                  </a:cxn>
                </a:cxnLst>
                <a:rect l="0" t="0" r="r" b="b"/>
                <a:pathLst>
                  <a:path w="30" h="23">
                    <a:moveTo>
                      <a:pt x="5" y="4"/>
                    </a:moveTo>
                    <a:lnTo>
                      <a:pt x="6" y="0"/>
                    </a:lnTo>
                    <a:lnTo>
                      <a:pt x="0" y="14"/>
                    </a:lnTo>
                    <a:lnTo>
                      <a:pt x="23" y="23"/>
                    </a:lnTo>
                    <a:lnTo>
                      <a:pt x="29" y="9"/>
                    </a:lnTo>
                    <a:lnTo>
                      <a:pt x="30" y="4"/>
                    </a:lnTo>
                    <a:lnTo>
                      <a:pt x="29" y="9"/>
                    </a:lnTo>
                    <a:lnTo>
                      <a:pt x="30" y="7"/>
                    </a:lnTo>
                    <a:lnTo>
                      <a:pt x="30" y="4"/>
                    </a:lnTo>
                    <a:lnTo>
                      <a:pt x="5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92" name="Freeform 288"/>
              <p:cNvSpPr>
                <a:spLocks/>
              </p:cNvSpPr>
              <p:nvPr/>
            </p:nvSpPr>
            <p:spPr bwMode="auto">
              <a:xfrm>
                <a:off x="899" y="965"/>
                <a:ext cx="26" cy="14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0" y="2"/>
                  </a:cxn>
                  <a:cxn ang="0">
                    <a:pos x="0" y="13"/>
                  </a:cxn>
                  <a:cxn ang="0">
                    <a:pos x="25" y="13"/>
                  </a:cxn>
                  <a:cxn ang="0">
                    <a:pos x="25" y="2"/>
                  </a:cxn>
                  <a:cxn ang="0">
                    <a:pos x="24" y="0"/>
                  </a:cxn>
                  <a:cxn ang="0">
                    <a:pos x="25" y="2"/>
                  </a:cxn>
                  <a:cxn ang="0">
                    <a:pos x="25" y="1"/>
                  </a:cxn>
                  <a:cxn ang="0">
                    <a:pos x="24" y="0"/>
                  </a:cxn>
                  <a:cxn ang="0">
                    <a:pos x="0" y="5"/>
                  </a:cxn>
                </a:cxnLst>
                <a:rect l="0" t="0" r="r" b="b"/>
                <a:pathLst>
                  <a:path w="25" h="13">
                    <a:moveTo>
                      <a:pt x="0" y="5"/>
                    </a:moveTo>
                    <a:lnTo>
                      <a:pt x="0" y="2"/>
                    </a:lnTo>
                    <a:lnTo>
                      <a:pt x="0" y="13"/>
                    </a:lnTo>
                    <a:lnTo>
                      <a:pt x="25" y="13"/>
                    </a:lnTo>
                    <a:lnTo>
                      <a:pt x="25" y="2"/>
                    </a:lnTo>
                    <a:lnTo>
                      <a:pt x="24" y="0"/>
                    </a:lnTo>
                    <a:lnTo>
                      <a:pt x="25" y="2"/>
                    </a:lnTo>
                    <a:lnTo>
                      <a:pt x="25" y="1"/>
                    </a:lnTo>
                    <a:lnTo>
                      <a:pt x="24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93" name="Freeform 289"/>
              <p:cNvSpPr>
                <a:spLocks/>
              </p:cNvSpPr>
              <p:nvPr/>
            </p:nvSpPr>
            <p:spPr bwMode="auto">
              <a:xfrm>
                <a:off x="899" y="965"/>
                <a:ext cx="26" cy="6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24" y="0"/>
                  </a:cxn>
                  <a:cxn ang="0">
                    <a:pos x="25" y="2"/>
                  </a:cxn>
                  <a:cxn ang="0">
                    <a:pos x="25" y="1"/>
                  </a:cxn>
                  <a:cxn ang="0">
                    <a:pos x="24" y="0"/>
                  </a:cxn>
                  <a:cxn ang="0">
                    <a:pos x="0" y="5"/>
                  </a:cxn>
                </a:cxnLst>
                <a:rect l="0" t="0" r="r" b="b"/>
                <a:pathLst>
                  <a:path w="25" h="5">
                    <a:moveTo>
                      <a:pt x="0" y="5"/>
                    </a:move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24" y="0"/>
                    </a:lnTo>
                    <a:lnTo>
                      <a:pt x="25" y="2"/>
                    </a:lnTo>
                    <a:lnTo>
                      <a:pt x="25" y="1"/>
                    </a:lnTo>
                    <a:lnTo>
                      <a:pt x="24" y="0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94" name="Freeform 290"/>
              <p:cNvSpPr>
                <a:spLocks/>
              </p:cNvSpPr>
              <p:nvPr/>
            </p:nvSpPr>
            <p:spPr bwMode="auto">
              <a:xfrm>
                <a:off x="896" y="949"/>
                <a:ext cx="27" cy="22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0" y="6"/>
                  </a:cxn>
                  <a:cxn ang="0">
                    <a:pos x="3" y="21"/>
                  </a:cxn>
                  <a:cxn ang="0">
                    <a:pos x="27" y="16"/>
                  </a:cxn>
                  <a:cxn ang="0">
                    <a:pos x="24" y="1"/>
                  </a:cxn>
                  <a:cxn ang="0">
                    <a:pos x="24" y="0"/>
                  </a:cxn>
                  <a:cxn ang="0">
                    <a:pos x="0" y="7"/>
                  </a:cxn>
                </a:cxnLst>
                <a:rect l="0" t="0" r="r" b="b"/>
                <a:pathLst>
                  <a:path w="27" h="21">
                    <a:moveTo>
                      <a:pt x="0" y="7"/>
                    </a:moveTo>
                    <a:lnTo>
                      <a:pt x="0" y="6"/>
                    </a:lnTo>
                    <a:lnTo>
                      <a:pt x="3" y="21"/>
                    </a:lnTo>
                    <a:lnTo>
                      <a:pt x="27" y="16"/>
                    </a:lnTo>
                    <a:lnTo>
                      <a:pt x="24" y="1"/>
                    </a:lnTo>
                    <a:lnTo>
                      <a:pt x="24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95" name="Freeform 291"/>
              <p:cNvSpPr>
                <a:spLocks/>
              </p:cNvSpPr>
              <p:nvPr/>
            </p:nvSpPr>
            <p:spPr bwMode="auto">
              <a:xfrm>
                <a:off x="894" y="935"/>
                <a:ext cx="27" cy="22"/>
              </a:xfrm>
              <a:custGeom>
                <a:avLst/>
                <a:gdLst/>
                <a:ahLst/>
                <a:cxnLst>
                  <a:cxn ang="0">
                    <a:pos x="3" y="15"/>
                  </a:cxn>
                  <a:cxn ang="0">
                    <a:pos x="0" y="11"/>
                  </a:cxn>
                  <a:cxn ang="0">
                    <a:pos x="3" y="22"/>
                  </a:cxn>
                  <a:cxn ang="0">
                    <a:pos x="27" y="15"/>
                  </a:cxn>
                  <a:cxn ang="0">
                    <a:pos x="24" y="4"/>
                  </a:cxn>
                  <a:cxn ang="0">
                    <a:pos x="22" y="0"/>
                  </a:cxn>
                  <a:cxn ang="0">
                    <a:pos x="24" y="4"/>
                  </a:cxn>
                  <a:cxn ang="0">
                    <a:pos x="24" y="2"/>
                  </a:cxn>
                  <a:cxn ang="0">
                    <a:pos x="22" y="0"/>
                  </a:cxn>
                  <a:cxn ang="0">
                    <a:pos x="3" y="15"/>
                  </a:cxn>
                </a:cxnLst>
                <a:rect l="0" t="0" r="r" b="b"/>
                <a:pathLst>
                  <a:path w="27" h="22">
                    <a:moveTo>
                      <a:pt x="3" y="15"/>
                    </a:moveTo>
                    <a:lnTo>
                      <a:pt x="0" y="11"/>
                    </a:lnTo>
                    <a:lnTo>
                      <a:pt x="3" y="22"/>
                    </a:lnTo>
                    <a:lnTo>
                      <a:pt x="27" y="15"/>
                    </a:lnTo>
                    <a:lnTo>
                      <a:pt x="24" y="4"/>
                    </a:lnTo>
                    <a:lnTo>
                      <a:pt x="22" y="0"/>
                    </a:lnTo>
                    <a:lnTo>
                      <a:pt x="24" y="4"/>
                    </a:lnTo>
                    <a:lnTo>
                      <a:pt x="24" y="2"/>
                    </a:lnTo>
                    <a:lnTo>
                      <a:pt x="22" y="0"/>
                    </a:lnTo>
                    <a:lnTo>
                      <a:pt x="3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96" name="Freeform 292"/>
              <p:cNvSpPr>
                <a:spLocks/>
              </p:cNvSpPr>
              <p:nvPr/>
            </p:nvSpPr>
            <p:spPr bwMode="auto">
              <a:xfrm>
                <a:off x="894" y="931"/>
                <a:ext cx="22" cy="18"/>
              </a:xfrm>
              <a:custGeom>
                <a:avLst/>
                <a:gdLst/>
                <a:ahLst/>
                <a:cxnLst>
                  <a:cxn ang="0">
                    <a:pos x="10" y="8"/>
                  </a:cxn>
                  <a:cxn ang="0">
                    <a:pos x="0" y="16"/>
                  </a:cxn>
                  <a:cxn ang="0">
                    <a:pos x="3" y="18"/>
                  </a:cxn>
                  <a:cxn ang="0">
                    <a:pos x="22" y="3"/>
                  </a:cxn>
                  <a:cxn ang="0">
                    <a:pos x="20" y="0"/>
                  </a:cxn>
                  <a:cxn ang="0">
                    <a:pos x="10" y="8"/>
                  </a:cxn>
                </a:cxnLst>
                <a:rect l="0" t="0" r="r" b="b"/>
                <a:pathLst>
                  <a:path w="22" h="18">
                    <a:moveTo>
                      <a:pt x="10" y="8"/>
                    </a:moveTo>
                    <a:lnTo>
                      <a:pt x="0" y="16"/>
                    </a:lnTo>
                    <a:lnTo>
                      <a:pt x="3" y="18"/>
                    </a:lnTo>
                    <a:lnTo>
                      <a:pt x="22" y="3"/>
                    </a:lnTo>
                    <a:lnTo>
                      <a:pt x="20" y="0"/>
                    </a:lnTo>
                    <a:lnTo>
                      <a:pt x="10" y="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97" name="Freeform 293"/>
              <p:cNvSpPr>
                <a:spLocks/>
              </p:cNvSpPr>
              <p:nvPr/>
            </p:nvSpPr>
            <p:spPr bwMode="auto">
              <a:xfrm>
                <a:off x="1056" y="1107"/>
                <a:ext cx="26" cy="16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6"/>
                  </a:cxn>
                  <a:cxn ang="0">
                    <a:pos x="0" y="15"/>
                  </a:cxn>
                  <a:cxn ang="0">
                    <a:pos x="25" y="15"/>
                  </a:cxn>
                  <a:cxn ang="0">
                    <a:pos x="25" y="6"/>
                  </a:cxn>
                  <a:cxn ang="0">
                    <a:pos x="23" y="13"/>
                  </a:cxn>
                  <a:cxn ang="0">
                    <a:pos x="2" y="0"/>
                  </a:cxn>
                  <a:cxn ang="0">
                    <a:pos x="0" y="3"/>
                  </a:cxn>
                  <a:cxn ang="0">
                    <a:pos x="0" y="6"/>
                  </a:cxn>
                  <a:cxn ang="0">
                    <a:pos x="2" y="0"/>
                  </a:cxn>
                </a:cxnLst>
                <a:rect l="0" t="0" r="r" b="b"/>
                <a:pathLst>
                  <a:path w="25" h="15">
                    <a:moveTo>
                      <a:pt x="2" y="0"/>
                    </a:moveTo>
                    <a:lnTo>
                      <a:pt x="0" y="6"/>
                    </a:lnTo>
                    <a:lnTo>
                      <a:pt x="0" y="15"/>
                    </a:lnTo>
                    <a:lnTo>
                      <a:pt x="25" y="15"/>
                    </a:lnTo>
                    <a:lnTo>
                      <a:pt x="25" y="6"/>
                    </a:lnTo>
                    <a:lnTo>
                      <a:pt x="23" y="13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0" y="6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98" name="Freeform 294"/>
              <p:cNvSpPr>
                <a:spLocks/>
              </p:cNvSpPr>
              <p:nvPr/>
            </p:nvSpPr>
            <p:spPr bwMode="auto">
              <a:xfrm>
                <a:off x="1058" y="1091"/>
                <a:ext cx="32" cy="3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9" y="1"/>
                  </a:cxn>
                  <a:cxn ang="0">
                    <a:pos x="0" y="16"/>
                  </a:cxn>
                  <a:cxn ang="0">
                    <a:pos x="21" y="29"/>
                  </a:cxn>
                  <a:cxn ang="0">
                    <a:pos x="30" y="14"/>
                  </a:cxn>
                  <a:cxn ang="0">
                    <a:pos x="29" y="15"/>
                  </a:cxn>
                  <a:cxn ang="0">
                    <a:pos x="10" y="0"/>
                  </a:cxn>
                </a:cxnLst>
                <a:rect l="0" t="0" r="r" b="b"/>
                <a:pathLst>
                  <a:path w="30" h="29">
                    <a:moveTo>
                      <a:pt x="10" y="0"/>
                    </a:moveTo>
                    <a:lnTo>
                      <a:pt x="9" y="1"/>
                    </a:lnTo>
                    <a:lnTo>
                      <a:pt x="0" y="16"/>
                    </a:lnTo>
                    <a:lnTo>
                      <a:pt x="21" y="29"/>
                    </a:lnTo>
                    <a:lnTo>
                      <a:pt x="30" y="14"/>
                    </a:lnTo>
                    <a:lnTo>
                      <a:pt x="29" y="15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799" name="Freeform 295"/>
              <p:cNvSpPr>
                <a:spLocks/>
              </p:cNvSpPr>
              <p:nvPr/>
            </p:nvSpPr>
            <p:spPr bwMode="auto">
              <a:xfrm>
                <a:off x="1068" y="1075"/>
                <a:ext cx="31" cy="32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1" y="3"/>
                  </a:cxn>
                  <a:cxn ang="0">
                    <a:pos x="0" y="17"/>
                  </a:cxn>
                  <a:cxn ang="0">
                    <a:pos x="19" y="32"/>
                  </a:cxn>
                  <a:cxn ang="0">
                    <a:pos x="30" y="19"/>
                  </a:cxn>
                  <a:cxn ang="0">
                    <a:pos x="26" y="22"/>
                  </a:cxn>
                  <a:cxn ang="0">
                    <a:pos x="15" y="0"/>
                  </a:cxn>
                  <a:cxn ang="0">
                    <a:pos x="13" y="2"/>
                  </a:cxn>
                  <a:cxn ang="0">
                    <a:pos x="11" y="3"/>
                  </a:cxn>
                  <a:cxn ang="0">
                    <a:pos x="15" y="0"/>
                  </a:cxn>
                </a:cxnLst>
                <a:rect l="0" t="0" r="r" b="b"/>
                <a:pathLst>
                  <a:path w="30" h="32">
                    <a:moveTo>
                      <a:pt x="15" y="0"/>
                    </a:moveTo>
                    <a:lnTo>
                      <a:pt x="11" y="3"/>
                    </a:lnTo>
                    <a:lnTo>
                      <a:pt x="0" y="17"/>
                    </a:lnTo>
                    <a:lnTo>
                      <a:pt x="19" y="32"/>
                    </a:lnTo>
                    <a:lnTo>
                      <a:pt x="30" y="19"/>
                    </a:lnTo>
                    <a:lnTo>
                      <a:pt x="26" y="22"/>
                    </a:lnTo>
                    <a:lnTo>
                      <a:pt x="15" y="0"/>
                    </a:lnTo>
                    <a:lnTo>
                      <a:pt x="13" y="2"/>
                    </a:lnTo>
                    <a:lnTo>
                      <a:pt x="11" y="3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00" name="Freeform 296"/>
              <p:cNvSpPr>
                <a:spLocks/>
              </p:cNvSpPr>
              <p:nvPr/>
            </p:nvSpPr>
            <p:spPr bwMode="auto">
              <a:xfrm>
                <a:off x="1080" y="1075"/>
                <a:ext cx="14" cy="22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0" y="11"/>
                  </a:cxn>
                  <a:cxn ang="0">
                    <a:pos x="10" y="11"/>
                  </a:cxn>
                  <a:cxn ang="0">
                    <a:pos x="10" y="11"/>
                  </a:cxn>
                  <a:cxn ang="0">
                    <a:pos x="10" y="11"/>
                  </a:cxn>
                  <a:cxn ang="0">
                    <a:pos x="15" y="22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3"/>
                  </a:cxn>
                  <a:cxn ang="0">
                    <a:pos x="4" y="0"/>
                  </a:cxn>
                </a:cxnLst>
                <a:rect l="0" t="0" r="r" b="b"/>
                <a:pathLst>
                  <a:path w="15" h="22">
                    <a:moveTo>
                      <a:pt x="4" y="0"/>
                    </a:move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5" y="22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01" name="Freeform 297"/>
              <p:cNvSpPr>
                <a:spLocks/>
              </p:cNvSpPr>
              <p:nvPr/>
            </p:nvSpPr>
            <p:spPr bwMode="auto">
              <a:xfrm>
                <a:off x="1085" y="1063"/>
                <a:ext cx="34" cy="34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3" y="0"/>
                  </a:cxn>
                  <a:cxn ang="0">
                    <a:pos x="0" y="12"/>
                  </a:cxn>
                  <a:cxn ang="0">
                    <a:pos x="11" y="34"/>
                  </a:cxn>
                  <a:cxn ang="0">
                    <a:pos x="34" y="22"/>
                  </a:cxn>
                  <a:cxn ang="0">
                    <a:pos x="34" y="23"/>
                  </a:cxn>
                  <a:cxn ang="0">
                    <a:pos x="24" y="0"/>
                  </a:cxn>
                </a:cxnLst>
                <a:rect l="0" t="0" r="r" b="b"/>
                <a:pathLst>
                  <a:path w="34" h="34">
                    <a:moveTo>
                      <a:pt x="24" y="0"/>
                    </a:moveTo>
                    <a:lnTo>
                      <a:pt x="23" y="0"/>
                    </a:lnTo>
                    <a:lnTo>
                      <a:pt x="0" y="12"/>
                    </a:lnTo>
                    <a:lnTo>
                      <a:pt x="11" y="34"/>
                    </a:lnTo>
                    <a:lnTo>
                      <a:pt x="34" y="22"/>
                    </a:lnTo>
                    <a:lnTo>
                      <a:pt x="34" y="2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02" name="Freeform 298"/>
              <p:cNvSpPr>
                <a:spLocks/>
              </p:cNvSpPr>
              <p:nvPr/>
            </p:nvSpPr>
            <p:spPr bwMode="auto">
              <a:xfrm>
                <a:off x="1109" y="1053"/>
                <a:ext cx="31" cy="32"/>
              </a:xfrm>
              <a:custGeom>
                <a:avLst/>
                <a:gdLst/>
                <a:ahLst/>
                <a:cxnLst>
                  <a:cxn ang="0">
                    <a:pos x="16" y="2"/>
                  </a:cxn>
                  <a:cxn ang="0">
                    <a:pos x="19" y="0"/>
                  </a:cxn>
                  <a:cxn ang="0">
                    <a:pos x="0" y="9"/>
                  </a:cxn>
                  <a:cxn ang="0">
                    <a:pos x="10" y="32"/>
                  </a:cxn>
                  <a:cxn ang="0">
                    <a:pos x="30" y="23"/>
                  </a:cxn>
                  <a:cxn ang="0">
                    <a:pos x="33" y="21"/>
                  </a:cxn>
                  <a:cxn ang="0">
                    <a:pos x="30" y="23"/>
                  </a:cxn>
                  <a:cxn ang="0">
                    <a:pos x="31" y="22"/>
                  </a:cxn>
                  <a:cxn ang="0">
                    <a:pos x="33" y="21"/>
                  </a:cxn>
                  <a:cxn ang="0">
                    <a:pos x="16" y="2"/>
                  </a:cxn>
                </a:cxnLst>
                <a:rect l="0" t="0" r="r" b="b"/>
                <a:pathLst>
                  <a:path w="33" h="32">
                    <a:moveTo>
                      <a:pt x="16" y="2"/>
                    </a:moveTo>
                    <a:lnTo>
                      <a:pt x="19" y="0"/>
                    </a:lnTo>
                    <a:lnTo>
                      <a:pt x="0" y="9"/>
                    </a:lnTo>
                    <a:lnTo>
                      <a:pt x="10" y="32"/>
                    </a:lnTo>
                    <a:lnTo>
                      <a:pt x="30" y="23"/>
                    </a:lnTo>
                    <a:lnTo>
                      <a:pt x="33" y="21"/>
                    </a:lnTo>
                    <a:lnTo>
                      <a:pt x="30" y="23"/>
                    </a:lnTo>
                    <a:lnTo>
                      <a:pt x="31" y="22"/>
                    </a:lnTo>
                    <a:lnTo>
                      <a:pt x="33" y="21"/>
                    </a:lnTo>
                    <a:lnTo>
                      <a:pt x="16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03" name="Freeform 299"/>
              <p:cNvSpPr>
                <a:spLocks/>
              </p:cNvSpPr>
              <p:nvPr/>
            </p:nvSpPr>
            <p:spPr bwMode="auto">
              <a:xfrm>
                <a:off x="1123" y="1045"/>
                <a:ext cx="34" cy="30"/>
              </a:xfrm>
              <a:custGeom>
                <a:avLst/>
                <a:gdLst/>
                <a:ahLst/>
                <a:cxnLst>
                  <a:cxn ang="0">
                    <a:pos x="8" y="9"/>
                  </a:cxn>
                  <a:cxn ang="0">
                    <a:pos x="12" y="0"/>
                  </a:cxn>
                  <a:cxn ang="0">
                    <a:pos x="0" y="11"/>
                  </a:cxn>
                  <a:cxn ang="0">
                    <a:pos x="17" y="30"/>
                  </a:cxn>
                  <a:cxn ang="0">
                    <a:pos x="29" y="19"/>
                  </a:cxn>
                  <a:cxn ang="0">
                    <a:pos x="33" y="9"/>
                  </a:cxn>
                  <a:cxn ang="0">
                    <a:pos x="29" y="19"/>
                  </a:cxn>
                  <a:cxn ang="0">
                    <a:pos x="33" y="15"/>
                  </a:cxn>
                  <a:cxn ang="0">
                    <a:pos x="33" y="9"/>
                  </a:cxn>
                  <a:cxn ang="0">
                    <a:pos x="8" y="9"/>
                  </a:cxn>
                </a:cxnLst>
                <a:rect l="0" t="0" r="r" b="b"/>
                <a:pathLst>
                  <a:path w="33" h="30">
                    <a:moveTo>
                      <a:pt x="8" y="9"/>
                    </a:moveTo>
                    <a:lnTo>
                      <a:pt x="12" y="0"/>
                    </a:lnTo>
                    <a:lnTo>
                      <a:pt x="0" y="11"/>
                    </a:lnTo>
                    <a:lnTo>
                      <a:pt x="17" y="30"/>
                    </a:lnTo>
                    <a:lnTo>
                      <a:pt x="29" y="19"/>
                    </a:lnTo>
                    <a:lnTo>
                      <a:pt x="33" y="9"/>
                    </a:lnTo>
                    <a:lnTo>
                      <a:pt x="29" y="19"/>
                    </a:lnTo>
                    <a:lnTo>
                      <a:pt x="33" y="15"/>
                    </a:lnTo>
                    <a:lnTo>
                      <a:pt x="33" y="9"/>
                    </a:lnTo>
                    <a:lnTo>
                      <a:pt x="8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04" name="Freeform 300"/>
              <p:cNvSpPr>
                <a:spLocks/>
              </p:cNvSpPr>
              <p:nvPr/>
            </p:nvSpPr>
            <p:spPr bwMode="auto">
              <a:xfrm>
                <a:off x="1131" y="1053"/>
                <a:ext cx="26" cy="1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25" y="0"/>
                  </a:cxn>
                  <a:cxn ang="0">
                    <a:pos x="21" y="10"/>
                  </a:cxn>
                  <a:cxn ang="0">
                    <a:pos x="25" y="6"/>
                  </a:cxn>
                  <a:cxn ang="0">
                    <a:pos x="25" y="0"/>
                  </a:cxn>
                  <a:cxn ang="0">
                    <a:pos x="0" y="0"/>
                  </a:cxn>
                </a:cxnLst>
                <a:rect l="0" t="0" r="r" b="b"/>
                <a:pathLst>
                  <a:path w="25" h="10">
                    <a:moveTo>
                      <a:pt x="0" y="0"/>
                    </a:move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5" y="0"/>
                    </a:lnTo>
                    <a:lnTo>
                      <a:pt x="21" y="10"/>
                    </a:lnTo>
                    <a:lnTo>
                      <a:pt x="25" y="6"/>
                    </a:lnTo>
                    <a:lnTo>
                      <a:pt x="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05" name="Freeform 301"/>
              <p:cNvSpPr>
                <a:spLocks/>
              </p:cNvSpPr>
              <p:nvPr/>
            </p:nvSpPr>
            <p:spPr bwMode="auto">
              <a:xfrm>
                <a:off x="1131" y="1037"/>
                <a:ext cx="26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2"/>
                  </a:cxn>
                  <a:cxn ang="0">
                    <a:pos x="0" y="16"/>
                  </a:cxn>
                  <a:cxn ang="0">
                    <a:pos x="25" y="16"/>
                  </a:cxn>
                  <a:cxn ang="0">
                    <a:pos x="25" y="2"/>
                  </a:cxn>
                  <a:cxn ang="0">
                    <a:pos x="25" y="3"/>
                  </a:cxn>
                  <a:cxn ang="0">
                    <a:pos x="0" y="0"/>
                  </a:cxn>
                </a:cxnLst>
                <a:rect l="0" t="0" r="r" b="b"/>
                <a:pathLst>
                  <a:path w="25" h="16">
                    <a:moveTo>
                      <a:pt x="0" y="0"/>
                    </a:moveTo>
                    <a:lnTo>
                      <a:pt x="0" y="2"/>
                    </a:lnTo>
                    <a:lnTo>
                      <a:pt x="0" y="16"/>
                    </a:lnTo>
                    <a:lnTo>
                      <a:pt x="25" y="16"/>
                    </a:lnTo>
                    <a:lnTo>
                      <a:pt x="25" y="2"/>
                    </a:lnTo>
                    <a:lnTo>
                      <a:pt x="2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06" name="Freeform 302"/>
              <p:cNvSpPr>
                <a:spLocks/>
              </p:cNvSpPr>
              <p:nvPr/>
            </p:nvSpPr>
            <p:spPr bwMode="auto">
              <a:xfrm>
                <a:off x="1131" y="1017"/>
                <a:ext cx="27" cy="24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2" y="4"/>
                  </a:cxn>
                  <a:cxn ang="0">
                    <a:pos x="0" y="21"/>
                  </a:cxn>
                  <a:cxn ang="0">
                    <a:pos x="25" y="24"/>
                  </a:cxn>
                  <a:cxn ang="0">
                    <a:pos x="27" y="7"/>
                  </a:cxn>
                  <a:cxn ang="0">
                    <a:pos x="26" y="11"/>
                  </a:cxn>
                  <a:cxn ang="0">
                    <a:pos x="3" y="0"/>
                  </a:cxn>
                  <a:cxn ang="0">
                    <a:pos x="3" y="2"/>
                  </a:cxn>
                  <a:cxn ang="0">
                    <a:pos x="2" y="4"/>
                  </a:cxn>
                  <a:cxn ang="0">
                    <a:pos x="3" y="0"/>
                  </a:cxn>
                </a:cxnLst>
                <a:rect l="0" t="0" r="r" b="b"/>
                <a:pathLst>
                  <a:path w="27" h="24">
                    <a:moveTo>
                      <a:pt x="3" y="0"/>
                    </a:moveTo>
                    <a:lnTo>
                      <a:pt x="2" y="4"/>
                    </a:lnTo>
                    <a:lnTo>
                      <a:pt x="0" y="21"/>
                    </a:lnTo>
                    <a:lnTo>
                      <a:pt x="25" y="24"/>
                    </a:lnTo>
                    <a:lnTo>
                      <a:pt x="27" y="7"/>
                    </a:lnTo>
                    <a:lnTo>
                      <a:pt x="26" y="11"/>
                    </a:lnTo>
                    <a:lnTo>
                      <a:pt x="3" y="0"/>
                    </a:lnTo>
                    <a:lnTo>
                      <a:pt x="3" y="2"/>
                    </a:lnTo>
                    <a:lnTo>
                      <a:pt x="2" y="4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317" name="Group 303"/>
            <p:cNvGrpSpPr>
              <a:grpSpLocks/>
            </p:cNvGrpSpPr>
            <p:nvPr/>
          </p:nvGrpSpPr>
          <p:grpSpPr bwMode="auto">
            <a:xfrm>
              <a:off x="996" y="900"/>
              <a:ext cx="394" cy="431"/>
              <a:chOff x="996" y="900"/>
              <a:chExt cx="394" cy="431"/>
            </a:xfrm>
          </p:grpSpPr>
          <p:sp>
            <p:nvSpPr>
              <p:cNvPr id="21808" name="Freeform 304"/>
              <p:cNvSpPr>
                <a:spLocks/>
              </p:cNvSpPr>
              <p:nvPr/>
            </p:nvSpPr>
            <p:spPr bwMode="auto">
              <a:xfrm>
                <a:off x="1135" y="997"/>
                <a:ext cx="27" cy="3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6" y="5"/>
                  </a:cxn>
                  <a:cxn ang="0">
                    <a:pos x="0" y="19"/>
                  </a:cxn>
                  <a:cxn ang="0">
                    <a:pos x="23" y="30"/>
                  </a:cxn>
                  <a:cxn ang="0">
                    <a:pos x="29" y="16"/>
                  </a:cxn>
                  <a:cxn ang="0">
                    <a:pos x="25" y="21"/>
                  </a:cxn>
                  <a:cxn ang="0">
                    <a:pos x="10" y="0"/>
                  </a:cxn>
                  <a:cxn ang="0">
                    <a:pos x="8" y="2"/>
                  </a:cxn>
                  <a:cxn ang="0">
                    <a:pos x="6" y="5"/>
                  </a:cxn>
                  <a:cxn ang="0">
                    <a:pos x="10" y="0"/>
                  </a:cxn>
                </a:cxnLst>
                <a:rect l="0" t="0" r="r" b="b"/>
                <a:pathLst>
                  <a:path w="29" h="30">
                    <a:moveTo>
                      <a:pt x="10" y="0"/>
                    </a:moveTo>
                    <a:lnTo>
                      <a:pt x="6" y="5"/>
                    </a:lnTo>
                    <a:lnTo>
                      <a:pt x="0" y="19"/>
                    </a:lnTo>
                    <a:lnTo>
                      <a:pt x="23" y="30"/>
                    </a:lnTo>
                    <a:lnTo>
                      <a:pt x="29" y="16"/>
                    </a:lnTo>
                    <a:lnTo>
                      <a:pt x="25" y="21"/>
                    </a:lnTo>
                    <a:lnTo>
                      <a:pt x="10" y="0"/>
                    </a:lnTo>
                    <a:lnTo>
                      <a:pt x="8" y="2"/>
                    </a:lnTo>
                    <a:lnTo>
                      <a:pt x="6" y="5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09" name="Freeform 305"/>
              <p:cNvSpPr>
                <a:spLocks/>
              </p:cNvSpPr>
              <p:nvPr/>
            </p:nvSpPr>
            <p:spPr bwMode="auto">
              <a:xfrm>
                <a:off x="1140" y="997"/>
                <a:ext cx="19" cy="22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2" y="11"/>
                  </a:cxn>
                  <a:cxn ang="0">
                    <a:pos x="12" y="11"/>
                  </a:cxn>
                  <a:cxn ang="0">
                    <a:pos x="12" y="11"/>
                  </a:cxn>
                  <a:cxn ang="0">
                    <a:pos x="12" y="11"/>
                  </a:cxn>
                  <a:cxn ang="0">
                    <a:pos x="19" y="21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0" y="5"/>
                  </a:cxn>
                  <a:cxn ang="0">
                    <a:pos x="4" y="0"/>
                  </a:cxn>
                </a:cxnLst>
                <a:rect l="0" t="0" r="r" b="b"/>
                <a:pathLst>
                  <a:path w="19" h="21">
                    <a:moveTo>
                      <a:pt x="4" y="0"/>
                    </a:moveTo>
                    <a:lnTo>
                      <a:pt x="12" y="11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2" y="11"/>
                    </a:lnTo>
                    <a:lnTo>
                      <a:pt x="19" y="21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0" y="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0" name="Freeform 306"/>
              <p:cNvSpPr>
                <a:spLocks/>
              </p:cNvSpPr>
              <p:nvPr/>
            </p:nvSpPr>
            <p:spPr bwMode="auto">
              <a:xfrm>
                <a:off x="1143" y="989"/>
                <a:ext cx="27" cy="3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2" y="1"/>
                  </a:cxn>
                  <a:cxn ang="0">
                    <a:pos x="0" y="9"/>
                  </a:cxn>
                  <a:cxn ang="0">
                    <a:pos x="15" y="30"/>
                  </a:cxn>
                  <a:cxn ang="0">
                    <a:pos x="27" y="21"/>
                  </a:cxn>
                  <a:cxn ang="0">
                    <a:pos x="24" y="23"/>
                  </a:cxn>
                  <a:cxn ang="0">
                    <a:pos x="14" y="0"/>
                  </a:cxn>
                  <a:cxn ang="0">
                    <a:pos x="13" y="1"/>
                  </a:cxn>
                  <a:cxn ang="0">
                    <a:pos x="12" y="1"/>
                  </a:cxn>
                  <a:cxn ang="0">
                    <a:pos x="14" y="0"/>
                  </a:cxn>
                </a:cxnLst>
                <a:rect l="0" t="0" r="r" b="b"/>
                <a:pathLst>
                  <a:path w="27" h="30">
                    <a:moveTo>
                      <a:pt x="14" y="0"/>
                    </a:moveTo>
                    <a:lnTo>
                      <a:pt x="12" y="1"/>
                    </a:lnTo>
                    <a:lnTo>
                      <a:pt x="0" y="9"/>
                    </a:lnTo>
                    <a:lnTo>
                      <a:pt x="15" y="30"/>
                    </a:lnTo>
                    <a:lnTo>
                      <a:pt x="27" y="21"/>
                    </a:lnTo>
                    <a:lnTo>
                      <a:pt x="24" y="23"/>
                    </a:lnTo>
                    <a:lnTo>
                      <a:pt x="14" y="0"/>
                    </a:lnTo>
                    <a:lnTo>
                      <a:pt x="13" y="1"/>
                    </a:lnTo>
                    <a:lnTo>
                      <a:pt x="12" y="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1" name="Freeform 307"/>
              <p:cNvSpPr>
                <a:spLocks/>
              </p:cNvSpPr>
              <p:nvPr/>
            </p:nvSpPr>
            <p:spPr bwMode="auto">
              <a:xfrm>
                <a:off x="1159" y="981"/>
                <a:ext cx="24" cy="30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5" y="0"/>
                  </a:cxn>
                  <a:cxn ang="0">
                    <a:pos x="0" y="7"/>
                  </a:cxn>
                  <a:cxn ang="0">
                    <a:pos x="10" y="30"/>
                  </a:cxn>
                  <a:cxn ang="0">
                    <a:pos x="25" y="23"/>
                  </a:cxn>
                  <a:cxn ang="0">
                    <a:pos x="22" y="24"/>
                  </a:cxn>
                  <a:cxn ang="0">
                    <a:pos x="17" y="0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7" y="0"/>
                  </a:cxn>
                </a:cxnLst>
                <a:rect l="0" t="0" r="r" b="b"/>
                <a:pathLst>
                  <a:path w="25" h="30">
                    <a:moveTo>
                      <a:pt x="17" y="0"/>
                    </a:moveTo>
                    <a:lnTo>
                      <a:pt x="15" y="0"/>
                    </a:lnTo>
                    <a:lnTo>
                      <a:pt x="0" y="7"/>
                    </a:lnTo>
                    <a:lnTo>
                      <a:pt x="10" y="30"/>
                    </a:lnTo>
                    <a:lnTo>
                      <a:pt x="25" y="23"/>
                    </a:lnTo>
                    <a:lnTo>
                      <a:pt x="22" y="24"/>
                    </a:lnTo>
                    <a:lnTo>
                      <a:pt x="17" y="0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2" name="Freeform 308"/>
              <p:cNvSpPr>
                <a:spLocks/>
              </p:cNvSpPr>
              <p:nvPr/>
            </p:nvSpPr>
            <p:spPr bwMode="auto">
              <a:xfrm>
                <a:off x="1174" y="979"/>
                <a:ext cx="24" cy="26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11" y="0"/>
                  </a:cxn>
                  <a:cxn ang="0">
                    <a:pos x="0" y="3"/>
                  </a:cxn>
                  <a:cxn ang="0">
                    <a:pos x="5" y="27"/>
                  </a:cxn>
                  <a:cxn ang="0">
                    <a:pos x="16" y="24"/>
                  </a:cxn>
                  <a:cxn ang="0">
                    <a:pos x="23" y="21"/>
                  </a:cxn>
                  <a:cxn ang="0">
                    <a:pos x="16" y="24"/>
                  </a:cxn>
                  <a:cxn ang="0">
                    <a:pos x="20" y="24"/>
                  </a:cxn>
                  <a:cxn ang="0">
                    <a:pos x="23" y="21"/>
                  </a:cxn>
                  <a:cxn ang="0">
                    <a:pos x="5" y="4"/>
                  </a:cxn>
                </a:cxnLst>
                <a:rect l="0" t="0" r="r" b="b"/>
                <a:pathLst>
                  <a:path w="23" h="27">
                    <a:moveTo>
                      <a:pt x="5" y="4"/>
                    </a:moveTo>
                    <a:lnTo>
                      <a:pt x="11" y="0"/>
                    </a:lnTo>
                    <a:lnTo>
                      <a:pt x="0" y="3"/>
                    </a:lnTo>
                    <a:lnTo>
                      <a:pt x="5" y="27"/>
                    </a:lnTo>
                    <a:lnTo>
                      <a:pt x="16" y="24"/>
                    </a:lnTo>
                    <a:lnTo>
                      <a:pt x="23" y="21"/>
                    </a:lnTo>
                    <a:lnTo>
                      <a:pt x="16" y="24"/>
                    </a:lnTo>
                    <a:lnTo>
                      <a:pt x="20" y="24"/>
                    </a:lnTo>
                    <a:lnTo>
                      <a:pt x="23" y="21"/>
                    </a:lnTo>
                    <a:lnTo>
                      <a:pt x="5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3" name="Freeform 309"/>
              <p:cNvSpPr>
                <a:spLocks/>
              </p:cNvSpPr>
              <p:nvPr/>
            </p:nvSpPr>
            <p:spPr bwMode="auto">
              <a:xfrm>
                <a:off x="1179" y="983"/>
                <a:ext cx="19" cy="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8"/>
                  </a:cxn>
                  <a:cxn ang="0">
                    <a:pos x="9" y="8"/>
                  </a:cxn>
                  <a:cxn ang="0">
                    <a:pos x="9" y="8"/>
                  </a:cxn>
                  <a:cxn ang="0">
                    <a:pos x="9" y="8"/>
                  </a:cxn>
                  <a:cxn ang="0">
                    <a:pos x="18" y="17"/>
                  </a:cxn>
                  <a:cxn ang="0">
                    <a:pos x="11" y="20"/>
                  </a:cxn>
                  <a:cxn ang="0">
                    <a:pos x="15" y="20"/>
                  </a:cxn>
                  <a:cxn ang="0">
                    <a:pos x="18" y="17"/>
                  </a:cxn>
                  <a:cxn ang="0">
                    <a:pos x="0" y="0"/>
                  </a:cxn>
                </a:cxnLst>
                <a:rect l="0" t="0" r="r" b="b"/>
                <a:pathLst>
                  <a:path w="18" h="20">
                    <a:moveTo>
                      <a:pt x="0" y="0"/>
                    </a:moveTo>
                    <a:lnTo>
                      <a:pt x="9" y="8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18" y="17"/>
                    </a:lnTo>
                    <a:lnTo>
                      <a:pt x="11" y="20"/>
                    </a:lnTo>
                    <a:lnTo>
                      <a:pt x="15" y="20"/>
                    </a:lnTo>
                    <a:lnTo>
                      <a:pt x="18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4" name="Freeform 310"/>
              <p:cNvSpPr>
                <a:spLocks/>
              </p:cNvSpPr>
              <p:nvPr/>
            </p:nvSpPr>
            <p:spPr bwMode="auto">
              <a:xfrm>
                <a:off x="1179" y="977"/>
                <a:ext cx="26" cy="22"/>
              </a:xfrm>
              <a:custGeom>
                <a:avLst/>
                <a:gdLst/>
                <a:ahLst/>
                <a:cxnLst>
                  <a:cxn ang="0">
                    <a:pos x="4" y="2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18" y="23"/>
                  </a:cxn>
                  <a:cxn ang="0">
                    <a:pos x="24" y="17"/>
                  </a:cxn>
                  <a:cxn ang="0">
                    <a:pos x="25" y="15"/>
                  </a:cxn>
                  <a:cxn ang="0">
                    <a:pos x="24" y="17"/>
                  </a:cxn>
                  <a:cxn ang="0">
                    <a:pos x="25" y="16"/>
                  </a:cxn>
                  <a:cxn ang="0">
                    <a:pos x="25" y="15"/>
                  </a:cxn>
                  <a:cxn ang="0">
                    <a:pos x="4" y="2"/>
                  </a:cxn>
                </a:cxnLst>
                <a:rect l="0" t="0" r="r" b="b"/>
                <a:pathLst>
                  <a:path w="25" h="23">
                    <a:moveTo>
                      <a:pt x="4" y="2"/>
                    </a:moveTo>
                    <a:lnTo>
                      <a:pt x="6" y="0"/>
                    </a:lnTo>
                    <a:lnTo>
                      <a:pt x="0" y="6"/>
                    </a:lnTo>
                    <a:lnTo>
                      <a:pt x="18" y="23"/>
                    </a:lnTo>
                    <a:lnTo>
                      <a:pt x="24" y="17"/>
                    </a:lnTo>
                    <a:lnTo>
                      <a:pt x="25" y="15"/>
                    </a:lnTo>
                    <a:lnTo>
                      <a:pt x="24" y="17"/>
                    </a:lnTo>
                    <a:lnTo>
                      <a:pt x="25" y="16"/>
                    </a:lnTo>
                    <a:lnTo>
                      <a:pt x="25" y="15"/>
                    </a:lnTo>
                    <a:lnTo>
                      <a:pt x="4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5" name="Freeform 311"/>
              <p:cNvSpPr>
                <a:spLocks/>
              </p:cNvSpPr>
              <p:nvPr/>
            </p:nvSpPr>
            <p:spPr bwMode="auto">
              <a:xfrm>
                <a:off x="1184" y="969"/>
                <a:ext cx="27" cy="22"/>
              </a:xfrm>
              <a:custGeom>
                <a:avLst/>
                <a:gdLst/>
                <a:ahLst/>
                <a:cxnLst>
                  <a:cxn ang="0">
                    <a:pos x="4" y="3"/>
                  </a:cxn>
                  <a:cxn ang="0">
                    <a:pos x="6" y="0"/>
                  </a:cxn>
                  <a:cxn ang="0">
                    <a:pos x="0" y="9"/>
                  </a:cxn>
                  <a:cxn ang="0">
                    <a:pos x="21" y="22"/>
                  </a:cxn>
                  <a:cxn ang="0">
                    <a:pos x="27" y="13"/>
                  </a:cxn>
                  <a:cxn ang="0">
                    <a:pos x="28" y="10"/>
                  </a:cxn>
                  <a:cxn ang="0">
                    <a:pos x="27" y="13"/>
                  </a:cxn>
                  <a:cxn ang="0">
                    <a:pos x="28" y="12"/>
                  </a:cxn>
                  <a:cxn ang="0">
                    <a:pos x="28" y="10"/>
                  </a:cxn>
                  <a:cxn ang="0">
                    <a:pos x="4" y="3"/>
                  </a:cxn>
                </a:cxnLst>
                <a:rect l="0" t="0" r="r" b="b"/>
                <a:pathLst>
                  <a:path w="28" h="22">
                    <a:moveTo>
                      <a:pt x="4" y="3"/>
                    </a:moveTo>
                    <a:lnTo>
                      <a:pt x="6" y="0"/>
                    </a:lnTo>
                    <a:lnTo>
                      <a:pt x="0" y="9"/>
                    </a:lnTo>
                    <a:lnTo>
                      <a:pt x="21" y="22"/>
                    </a:lnTo>
                    <a:lnTo>
                      <a:pt x="27" y="13"/>
                    </a:lnTo>
                    <a:lnTo>
                      <a:pt x="28" y="10"/>
                    </a:lnTo>
                    <a:lnTo>
                      <a:pt x="27" y="13"/>
                    </a:lnTo>
                    <a:lnTo>
                      <a:pt x="28" y="12"/>
                    </a:lnTo>
                    <a:lnTo>
                      <a:pt x="28" y="10"/>
                    </a:lnTo>
                    <a:lnTo>
                      <a:pt x="4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6" name="Freeform 312"/>
              <p:cNvSpPr>
                <a:spLocks/>
              </p:cNvSpPr>
              <p:nvPr/>
            </p:nvSpPr>
            <p:spPr bwMode="auto">
              <a:xfrm>
                <a:off x="1188" y="959"/>
                <a:ext cx="27" cy="20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4" y="3"/>
                  </a:cxn>
                  <a:cxn ang="0">
                    <a:pos x="0" y="14"/>
                  </a:cxn>
                  <a:cxn ang="0">
                    <a:pos x="24" y="21"/>
                  </a:cxn>
                  <a:cxn ang="0">
                    <a:pos x="28" y="10"/>
                  </a:cxn>
                  <a:cxn ang="0">
                    <a:pos x="26" y="13"/>
                  </a:cxn>
                  <a:cxn ang="0">
                    <a:pos x="5" y="0"/>
                  </a:cxn>
                  <a:cxn ang="0">
                    <a:pos x="4" y="1"/>
                  </a:cxn>
                  <a:cxn ang="0">
                    <a:pos x="4" y="3"/>
                  </a:cxn>
                  <a:cxn ang="0">
                    <a:pos x="5" y="0"/>
                  </a:cxn>
                </a:cxnLst>
                <a:rect l="0" t="0" r="r" b="b"/>
                <a:pathLst>
                  <a:path w="28" h="21">
                    <a:moveTo>
                      <a:pt x="5" y="0"/>
                    </a:moveTo>
                    <a:lnTo>
                      <a:pt x="4" y="3"/>
                    </a:lnTo>
                    <a:lnTo>
                      <a:pt x="0" y="14"/>
                    </a:lnTo>
                    <a:lnTo>
                      <a:pt x="24" y="21"/>
                    </a:lnTo>
                    <a:lnTo>
                      <a:pt x="28" y="10"/>
                    </a:lnTo>
                    <a:lnTo>
                      <a:pt x="26" y="13"/>
                    </a:lnTo>
                    <a:lnTo>
                      <a:pt x="5" y="0"/>
                    </a:lnTo>
                    <a:lnTo>
                      <a:pt x="4" y="1"/>
                    </a:lnTo>
                    <a:lnTo>
                      <a:pt x="4" y="3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7" name="Freeform 313"/>
              <p:cNvSpPr>
                <a:spLocks/>
              </p:cNvSpPr>
              <p:nvPr/>
            </p:nvSpPr>
            <p:spPr bwMode="auto">
              <a:xfrm>
                <a:off x="1191" y="959"/>
                <a:ext cx="22" cy="1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22" y="13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3"/>
                  </a:cxn>
                  <a:cxn ang="0">
                    <a:pos x="1" y="0"/>
                  </a:cxn>
                </a:cxnLst>
                <a:rect l="0" t="0" r="r" b="b"/>
                <a:pathLst>
                  <a:path w="22" h="13">
                    <a:moveTo>
                      <a:pt x="1" y="0"/>
                    </a:moveTo>
                    <a:lnTo>
                      <a:pt x="12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22" y="13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3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8" name="Freeform 314"/>
              <p:cNvSpPr>
                <a:spLocks/>
              </p:cNvSpPr>
              <p:nvPr/>
            </p:nvSpPr>
            <p:spPr bwMode="auto">
              <a:xfrm>
                <a:off x="1193" y="947"/>
                <a:ext cx="26" cy="24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5" y="4"/>
                  </a:cxn>
                  <a:cxn ang="0">
                    <a:pos x="0" y="12"/>
                  </a:cxn>
                  <a:cxn ang="0">
                    <a:pos x="21" y="25"/>
                  </a:cxn>
                  <a:cxn ang="0">
                    <a:pos x="26" y="17"/>
                  </a:cxn>
                  <a:cxn ang="0">
                    <a:pos x="22" y="21"/>
                  </a:cxn>
                  <a:cxn ang="0">
                    <a:pos x="9" y="0"/>
                  </a:cxn>
                  <a:cxn ang="0">
                    <a:pos x="6" y="1"/>
                  </a:cxn>
                  <a:cxn ang="0">
                    <a:pos x="5" y="4"/>
                  </a:cxn>
                  <a:cxn ang="0">
                    <a:pos x="9" y="0"/>
                  </a:cxn>
                </a:cxnLst>
                <a:rect l="0" t="0" r="r" b="b"/>
                <a:pathLst>
                  <a:path w="26" h="25">
                    <a:moveTo>
                      <a:pt x="9" y="0"/>
                    </a:moveTo>
                    <a:lnTo>
                      <a:pt x="5" y="4"/>
                    </a:lnTo>
                    <a:lnTo>
                      <a:pt x="0" y="12"/>
                    </a:lnTo>
                    <a:lnTo>
                      <a:pt x="21" y="25"/>
                    </a:lnTo>
                    <a:lnTo>
                      <a:pt x="26" y="17"/>
                    </a:lnTo>
                    <a:lnTo>
                      <a:pt x="22" y="21"/>
                    </a:lnTo>
                    <a:lnTo>
                      <a:pt x="9" y="0"/>
                    </a:lnTo>
                    <a:lnTo>
                      <a:pt x="6" y="1"/>
                    </a:lnTo>
                    <a:lnTo>
                      <a:pt x="5" y="4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19" name="Freeform 315"/>
              <p:cNvSpPr>
                <a:spLocks/>
              </p:cNvSpPr>
              <p:nvPr/>
            </p:nvSpPr>
            <p:spPr bwMode="auto">
              <a:xfrm>
                <a:off x="1201" y="943"/>
                <a:ext cx="22" cy="24"/>
              </a:xfrm>
              <a:custGeom>
                <a:avLst/>
                <a:gdLst/>
                <a:ahLst/>
                <a:cxnLst>
                  <a:cxn ang="0">
                    <a:pos x="5" y="1"/>
                  </a:cxn>
                  <a:cxn ang="0">
                    <a:pos x="6" y="0"/>
                  </a:cxn>
                  <a:cxn ang="0">
                    <a:pos x="0" y="4"/>
                  </a:cxn>
                  <a:cxn ang="0">
                    <a:pos x="13" y="25"/>
                  </a:cxn>
                  <a:cxn ang="0">
                    <a:pos x="19" y="21"/>
                  </a:cxn>
                  <a:cxn ang="0">
                    <a:pos x="21" y="20"/>
                  </a:cxn>
                  <a:cxn ang="0">
                    <a:pos x="5" y="1"/>
                  </a:cxn>
                </a:cxnLst>
                <a:rect l="0" t="0" r="r" b="b"/>
                <a:pathLst>
                  <a:path w="21" h="25">
                    <a:moveTo>
                      <a:pt x="5" y="1"/>
                    </a:moveTo>
                    <a:lnTo>
                      <a:pt x="6" y="0"/>
                    </a:lnTo>
                    <a:lnTo>
                      <a:pt x="0" y="4"/>
                    </a:lnTo>
                    <a:lnTo>
                      <a:pt x="13" y="25"/>
                    </a:lnTo>
                    <a:lnTo>
                      <a:pt x="19" y="21"/>
                    </a:lnTo>
                    <a:lnTo>
                      <a:pt x="21" y="20"/>
                    </a:lnTo>
                    <a:lnTo>
                      <a:pt x="5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20" name="Freeform 316"/>
              <p:cNvSpPr>
                <a:spLocks/>
              </p:cNvSpPr>
              <p:nvPr/>
            </p:nvSpPr>
            <p:spPr bwMode="auto">
              <a:xfrm>
                <a:off x="1207" y="939"/>
                <a:ext cx="22" cy="24"/>
              </a:xfrm>
              <a:custGeom>
                <a:avLst/>
                <a:gdLst/>
                <a:ahLst/>
                <a:cxnLst>
                  <a:cxn ang="0">
                    <a:pos x="14" y="9"/>
                  </a:cxn>
                  <a:cxn ang="0">
                    <a:pos x="6" y="0"/>
                  </a:cxn>
                  <a:cxn ang="0">
                    <a:pos x="0" y="5"/>
                  </a:cxn>
                  <a:cxn ang="0">
                    <a:pos x="16" y="24"/>
                  </a:cxn>
                  <a:cxn ang="0">
                    <a:pos x="22" y="19"/>
                  </a:cxn>
                  <a:cxn ang="0">
                    <a:pos x="14" y="9"/>
                  </a:cxn>
                </a:cxnLst>
                <a:rect l="0" t="0" r="r" b="b"/>
                <a:pathLst>
                  <a:path w="22" h="24">
                    <a:moveTo>
                      <a:pt x="14" y="9"/>
                    </a:moveTo>
                    <a:lnTo>
                      <a:pt x="6" y="0"/>
                    </a:lnTo>
                    <a:lnTo>
                      <a:pt x="0" y="5"/>
                    </a:lnTo>
                    <a:lnTo>
                      <a:pt x="16" y="24"/>
                    </a:lnTo>
                    <a:lnTo>
                      <a:pt x="22" y="19"/>
                    </a:lnTo>
                    <a:lnTo>
                      <a:pt x="14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21" name="Freeform 317"/>
              <p:cNvSpPr>
                <a:spLocks/>
              </p:cNvSpPr>
              <p:nvPr/>
            </p:nvSpPr>
            <p:spPr bwMode="auto">
              <a:xfrm>
                <a:off x="1070" y="1115"/>
                <a:ext cx="27" cy="26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6" y="2"/>
                  </a:cxn>
                  <a:cxn ang="0">
                    <a:pos x="0" y="13"/>
                  </a:cxn>
                  <a:cxn ang="0">
                    <a:pos x="22" y="25"/>
                  </a:cxn>
                  <a:cxn ang="0">
                    <a:pos x="28" y="14"/>
                  </a:cxn>
                  <a:cxn ang="0">
                    <a:pos x="27" y="16"/>
                  </a:cxn>
                  <a:cxn ang="0">
                    <a:pos x="7" y="0"/>
                  </a:cxn>
                </a:cxnLst>
                <a:rect l="0" t="0" r="r" b="b"/>
                <a:pathLst>
                  <a:path w="28" h="25">
                    <a:moveTo>
                      <a:pt x="7" y="0"/>
                    </a:moveTo>
                    <a:lnTo>
                      <a:pt x="6" y="2"/>
                    </a:lnTo>
                    <a:lnTo>
                      <a:pt x="0" y="13"/>
                    </a:lnTo>
                    <a:lnTo>
                      <a:pt x="22" y="25"/>
                    </a:lnTo>
                    <a:lnTo>
                      <a:pt x="28" y="14"/>
                    </a:lnTo>
                    <a:lnTo>
                      <a:pt x="27" y="16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22" name="Freeform 318"/>
              <p:cNvSpPr>
                <a:spLocks/>
              </p:cNvSpPr>
              <p:nvPr/>
            </p:nvSpPr>
            <p:spPr bwMode="auto">
              <a:xfrm>
                <a:off x="1077" y="1103"/>
                <a:ext cx="27" cy="28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9" y="2"/>
                  </a:cxn>
                  <a:cxn ang="0">
                    <a:pos x="0" y="13"/>
                  </a:cxn>
                  <a:cxn ang="0">
                    <a:pos x="20" y="29"/>
                  </a:cxn>
                  <a:cxn ang="0">
                    <a:pos x="28" y="18"/>
                  </a:cxn>
                  <a:cxn ang="0">
                    <a:pos x="26" y="20"/>
                  </a:cxn>
                  <a:cxn ang="0">
                    <a:pos x="11" y="0"/>
                  </a:cxn>
                  <a:cxn ang="0">
                    <a:pos x="10" y="1"/>
                  </a:cxn>
                  <a:cxn ang="0">
                    <a:pos x="9" y="2"/>
                  </a:cxn>
                  <a:cxn ang="0">
                    <a:pos x="11" y="0"/>
                  </a:cxn>
                </a:cxnLst>
                <a:rect l="0" t="0" r="r" b="b"/>
                <a:pathLst>
                  <a:path w="28" h="29">
                    <a:moveTo>
                      <a:pt x="11" y="0"/>
                    </a:moveTo>
                    <a:lnTo>
                      <a:pt x="9" y="2"/>
                    </a:lnTo>
                    <a:lnTo>
                      <a:pt x="0" y="13"/>
                    </a:lnTo>
                    <a:lnTo>
                      <a:pt x="20" y="29"/>
                    </a:lnTo>
                    <a:lnTo>
                      <a:pt x="28" y="18"/>
                    </a:lnTo>
                    <a:lnTo>
                      <a:pt x="26" y="20"/>
                    </a:lnTo>
                    <a:lnTo>
                      <a:pt x="11" y="0"/>
                    </a:lnTo>
                    <a:lnTo>
                      <a:pt x="10" y="1"/>
                    </a:lnTo>
                    <a:lnTo>
                      <a:pt x="9" y="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23" name="Freeform 319"/>
              <p:cNvSpPr>
                <a:spLocks/>
              </p:cNvSpPr>
              <p:nvPr/>
            </p:nvSpPr>
            <p:spPr bwMode="auto">
              <a:xfrm>
                <a:off x="1087" y="1089"/>
                <a:ext cx="32" cy="34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17" y="1"/>
                  </a:cxn>
                  <a:cxn ang="0">
                    <a:pos x="0" y="14"/>
                  </a:cxn>
                  <a:cxn ang="0">
                    <a:pos x="15" y="34"/>
                  </a:cxn>
                  <a:cxn ang="0">
                    <a:pos x="32" y="22"/>
                  </a:cxn>
                  <a:cxn ang="0">
                    <a:pos x="29" y="23"/>
                  </a:cxn>
                  <a:cxn ang="0">
                    <a:pos x="20" y="0"/>
                  </a:cxn>
                  <a:cxn ang="0">
                    <a:pos x="19" y="1"/>
                  </a:cxn>
                  <a:cxn ang="0">
                    <a:pos x="17" y="1"/>
                  </a:cxn>
                  <a:cxn ang="0">
                    <a:pos x="20" y="0"/>
                  </a:cxn>
                </a:cxnLst>
                <a:rect l="0" t="0" r="r" b="b"/>
                <a:pathLst>
                  <a:path w="32" h="34">
                    <a:moveTo>
                      <a:pt x="20" y="0"/>
                    </a:moveTo>
                    <a:lnTo>
                      <a:pt x="17" y="1"/>
                    </a:lnTo>
                    <a:lnTo>
                      <a:pt x="0" y="14"/>
                    </a:lnTo>
                    <a:lnTo>
                      <a:pt x="15" y="34"/>
                    </a:lnTo>
                    <a:lnTo>
                      <a:pt x="32" y="22"/>
                    </a:lnTo>
                    <a:lnTo>
                      <a:pt x="29" y="23"/>
                    </a:lnTo>
                    <a:lnTo>
                      <a:pt x="20" y="0"/>
                    </a:lnTo>
                    <a:lnTo>
                      <a:pt x="19" y="1"/>
                    </a:lnTo>
                    <a:lnTo>
                      <a:pt x="17" y="1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24" name="Freeform 320"/>
              <p:cNvSpPr>
                <a:spLocks/>
              </p:cNvSpPr>
              <p:nvPr/>
            </p:nvSpPr>
            <p:spPr bwMode="auto">
              <a:xfrm>
                <a:off x="1104" y="1089"/>
                <a:ext cx="12" cy="22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12" y="23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0" y="1"/>
                  </a:cxn>
                  <a:cxn ang="0">
                    <a:pos x="3" y="0"/>
                  </a:cxn>
                </a:cxnLst>
                <a:rect l="0" t="0" r="r" b="b"/>
                <a:pathLst>
                  <a:path w="12" h="23">
                    <a:moveTo>
                      <a:pt x="3" y="0"/>
                    </a:moveTo>
                    <a:lnTo>
                      <a:pt x="8" y="12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12" y="23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0" y="1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25" name="Freeform 321"/>
              <p:cNvSpPr>
                <a:spLocks/>
              </p:cNvSpPr>
              <p:nvPr/>
            </p:nvSpPr>
            <p:spPr bwMode="auto">
              <a:xfrm>
                <a:off x="1108" y="1081"/>
                <a:ext cx="31" cy="30"/>
              </a:xfrm>
              <a:custGeom>
                <a:avLst/>
                <a:gdLst/>
                <a:ahLst/>
                <a:cxnLst>
                  <a:cxn ang="0">
                    <a:pos x="18" y="1"/>
                  </a:cxn>
                  <a:cxn ang="0">
                    <a:pos x="20" y="0"/>
                  </a:cxn>
                  <a:cxn ang="0">
                    <a:pos x="0" y="8"/>
                  </a:cxn>
                  <a:cxn ang="0">
                    <a:pos x="9" y="31"/>
                  </a:cxn>
                  <a:cxn ang="0">
                    <a:pos x="29" y="23"/>
                  </a:cxn>
                  <a:cxn ang="0">
                    <a:pos x="31" y="22"/>
                  </a:cxn>
                  <a:cxn ang="0">
                    <a:pos x="18" y="1"/>
                  </a:cxn>
                </a:cxnLst>
                <a:rect l="0" t="0" r="r" b="b"/>
                <a:pathLst>
                  <a:path w="31" h="31">
                    <a:moveTo>
                      <a:pt x="18" y="1"/>
                    </a:moveTo>
                    <a:lnTo>
                      <a:pt x="20" y="0"/>
                    </a:lnTo>
                    <a:lnTo>
                      <a:pt x="0" y="8"/>
                    </a:lnTo>
                    <a:lnTo>
                      <a:pt x="9" y="31"/>
                    </a:lnTo>
                    <a:lnTo>
                      <a:pt x="29" y="23"/>
                    </a:lnTo>
                    <a:lnTo>
                      <a:pt x="31" y="22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26" name="Freeform 322"/>
              <p:cNvSpPr>
                <a:spLocks/>
              </p:cNvSpPr>
              <p:nvPr/>
            </p:nvSpPr>
            <p:spPr bwMode="auto">
              <a:xfrm>
                <a:off x="1125" y="1073"/>
                <a:ext cx="31" cy="30"/>
              </a:xfrm>
              <a:custGeom>
                <a:avLst/>
                <a:gdLst/>
                <a:ahLst/>
                <a:cxnLst>
                  <a:cxn ang="0">
                    <a:pos x="11" y="3"/>
                  </a:cxn>
                  <a:cxn ang="0">
                    <a:pos x="14" y="0"/>
                  </a:cxn>
                  <a:cxn ang="0">
                    <a:pos x="0" y="9"/>
                  </a:cxn>
                  <a:cxn ang="0">
                    <a:pos x="13" y="30"/>
                  </a:cxn>
                  <a:cxn ang="0">
                    <a:pos x="27" y="21"/>
                  </a:cxn>
                  <a:cxn ang="0">
                    <a:pos x="31" y="18"/>
                  </a:cxn>
                  <a:cxn ang="0">
                    <a:pos x="27" y="21"/>
                  </a:cxn>
                  <a:cxn ang="0">
                    <a:pos x="29" y="20"/>
                  </a:cxn>
                  <a:cxn ang="0">
                    <a:pos x="31" y="18"/>
                  </a:cxn>
                  <a:cxn ang="0">
                    <a:pos x="11" y="3"/>
                  </a:cxn>
                </a:cxnLst>
                <a:rect l="0" t="0" r="r" b="b"/>
                <a:pathLst>
                  <a:path w="31" h="30">
                    <a:moveTo>
                      <a:pt x="11" y="3"/>
                    </a:moveTo>
                    <a:lnTo>
                      <a:pt x="14" y="0"/>
                    </a:lnTo>
                    <a:lnTo>
                      <a:pt x="0" y="9"/>
                    </a:lnTo>
                    <a:lnTo>
                      <a:pt x="13" y="30"/>
                    </a:lnTo>
                    <a:lnTo>
                      <a:pt x="27" y="21"/>
                    </a:lnTo>
                    <a:lnTo>
                      <a:pt x="31" y="18"/>
                    </a:lnTo>
                    <a:lnTo>
                      <a:pt x="27" y="21"/>
                    </a:lnTo>
                    <a:lnTo>
                      <a:pt x="29" y="20"/>
                    </a:lnTo>
                    <a:lnTo>
                      <a:pt x="31" y="18"/>
                    </a:lnTo>
                    <a:lnTo>
                      <a:pt x="11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27" name="Freeform 323"/>
              <p:cNvSpPr>
                <a:spLocks/>
              </p:cNvSpPr>
              <p:nvPr/>
            </p:nvSpPr>
            <p:spPr bwMode="auto">
              <a:xfrm>
                <a:off x="1137" y="1065"/>
                <a:ext cx="29" cy="26"/>
              </a:xfrm>
              <a:custGeom>
                <a:avLst/>
                <a:gdLst/>
                <a:ahLst/>
                <a:cxnLst>
                  <a:cxn ang="0">
                    <a:pos x="7" y="3"/>
                  </a:cxn>
                  <a:cxn ang="0">
                    <a:pos x="9" y="0"/>
                  </a:cxn>
                  <a:cxn ang="0">
                    <a:pos x="0" y="11"/>
                  </a:cxn>
                  <a:cxn ang="0">
                    <a:pos x="20" y="26"/>
                  </a:cxn>
                  <a:cxn ang="0">
                    <a:pos x="28" y="15"/>
                  </a:cxn>
                  <a:cxn ang="0">
                    <a:pos x="30" y="12"/>
                  </a:cxn>
                  <a:cxn ang="0">
                    <a:pos x="28" y="15"/>
                  </a:cxn>
                  <a:cxn ang="0">
                    <a:pos x="30" y="14"/>
                  </a:cxn>
                  <a:cxn ang="0">
                    <a:pos x="30" y="12"/>
                  </a:cxn>
                  <a:cxn ang="0">
                    <a:pos x="7" y="3"/>
                  </a:cxn>
                </a:cxnLst>
                <a:rect l="0" t="0" r="r" b="b"/>
                <a:pathLst>
                  <a:path w="30" h="26">
                    <a:moveTo>
                      <a:pt x="7" y="3"/>
                    </a:moveTo>
                    <a:lnTo>
                      <a:pt x="9" y="0"/>
                    </a:lnTo>
                    <a:lnTo>
                      <a:pt x="0" y="11"/>
                    </a:lnTo>
                    <a:lnTo>
                      <a:pt x="20" y="26"/>
                    </a:lnTo>
                    <a:lnTo>
                      <a:pt x="28" y="15"/>
                    </a:lnTo>
                    <a:lnTo>
                      <a:pt x="30" y="12"/>
                    </a:lnTo>
                    <a:lnTo>
                      <a:pt x="28" y="15"/>
                    </a:lnTo>
                    <a:lnTo>
                      <a:pt x="30" y="14"/>
                    </a:lnTo>
                    <a:lnTo>
                      <a:pt x="30" y="12"/>
                    </a:ln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28" name="Freeform 324"/>
              <p:cNvSpPr>
                <a:spLocks/>
              </p:cNvSpPr>
              <p:nvPr/>
            </p:nvSpPr>
            <p:spPr bwMode="auto">
              <a:xfrm>
                <a:off x="1143" y="1067"/>
                <a:ext cx="22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23" y="9"/>
                  </a:cxn>
                  <a:cxn ang="0">
                    <a:pos x="21" y="12"/>
                  </a:cxn>
                  <a:cxn ang="0">
                    <a:pos x="23" y="11"/>
                  </a:cxn>
                  <a:cxn ang="0">
                    <a:pos x="23" y="9"/>
                  </a:cxn>
                  <a:cxn ang="0">
                    <a:pos x="0" y="0"/>
                  </a:cxn>
                </a:cxnLst>
                <a:rect l="0" t="0" r="r" b="b"/>
                <a:pathLst>
                  <a:path w="23" h="12">
                    <a:moveTo>
                      <a:pt x="0" y="0"/>
                    </a:move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23" y="9"/>
                    </a:lnTo>
                    <a:lnTo>
                      <a:pt x="21" y="12"/>
                    </a:lnTo>
                    <a:lnTo>
                      <a:pt x="23" y="11"/>
                    </a:lnTo>
                    <a:lnTo>
                      <a:pt x="23" y="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29" name="Freeform 325"/>
              <p:cNvSpPr>
                <a:spLocks/>
              </p:cNvSpPr>
              <p:nvPr/>
            </p:nvSpPr>
            <p:spPr bwMode="auto">
              <a:xfrm>
                <a:off x="1143" y="1051"/>
                <a:ext cx="29" cy="26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6" y="2"/>
                  </a:cxn>
                  <a:cxn ang="0">
                    <a:pos x="0" y="17"/>
                  </a:cxn>
                  <a:cxn ang="0">
                    <a:pos x="23" y="26"/>
                  </a:cxn>
                  <a:cxn ang="0">
                    <a:pos x="29" y="11"/>
                  </a:cxn>
                  <a:cxn ang="0">
                    <a:pos x="28" y="14"/>
                  </a:cxn>
                  <a:cxn ang="0">
                    <a:pos x="7" y="0"/>
                  </a:cxn>
                  <a:cxn ang="0">
                    <a:pos x="7" y="1"/>
                  </a:cxn>
                  <a:cxn ang="0">
                    <a:pos x="6" y="2"/>
                  </a:cxn>
                  <a:cxn ang="0">
                    <a:pos x="7" y="0"/>
                  </a:cxn>
                </a:cxnLst>
                <a:rect l="0" t="0" r="r" b="b"/>
                <a:pathLst>
                  <a:path w="29" h="26">
                    <a:moveTo>
                      <a:pt x="7" y="0"/>
                    </a:moveTo>
                    <a:lnTo>
                      <a:pt x="6" y="2"/>
                    </a:lnTo>
                    <a:lnTo>
                      <a:pt x="0" y="17"/>
                    </a:lnTo>
                    <a:lnTo>
                      <a:pt x="23" y="26"/>
                    </a:lnTo>
                    <a:lnTo>
                      <a:pt x="29" y="11"/>
                    </a:lnTo>
                    <a:lnTo>
                      <a:pt x="28" y="14"/>
                    </a:lnTo>
                    <a:lnTo>
                      <a:pt x="7" y="0"/>
                    </a:lnTo>
                    <a:lnTo>
                      <a:pt x="7" y="1"/>
                    </a:lnTo>
                    <a:lnTo>
                      <a:pt x="6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30" name="Freeform 326"/>
              <p:cNvSpPr>
                <a:spLocks/>
              </p:cNvSpPr>
              <p:nvPr/>
            </p:nvSpPr>
            <p:spPr bwMode="auto">
              <a:xfrm>
                <a:off x="1150" y="1029"/>
                <a:ext cx="32" cy="36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1" y="3"/>
                  </a:cxn>
                  <a:cxn ang="0">
                    <a:pos x="0" y="20"/>
                  </a:cxn>
                  <a:cxn ang="0">
                    <a:pos x="21" y="34"/>
                  </a:cxn>
                  <a:cxn ang="0">
                    <a:pos x="32" y="16"/>
                  </a:cxn>
                  <a:cxn ang="0">
                    <a:pos x="30" y="19"/>
                  </a:cxn>
                  <a:cxn ang="0">
                    <a:pos x="14" y="0"/>
                  </a:cxn>
                  <a:cxn ang="0">
                    <a:pos x="12" y="1"/>
                  </a:cxn>
                  <a:cxn ang="0">
                    <a:pos x="11" y="3"/>
                  </a:cxn>
                  <a:cxn ang="0">
                    <a:pos x="14" y="0"/>
                  </a:cxn>
                </a:cxnLst>
                <a:rect l="0" t="0" r="r" b="b"/>
                <a:pathLst>
                  <a:path w="32" h="34">
                    <a:moveTo>
                      <a:pt x="14" y="0"/>
                    </a:moveTo>
                    <a:lnTo>
                      <a:pt x="11" y="3"/>
                    </a:lnTo>
                    <a:lnTo>
                      <a:pt x="0" y="20"/>
                    </a:lnTo>
                    <a:lnTo>
                      <a:pt x="21" y="34"/>
                    </a:lnTo>
                    <a:lnTo>
                      <a:pt x="32" y="16"/>
                    </a:lnTo>
                    <a:lnTo>
                      <a:pt x="30" y="19"/>
                    </a:lnTo>
                    <a:lnTo>
                      <a:pt x="14" y="0"/>
                    </a:lnTo>
                    <a:lnTo>
                      <a:pt x="12" y="1"/>
                    </a:lnTo>
                    <a:lnTo>
                      <a:pt x="11" y="3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31" name="Freeform 327"/>
              <p:cNvSpPr>
                <a:spLocks/>
              </p:cNvSpPr>
              <p:nvPr/>
            </p:nvSpPr>
            <p:spPr bwMode="auto">
              <a:xfrm>
                <a:off x="1164" y="1015"/>
                <a:ext cx="32" cy="34"/>
              </a:xfrm>
              <a:custGeom>
                <a:avLst/>
                <a:gdLst/>
                <a:ahLst/>
                <a:cxnLst>
                  <a:cxn ang="0">
                    <a:pos x="25" y="10"/>
                  </a:cxn>
                  <a:cxn ang="0">
                    <a:pos x="17" y="0"/>
                  </a:cxn>
                  <a:cxn ang="0">
                    <a:pos x="0" y="14"/>
                  </a:cxn>
                  <a:cxn ang="0">
                    <a:pos x="16" y="33"/>
                  </a:cxn>
                  <a:cxn ang="0">
                    <a:pos x="33" y="19"/>
                  </a:cxn>
                  <a:cxn ang="0">
                    <a:pos x="25" y="10"/>
                  </a:cxn>
                </a:cxnLst>
                <a:rect l="0" t="0" r="r" b="b"/>
                <a:pathLst>
                  <a:path w="33" h="33">
                    <a:moveTo>
                      <a:pt x="25" y="10"/>
                    </a:moveTo>
                    <a:lnTo>
                      <a:pt x="17" y="0"/>
                    </a:lnTo>
                    <a:lnTo>
                      <a:pt x="0" y="14"/>
                    </a:lnTo>
                    <a:lnTo>
                      <a:pt x="16" y="33"/>
                    </a:lnTo>
                    <a:lnTo>
                      <a:pt x="33" y="19"/>
                    </a:lnTo>
                    <a:lnTo>
                      <a:pt x="25" y="1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32" name="Freeform 328"/>
              <p:cNvSpPr>
                <a:spLocks/>
              </p:cNvSpPr>
              <p:nvPr/>
            </p:nvSpPr>
            <p:spPr bwMode="auto">
              <a:xfrm>
                <a:off x="1041" y="1091"/>
                <a:ext cx="29" cy="24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6" y="1"/>
                  </a:cxn>
                  <a:cxn ang="0">
                    <a:pos x="0" y="12"/>
                  </a:cxn>
                  <a:cxn ang="0">
                    <a:pos x="22" y="24"/>
                  </a:cxn>
                  <a:cxn ang="0">
                    <a:pos x="28" y="13"/>
                  </a:cxn>
                  <a:cxn ang="0">
                    <a:pos x="27" y="15"/>
                  </a:cxn>
                  <a:cxn ang="0">
                    <a:pos x="7" y="0"/>
                  </a:cxn>
                </a:cxnLst>
                <a:rect l="0" t="0" r="r" b="b"/>
                <a:pathLst>
                  <a:path w="28" h="24">
                    <a:moveTo>
                      <a:pt x="7" y="0"/>
                    </a:moveTo>
                    <a:lnTo>
                      <a:pt x="6" y="1"/>
                    </a:lnTo>
                    <a:lnTo>
                      <a:pt x="0" y="12"/>
                    </a:lnTo>
                    <a:lnTo>
                      <a:pt x="22" y="24"/>
                    </a:lnTo>
                    <a:lnTo>
                      <a:pt x="28" y="13"/>
                    </a:lnTo>
                    <a:lnTo>
                      <a:pt x="27" y="15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33" name="Freeform 329"/>
              <p:cNvSpPr>
                <a:spLocks/>
              </p:cNvSpPr>
              <p:nvPr/>
            </p:nvSpPr>
            <p:spPr bwMode="auto">
              <a:xfrm>
                <a:off x="1048" y="1077"/>
                <a:ext cx="29" cy="2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8" y="2"/>
                  </a:cxn>
                  <a:cxn ang="0">
                    <a:pos x="0" y="13"/>
                  </a:cxn>
                  <a:cxn ang="0">
                    <a:pos x="20" y="28"/>
                  </a:cxn>
                  <a:cxn ang="0">
                    <a:pos x="28" y="17"/>
                  </a:cxn>
                  <a:cxn ang="0">
                    <a:pos x="26" y="18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8" y="2"/>
                  </a:cxn>
                  <a:cxn ang="0">
                    <a:pos x="10" y="0"/>
                  </a:cxn>
                </a:cxnLst>
                <a:rect l="0" t="0" r="r" b="b"/>
                <a:pathLst>
                  <a:path w="28" h="28">
                    <a:moveTo>
                      <a:pt x="10" y="0"/>
                    </a:moveTo>
                    <a:lnTo>
                      <a:pt x="8" y="2"/>
                    </a:lnTo>
                    <a:lnTo>
                      <a:pt x="0" y="13"/>
                    </a:lnTo>
                    <a:lnTo>
                      <a:pt x="20" y="28"/>
                    </a:lnTo>
                    <a:lnTo>
                      <a:pt x="28" y="17"/>
                    </a:lnTo>
                    <a:lnTo>
                      <a:pt x="26" y="18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8" y="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34" name="Freeform 330"/>
              <p:cNvSpPr>
                <a:spLocks/>
              </p:cNvSpPr>
              <p:nvPr/>
            </p:nvSpPr>
            <p:spPr bwMode="auto">
              <a:xfrm>
                <a:off x="1058" y="1065"/>
                <a:ext cx="31" cy="3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4" y="1"/>
                  </a:cxn>
                  <a:cxn ang="0">
                    <a:pos x="0" y="13"/>
                  </a:cxn>
                  <a:cxn ang="0">
                    <a:pos x="16" y="31"/>
                  </a:cxn>
                  <a:cxn ang="0">
                    <a:pos x="30" y="19"/>
                  </a:cxn>
                  <a:cxn ang="0">
                    <a:pos x="29" y="20"/>
                  </a:cxn>
                  <a:cxn ang="0">
                    <a:pos x="15" y="0"/>
                  </a:cxn>
                </a:cxnLst>
                <a:rect l="0" t="0" r="r" b="b"/>
                <a:pathLst>
                  <a:path w="30" h="31">
                    <a:moveTo>
                      <a:pt x="15" y="0"/>
                    </a:moveTo>
                    <a:lnTo>
                      <a:pt x="14" y="1"/>
                    </a:lnTo>
                    <a:lnTo>
                      <a:pt x="0" y="13"/>
                    </a:lnTo>
                    <a:lnTo>
                      <a:pt x="16" y="31"/>
                    </a:lnTo>
                    <a:lnTo>
                      <a:pt x="30" y="19"/>
                    </a:lnTo>
                    <a:lnTo>
                      <a:pt x="29" y="2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35" name="Freeform 331"/>
              <p:cNvSpPr>
                <a:spLocks/>
              </p:cNvSpPr>
              <p:nvPr/>
            </p:nvSpPr>
            <p:spPr bwMode="auto">
              <a:xfrm>
                <a:off x="1073" y="1065"/>
                <a:ext cx="14" cy="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14" y="20"/>
                  </a:cxn>
                  <a:cxn ang="0">
                    <a:pos x="0" y="0"/>
                  </a:cxn>
                </a:cxnLst>
                <a:rect l="0" t="0" r="r" b="b"/>
                <a:pathLst>
                  <a:path w="14" h="20">
                    <a:moveTo>
                      <a:pt x="0" y="0"/>
                    </a:moveTo>
                    <a:lnTo>
                      <a:pt x="7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14" y="2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36" name="Freeform 332"/>
              <p:cNvSpPr>
                <a:spLocks/>
              </p:cNvSpPr>
              <p:nvPr/>
            </p:nvSpPr>
            <p:spPr bwMode="auto">
              <a:xfrm>
                <a:off x="1073" y="1051"/>
                <a:ext cx="38" cy="34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21" y="0"/>
                  </a:cxn>
                  <a:cxn ang="0">
                    <a:pos x="0" y="14"/>
                  </a:cxn>
                  <a:cxn ang="0">
                    <a:pos x="14" y="34"/>
                  </a:cxn>
                  <a:cxn ang="0">
                    <a:pos x="35" y="20"/>
                  </a:cxn>
                  <a:cxn ang="0">
                    <a:pos x="38" y="17"/>
                  </a:cxn>
                  <a:cxn ang="0">
                    <a:pos x="35" y="20"/>
                  </a:cxn>
                  <a:cxn ang="0">
                    <a:pos x="37" y="19"/>
                  </a:cxn>
                  <a:cxn ang="0">
                    <a:pos x="38" y="17"/>
                  </a:cxn>
                  <a:cxn ang="0">
                    <a:pos x="17" y="3"/>
                  </a:cxn>
                </a:cxnLst>
                <a:rect l="0" t="0" r="r" b="b"/>
                <a:pathLst>
                  <a:path w="38" h="34">
                    <a:moveTo>
                      <a:pt x="17" y="3"/>
                    </a:moveTo>
                    <a:lnTo>
                      <a:pt x="21" y="0"/>
                    </a:lnTo>
                    <a:lnTo>
                      <a:pt x="0" y="14"/>
                    </a:lnTo>
                    <a:lnTo>
                      <a:pt x="14" y="34"/>
                    </a:lnTo>
                    <a:lnTo>
                      <a:pt x="35" y="20"/>
                    </a:lnTo>
                    <a:lnTo>
                      <a:pt x="38" y="17"/>
                    </a:lnTo>
                    <a:lnTo>
                      <a:pt x="35" y="20"/>
                    </a:lnTo>
                    <a:lnTo>
                      <a:pt x="37" y="19"/>
                    </a:lnTo>
                    <a:lnTo>
                      <a:pt x="38" y="17"/>
                    </a:lnTo>
                    <a:lnTo>
                      <a:pt x="17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37" name="Freeform 333"/>
              <p:cNvSpPr>
                <a:spLocks/>
              </p:cNvSpPr>
              <p:nvPr/>
            </p:nvSpPr>
            <p:spPr bwMode="auto">
              <a:xfrm>
                <a:off x="1090" y="1035"/>
                <a:ext cx="34" cy="32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1" y="0"/>
                  </a:cxn>
                  <a:cxn ang="0">
                    <a:pos x="0" y="17"/>
                  </a:cxn>
                  <a:cxn ang="0">
                    <a:pos x="21" y="31"/>
                  </a:cxn>
                  <a:cxn ang="0">
                    <a:pos x="32" y="14"/>
                  </a:cxn>
                  <a:cxn ang="0">
                    <a:pos x="34" y="10"/>
                  </a:cxn>
                  <a:cxn ang="0">
                    <a:pos x="32" y="14"/>
                  </a:cxn>
                  <a:cxn ang="0">
                    <a:pos x="33" y="12"/>
                  </a:cxn>
                  <a:cxn ang="0">
                    <a:pos x="34" y="10"/>
                  </a:cxn>
                  <a:cxn ang="0">
                    <a:pos x="10" y="4"/>
                  </a:cxn>
                </a:cxnLst>
                <a:rect l="0" t="0" r="r" b="b"/>
                <a:pathLst>
                  <a:path w="34" h="31">
                    <a:moveTo>
                      <a:pt x="10" y="4"/>
                    </a:moveTo>
                    <a:lnTo>
                      <a:pt x="11" y="0"/>
                    </a:lnTo>
                    <a:lnTo>
                      <a:pt x="0" y="17"/>
                    </a:lnTo>
                    <a:lnTo>
                      <a:pt x="21" y="31"/>
                    </a:lnTo>
                    <a:lnTo>
                      <a:pt x="32" y="14"/>
                    </a:lnTo>
                    <a:lnTo>
                      <a:pt x="34" y="10"/>
                    </a:lnTo>
                    <a:lnTo>
                      <a:pt x="32" y="14"/>
                    </a:lnTo>
                    <a:lnTo>
                      <a:pt x="33" y="12"/>
                    </a:lnTo>
                    <a:lnTo>
                      <a:pt x="34" y="10"/>
                    </a:lnTo>
                    <a:lnTo>
                      <a:pt x="10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38" name="Freeform 334"/>
              <p:cNvSpPr>
                <a:spLocks/>
              </p:cNvSpPr>
              <p:nvPr/>
            </p:nvSpPr>
            <p:spPr bwMode="auto">
              <a:xfrm>
                <a:off x="1101" y="1017"/>
                <a:ext cx="29" cy="3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6" y="2"/>
                  </a:cxn>
                  <a:cxn ang="0">
                    <a:pos x="0" y="23"/>
                  </a:cxn>
                  <a:cxn ang="0">
                    <a:pos x="24" y="29"/>
                  </a:cxn>
                  <a:cxn ang="0">
                    <a:pos x="30" y="9"/>
                  </a:cxn>
                  <a:cxn ang="0">
                    <a:pos x="29" y="11"/>
                  </a:cxn>
                  <a:cxn ang="0">
                    <a:pos x="7" y="0"/>
                  </a:cxn>
                  <a:cxn ang="0">
                    <a:pos x="6" y="1"/>
                  </a:cxn>
                  <a:cxn ang="0">
                    <a:pos x="6" y="2"/>
                  </a:cxn>
                  <a:cxn ang="0">
                    <a:pos x="7" y="0"/>
                  </a:cxn>
                </a:cxnLst>
                <a:rect l="0" t="0" r="r" b="b"/>
                <a:pathLst>
                  <a:path w="30" h="29">
                    <a:moveTo>
                      <a:pt x="7" y="0"/>
                    </a:moveTo>
                    <a:lnTo>
                      <a:pt x="6" y="2"/>
                    </a:lnTo>
                    <a:lnTo>
                      <a:pt x="0" y="23"/>
                    </a:lnTo>
                    <a:lnTo>
                      <a:pt x="24" y="29"/>
                    </a:lnTo>
                    <a:lnTo>
                      <a:pt x="30" y="9"/>
                    </a:lnTo>
                    <a:lnTo>
                      <a:pt x="29" y="11"/>
                    </a:lnTo>
                    <a:lnTo>
                      <a:pt x="7" y="0"/>
                    </a:lnTo>
                    <a:lnTo>
                      <a:pt x="6" y="1"/>
                    </a:lnTo>
                    <a:lnTo>
                      <a:pt x="6" y="2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39" name="Freeform 335"/>
              <p:cNvSpPr>
                <a:spLocks/>
              </p:cNvSpPr>
              <p:nvPr/>
            </p:nvSpPr>
            <p:spPr bwMode="auto">
              <a:xfrm>
                <a:off x="1106" y="1017"/>
                <a:ext cx="24" cy="10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23" y="11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2"/>
                  </a:cxn>
                  <a:cxn ang="0">
                    <a:pos x="1" y="0"/>
                  </a:cxn>
                </a:cxnLst>
                <a:rect l="0" t="0" r="r" b="b"/>
                <a:pathLst>
                  <a:path w="23" h="11">
                    <a:moveTo>
                      <a:pt x="1" y="0"/>
                    </a:move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23" y="11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40" name="Freeform 336"/>
              <p:cNvSpPr>
                <a:spLocks/>
              </p:cNvSpPr>
              <p:nvPr/>
            </p:nvSpPr>
            <p:spPr bwMode="auto">
              <a:xfrm>
                <a:off x="1108" y="997"/>
                <a:ext cx="31" cy="30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8" y="2"/>
                  </a:cxn>
                  <a:cxn ang="0">
                    <a:pos x="0" y="19"/>
                  </a:cxn>
                  <a:cxn ang="0">
                    <a:pos x="22" y="30"/>
                  </a:cxn>
                  <a:cxn ang="0">
                    <a:pos x="31" y="13"/>
                  </a:cxn>
                  <a:cxn ang="0">
                    <a:pos x="30" y="14"/>
                  </a:cxn>
                  <a:cxn ang="0">
                    <a:pos x="9" y="0"/>
                  </a:cxn>
                </a:cxnLst>
                <a:rect l="0" t="0" r="r" b="b"/>
                <a:pathLst>
                  <a:path w="31" h="30">
                    <a:moveTo>
                      <a:pt x="9" y="0"/>
                    </a:moveTo>
                    <a:lnTo>
                      <a:pt x="8" y="2"/>
                    </a:lnTo>
                    <a:lnTo>
                      <a:pt x="0" y="19"/>
                    </a:lnTo>
                    <a:lnTo>
                      <a:pt x="22" y="30"/>
                    </a:lnTo>
                    <a:lnTo>
                      <a:pt x="31" y="13"/>
                    </a:lnTo>
                    <a:lnTo>
                      <a:pt x="30" y="14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41" name="Freeform 337"/>
              <p:cNvSpPr>
                <a:spLocks/>
              </p:cNvSpPr>
              <p:nvPr/>
            </p:nvSpPr>
            <p:spPr bwMode="auto">
              <a:xfrm>
                <a:off x="1116" y="977"/>
                <a:ext cx="32" cy="34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1" y="3"/>
                  </a:cxn>
                  <a:cxn ang="0">
                    <a:pos x="0" y="20"/>
                  </a:cxn>
                  <a:cxn ang="0">
                    <a:pos x="21" y="34"/>
                  </a:cxn>
                  <a:cxn ang="0">
                    <a:pos x="32" y="17"/>
                  </a:cxn>
                  <a:cxn ang="0">
                    <a:pos x="28" y="21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1" y="3"/>
                  </a:cxn>
                  <a:cxn ang="0">
                    <a:pos x="15" y="0"/>
                  </a:cxn>
                </a:cxnLst>
                <a:rect l="0" t="0" r="r" b="b"/>
                <a:pathLst>
                  <a:path w="32" h="34">
                    <a:moveTo>
                      <a:pt x="15" y="0"/>
                    </a:moveTo>
                    <a:lnTo>
                      <a:pt x="11" y="3"/>
                    </a:lnTo>
                    <a:lnTo>
                      <a:pt x="0" y="20"/>
                    </a:lnTo>
                    <a:lnTo>
                      <a:pt x="21" y="34"/>
                    </a:lnTo>
                    <a:lnTo>
                      <a:pt x="32" y="17"/>
                    </a:lnTo>
                    <a:lnTo>
                      <a:pt x="28" y="21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1" y="3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42" name="Freeform 338"/>
              <p:cNvSpPr>
                <a:spLocks/>
              </p:cNvSpPr>
              <p:nvPr/>
            </p:nvSpPr>
            <p:spPr bwMode="auto">
              <a:xfrm>
                <a:off x="1131" y="965"/>
                <a:ext cx="31" cy="34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19" y="0"/>
                  </a:cxn>
                  <a:cxn ang="0">
                    <a:pos x="0" y="12"/>
                  </a:cxn>
                  <a:cxn ang="0">
                    <a:pos x="13" y="33"/>
                  </a:cxn>
                  <a:cxn ang="0">
                    <a:pos x="32" y="21"/>
                  </a:cxn>
                  <a:cxn ang="0">
                    <a:pos x="32" y="22"/>
                  </a:cxn>
                  <a:cxn ang="0">
                    <a:pos x="20" y="0"/>
                  </a:cxn>
                </a:cxnLst>
                <a:rect l="0" t="0" r="r" b="b"/>
                <a:pathLst>
                  <a:path w="32" h="33">
                    <a:moveTo>
                      <a:pt x="20" y="0"/>
                    </a:moveTo>
                    <a:lnTo>
                      <a:pt x="19" y="0"/>
                    </a:lnTo>
                    <a:lnTo>
                      <a:pt x="0" y="12"/>
                    </a:lnTo>
                    <a:lnTo>
                      <a:pt x="13" y="33"/>
                    </a:lnTo>
                    <a:lnTo>
                      <a:pt x="32" y="21"/>
                    </a:lnTo>
                    <a:lnTo>
                      <a:pt x="32" y="22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43" name="Freeform 339"/>
              <p:cNvSpPr>
                <a:spLocks/>
              </p:cNvSpPr>
              <p:nvPr/>
            </p:nvSpPr>
            <p:spPr bwMode="auto">
              <a:xfrm>
                <a:off x="1150" y="965"/>
                <a:ext cx="12" cy="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12" y="22"/>
                  </a:cxn>
                  <a:cxn ang="0">
                    <a:pos x="0" y="0"/>
                  </a:cxn>
                </a:cxnLst>
                <a:rect l="0" t="0" r="r" b="b"/>
                <a:pathLst>
                  <a:path w="12" h="22">
                    <a:moveTo>
                      <a:pt x="0" y="0"/>
                    </a:move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12" y="2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44" name="Freeform 340"/>
              <p:cNvSpPr>
                <a:spLocks/>
              </p:cNvSpPr>
              <p:nvPr/>
            </p:nvSpPr>
            <p:spPr bwMode="auto">
              <a:xfrm>
                <a:off x="1150" y="953"/>
                <a:ext cx="38" cy="34"/>
              </a:xfrm>
              <a:custGeom>
                <a:avLst/>
                <a:gdLst/>
                <a:ahLst/>
                <a:cxnLst>
                  <a:cxn ang="0">
                    <a:pos x="17" y="4"/>
                  </a:cxn>
                  <a:cxn ang="0">
                    <a:pos x="21" y="0"/>
                  </a:cxn>
                  <a:cxn ang="0">
                    <a:pos x="0" y="12"/>
                  </a:cxn>
                  <a:cxn ang="0">
                    <a:pos x="12" y="34"/>
                  </a:cxn>
                  <a:cxn ang="0">
                    <a:pos x="33" y="23"/>
                  </a:cxn>
                  <a:cxn ang="0">
                    <a:pos x="37" y="19"/>
                  </a:cxn>
                  <a:cxn ang="0">
                    <a:pos x="33" y="23"/>
                  </a:cxn>
                  <a:cxn ang="0">
                    <a:pos x="35" y="21"/>
                  </a:cxn>
                  <a:cxn ang="0">
                    <a:pos x="37" y="19"/>
                  </a:cxn>
                  <a:cxn ang="0">
                    <a:pos x="17" y="4"/>
                  </a:cxn>
                </a:cxnLst>
                <a:rect l="0" t="0" r="r" b="b"/>
                <a:pathLst>
                  <a:path w="37" h="34">
                    <a:moveTo>
                      <a:pt x="17" y="4"/>
                    </a:moveTo>
                    <a:lnTo>
                      <a:pt x="21" y="0"/>
                    </a:lnTo>
                    <a:lnTo>
                      <a:pt x="0" y="12"/>
                    </a:lnTo>
                    <a:lnTo>
                      <a:pt x="12" y="34"/>
                    </a:lnTo>
                    <a:lnTo>
                      <a:pt x="33" y="23"/>
                    </a:lnTo>
                    <a:lnTo>
                      <a:pt x="37" y="19"/>
                    </a:lnTo>
                    <a:lnTo>
                      <a:pt x="33" y="23"/>
                    </a:lnTo>
                    <a:lnTo>
                      <a:pt x="35" y="21"/>
                    </a:lnTo>
                    <a:lnTo>
                      <a:pt x="37" y="19"/>
                    </a:lnTo>
                    <a:lnTo>
                      <a:pt x="17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45" name="Freeform 341"/>
              <p:cNvSpPr>
                <a:spLocks/>
              </p:cNvSpPr>
              <p:nvPr/>
            </p:nvSpPr>
            <p:spPr bwMode="auto">
              <a:xfrm>
                <a:off x="1167" y="943"/>
                <a:ext cx="32" cy="30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11" y="0"/>
                  </a:cxn>
                  <a:cxn ang="0">
                    <a:pos x="0" y="15"/>
                  </a:cxn>
                  <a:cxn ang="0">
                    <a:pos x="20" y="30"/>
                  </a:cxn>
                  <a:cxn ang="0">
                    <a:pos x="31" y="15"/>
                  </a:cxn>
                  <a:cxn ang="0">
                    <a:pos x="31" y="14"/>
                  </a:cxn>
                  <a:cxn ang="0">
                    <a:pos x="10" y="1"/>
                  </a:cxn>
                </a:cxnLst>
                <a:rect l="0" t="0" r="r" b="b"/>
                <a:pathLst>
                  <a:path w="31" h="30">
                    <a:moveTo>
                      <a:pt x="10" y="1"/>
                    </a:moveTo>
                    <a:lnTo>
                      <a:pt x="11" y="0"/>
                    </a:lnTo>
                    <a:lnTo>
                      <a:pt x="0" y="15"/>
                    </a:lnTo>
                    <a:lnTo>
                      <a:pt x="20" y="30"/>
                    </a:lnTo>
                    <a:lnTo>
                      <a:pt x="31" y="15"/>
                    </a:lnTo>
                    <a:lnTo>
                      <a:pt x="31" y="14"/>
                    </a:ln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46" name="Freeform 342"/>
              <p:cNvSpPr>
                <a:spLocks/>
              </p:cNvSpPr>
              <p:nvPr/>
            </p:nvSpPr>
            <p:spPr bwMode="auto">
              <a:xfrm>
                <a:off x="1178" y="929"/>
                <a:ext cx="31" cy="28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9" y="0"/>
                  </a:cxn>
                  <a:cxn ang="0">
                    <a:pos x="0" y="14"/>
                  </a:cxn>
                  <a:cxn ang="0">
                    <a:pos x="21" y="27"/>
                  </a:cxn>
                  <a:cxn ang="0">
                    <a:pos x="30" y="13"/>
                  </a:cxn>
                  <a:cxn ang="0">
                    <a:pos x="31" y="12"/>
                  </a:cxn>
                  <a:cxn ang="0">
                    <a:pos x="8" y="0"/>
                  </a:cxn>
                </a:cxnLst>
                <a:rect l="0" t="0" r="r" b="b"/>
                <a:pathLst>
                  <a:path w="31" h="27">
                    <a:moveTo>
                      <a:pt x="8" y="0"/>
                    </a:moveTo>
                    <a:lnTo>
                      <a:pt x="9" y="0"/>
                    </a:lnTo>
                    <a:lnTo>
                      <a:pt x="0" y="14"/>
                    </a:lnTo>
                    <a:lnTo>
                      <a:pt x="21" y="27"/>
                    </a:lnTo>
                    <a:lnTo>
                      <a:pt x="30" y="13"/>
                    </a:lnTo>
                    <a:lnTo>
                      <a:pt x="31" y="1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47" name="Freeform 343"/>
              <p:cNvSpPr>
                <a:spLocks/>
              </p:cNvSpPr>
              <p:nvPr/>
            </p:nvSpPr>
            <p:spPr bwMode="auto">
              <a:xfrm>
                <a:off x="1186" y="929"/>
                <a:ext cx="22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23" y="12"/>
                  </a:cxn>
                  <a:cxn ang="0">
                    <a:pos x="0" y="0"/>
                  </a:cxn>
                </a:cxnLst>
                <a:rect l="0" t="0" r="r" b="b"/>
                <a:pathLst>
                  <a:path w="23" h="12">
                    <a:moveTo>
                      <a:pt x="0" y="0"/>
                    </a:move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23" y="12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48" name="Freeform 344"/>
              <p:cNvSpPr>
                <a:spLocks/>
              </p:cNvSpPr>
              <p:nvPr/>
            </p:nvSpPr>
            <p:spPr bwMode="auto">
              <a:xfrm>
                <a:off x="1186" y="917"/>
                <a:ext cx="29" cy="24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6" y="2"/>
                  </a:cxn>
                  <a:cxn ang="0">
                    <a:pos x="0" y="13"/>
                  </a:cxn>
                  <a:cxn ang="0">
                    <a:pos x="23" y="25"/>
                  </a:cxn>
                  <a:cxn ang="0">
                    <a:pos x="29" y="14"/>
                  </a:cxn>
                  <a:cxn ang="0">
                    <a:pos x="26" y="17"/>
                  </a:cxn>
                  <a:cxn ang="0">
                    <a:pos x="9" y="0"/>
                  </a:cxn>
                  <a:cxn ang="0">
                    <a:pos x="7" y="1"/>
                  </a:cxn>
                  <a:cxn ang="0">
                    <a:pos x="6" y="2"/>
                  </a:cxn>
                  <a:cxn ang="0">
                    <a:pos x="9" y="0"/>
                  </a:cxn>
                </a:cxnLst>
                <a:rect l="0" t="0" r="r" b="b"/>
                <a:pathLst>
                  <a:path w="29" h="25">
                    <a:moveTo>
                      <a:pt x="9" y="0"/>
                    </a:moveTo>
                    <a:lnTo>
                      <a:pt x="6" y="2"/>
                    </a:lnTo>
                    <a:lnTo>
                      <a:pt x="0" y="13"/>
                    </a:lnTo>
                    <a:lnTo>
                      <a:pt x="23" y="25"/>
                    </a:lnTo>
                    <a:lnTo>
                      <a:pt x="29" y="14"/>
                    </a:lnTo>
                    <a:lnTo>
                      <a:pt x="26" y="17"/>
                    </a:lnTo>
                    <a:lnTo>
                      <a:pt x="9" y="0"/>
                    </a:lnTo>
                    <a:lnTo>
                      <a:pt x="7" y="1"/>
                    </a:lnTo>
                    <a:lnTo>
                      <a:pt x="6" y="2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49" name="Freeform 345"/>
              <p:cNvSpPr>
                <a:spLocks/>
              </p:cNvSpPr>
              <p:nvPr/>
            </p:nvSpPr>
            <p:spPr bwMode="auto">
              <a:xfrm>
                <a:off x="1195" y="906"/>
                <a:ext cx="26" cy="2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9" y="2"/>
                  </a:cxn>
                  <a:cxn ang="0">
                    <a:pos x="0" y="11"/>
                  </a:cxn>
                  <a:cxn ang="0">
                    <a:pos x="17" y="28"/>
                  </a:cxn>
                  <a:cxn ang="0">
                    <a:pos x="26" y="19"/>
                  </a:cxn>
                  <a:cxn ang="0">
                    <a:pos x="25" y="21"/>
                  </a:cxn>
                  <a:cxn ang="0">
                    <a:pos x="10" y="0"/>
                  </a:cxn>
                </a:cxnLst>
                <a:rect l="0" t="0" r="r" b="b"/>
                <a:pathLst>
                  <a:path w="26" h="28">
                    <a:moveTo>
                      <a:pt x="10" y="0"/>
                    </a:moveTo>
                    <a:lnTo>
                      <a:pt x="9" y="2"/>
                    </a:lnTo>
                    <a:lnTo>
                      <a:pt x="0" y="11"/>
                    </a:lnTo>
                    <a:lnTo>
                      <a:pt x="17" y="28"/>
                    </a:lnTo>
                    <a:lnTo>
                      <a:pt x="26" y="19"/>
                    </a:lnTo>
                    <a:lnTo>
                      <a:pt x="25" y="2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50" name="Freeform 346"/>
              <p:cNvSpPr>
                <a:spLocks/>
              </p:cNvSpPr>
              <p:nvPr/>
            </p:nvSpPr>
            <p:spPr bwMode="auto">
              <a:xfrm>
                <a:off x="1205" y="900"/>
                <a:ext cx="22" cy="28"/>
              </a:xfrm>
              <a:custGeom>
                <a:avLst/>
                <a:gdLst/>
                <a:ahLst/>
                <a:cxnLst>
                  <a:cxn ang="0">
                    <a:pos x="16" y="11"/>
                  </a:cxn>
                  <a:cxn ang="0">
                    <a:pos x="8" y="0"/>
                  </a:cxn>
                  <a:cxn ang="0">
                    <a:pos x="0" y="6"/>
                  </a:cxn>
                  <a:cxn ang="0">
                    <a:pos x="15" y="27"/>
                  </a:cxn>
                  <a:cxn ang="0">
                    <a:pos x="23" y="21"/>
                  </a:cxn>
                  <a:cxn ang="0">
                    <a:pos x="16" y="11"/>
                  </a:cxn>
                </a:cxnLst>
                <a:rect l="0" t="0" r="r" b="b"/>
                <a:pathLst>
                  <a:path w="23" h="27">
                    <a:moveTo>
                      <a:pt x="16" y="11"/>
                    </a:moveTo>
                    <a:lnTo>
                      <a:pt x="8" y="0"/>
                    </a:lnTo>
                    <a:lnTo>
                      <a:pt x="0" y="6"/>
                    </a:lnTo>
                    <a:lnTo>
                      <a:pt x="15" y="27"/>
                    </a:lnTo>
                    <a:lnTo>
                      <a:pt x="23" y="21"/>
                    </a:lnTo>
                    <a:lnTo>
                      <a:pt x="16" y="1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51" name="Freeform 347"/>
              <p:cNvSpPr>
                <a:spLocks/>
              </p:cNvSpPr>
              <p:nvPr/>
            </p:nvSpPr>
            <p:spPr bwMode="auto">
              <a:xfrm>
                <a:off x="1024" y="1081"/>
                <a:ext cx="27" cy="2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" y="4"/>
                  </a:cxn>
                  <a:cxn ang="0">
                    <a:pos x="0" y="13"/>
                  </a:cxn>
                  <a:cxn ang="0">
                    <a:pos x="24" y="20"/>
                  </a:cxn>
                  <a:cxn ang="0">
                    <a:pos x="26" y="11"/>
                  </a:cxn>
                  <a:cxn ang="0">
                    <a:pos x="24" y="15"/>
                  </a:cxn>
                  <a:cxn ang="0">
                    <a:pos x="4" y="0"/>
                  </a:cxn>
                  <a:cxn ang="0">
                    <a:pos x="2" y="2"/>
                  </a:cxn>
                  <a:cxn ang="0">
                    <a:pos x="2" y="4"/>
                  </a:cxn>
                  <a:cxn ang="0">
                    <a:pos x="4" y="0"/>
                  </a:cxn>
                </a:cxnLst>
                <a:rect l="0" t="0" r="r" b="b"/>
                <a:pathLst>
                  <a:path w="26" h="20">
                    <a:moveTo>
                      <a:pt x="4" y="0"/>
                    </a:moveTo>
                    <a:lnTo>
                      <a:pt x="2" y="4"/>
                    </a:lnTo>
                    <a:lnTo>
                      <a:pt x="0" y="13"/>
                    </a:lnTo>
                    <a:lnTo>
                      <a:pt x="24" y="20"/>
                    </a:lnTo>
                    <a:lnTo>
                      <a:pt x="26" y="11"/>
                    </a:lnTo>
                    <a:lnTo>
                      <a:pt x="24" y="15"/>
                    </a:lnTo>
                    <a:lnTo>
                      <a:pt x="4" y="0"/>
                    </a:lnTo>
                    <a:lnTo>
                      <a:pt x="2" y="2"/>
                    </a:lnTo>
                    <a:lnTo>
                      <a:pt x="2" y="4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52" name="Freeform 348"/>
              <p:cNvSpPr>
                <a:spLocks/>
              </p:cNvSpPr>
              <p:nvPr/>
            </p:nvSpPr>
            <p:spPr bwMode="auto">
              <a:xfrm>
                <a:off x="1027" y="1069"/>
                <a:ext cx="27" cy="28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9" y="2"/>
                  </a:cxn>
                  <a:cxn ang="0">
                    <a:pos x="0" y="13"/>
                  </a:cxn>
                  <a:cxn ang="0">
                    <a:pos x="20" y="28"/>
                  </a:cxn>
                  <a:cxn ang="0">
                    <a:pos x="28" y="17"/>
                  </a:cxn>
                  <a:cxn ang="0">
                    <a:pos x="27" y="19"/>
                  </a:cxn>
                  <a:cxn ang="0">
                    <a:pos x="11" y="0"/>
                  </a:cxn>
                  <a:cxn ang="0">
                    <a:pos x="10" y="1"/>
                  </a:cxn>
                  <a:cxn ang="0">
                    <a:pos x="9" y="2"/>
                  </a:cxn>
                  <a:cxn ang="0">
                    <a:pos x="11" y="0"/>
                  </a:cxn>
                </a:cxnLst>
                <a:rect l="0" t="0" r="r" b="b"/>
                <a:pathLst>
                  <a:path w="28" h="28">
                    <a:moveTo>
                      <a:pt x="11" y="0"/>
                    </a:moveTo>
                    <a:lnTo>
                      <a:pt x="9" y="2"/>
                    </a:lnTo>
                    <a:lnTo>
                      <a:pt x="0" y="13"/>
                    </a:lnTo>
                    <a:lnTo>
                      <a:pt x="20" y="28"/>
                    </a:lnTo>
                    <a:lnTo>
                      <a:pt x="28" y="17"/>
                    </a:lnTo>
                    <a:lnTo>
                      <a:pt x="27" y="19"/>
                    </a:lnTo>
                    <a:lnTo>
                      <a:pt x="11" y="0"/>
                    </a:lnTo>
                    <a:lnTo>
                      <a:pt x="10" y="1"/>
                    </a:lnTo>
                    <a:lnTo>
                      <a:pt x="9" y="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53" name="Freeform 349"/>
              <p:cNvSpPr>
                <a:spLocks/>
              </p:cNvSpPr>
              <p:nvPr/>
            </p:nvSpPr>
            <p:spPr bwMode="auto">
              <a:xfrm>
                <a:off x="1039" y="1057"/>
                <a:ext cx="29" cy="3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4" y="0"/>
                  </a:cxn>
                  <a:cxn ang="0">
                    <a:pos x="0" y="12"/>
                  </a:cxn>
                  <a:cxn ang="0">
                    <a:pos x="16" y="31"/>
                  </a:cxn>
                  <a:cxn ang="0">
                    <a:pos x="30" y="19"/>
                  </a:cxn>
                  <a:cxn ang="0">
                    <a:pos x="30" y="19"/>
                  </a:cxn>
                  <a:cxn ang="0">
                    <a:pos x="14" y="0"/>
                  </a:cxn>
                </a:cxnLst>
                <a:rect l="0" t="0" r="r" b="b"/>
                <a:pathLst>
                  <a:path w="30" h="31">
                    <a:moveTo>
                      <a:pt x="14" y="0"/>
                    </a:moveTo>
                    <a:lnTo>
                      <a:pt x="14" y="0"/>
                    </a:lnTo>
                    <a:lnTo>
                      <a:pt x="0" y="12"/>
                    </a:lnTo>
                    <a:lnTo>
                      <a:pt x="16" y="31"/>
                    </a:lnTo>
                    <a:lnTo>
                      <a:pt x="30" y="19"/>
                    </a:lnTo>
                    <a:lnTo>
                      <a:pt x="30" y="19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54" name="Freeform 350"/>
              <p:cNvSpPr>
                <a:spLocks/>
              </p:cNvSpPr>
              <p:nvPr/>
            </p:nvSpPr>
            <p:spPr bwMode="auto">
              <a:xfrm>
                <a:off x="1053" y="1057"/>
                <a:ext cx="15" cy="1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6" y="19"/>
                  </a:cxn>
                  <a:cxn ang="0">
                    <a:pos x="0" y="0"/>
                  </a:cxn>
                </a:cxnLst>
                <a:rect l="0" t="0" r="r" b="b"/>
                <a:pathLst>
                  <a:path w="16" h="19">
                    <a:moveTo>
                      <a:pt x="0" y="0"/>
                    </a:move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6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55" name="Freeform 351"/>
              <p:cNvSpPr>
                <a:spLocks/>
              </p:cNvSpPr>
              <p:nvPr/>
            </p:nvSpPr>
            <p:spPr bwMode="auto">
              <a:xfrm>
                <a:off x="1053" y="1041"/>
                <a:ext cx="32" cy="34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8" y="0"/>
                  </a:cxn>
                  <a:cxn ang="0">
                    <a:pos x="0" y="14"/>
                  </a:cxn>
                  <a:cxn ang="0">
                    <a:pos x="16" y="33"/>
                  </a:cxn>
                  <a:cxn ang="0">
                    <a:pos x="33" y="19"/>
                  </a:cxn>
                  <a:cxn ang="0">
                    <a:pos x="33" y="19"/>
                  </a:cxn>
                  <a:cxn ang="0">
                    <a:pos x="18" y="0"/>
                  </a:cxn>
                </a:cxnLst>
                <a:rect l="0" t="0" r="r" b="b"/>
                <a:pathLst>
                  <a:path w="33" h="33">
                    <a:moveTo>
                      <a:pt x="18" y="0"/>
                    </a:moveTo>
                    <a:lnTo>
                      <a:pt x="18" y="0"/>
                    </a:lnTo>
                    <a:lnTo>
                      <a:pt x="0" y="14"/>
                    </a:lnTo>
                    <a:lnTo>
                      <a:pt x="16" y="33"/>
                    </a:lnTo>
                    <a:lnTo>
                      <a:pt x="33" y="19"/>
                    </a:lnTo>
                    <a:lnTo>
                      <a:pt x="33" y="19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56" name="Freeform 352"/>
              <p:cNvSpPr>
                <a:spLocks/>
              </p:cNvSpPr>
              <p:nvPr/>
            </p:nvSpPr>
            <p:spPr bwMode="auto">
              <a:xfrm>
                <a:off x="1070" y="1027"/>
                <a:ext cx="36" cy="34"/>
              </a:xfrm>
              <a:custGeom>
                <a:avLst/>
                <a:gdLst/>
                <a:ahLst/>
                <a:cxnLst>
                  <a:cxn ang="0">
                    <a:pos x="13" y="5"/>
                  </a:cxn>
                  <a:cxn ang="0">
                    <a:pos x="17" y="0"/>
                  </a:cxn>
                  <a:cxn ang="0">
                    <a:pos x="0" y="14"/>
                  </a:cxn>
                  <a:cxn ang="0">
                    <a:pos x="15" y="33"/>
                  </a:cxn>
                  <a:cxn ang="0">
                    <a:pos x="32" y="19"/>
                  </a:cxn>
                  <a:cxn ang="0">
                    <a:pos x="36" y="14"/>
                  </a:cxn>
                  <a:cxn ang="0">
                    <a:pos x="32" y="19"/>
                  </a:cxn>
                  <a:cxn ang="0">
                    <a:pos x="35" y="17"/>
                  </a:cxn>
                  <a:cxn ang="0">
                    <a:pos x="36" y="14"/>
                  </a:cxn>
                  <a:cxn ang="0">
                    <a:pos x="13" y="5"/>
                  </a:cxn>
                </a:cxnLst>
                <a:rect l="0" t="0" r="r" b="b"/>
                <a:pathLst>
                  <a:path w="36" h="33">
                    <a:moveTo>
                      <a:pt x="13" y="5"/>
                    </a:moveTo>
                    <a:lnTo>
                      <a:pt x="17" y="0"/>
                    </a:lnTo>
                    <a:lnTo>
                      <a:pt x="0" y="14"/>
                    </a:lnTo>
                    <a:lnTo>
                      <a:pt x="15" y="33"/>
                    </a:lnTo>
                    <a:lnTo>
                      <a:pt x="32" y="19"/>
                    </a:lnTo>
                    <a:lnTo>
                      <a:pt x="36" y="14"/>
                    </a:lnTo>
                    <a:lnTo>
                      <a:pt x="32" y="19"/>
                    </a:lnTo>
                    <a:lnTo>
                      <a:pt x="35" y="17"/>
                    </a:lnTo>
                    <a:lnTo>
                      <a:pt x="36" y="14"/>
                    </a:lnTo>
                    <a:lnTo>
                      <a:pt x="13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57" name="Freeform 353"/>
              <p:cNvSpPr>
                <a:spLocks/>
              </p:cNvSpPr>
              <p:nvPr/>
            </p:nvSpPr>
            <p:spPr bwMode="auto">
              <a:xfrm>
                <a:off x="1084" y="1013"/>
                <a:ext cx="31" cy="28"/>
              </a:xfrm>
              <a:custGeom>
                <a:avLst/>
                <a:gdLst/>
                <a:ahLst/>
                <a:cxnLst>
                  <a:cxn ang="0">
                    <a:pos x="7" y="4"/>
                  </a:cxn>
                  <a:cxn ang="0">
                    <a:pos x="8" y="0"/>
                  </a:cxn>
                  <a:cxn ang="0">
                    <a:pos x="0" y="20"/>
                  </a:cxn>
                  <a:cxn ang="0">
                    <a:pos x="23" y="29"/>
                  </a:cxn>
                  <a:cxn ang="0">
                    <a:pos x="31" y="9"/>
                  </a:cxn>
                  <a:cxn ang="0">
                    <a:pos x="32" y="4"/>
                  </a:cxn>
                  <a:cxn ang="0">
                    <a:pos x="31" y="9"/>
                  </a:cxn>
                  <a:cxn ang="0">
                    <a:pos x="32" y="7"/>
                  </a:cxn>
                  <a:cxn ang="0">
                    <a:pos x="32" y="4"/>
                  </a:cxn>
                  <a:cxn ang="0">
                    <a:pos x="7" y="4"/>
                  </a:cxn>
                </a:cxnLst>
                <a:rect l="0" t="0" r="r" b="b"/>
                <a:pathLst>
                  <a:path w="32" h="29">
                    <a:moveTo>
                      <a:pt x="7" y="4"/>
                    </a:moveTo>
                    <a:lnTo>
                      <a:pt x="8" y="0"/>
                    </a:lnTo>
                    <a:lnTo>
                      <a:pt x="0" y="20"/>
                    </a:lnTo>
                    <a:lnTo>
                      <a:pt x="23" y="29"/>
                    </a:lnTo>
                    <a:lnTo>
                      <a:pt x="31" y="9"/>
                    </a:lnTo>
                    <a:lnTo>
                      <a:pt x="32" y="4"/>
                    </a:lnTo>
                    <a:lnTo>
                      <a:pt x="31" y="9"/>
                    </a:lnTo>
                    <a:lnTo>
                      <a:pt x="32" y="7"/>
                    </a:lnTo>
                    <a:lnTo>
                      <a:pt x="32" y="4"/>
                    </a:lnTo>
                    <a:lnTo>
                      <a:pt x="7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58" name="Freeform 354"/>
              <p:cNvSpPr>
                <a:spLocks/>
              </p:cNvSpPr>
              <p:nvPr/>
            </p:nvSpPr>
            <p:spPr bwMode="auto">
              <a:xfrm>
                <a:off x="1090" y="1017"/>
                <a:ext cx="24" cy="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25" y="0"/>
                  </a:cxn>
                  <a:cxn ang="0">
                    <a:pos x="24" y="5"/>
                  </a:cxn>
                  <a:cxn ang="0">
                    <a:pos x="25" y="3"/>
                  </a:cxn>
                  <a:cxn ang="0">
                    <a:pos x="25" y="0"/>
                  </a:cxn>
                  <a:cxn ang="0">
                    <a:pos x="0" y="0"/>
                  </a:cxn>
                </a:cxnLst>
                <a:rect l="0" t="0" r="r" b="b"/>
                <a:pathLst>
                  <a:path w="25" h="5">
                    <a:moveTo>
                      <a:pt x="0" y="0"/>
                    </a:move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25" y="0"/>
                    </a:lnTo>
                    <a:lnTo>
                      <a:pt x="24" y="5"/>
                    </a:lnTo>
                    <a:lnTo>
                      <a:pt x="25" y="3"/>
                    </a:lnTo>
                    <a:lnTo>
                      <a:pt x="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59" name="Freeform 355"/>
              <p:cNvSpPr>
                <a:spLocks/>
              </p:cNvSpPr>
              <p:nvPr/>
            </p:nvSpPr>
            <p:spPr bwMode="auto">
              <a:xfrm>
                <a:off x="1090" y="995"/>
                <a:ext cx="24" cy="2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4"/>
                  </a:cxn>
                  <a:cxn ang="0">
                    <a:pos x="0" y="21"/>
                  </a:cxn>
                  <a:cxn ang="0">
                    <a:pos x="25" y="21"/>
                  </a:cxn>
                  <a:cxn ang="0">
                    <a:pos x="25" y="4"/>
                  </a:cxn>
                  <a:cxn ang="0">
                    <a:pos x="24" y="9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1" y="0"/>
                  </a:cxn>
                </a:cxnLst>
                <a:rect l="0" t="0" r="r" b="b"/>
                <a:pathLst>
                  <a:path w="25" h="21">
                    <a:moveTo>
                      <a:pt x="1" y="0"/>
                    </a:moveTo>
                    <a:lnTo>
                      <a:pt x="0" y="4"/>
                    </a:lnTo>
                    <a:lnTo>
                      <a:pt x="0" y="21"/>
                    </a:lnTo>
                    <a:lnTo>
                      <a:pt x="25" y="21"/>
                    </a:lnTo>
                    <a:lnTo>
                      <a:pt x="25" y="4"/>
                    </a:lnTo>
                    <a:lnTo>
                      <a:pt x="24" y="9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60" name="Freeform 356"/>
              <p:cNvSpPr>
                <a:spLocks/>
              </p:cNvSpPr>
              <p:nvPr/>
            </p:nvSpPr>
            <p:spPr bwMode="auto">
              <a:xfrm>
                <a:off x="1090" y="977"/>
                <a:ext cx="29" cy="28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6" y="4"/>
                  </a:cxn>
                  <a:cxn ang="0">
                    <a:pos x="0" y="19"/>
                  </a:cxn>
                  <a:cxn ang="0">
                    <a:pos x="23" y="28"/>
                  </a:cxn>
                  <a:cxn ang="0">
                    <a:pos x="29" y="13"/>
                  </a:cxn>
                  <a:cxn ang="0">
                    <a:pos x="27" y="17"/>
                  </a:cxn>
                  <a:cxn ang="0">
                    <a:pos x="9" y="0"/>
                  </a:cxn>
                  <a:cxn ang="0">
                    <a:pos x="7" y="2"/>
                  </a:cxn>
                  <a:cxn ang="0">
                    <a:pos x="6" y="4"/>
                  </a:cxn>
                  <a:cxn ang="0">
                    <a:pos x="9" y="0"/>
                  </a:cxn>
                </a:cxnLst>
                <a:rect l="0" t="0" r="r" b="b"/>
                <a:pathLst>
                  <a:path w="29" h="28">
                    <a:moveTo>
                      <a:pt x="9" y="0"/>
                    </a:moveTo>
                    <a:lnTo>
                      <a:pt x="6" y="4"/>
                    </a:lnTo>
                    <a:lnTo>
                      <a:pt x="0" y="19"/>
                    </a:lnTo>
                    <a:lnTo>
                      <a:pt x="23" y="28"/>
                    </a:lnTo>
                    <a:lnTo>
                      <a:pt x="29" y="13"/>
                    </a:lnTo>
                    <a:lnTo>
                      <a:pt x="27" y="17"/>
                    </a:lnTo>
                    <a:lnTo>
                      <a:pt x="9" y="0"/>
                    </a:lnTo>
                    <a:lnTo>
                      <a:pt x="7" y="2"/>
                    </a:lnTo>
                    <a:lnTo>
                      <a:pt x="6" y="4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61" name="Freeform 357"/>
              <p:cNvSpPr>
                <a:spLocks/>
              </p:cNvSpPr>
              <p:nvPr/>
            </p:nvSpPr>
            <p:spPr bwMode="auto">
              <a:xfrm>
                <a:off x="1101" y="961"/>
                <a:ext cx="31" cy="32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4" y="1"/>
                  </a:cxn>
                  <a:cxn ang="0">
                    <a:pos x="0" y="16"/>
                  </a:cxn>
                  <a:cxn ang="0">
                    <a:pos x="18" y="33"/>
                  </a:cxn>
                  <a:cxn ang="0">
                    <a:pos x="32" y="18"/>
                  </a:cxn>
                  <a:cxn ang="0">
                    <a:pos x="31" y="19"/>
                  </a:cxn>
                  <a:cxn ang="0">
                    <a:pos x="15" y="0"/>
                  </a:cxn>
                </a:cxnLst>
                <a:rect l="0" t="0" r="r" b="b"/>
                <a:pathLst>
                  <a:path w="32" h="33">
                    <a:moveTo>
                      <a:pt x="15" y="0"/>
                    </a:moveTo>
                    <a:lnTo>
                      <a:pt x="14" y="1"/>
                    </a:lnTo>
                    <a:lnTo>
                      <a:pt x="0" y="16"/>
                    </a:lnTo>
                    <a:lnTo>
                      <a:pt x="18" y="33"/>
                    </a:lnTo>
                    <a:lnTo>
                      <a:pt x="32" y="18"/>
                    </a:lnTo>
                    <a:lnTo>
                      <a:pt x="31" y="19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62" name="Freeform 358"/>
              <p:cNvSpPr>
                <a:spLocks/>
              </p:cNvSpPr>
              <p:nvPr/>
            </p:nvSpPr>
            <p:spPr bwMode="auto">
              <a:xfrm>
                <a:off x="1114" y="961"/>
                <a:ext cx="17" cy="1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16" y="19"/>
                  </a:cxn>
                  <a:cxn ang="0">
                    <a:pos x="0" y="0"/>
                  </a:cxn>
                </a:cxnLst>
                <a:rect l="0" t="0" r="r" b="b"/>
                <a:pathLst>
                  <a:path w="16" h="19">
                    <a:moveTo>
                      <a:pt x="0" y="0"/>
                    </a:move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6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63" name="Freeform 359"/>
              <p:cNvSpPr>
                <a:spLocks/>
              </p:cNvSpPr>
              <p:nvPr/>
            </p:nvSpPr>
            <p:spPr bwMode="auto">
              <a:xfrm>
                <a:off x="1114" y="945"/>
                <a:ext cx="34" cy="34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7" y="2"/>
                  </a:cxn>
                  <a:cxn ang="0">
                    <a:pos x="0" y="15"/>
                  </a:cxn>
                  <a:cxn ang="0">
                    <a:pos x="16" y="34"/>
                  </a:cxn>
                  <a:cxn ang="0">
                    <a:pos x="33" y="21"/>
                  </a:cxn>
                  <a:cxn ang="0">
                    <a:pos x="31" y="22"/>
                  </a:cxn>
                  <a:cxn ang="0">
                    <a:pos x="19" y="0"/>
                  </a:cxn>
                </a:cxnLst>
                <a:rect l="0" t="0" r="r" b="b"/>
                <a:pathLst>
                  <a:path w="33" h="34">
                    <a:moveTo>
                      <a:pt x="19" y="0"/>
                    </a:moveTo>
                    <a:lnTo>
                      <a:pt x="17" y="2"/>
                    </a:lnTo>
                    <a:lnTo>
                      <a:pt x="0" y="15"/>
                    </a:lnTo>
                    <a:lnTo>
                      <a:pt x="16" y="34"/>
                    </a:lnTo>
                    <a:lnTo>
                      <a:pt x="33" y="21"/>
                    </a:lnTo>
                    <a:lnTo>
                      <a:pt x="31" y="2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64" name="Freeform 360"/>
              <p:cNvSpPr>
                <a:spLocks/>
              </p:cNvSpPr>
              <p:nvPr/>
            </p:nvSpPr>
            <p:spPr bwMode="auto">
              <a:xfrm>
                <a:off x="1135" y="939"/>
                <a:ext cx="27" cy="28"/>
              </a:xfrm>
              <a:custGeom>
                <a:avLst/>
                <a:gdLst/>
                <a:ahLst/>
                <a:cxnLst>
                  <a:cxn ang="0">
                    <a:pos x="7" y="4"/>
                  </a:cxn>
                  <a:cxn ang="0">
                    <a:pos x="12" y="0"/>
                  </a:cxn>
                  <a:cxn ang="0">
                    <a:pos x="0" y="6"/>
                  </a:cxn>
                  <a:cxn ang="0">
                    <a:pos x="12" y="28"/>
                  </a:cxn>
                  <a:cxn ang="0">
                    <a:pos x="24" y="22"/>
                  </a:cxn>
                  <a:cxn ang="0">
                    <a:pos x="28" y="17"/>
                  </a:cxn>
                  <a:cxn ang="0">
                    <a:pos x="24" y="22"/>
                  </a:cxn>
                  <a:cxn ang="0">
                    <a:pos x="27" y="20"/>
                  </a:cxn>
                  <a:cxn ang="0">
                    <a:pos x="28" y="17"/>
                  </a:cxn>
                  <a:cxn ang="0">
                    <a:pos x="7" y="4"/>
                  </a:cxn>
                </a:cxnLst>
                <a:rect l="0" t="0" r="r" b="b"/>
                <a:pathLst>
                  <a:path w="28" h="28">
                    <a:moveTo>
                      <a:pt x="7" y="4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28"/>
                    </a:lnTo>
                    <a:lnTo>
                      <a:pt x="24" y="22"/>
                    </a:lnTo>
                    <a:lnTo>
                      <a:pt x="28" y="17"/>
                    </a:lnTo>
                    <a:lnTo>
                      <a:pt x="24" y="22"/>
                    </a:lnTo>
                    <a:lnTo>
                      <a:pt x="27" y="20"/>
                    </a:lnTo>
                    <a:lnTo>
                      <a:pt x="28" y="17"/>
                    </a:lnTo>
                    <a:lnTo>
                      <a:pt x="7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65" name="Freeform 361"/>
              <p:cNvSpPr>
                <a:spLocks/>
              </p:cNvSpPr>
              <p:nvPr/>
            </p:nvSpPr>
            <p:spPr bwMode="auto">
              <a:xfrm>
                <a:off x="1142" y="929"/>
                <a:ext cx="29" cy="28"/>
              </a:xfrm>
              <a:custGeom>
                <a:avLst/>
                <a:gdLst/>
                <a:ahLst/>
                <a:cxnLst>
                  <a:cxn ang="0">
                    <a:pos x="20" y="6"/>
                  </a:cxn>
                  <a:cxn ang="0">
                    <a:pos x="9" y="0"/>
                  </a:cxn>
                  <a:cxn ang="0">
                    <a:pos x="0" y="14"/>
                  </a:cxn>
                  <a:cxn ang="0">
                    <a:pos x="21" y="27"/>
                  </a:cxn>
                  <a:cxn ang="0">
                    <a:pos x="30" y="13"/>
                  </a:cxn>
                  <a:cxn ang="0">
                    <a:pos x="20" y="6"/>
                  </a:cxn>
                </a:cxnLst>
                <a:rect l="0" t="0" r="r" b="b"/>
                <a:pathLst>
                  <a:path w="30" h="27">
                    <a:moveTo>
                      <a:pt x="20" y="6"/>
                    </a:moveTo>
                    <a:lnTo>
                      <a:pt x="9" y="0"/>
                    </a:lnTo>
                    <a:lnTo>
                      <a:pt x="0" y="14"/>
                    </a:lnTo>
                    <a:lnTo>
                      <a:pt x="21" y="27"/>
                    </a:lnTo>
                    <a:lnTo>
                      <a:pt x="30" y="13"/>
                    </a:lnTo>
                    <a:lnTo>
                      <a:pt x="20" y="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66" name="Freeform 362"/>
              <p:cNvSpPr>
                <a:spLocks/>
              </p:cNvSpPr>
              <p:nvPr/>
            </p:nvSpPr>
            <p:spPr bwMode="auto">
              <a:xfrm>
                <a:off x="1012" y="1075"/>
                <a:ext cx="29" cy="22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0"/>
                  </a:cxn>
                  <a:cxn ang="0">
                    <a:pos x="0" y="11"/>
                  </a:cxn>
                  <a:cxn ang="0">
                    <a:pos x="22" y="21"/>
                  </a:cxn>
                  <a:cxn ang="0">
                    <a:pos x="27" y="10"/>
                  </a:cxn>
                  <a:cxn ang="0">
                    <a:pos x="28" y="10"/>
                  </a:cxn>
                  <a:cxn ang="0">
                    <a:pos x="5" y="0"/>
                  </a:cxn>
                </a:cxnLst>
                <a:rect l="0" t="0" r="r" b="b"/>
                <a:pathLst>
                  <a:path w="28" h="21">
                    <a:moveTo>
                      <a:pt x="5" y="0"/>
                    </a:moveTo>
                    <a:lnTo>
                      <a:pt x="5" y="0"/>
                    </a:lnTo>
                    <a:lnTo>
                      <a:pt x="0" y="11"/>
                    </a:lnTo>
                    <a:lnTo>
                      <a:pt x="22" y="21"/>
                    </a:lnTo>
                    <a:lnTo>
                      <a:pt x="27" y="10"/>
                    </a:lnTo>
                    <a:lnTo>
                      <a:pt x="28" y="10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67" name="Freeform 363"/>
              <p:cNvSpPr>
                <a:spLocks/>
              </p:cNvSpPr>
              <p:nvPr/>
            </p:nvSpPr>
            <p:spPr bwMode="auto">
              <a:xfrm>
                <a:off x="1017" y="1059"/>
                <a:ext cx="29" cy="26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6" y="2"/>
                  </a:cxn>
                  <a:cxn ang="0">
                    <a:pos x="0" y="17"/>
                  </a:cxn>
                  <a:cxn ang="0">
                    <a:pos x="23" y="27"/>
                  </a:cxn>
                  <a:cxn ang="0">
                    <a:pos x="29" y="12"/>
                  </a:cxn>
                  <a:cxn ang="0">
                    <a:pos x="27" y="15"/>
                  </a:cxn>
                  <a:cxn ang="0">
                    <a:pos x="8" y="0"/>
                  </a:cxn>
                  <a:cxn ang="0">
                    <a:pos x="7" y="1"/>
                  </a:cxn>
                  <a:cxn ang="0">
                    <a:pos x="6" y="2"/>
                  </a:cxn>
                  <a:cxn ang="0">
                    <a:pos x="8" y="0"/>
                  </a:cxn>
                </a:cxnLst>
                <a:rect l="0" t="0" r="r" b="b"/>
                <a:pathLst>
                  <a:path w="29" h="27">
                    <a:moveTo>
                      <a:pt x="8" y="0"/>
                    </a:moveTo>
                    <a:lnTo>
                      <a:pt x="6" y="2"/>
                    </a:lnTo>
                    <a:lnTo>
                      <a:pt x="0" y="17"/>
                    </a:lnTo>
                    <a:lnTo>
                      <a:pt x="23" y="27"/>
                    </a:lnTo>
                    <a:lnTo>
                      <a:pt x="29" y="12"/>
                    </a:lnTo>
                    <a:lnTo>
                      <a:pt x="27" y="15"/>
                    </a:lnTo>
                    <a:lnTo>
                      <a:pt x="8" y="0"/>
                    </a:lnTo>
                    <a:lnTo>
                      <a:pt x="7" y="1"/>
                    </a:lnTo>
                    <a:lnTo>
                      <a:pt x="6" y="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68" name="Freeform 364"/>
              <p:cNvSpPr>
                <a:spLocks/>
              </p:cNvSpPr>
              <p:nvPr/>
            </p:nvSpPr>
            <p:spPr bwMode="auto">
              <a:xfrm>
                <a:off x="1027" y="1041"/>
                <a:ext cx="27" cy="32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1" y="3"/>
                  </a:cxn>
                  <a:cxn ang="0">
                    <a:pos x="0" y="17"/>
                  </a:cxn>
                  <a:cxn ang="0">
                    <a:pos x="19" y="32"/>
                  </a:cxn>
                  <a:cxn ang="0">
                    <a:pos x="30" y="18"/>
                  </a:cxn>
                  <a:cxn ang="0">
                    <a:pos x="27" y="21"/>
                  </a:cxn>
                  <a:cxn ang="0">
                    <a:pos x="14" y="0"/>
                  </a:cxn>
                  <a:cxn ang="0">
                    <a:pos x="12" y="1"/>
                  </a:cxn>
                  <a:cxn ang="0">
                    <a:pos x="11" y="3"/>
                  </a:cxn>
                  <a:cxn ang="0">
                    <a:pos x="14" y="0"/>
                  </a:cxn>
                </a:cxnLst>
                <a:rect l="0" t="0" r="r" b="b"/>
                <a:pathLst>
                  <a:path w="30" h="32">
                    <a:moveTo>
                      <a:pt x="14" y="0"/>
                    </a:moveTo>
                    <a:lnTo>
                      <a:pt x="11" y="3"/>
                    </a:lnTo>
                    <a:lnTo>
                      <a:pt x="0" y="17"/>
                    </a:lnTo>
                    <a:lnTo>
                      <a:pt x="19" y="32"/>
                    </a:lnTo>
                    <a:lnTo>
                      <a:pt x="30" y="18"/>
                    </a:lnTo>
                    <a:lnTo>
                      <a:pt x="27" y="21"/>
                    </a:lnTo>
                    <a:lnTo>
                      <a:pt x="14" y="0"/>
                    </a:lnTo>
                    <a:lnTo>
                      <a:pt x="12" y="1"/>
                    </a:lnTo>
                    <a:lnTo>
                      <a:pt x="11" y="3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69" name="Freeform 365"/>
              <p:cNvSpPr>
                <a:spLocks/>
              </p:cNvSpPr>
              <p:nvPr/>
            </p:nvSpPr>
            <p:spPr bwMode="auto">
              <a:xfrm>
                <a:off x="1036" y="1041"/>
                <a:ext cx="17" cy="22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0" y="11"/>
                  </a:cxn>
                  <a:cxn ang="0">
                    <a:pos x="10" y="11"/>
                  </a:cxn>
                  <a:cxn ang="0">
                    <a:pos x="10" y="11"/>
                  </a:cxn>
                  <a:cxn ang="0">
                    <a:pos x="10" y="11"/>
                  </a:cxn>
                  <a:cxn ang="0">
                    <a:pos x="16" y="21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3" y="0"/>
                  </a:cxn>
                </a:cxnLst>
                <a:rect l="0" t="0" r="r" b="b"/>
                <a:pathLst>
                  <a:path w="16" h="21">
                    <a:moveTo>
                      <a:pt x="3" y="0"/>
                    </a:move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6" y="21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70" name="Freeform 366"/>
              <p:cNvSpPr>
                <a:spLocks/>
              </p:cNvSpPr>
              <p:nvPr/>
            </p:nvSpPr>
            <p:spPr bwMode="auto">
              <a:xfrm>
                <a:off x="1039" y="1033"/>
                <a:ext cx="29" cy="30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15" y="0"/>
                  </a:cxn>
                  <a:cxn ang="0">
                    <a:pos x="0" y="8"/>
                  </a:cxn>
                  <a:cxn ang="0">
                    <a:pos x="13" y="29"/>
                  </a:cxn>
                  <a:cxn ang="0">
                    <a:pos x="27" y="21"/>
                  </a:cxn>
                  <a:cxn ang="0">
                    <a:pos x="29" y="20"/>
                  </a:cxn>
                  <a:cxn ang="0">
                    <a:pos x="13" y="1"/>
                  </a:cxn>
                </a:cxnLst>
                <a:rect l="0" t="0" r="r" b="b"/>
                <a:pathLst>
                  <a:path w="29" h="29">
                    <a:moveTo>
                      <a:pt x="13" y="1"/>
                    </a:moveTo>
                    <a:lnTo>
                      <a:pt x="15" y="0"/>
                    </a:lnTo>
                    <a:lnTo>
                      <a:pt x="0" y="8"/>
                    </a:lnTo>
                    <a:lnTo>
                      <a:pt x="13" y="29"/>
                    </a:lnTo>
                    <a:lnTo>
                      <a:pt x="27" y="21"/>
                    </a:lnTo>
                    <a:lnTo>
                      <a:pt x="29" y="20"/>
                    </a:lnTo>
                    <a:lnTo>
                      <a:pt x="13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71" name="Freeform 367"/>
              <p:cNvSpPr>
                <a:spLocks/>
              </p:cNvSpPr>
              <p:nvPr/>
            </p:nvSpPr>
            <p:spPr bwMode="auto">
              <a:xfrm>
                <a:off x="1053" y="1021"/>
                <a:ext cx="34" cy="32"/>
              </a:xfrm>
              <a:custGeom>
                <a:avLst/>
                <a:gdLst/>
                <a:ahLst/>
                <a:cxnLst>
                  <a:cxn ang="0">
                    <a:pos x="12" y="4"/>
                  </a:cxn>
                  <a:cxn ang="0">
                    <a:pos x="15" y="0"/>
                  </a:cxn>
                  <a:cxn ang="0">
                    <a:pos x="0" y="12"/>
                  </a:cxn>
                  <a:cxn ang="0">
                    <a:pos x="16" y="31"/>
                  </a:cxn>
                  <a:cxn ang="0">
                    <a:pos x="31" y="19"/>
                  </a:cxn>
                  <a:cxn ang="0">
                    <a:pos x="34" y="15"/>
                  </a:cxn>
                  <a:cxn ang="0">
                    <a:pos x="31" y="19"/>
                  </a:cxn>
                  <a:cxn ang="0">
                    <a:pos x="33" y="17"/>
                  </a:cxn>
                  <a:cxn ang="0">
                    <a:pos x="34" y="15"/>
                  </a:cxn>
                  <a:cxn ang="0">
                    <a:pos x="12" y="4"/>
                  </a:cxn>
                </a:cxnLst>
                <a:rect l="0" t="0" r="r" b="b"/>
                <a:pathLst>
                  <a:path w="34" h="31">
                    <a:moveTo>
                      <a:pt x="12" y="4"/>
                    </a:moveTo>
                    <a:lnTo>
                      <a:pt x="15" y="0"/>
                    </a:lnTo>
                    <a:lnTo>
                      <a:pt x="0" y="12"/>
                    </a:lnTo>
                    <a:lnTo>
                      <a:pt x="16" y="31"/>
                    </a:lnTo>
                    <a:lnTo>
                      <a:pt x="31" y="19"/>
                    </a:lnTo>
                    <a:lnTo>
                      <a:pt x="34" y="15"/>
                    </a:lnTo>
                    <a:lnTo>
                      <a:pt x="31" y="19"/>
                    </a:lnTo>
                    <a:lnTo>
                      <a:pt x="33" y="17"/>
                    </a:lnTo>
                    <a:lnTo>
                      <a:pt x="34" y="15"/>
                    </a:ln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72" name="Freeform 368"/>
              <p:cNvSpPr>
                <a:spLocks/>
              </p:cNvSpPr>
              <p:nvPr/>
            </p:nvSpPr>
            <p:spPr bwMode="auto">
              <a:xfrm>
                <a:off x="1065" y="1007"/>
                <a:ext cx="31" cy="30"/>
              </a:xfrm>
              <a:custGeom>
                <a:avLst/>
                <a:gdLst/>
                <a:ahLst/>
                <a:cxnLst>
                  <a:cxn ang="0">
                    <a:pos x="7" y="4"/>
                  </a:cxn>
                  <a:cxn ang="0">
                    <a:pos x="8" y="0"/>
                  </a:cxn>
                  <a:cxn ang="0">
                    <a:pos x="0" y="18"/>
                  </a:cxn>
                  <a:cxn ang="0">
                    <a:pos x="22" y="29"/>
                  </a:cxn>
                  <a:cxn ang="0">
                    <a:pos x="31" y="11"/>
                  </a:cxn>
                  <a:cxn ang="0">
                    <a:pos x="32" y="7"/>
                  </a:cxn>
                  <a:cxn ang="0">
                    <a:pos x="31" y="11"/>
                  </a:cxn>
                  <a:cxn ang="0">
                    <a:pos x="32" y="9"/>
                  </a:cxn>
                  <a:cxn ang="0">
                    <a:pos x="32" y="7"/>
                  </a:cxn>
                  <a:cxn ang="0">
                    <a:pos x="7" y="4"/>
                  </a:cxn>
                </a:cxnLst>
                <a:rect l="0" t="0" r="r" b="b"/>
                <a:pathLst>
                  <a:path w="32" h="29">
                    <a:moveTo>
                      <a:pt x="7" y="4"/>
                    </a:moveTo>
                    <a:lnTo>
                      <a:pt x="8" y="0"/>
                    </a:lnTo>
                    <a:lnTo>
                      <a:pt x="0" y="18"/>
                    </a:lnTo>
                    <a:lnTo>
                      <a:pt x="22" y="29"/>
                    </a:lnTo>
                    <a:lnTo>
                      <a:pt x="31" y="11"/>
                    </a:lnTo>
                    <a:lnTo>
                      <a:pt x="32" y="7"/>
                    </a:lnTo>
                    <a:lnTo>
                      <a:pt x="31" y="11"/>
                    </a:lnTo>
                    <a:lnTo>
                      <a:pt x="32" y="9"/>
                    </a:lnTo>
                    <a:lnTo>
                      <a:pt x="32" y="7"/>
                    </a:lnTo>
                    <a:lnTo>
                      <a:pt x="7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73" name="Freeform 369"/>
              <p:cNvSpPr>
                <a:spLocks/>
              </p:cNvSpPr>
              <p:nvPr/>
            </p:nvSpPr>
            <p:spPr bwMode="auto">
              <a:xfrm>
                <a:off x="1072" y="1011"/>
                <a:ext cx="24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25" y="3"/>
                  </a:cxn>
                  <a:cxn ang="0">
                    <a:pos x="24" y="7"/>
                  </a:cxn>
                  <a:cxn ang="0">
                    <a:pos x="25" y="5"/>
                  </a:cxn>
                  <a:cxn ang="0">
                    <a:pos x="25" y="3"/>
                  </a:cxn>
                  <a:cxn ang="0">
                    <a:pos x="0" y="0"/>
                  </a:cxn>
                </a:cxnLst>
                <a:rect l="0" t="0" r="r" b="b"/>
                <a:pathLst>
                  <a:path w="25" h="7">
                    <a:moveTo>
                      <a:pt x="0" y="0"/>
                    </a:moveTo>
                    <a:lnTo>
                      <a:pt x="13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25" y="3"/>
                    </a:lnTo>
                    <a:lnTo>
                      <a:pt x="24" y="7"/>
                    </a:lnTo>
                    <a:lnTo>
                      <a:pt x="25" y="5"/>
                    </a:lnTo>
                    <a:lnTo>
                      <a:pt x="25" y="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74" name="Freeform 370"/>
              <p:cNvSpPr>
                <a:spLocks/>
              </p:cNvSpPr>
              <p:nvPr/>
            </p:nvSpPr>
            <p:spPr bwMode="auto">
              <a:xfrm>
                <a:off x="1072" y="991"/>
                <a:ext cx="27" cy="24"/>
              </a:xfrm>
              <a:custGeom>
                <a:avLst/>
                <a:gdLst/>
                <a:ahLst/>
                <a:cxnLst>
                  <a:cxn ang="0">
                    <a:pos x="2" y="4"/>
                  </a:cxn>
                  <a:cxn ang="0">
                    <a:pos x="2" y="0"/>
                  </a:cxn>
                  <a:cxn ang="0">
                    <a:pos x="0" y="20"/>
                  </a:cxn>
                  <a:cxn ang="0">
                    <a:pos x="25" y="23"/>
                  </a:cxn>
                  <a:cxn ang="0">
                    <a:pos x="27" y="3"/>
                  </a:cxn>
                  <a:cxn ang="0">
                    <a:pos x="27" y="0"/>
                  </a:cxn>
                  <a:cxn ang="0">
                    <a:pos x="27" y="3"/>
                  </a:cxn>
                  <a:cxn ang="0">
                    <a:pos x="27" y="2"/>
                  </a:cxn>
                  <a:cxn ang="0">
                    <a:pos x="27" y="0"/>
                  </a:cxn>
                  <a:cxn ang="0">
                    <a:pos x="2" y="4"/>
                  </a:cxn>
                </a:cxnLst>
                <a:rect l="0" t="0" r="r" b="b"/>
                <a:pathLst>
                  <a:path w="27" h="23">
                    <a:moveTo>
                      <a:pt x="2" y="4"/>
                    </a:moveTo>
                    <a:lnTo>
                      <a:pt x="2" y="0"/>
                    </a:lnTo>
                    <a:lnTo>
                      <a:pt x="0" y="20"/>
                    </a:lnTo>
                    <a:lnTo>
                      <a:pt x="25" y="23"/>
                    </a:lnTo>
                    <a:lnTo>
                      <a:pt x="27" y="3"/>
                    </a:lnTo>
                    <a:lnTo>
                      <a:pt x="27" y="0"/>
                    </a:lnTo>
                    <a:lnTo>
                      <a:pt x="27" y="3"/>
                    </a:lnTo>
                    <a:lnTo>
                      <a:pt x="27" y="2"/>
                    </a:lnTo>
                    <a:lnTo>
                      <a:pt x="27" y="0"/>
                    </a:lnTo>
                    <a:lnTo>
                      <a:pt x="2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75" name="Freeform 371"/>
              <p:cNvSpPr>
                <a:spLocks/>
              </p:cNvSpPr>
              <p:nvPr/>
            </p:nvSpPr>
            <p:spPr bwMode="auto">
              <a:xfrm>
                <a:off x="1072" y="973"/>
                <a:ext cx="27" cy="22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6"/>
                  </a:cxn>
                  <a:cxn ang="0">
                    <a:pos x="2" y="23"/>
                  </a:cxn>
                  <a:cxn ang="0">
                    <a:pos x="27" y="19"/>
                  </a:cxn>
                  <a:cxn ang="0">
                    <a:pos x="25" y="2"/>
                  </a:cxn>
                  <a:cxn ang="0">
                    <a:pos x="25" y="8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0" y="6"/>
                  </a:cxn>
                  <a:cxn ang="0">
                    <a:pos x="1" y="0"/>
                  </a:cxn>
                </a:cxnLst>
                <a:rect l="0" t="0" r="r" b="b"/>
                <a:pathLst>
                  <a:path w="27" h="23">
                    <a:moveTo>
                      <a:pt x="1" y="0"/>
                    </a:moveTo>
                    <a:lnTo>
                      <a:pt x="0" y="6"/>
                    </a:lnTo>
                    <a:lnTo>
                      <a:pt x="2" y="23"/>
                    </a:lnTo>
                    <a:lnTo>
                      <a:pt x="27" y="19"/>
                    </a:lnTo>
                    <a:lnTo>
                      <a:pt x="25" y="2"/>
                    </a:lnTo>
                    <a:lnTo>
                      <a:pt x="25" y="8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6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76" name="Freeform 372"/>
              <p:cNvSpPr>
                <a:spLocks/>
              </p:cNvSpPr>
              <p:nvPr/>
            </p:nvSpPr>
            <p:spPr bwMode="auto">
              <a:xfrm>
                <a:off x="1072" y="951"/>
                <a:ext cx="29" cy="30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5" y="6"/>
                  </a:cxn>
                  <a:cxn ang="0">
                    <a:pos x="0" y="21"/>
                  </a:cxn>
                  <a:cxn ang="0">
                    <a:pos x="24" y="29"/>
                  </a:cxn>
                  <a:cxn ang="0">
                    <a:pos x="29" y="14"/>
                  </a:cxn>
                  <a:cxn ang="0">
                    <a:pos x="24" y="20"/>
                  </a:cxn>
                  <a:cxn ang="0">
                    <a:pos x="9" y="0"/>
                  </a:cxn>
                  <a:cxn ang="0">
                    <a:pos x="6" y="2"/>
                  </a:cxn>
                  <a:cxn ang="0">
                    <a:pos x="5" y="6"/>
                  </a:cxn>
                  <a:cxn ang="0">
                    <a:pos x="9" y="0"/>
                  </a:cxn>
                </a:cxnLst>
                <a:rect l="0" t="0" r="r" b="b"/>
                <a:pathLst>
                  <a:path w="29" h="29">
                    <a:moveTo>
                      <a:pt x="9" y="0"/>
                    </a:moveTo>
                    <a:lnTo>
                      <a:pt x="5" y="6"/>
                    </a:lnTo>
                    <a:lnTo>
                      <a:pt x="0" y="21"/>
                    </a:lnTo>
                    <a:lnTo>
                      <a:pt x="24" y="29"/>
                    </a:lnTo>
                    <a:lnTo>
                      <a:pt x="29" y="14"/>
                    </a:lnTo>
                    <a:lnTo>
                      <a:pt x="24" y="20"/>
                    </a:lnTo>
                    <a:lnTo>
                      <a:pt x="9" y="0"/>
                    </a:lnTo>
                    <a:lnTo>
                      <a:pt x="6" y="2"/>
                    </a:lnTo>
                    <a:lnTo>
                      <a:pt x="5" y="6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77" name="Freeform 373"/>
              <p:cNvSpPr>
                <a:spLocks/>
              </p:cNvSpPr>
              <p:nvPr/>
            </p:nvSpPr>
            <p:spPr bwMode="auto">
              <a:xfrm>
                <a:off x="1077" y="951"/>
                <a:ext cx="19" cy="20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12" y="10"/>
                  </a:cxn>
                  <a:cxn ang="0">
                    <a:pos x="12" y="10"/>
                  </a:cxn>
                  <a:cxn ang="0">
                    <a:pos x="12" y="10"/>
                  </a:cxn>
                  <a:cxn ang="0">
                    <a:pos x="12" y="10"/>
                  </a:cxn>
                  <a:cxn ang="0">
                    <a:pos x="19" y="20"/>
                  </a:cxn>
                  <a:cxn ang="0">
                    <a:pos x="4" y="0"/>
                  </a:cxn>
                  <a:cxn ang="0">
                    <a:pos x="1" y="2"/>
                  </a:cxn>
                  <a:cxn ang="0">
                    <a:pos x="0" y="6"/>
                  </a:cxn>
                  <a:cxn ang="0">
                    <a:pos x="4" y="0"/>
                  </a:cxn>
                </a:cxnLst>
                <a:rect l="0" t="0" r="r" b="b"/>
                <a:pathLst>
                  <a:path w="19" h="20">
                    <a:moveTo>
                      <a:pt x="4" y="0"/>
                    </a:moveTo>
                    <a:lnTo>
                      <a:pt x="12" y="1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9" y="20"/>
                    </a:lnTo>
                    <a:lnTo>
                      <a:pt x="4" y="0"/>
                    </a:lnTo>
                    <a:lnTo>
                      <a:pt x="1" y="2"/>
                    </a:lnTo>
                    <a:lnTo>
                      <a:pt x="0" y="6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78" name="Freeform 374"/>
              <p:cNvSpPr>
                <a:spLocks/>
              </p:cNvSpPr>
              <p:nvPr/>
            </p:nvSpPr>
            <p:spPr bwMode="auto">
              <a:xfrm>
                <a:off x="1082" y="947"/>
                <a:ext cx="20" cy="24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6" y="1"/>
                  </a:cxn>
                  <a:cxn ang="0">
                    <a:pos x="0" y="5"/>
                  </a:cxn>
                  <a:cxn ang="0">
                    <a:pos x="15" y="25"/>
                  </a:cxn>
                  <a:cxn ang="0">
                    <a:pos x="21" y="20"/>
                  </a:cxn>
                  <a:cxn ang="0">
                    <a:pos x="20" y="21"/>
                  </a:cxn>
                  <a:cxn ang="0">
                    <a:pos x="7" y="0"/>
                  </a:cxn>
                </a:cxnLst>
                <a:rect l="0" t="0" r="r" b="b"/>
                <a:pathLst>
                  <a:path w="21" h="25">
                    <a:moveTo>
                      <a:pt x="7" y="0"/>
                    </a:moveTo>
                    <a:lnTo>
                      <a:pt x="6" y="1"/>
                    </a:lnTo>
                    <a:lnTo>
                      <a:pt x="0" y="5"/>
                    </a:lnTo>
                    <a:lnTo>
                      <a:pt x="15" y="25"/>
                    </a:lnTo>
                    <a:lnTo>
                      <a:pt x="21" y="20"/>
                    </a:lnTo>
                    <a:lnTo>
                      <a:pt x="20" y="21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79" name="Freeform 375"/>
              <p:cNvSpPr>
                <a:spLocks/>
              </p:cNvSpPr>
              <p:nvPr/>
            </p:nvSpPr>
            <p:spPr bwMode="auto">
              <a:xfrm>
                <a:off x="1089" y="941"/>
                <a:ext cx="19" cy="26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6" y="1"/>
                  </a:cxn>
                  <a:cxn ang="0">
                    <a:pos x="0" y="5"/>
                  </a:cxn>
                  <a:cxn ang="0">
                    <a:pos x="13" y="26"/>
                  </a:cxn>
                  <a:cxn ang="0">
                    <a:pos x="19" y="22"/>
                  </a:cxn>
                  <a:cxn ang="0">
                    <a:pos x="16" y="24"/>
                  </a:cxn>
                  <a:cxn ang="0">
                    <a:pos x="9" y="0"/>
                  </a:cxn>
                  <a:cxn ang="0">
                    <a:pos x="8" y="0"/>
                  </a:cxn>
                  <a:cxn ang="0">
                    <a:pos x="6" y="1"/>
                  </a:cxn>
                  <a:cxn ang="0">
                    <a:pos x="9" y="0"/>
                  </a:cxn>
                </a:cxnLst>
                <a:rect l="0" t="0" r="r" b="b"/>
                <a:pathLst>
                  <a:path w="19" h="26">
                    <a:moveTo>
                      <a:pt x="9" y="0"/>
                    </a:moveTo>
                    <a:lnTo>
                      <a:pt x="6" y="1"/>
                    </a:lnTo>
                    <a:lnTo>
                      <a:pt x="0" y="5"/>
                    </a:lnTo>
                    <a:lnTo>
                      <a:pt x="13" y="26"/>
                    </a:lnTo>
                    <a:lnTo>
                      <a:pt x="19" y="22"/>
                    </a:lnTo>
                    <a:lnTo>
                      <a:pt x="16" y="24"/>
                    </a:lnTo>
                    <a:lnTo>
                      <a:pt x="9" y="0"/>
                    </a:lnTo>
                    <a:lnTo>
                      <a:pt x="8" y="0"/>
                    </a:lnTo>
                    <a:lnTo>
                      <a:pt x="6" y="1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80" name="Freeform 376"/>
              <p:cNvSpPr>
                <a:spLocks/>
              </p:cNvSpPr>
              <p:nvPr/>
            </p:nvSpPr>
            <p:spPr bwMode="auto">
              <a:xfrm>
                <a:off x="1097" y="939"/>
                <a:ext cx="15" cy="26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8" y="0"/>
                  </a:cxn>
                  <a:cxn ang="0">
                    <a:pos x="0" y="3"/>
                  </a:cxn>
                  <a:cxn ang="0">
                    <a:pos x="7" y="27"/>
                  </a:cxn>
                  <a:cxn ang="0">
                    <a:pos x="16" y="24"/>
                  </a:cxn>
                  <a:cxn ang="0">
                    <a:pos x="12" y="12"/>
                  </a:cxn>
                </a:cxnLst>
                <a:rect l="0" t="0" r="r" b="b"/>
                <a:pathLst>
                  <a:path w="16" h="27">
                    <a:moveTo>
                      <a:pt x="12" y="12"/>
                    </a:moveTo>
                    <a:lnTo>
                      <a:pt x="8" y="0"/>
                    </a:lnTo>
                    <a:lnTo>
                      <a:pt x="0" y="3"/>
                    </a:lnTo>
                    <a:lnTo>
                      <a:pt x="7" y="27"/>
                    </a:lnTo>
                    <a:lnTo>
                      <a:pt x="16" y="24"/>
                    </a:lnTo>
                    <a:lnTo>
                      <a:pt x="12" y="1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81" name="Freeform 377"/>
              <p:cNvSpPr>
                <a:spLocks/>
              </p:cNvSpPr>
              <p:nvPr/>
            </p:nvSpPr>
            <p:spPr bwMode="auto">
              <a:xfrm>
                <a:off x="998" y="1067"/>
                <a:ext cx="26" cy="16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0" y="4"/>
                  </a:cxn>
                  <a:cxn ang="0">
                    <a:pos x="0" y="16"/>
                  </a:cxn>
                  <a:cxn ang="0">
                    <a:pos x="25" y="16"/>
                  </a:cxn>
                  <a:cxn ang="0">
                    <a:pos x="25" y="4"/>
                  </a:cxn>
                  <a:cxn ang="0">
                    <a:pos x="24" y="9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1" y="0"/>
                  </a:cxn>
                </a:cxnLst>
                <a:rect l="0" t="0" r="r" b="b"/>
                <a:pathLst>
                  <a:path w="25" h="16">
                    <a:moveTo>
                      <a:pt x="1" y="0"/>
                    </a:moveTo>
                    <a:lnTo>
                      <a:pt x="0" y="4"/>
                    </a:lnTo>
                    <a:lnTo>
                      <a:pt x="0" y="16"/>
                    </a:lnTo>
                    <a:lnTo>
                      <a:pt x="25" y="16"/>
                    </a:lnTo>
                    <a:lnTo>
                      <a:pt x="25" y="4"/>
                    </a:lnTo>
                    <a:lnTo>
                      <a:pt x="24" y="9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82" name="Freeform 378"/>
              <p:cNvSpPr>
                <a:spLocks/>
              </p:cNvSpPr>
              <p:nvPr/>
            </p:nvSpPr>
            <p:spPr bwMode="auto">
              <a:xfrm>
                <a:off x="998" y="1047"/>
                <a:ext cx="29" cy="30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6" y="3"/>
                  </a:cxn>
                  <a:cxn ang="0">
                    <a:pos x="0" y="20"/>
                  </a:cxn>
                  <a:cxn ang="0">
                    <a:pos x="23" y="29"/>
                  </a:cxn>
                  <a:cxn ang="0">
                    <a:pos x="29" y="11"/>
                  </a:cxn>
                  <a:cxn ang="0">
                    <a:pos x="28" y="14"/>
                  </a:cxn>
                  <a:cxn ang="0">
                    <a:pos x="7" y="0"/>
                  </a:cxn>
                  <a:cxn ang="0">
                    <a:pos x="7" y="2"/>
                  </a:cxn>
                  <a:cxn ang="0">
                    <a:pos x="6" y="3"/>
                  </a:cxn>
                  <a:cxn ang="0">
                    <a:pos x="7" y="0"/>
                  </a:cxn>
                </a:cxnLst>
                <a:rect l="0" t="0" r="r" b="b"/>
                <a:pathLst>
                  <a:path w="29" h="29">
                    <a:moveTo>
                      <a:pt x="7" y="0"/>
                    </a:moveTo>
                    <a:lnTo>
                      <a:pt x="6" y="3"/>
                    </a:lnTo>
                    <a:lnTo>
                      <a:pt x="0" y="20"/>
                    </a:lnTo>
                    <a:lnTo>
                      <a:pt x="23" y="29"/>
                    </a:lnTo>
                    <a:lnTo>
                      <a:pt x="29" y="11"/>
                    </a:lnTo>
                    <a:lnTo>
                      <a:pt x="28" y="14"/>
                    </a:lnTo>
                    <a:lnTo>
                      <a:pt x="7" y="0"/>
                    </a:lnTo>
                    <a:lnTo>
                      <a:pt x="7" y="2"/>
                    </a:lnTo>
                    <a:lnTo>
                      <a:pt x="6" y="3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83" name="Freeform 379"/>
              <p:cNvSpPr>
                <a:spLocks/>
              </p:cNvSpPr>
              <p:nvPr/>
            </p:nvSpPr>
            <p:spPr bwMode="auto">
              <a:xfrm>
                <a:off x="1005" y="1027"/>
                <a:ext cx="31" cy="34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1" y="2"/>
                  </a:cxn>
                  <a:cxn ang="0">
                    <a:pos x="0" y="19"/>
                  </a:cxn>
                  <a:cxn ang="0">
                    <a:pos x="21" y="33"/>
                  </a:cxn>
                  <a:cxn ang="0">
                    <a:pos x="32" y="16"/>
                  </a:cxn>
                  <a:cxn ang="0">
                    <a:pos x="31" y="18"/>
                  </a:cxn>
                  <a:cxn ang="0">
                    <a:pos x="13" y="0"/>
                  </a:cxn>
                  <a:cxn ang="0">
                    <a:pos x="12" y="1"/>
                  </a:cxn>
                  <a:cxn ang="0">
                    <a:pos x="11" y="2"/>
                  </a:cxn>
                  <a:cxn ang="0">
                    <a:pos x="13" y="0"/>
                  </a:cxn>
                </a:cxnLst>
                <a:rect l="0" t="0" r="r" b="b"/>
                <a:pathLst>
                  <a:path w="32" h="33">
                    <a:moveTo>
                      <a:pt x="13" y="0"/>
                    </a:moveTo>
                    <a:lnTo>
                      <a:pt x="11" y="2"/>
                    </a:lnTo>
                    <a:lnTo>
                      <a:pt x="0" y="19"/>
                    </a:lnTo>
                    <a:lnTo>
                      <a:pt x="21" y="33"/>
                    </a:lnTo>
                    <a:lnTo>
                      <a:pt x="32" y="16"/>
                    </a:lnTo>
                    <a:lnTo>
                      <a:pt x="31" y="18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11" y="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84" name="Freeform 380"/>
              <p:cNvSpPr>
                <a:spLocks/>
              </p:cNvSpPr>
              <p:nvPr/>
            </p:nvSpPr>
            <p:spPr bwMode="auto">
              <a:xfrm>
                <a:off x="1015" y="1027"/>
                <a:ext cx="20" cy="20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11" y="9"/>
                  </a:cxn>
                  <a:cxn ang="0">
                    <a:pos x="11" y="9"/>
                  </a:cxn>
                  <a:cxn ang="0">
                    <a:pos x="11" y="9"/>
                  </a:cxn>
                  <a:cxn ang="0">
                    <a:pos x="11" y="9"/>
                  </a:cxn>
                  <a:cxn ang="0">
                    <a:pos x="20" y="18"/>
                  </a:cxn>
                  <a:cxn ang="0">
                    <a:pos x="2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2" y="0"/>
                  </a:cxn>
                </a:cxnLst>
                <a:rect l="0" t="0" r="r" b="b"/>
                <a:pathLst>
                  <a:path w="20" h="18">
                    <a:moveTo>
                      <a:pt x="2" y="0"/>
                    </a:moveTo>
                    <a:lnTo>
                      <a:pt x="11" y="9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20" y="18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85" name="Freeform 381"/>
              <p:cNvSpPr>
                <a:spLocks/>
              </p:cNvSpPr>
              <p:nvPr/>
            </p:nvSpPr>
            <p:spPr bwMode="auto">
              <a:xfrm>
                <a:off x="1017" y="1015"/>
                <a:ext cx="29" cy="32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1" y="2"/>
                  </a:cxn>
                  <a:cxn ang="0">
                    <a:pos x="0" y="13"/>
                  </a:cxn>
                  <a:cxn ang="0">
                    <a:pos x="18" y="31"/>
                  </a:cxn>
                  <a:cxn ang="0">
                    <a:pos x="29" y="19"/>
                  </a:cxn>
                  <a:cxn ang="0">
                    <a:pos x="27" y="21"/>
                  </a:cxn>
                  <a:cxn ang="0">
                    <a:pos x="13" y="0"/>
                  </a:cxn>
                  <a:cxn ang="0">
                    <a:pos x="12" y="1"/>
                  </a:cxn>
                  <a:cxn ang="0">
                    <a:pos x="11" y="2"/>
                  </a:cxn>
                  <a:cxn ang="0">
                    <a:pos x="13" y="0"/>
                  </a:cxn>
                </a:cxnLst>
                <a:rect l="0" t="0" r="r" b="b"/>
                <a:pathLst>
                  <a:path w="29" h="31">
                    <a:moveTo>
                      <a:pt x="13" y="0"/>
                    </a:moveTo>
                    <a:lnTo>
                      <a:pt x="11" y="2"/>
                    </a:lnTo>
                    <a:lnTo>
                      <a:pt x="0" y="13"/>
                    </a:lnTo>
                    <a:lnTo>
                      <a:pt x="18" y="31"/>
                    </a:lnTo>
                    <a:lnTo>
                      <a:pt x="29" y="19"/>
                    </a:lnTo>
                    <a:lnTo>
                      <a:pt x="27" y="21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11" y="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86" name="Freeform 382"/>
              <p:cNvSpPr>
                <a:spLocks/>
              </p:cNvSpPr>
              <p:nvPr/>
            </p:nvSpPr>
            <p:spPr bwMode="auto">
              <a:xfrm>
                <a:off x="1031" y="1007"/>
                <a:ext cx="29" cy="28"/>
              </a:xfrm>
              <a:custGeom>
                <a:avLst/>
                <a:gdLst/>
                <a:ahLst/>
                <a:cxnLst>
                  <a:cxn ang="0">
                    <a:pos x="7" y="6"/>
                  </a:cxn>
                  <a:cxn ang="0">
                    <a:pos x="12" y="0"/>
                  </a:cxn>
                  <a:cxn ang="0">
                    <a:pos x="0" y="8"/>
                  </a:cxn>
                  <a:cxn ang="0">
                    <a:pos x="14" y="29"/>
                  </a:cxn>
                  <a:cxn ang="0">
                    <a:pos x="26" y="21"/>
                  </a:cxn>
                  <a:cxn ang="0">
                    <a:pos x="30" y="15"/>
                  </a:cxn>
                  <a:cxn ang="0">
                    <a:pos x="26" y="21"/>
                  </a:cxn>
                  <a:cxn ang="0">
                    <a:pos x="29" y="19"/>
                  </a:cxn>
                  <a:cxn ang="0">
                    <a:pos x="30" y="15"/>
                  </a:cxn>
                  <a:cxn ang="0">
                    <a:pos x="7" y="6"/>
                  </a:cxn>
                </a:cxnLst>
                <a:rect l="0" t="0" r="r" b="b"/>
                <a:pathLst>
                  <a:path w="30" h="29">
                    <a:moveTo>
                      <a:pt x="7" y="6"/>
                    </a:moveTo>
                    <a:lnTo>
                      <a:pt x="12" y="0"/>
                    </a:lnTo>
                    <a:lnTo>
                      <a:pt x="0" y="8"/>
                    </a:lnTo>
                    <a:lnTo>
                      <a:pt x="14" y="29"/>
                    </a:lnTo>
                    <a:lnTo>
                      <a:pt x="26" y="21"/>
                    </a:lnTo>
                    <a:lnTo>
                      <a:pt x="30" y="15"/>
                    </a:lnTo>
                    <a:lnTo>
                      <a:pt x="26" y="21"/>
                    </a:lnTo>
                    <a:lnTo>
                      <a:pt x="29" y="19"/>
                    </a:lnTo>
                    <a:lnTo>
                      <a:pt x="30" y="15"/>
                    </a:lnTo>
                    <a:lnTo>
                      <a:pt x="7" y="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87" name="Freeform 383"/>
              <p:cNvSpPr>
                <a:spLocks/>
              </p:cNvSpPr>
              <p:nvPr/>
            </p:nvSpPr>
            <p:spPr bwMode="auto">
              <a:xfrm>
                <a:off x="1039" y="1001"/>
                <a:ext cx="27" cy="20"/>
              </a:xfrm>
              <a:custGeom>
                <a:avLst/>
                <a:gdLst/>
                <a:ahLst/>
                <a:cxnLst>
                  <a:cxn ang="0">
                    <a:pos x="5" y="1"/>
                  </a:cxn>
                  <a:cxn ang="0">
                    <a:pos x="5" y="0"/>
                  </a:cxn>
                  <a:cxn ang="0">
                    <a:pos x="0" y="12"/>
                  </a:cxn>
                  <a:cxn ang="0">
                    <a:pos x="23" y="21"/>
                  </a:cxn>
                  <a:cxn ang="0">
                    <a:pos x="29" y="9"/>
                  </a:cxn>
                  <a:cxn ang="0">
                    <a:pos x="29" y="8"/>
                  </a:cxn>
                  <a:cxn ang="0">
                    <a:pos x="5" y="1"/>
                  </a:cxn>
                </a:cxnLst>
                <a:rect l="0" t="0" r="r" b="b"/>
                <a:pathLst>
                  <a:path w="29" h="21">
                    <a:moveTo>
                      <a:pt x="5" y="1"/>
                    </a:moveTo>
                    <a:lnTo>
                      <a:pt x="5" y="0"/>
                    </a:lnTo>
                    <a:lnTo>
                      <a:pt x="0" y="12"/>
                    </a:lnTo>
                    <a:lnTo>
                      <a:pt x="23" y="21"/>
                    </a:lnTo>
                    <a:lnTo>
                      <a:pt x="29" y="9"/>
                    </a:lnTo>
                    <a:lnTo>
                      <a:pt x="29" y="8"/>
                    </a:lnTo>
                    <a:lnTo>
                      <a:pt x="5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88" name="Freeform 384"/>
              <p:cNvSpPr>
                <a:spLocks/>
              </p:cNvSpPr>
              <p:nvPr/>
            </p:nvSpPr>
            <p:spPr bwMode="auto">
              <a:xfrm>
                <a:off x="1043" y="1001"/>
                <a:ext cx="24" cy="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24" y="7"/>
                  </a:cxn>
                  <a:cxn ang="0">
                    <a:pos x="0" y="0"/>
                  </a:cxn>
                </a:cxnLst>
                <a:rect l="0" t="0" r="r" b="b"/>
                <a:pathLst>
                  <a:path w="24" h="7">
                    <a:moveTo>
                      <a:pt x="0" y="0"/>
                    </a:move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24" y="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89" name="Freeform 385"/>
              <p:cNvSpPr>
                <a:spLocks/>
              </p:cNvSpPr>
              <p:nvPr/>
            </p:nvSpPr>
            <p:spPr bwMode="auto">
              <a:xfrm>
                <a:off x="1043" y="987"/>
                <a:ext cx="27" cy="22"/>
              </a:xfrm>
              <a:custGeom>
                <a:avLst/>
                <a:gdLst/>
                <a:ahLst/>
                <a:cxnLst>
                  <a:cxn ang="0">
                    <a:pos x="3" y="3"/>
                  </a:cxn>
                  <a:cxn ang="0">
                    <a:pos x="4" y="0"/>
                  </a:cxn>
                  <a:cxn ang="0">
                    <a:pos x="0" y="14"/>
                  </a:cxn>
                  <a:cxn ang="0">
                    <a:pos x="24" y="21"/>
                  </a:cxn>
                  <a:cxn ang="0">
                    <a:pos x="28" y="7"/>
                  </a:cxn>
                  <a:cxn ang="0">
                    <a:pos x="28" y="3"/>
                  </a:cxn>
                  <a:cxn ang="0">
                    <a:pos x="28" y="7"/>
                  </a:cxn>
                  <a:cxn ang="0">
                    <a:pos x="28" y="5"/>
                  </a:cxn>
                  <a:cxn ang="0">
                    <a:pos x="28" y="3"/>
                  </a:cxn>
                  <a:cxn ang="0">
                    <a:pos x="3" y="3"/>
                  </a:cxn>
                </a:cxnLst>
                <a:rect l="0" t="0" r="r" b="b"/>
                <a:pathLst>
                  <a:path w="28" h="21">
                    <a:moveTo>
                      <a:pt x="3" y="3"/>
                    </a:moveTo>
                    <a:lnTo>
                      <a:pt x="4" y="0"/>
                    </a:lnTo>
                    <a:lnTo>
                      <a:pt x="0" y="14"/>
                    </a:lnTo>
                    <a:lnTo>
                      <a:pt x="24" y="21"/>
                    </a:lnTo>
                    <a:lnTo>
                      <a:pt x="28" y="7"/>
                    </a:lnTo>
                    <a:lnTo>
                      <a:pt x="28" y="3"/>
                    </a:lnTo>
                    <a:lnTo>
                      <a:pt x="28" y="7"/>
                    </a:lnTo>
                    <a:lnTo>
                      <a:pt x="28" y="5"/>
                    </a:lnTo>
                    <a:lnTo>
                      <a:pt x="28" y="3"/>
                    </a:lnTo>
                    <a:lnTo>
                      <a:pt x="3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90" name="Freeform 386"/>
              <p:cNvSpPr>
                <a:spLocks/>
              </p:cNvSpPr>
              <p:nvPr/>
            </p:nvSpPr>
            <p:spPr bwMode="auto">
              <a:xfrm>
                <a:off x="1046" y="979"/>
                <a:ext cx="24" cy="1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" y="12"/>
                  </a:cxn>
                  <a:cxn ang="0">
                    <a:pos x="25" y="0"/>
                  </a:cxn>
                  <a:cxn ang="0">
                    <a:pos x="25" y="0"/>
                  </a:cxn>
                  <a:cxn ang="0">
                    <a:pos x="0" y="0"/>
                  </a:cxn>
                </a:cxnLst>
                <a:rect l="0" t="0" r="r" b="b"/>
                <a:pathLst>
                  <a:path w="25" h="12">
                    <a:moveTo>
                      <a:pt x="0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" y="12"/>
                    </a:lnTo>
                    <a:lnTo>
                      <a:pt x="25" y="0"/>
                    </a:lnTo>
                    <a:lnTo>
                      <a:pt x="25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91" name="Freeform 387"/>
              <p:cNvSpPr>
                <a:spLocks/>
              </p:cNvSpPr>
              <p:nvPr/>
            </p:nvSpPr>
            <p:spPr bwMode="auto">
              <a:xfrm>
                <a:off x="1046" y="973"/>
                <a:ext cx="24" cy="6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0" y="0"/>
                  </a:cxn>
                  <a:cxn ang="0">
                    <a:pos x="0" y="5"/>
                  </a:cxn>
                  <a:cxn ang="0">
                    <a:pos x="25" y="5"/>
                  </a:cxn>
                  <a:cxn ang="0">
                    <a:pos x="25" y="0"/>
                  </a:cxn>
                  <a:cxn ang="0">
                    <a:pos x="13" y="0"/>
                  </a:cxn>
                </a:cxnLst>
                <a:rect l="0" t="0" r="r" b="b"/>
                <a:pathLst>
                  <a:path w="25" h="5">
                    <a:moveTo>
                      <a:pt x="13" y="0"/>
                    </a:moveTo>
                    <a:lnTo>
                      <a:pt x="0" y="0"/>
                    </a:lnTo>
                    <a:lnTo>
                      <a:pt x="0" y="5"/>
                    </a:lnTo>
                    <a:lnTo>
                      <a:pt x="25" y="5"/>
                    </a:lnTo>
                    <a:lnTo>
                      <a:pt x="25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92" name="Freeform 388"/>
              <p:cNvSpPr>
                <a:spLocks/>
              </p:cNvSpPr>
              <p:nvPr/>
            </p:nvSpPr>
            <p:spPr bwMode="auto">
              <a:xfrm>
                <a:off x="1125" y="1192"/>
                <a:ext cx="26" cy="22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5" y="2"/>
                  </a:cxn>
                  <a:cxn ang="0">
                    <a:pos x="0" y="8"/>
                  </a:cxn>
                  <a:cxn ang="0">
                    <a:pos x="19" y="23"/>
                  </a:cxn>
                  <a:cxn ang="0">
                    <a:pos x="25" y="17"/>
                  </a:cxn>
                  <a:cxn ang="0">
                    <a:pos x="23" y="19"/>
                  </a:cxn>
                  <a:cxn ang="0">
                    <a:pos x="7" y="0"/>
                  </a:cxn>
                </a:cxnLst>
                <a:rect l="0" t="0" r="r" b="b"/>
                <a:pathLst>
                  <a:path w="25" h="23">
                    <a:moveTo>
                      <a:pt x="7" y="0"/>
                    </a:moveTo>
                    <a:lnTo>
                      <a:pt x="5" y="2"/>
                    </a:lnTo>
                    <a:lnTo>
                      <a:pt x="0" y="8"/>
                    </a:lnTo>
                    <a:lnTo>
                      <a:pt x="19" y="23"/>
                    </a:lnTo>
                    <a:lnTo>
                      <a:pt x="25" y="17"/>
                    </a:lnTo>
                    <a:lnTo>
                      <a:pt x="23" y="19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93" name="Freeform 389"/>
              <p:cNvSpPr>
                <a:spLocks/>
              </p:cNvSpPr>
              <p:nvPr/>
            </p:nvSpPr>
            <p:spPr bwMode="auto">
              <a:xfrm>
                <a:off x="1131" y="1176"/>
                <a:ext cx="29" cy="34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2" y="3"/>
                  </a:cxn>
                  <a:cxn ang="0">
                    <a:pos x="0" y="14"/>
                  </a:cxn>
                  <a:cxn ang="0">
                    <a:pos x="16" y="33"/>
                  </a:cxn>
                  <a:cxn ang="0">
                    <a:pos x="28" y="22"/>
                  </a:cxn>
                  <a:cxn ang="0">
                    <a:pos x="24" y="24"/>
                  </a:cxn>
                  <a:cxn ang="0">
                    <a:pos x="16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6" y="0"/>
                  </a:cxn>
                </a:cxnLst>
                <a:rect l="0" t="0" r="r" b="b"/>
                <a:pathLst>
                  <a:path w="28" h="33">
                    <a:moveTo>
                      <a:pt x="16" y="0"/>
                    </a:moveTo>
                    <a:lnTo>
                      <a:pt x="12" y="3"/>
                    </a:lnTo>
                    <a:lnTo>
                      <a:pt x="0" y="14"/>
                    </a:lnTo>
                    <a:lnTo>
                      <a:pt x="16" y="33"/>
                    </a:lnTo>
                    <a:lnTo>
                      <a:pt x="28" y="22"/>
                    </a:lnTo>
                    <a:lnTo>
                      <a:pt x="24" y="24"/>
                    </a:lnTo>
                    <a:lnTo>
                      <a:pt x="16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94" name="Freeform 390"/>
              <p:cNvSpPr>
                <a:spLocks/>
              </p:cNvSpPr>
              <p:nvPr/>
            </p:nvSpPr>
            <p:spPr bwMode="auto">
              <a:xfrm>
                <a:off x="1149" y="1170"/>
                <a:ext cx="26" cy="32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17" y="0"/>
                  </a:cxn>
                  <a:cxn ang="0">
                    <a:pos x="0" y="6"/>
                  </a:cxn>
                  <a:cxn ang="0">
                    <a:pos x="8" y="30"/>
                  </a:cxn>
                  <a:cxn ang="0">
                    <a:pos x="26" y="24"/>
                  </a:cxn>
                  <a:cxn ang="0">
                    <a:pos x="23" y="25"/>
                  </a:cxn>
                  <a:cxn ang="0">
                    <a:pos x="20" y="0"/>
                  </a:cxn>
                  <a:cxn ang="0">
                    <a:pos x="19" y="0"/>
                  </a:cxn>
                  <a:cxn ang="0">
                    <a:pos x="17" y="0"/>
                  </a:cxn>
                  <a:cxn ang="0">
                    <a:pos x="20" y="0"/>
                  </a:cxn>
                </a:cxnLst>
                <a:rect l="0" t="0" r="r" b="b"/>
                <a:pathLst>
                  <a:path w="26" h="30">
                    <a:moveTo>
                      <a:pt x="20" y="0"/>
                    </a:moveTo>
                    <a:lnTo>
                      <a:pt x="17" y="0"/>
                    </a:lnTo>
                    <a:lnTo>
                      <a:pt x="0" y="6"/>
                    </a:lnTo>
                    <a:lnTo>
                      <a:pt x="8" y="30"/>
                    </a:lnTo>
                    <a:lnTo>
                      <a:pt x="26" y="24"/>
                    </a:lnTo>
                    <a:lnTo>
                      <a:pt x="23" y="25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95" name="Freeform 391"/>
              <p:cNvSpPr>
                <a:spLocks/>
              </p:cNvSpPr>
              <p:nvPr/>
            </p:nvSpPr>
            <p:spPr bwMode="auto">
              <a:xfrm>
                <a:off x="1166" y="1170"/>
                <a:ext cx="5" cy="26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6" y="25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3" y="0"/>
                  </a:cxn>
                </a:cxnLst>
                <a:rect l="0" t="0" r="r" b="b"/>
                <a:pathLst>
                  <a:path w="6" h="25">
                    <a:moveTo>
                      <a:pt x="3" y="0"/>
                    </a:move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6" y="25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96" name="Freeform 392"/>
              <p:cNvSpPr>
                <a:spLocks/>
              </p:cNvSpPr>
              <p:nvPr/>
            </p:nvSpPr>
            <p:spPr bwMode="auto">
              <a:xfrm>
                <a:off x="1167" y="1168"/>
                <a:ext cx="26" cy="28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2" y="0"/>
                  </a:cxn>
                  <a:cxn ang="0">
                    <a:pos x="0" y="3"/>
                  </a:cxn>
                  <a:cxn ang="0">
                    <a:pos x="3" y="28"/>
                  </a:cxn>
                  <a:cxn ang="0">
                    <a:pos x="25" y="25"/>
                  </a:cxn>
                  <a:cxn ang="0">
                    <a:pos x="25" y="25"/>
                  </a:cxn>
                  <a:cxn ang="0">
                    <a:pos x="22" y="0"/>
                  </a:cxn>
                </a:cxnLst>
                <a:rect l="0" t="0" r="r" b="b"/>
                <a:pathLst>
                  <a:path w="25" h="28">
                    <a:moveTo>
                      <a:pt x="22" y="0"/>
                    </a:moveTo>
                    <a:lnTo>
                      <a:pt x="22" y="0"/>
                    </a:lnTo>
                    <a:lnTo>
                      <a:pt x="0" y="3"/>
                    </a:lnTo>
                    <a:lnTo>
                      <a:pt x="3" y="28"/>
                    </a:lnTo>
                    <a:lnTo>
                      <a:pt x="25" y="25"/>
                    </a:lnTo>
                    <a:lnTo>
                      <a:pt x="25" y="25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97" name="Freeform 393"/>
              <p:cNvSpPr>
                <a:spLocks/>
              </p:cNvSpPr>
              <p:nvPr/>
            </p:nvSpPr>
            <p:spPr bwMode="auto">
              <a:xfrm>
                <a:off x="1189" y="1164"/>
                <a:ext cx="31" cy="30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6" y="0"/>
                  </a:cxn>
                  <a:cxn ang="0">
                    <a:pos x="0" y="3"/>
                  </a:cxn>
                  <a:cxn ang="0">
                    <a:pos x="3" y="28"/>
                  </a:cxn>
                  <a:cxn ang="0">
                    <a:pos x="29" y="25"/>
                  </a:cxn>
                  <a:cxn ang="0">
                    <a:pos x="32" y="24"/>
                  </a:cxn>
                  <a:cxn ang="0">
                    <a:pos x="29" y="25"/>
                  </a:cxn>
                  <a:cxn ang="0">
                    <a:pos x="30" y="24"/>
                  </a:cxn>
                  <a:cxn ang="0">
                    <a:pos x="32" y="24"/>
                  </a:cxn>
                  <a:cxn ang="0">
                    <a:pos x="23" y="0"/>
                  </a:cxn>
                </a:cxnLst>
                <a:rect l="0" t="0" r="r" b="b"/>
                <a:pathLst>
                  <a:path w="32" h="28">
                    <a:moveTo>
                      <a:pt x="23" y="0"/>
                    </a:moveTo>
                    <a:lnTo>
                      <a:pt x="26" y="0"/>
                    </a:lnTo>
                    <a:lnTo>
                      <a:pt x="0" y="3"/>
                    </a:lnTo>
                    <a:lnTo>
                      <a:pt x="3" y="28"/>
                    </a:lnTo>
                    <a:lnTo>
                      <a:pt x="29" y="25"/>
                    </a:lnTo>
                    <a:lnTo>
                      <a:pt x="32" y="24"/>
                    </a:lnTo>
                    <a:lnTo>
                      <a:pt x="29" y="25"/>
                    </a:lnTo>
                    <a:lnTo>
                      <a:pt x="30" y="24"/>
                    </a:lnTo>
                    <a:lnTo>
                      <a:pt x="32" y="24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98" name="Freeform 394"/>
              <p:cNvSpPr>
                <a:spLocks/>
              </p:cNvSpPr>
              <p:nvPr/>
            </p:nvSpPr>
            <p:spPr bwMode="auto">
              <a:xfrm>
                <a:off x="1213" y="1160"/>
                <a:ext cx="29" cy="30"/>
              </a:xfrm>
              <a:custGeom>
                <a:avLst/>
                <a:gdLst/>
                <a:ahLst/>
                <a:cxnLst>
                  <a:cxn ang="0">
                    <a:pos x="8" y="7"/>
                  </a:cxn>
                  <a:cxn ang="0">
                    <a:pos x="15" y="0"/>
                  </a:cxn>
                  <a:cxn ang="0">
                    <a:pos x="0" y="5"/>
                  </a:cxn>
                  <a:cxn ang="0">
                    <a:pos x="9" y="29"/>
                  </a:cxn>
                  <a:cxn ang="0">
                    <a:pos x="23" y="24"/>
                  </a:cxn>
                  <a:cxn ang="0">
                    <a:pos x="30" y="17"/>
                  </a:cxn>
                  <a:cxn ang="0">
                    <a:pos x="23" y="24"/>
                  </a:cxn>
                  <a:cxn ang="0">
                    <a:pos x="28" y="22"/>
                  </a:cxn>
                  <a:cxn ang="0">
                    <a:pos x="30" y="17"/>
                  </a:cxn>
                  <a:cxn ang="0">
                    <a:pos x="8" y="7"/>
                  </a:cxn>
                </a:cxnLst>
                <a:rect l="0" t="0" r="r" b="b"/>
                <a:pathLst>
                  <a:path w="30" h="29">
                    <a:moveTo>
                      <a:pt x="8" y="7"/>
                    </a:moveTo>
                    <a:lnTo>
                      <a:pt x="15" y="0"/>
                    </a:lnTo>
                    <a:lnTo>
                      <a:pt x="0" y="5"/>
                    </a:lnTo>
                    <a:lnTo>
                      <a:pt x="9" y="29"/>
                    </a:lnTo>
                    <a:lnTo>
                      <a:pt x="23" y="24"/>
                    </a:lnTo>
                    <a:lnTo>
                      <a:pt x="30" y="17"/>
                    </a:lnTo>
                    <a:lnTo>
                      <a:pt x="23" y="24"/>
                    </a:lnTo>
                    <a:lnTo>
                      <a:pt x="28" y="22"/>
                    </a:lnTo>
                    <a:lnTo>
                      <a:pt x="30" y="17"/>
                    </a:lnTo>
                    <a:lnTo>
                      <a:pt x="8" y="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899" name="Freeform 395"/>
              <p:cNvSpPr>
                <a:spLocks/>
              </p:cNvSpPr>
              <p:nvPr/>
            </p:nvSpPr>
            <p:spPr bwMode="auto">
              <a:xfrm>
                <a:off x="1220" y="1166"/>
                <a:ext cx="22" cy="18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22" y="10"/>
                  </a:cxn>
                  <a:cxn ang="0">
                    <a:pos x="15" y="17"/>
                  </a:cxn>
                  <a:cxn ang="0">
                    <a:pos x="20" y="15"/>
                  </a:cxn>
                  <a:cxn ang="0">
                    <a:pos x="22" y="10"/>
                  </a:cxn>
                  <a:cxn ang="0">
                    <a:pos x="0" y="0"/>
                  </a:cxn>
                </a:cxnLst>
                <a:rect l="0" t="0" r="r" b="b"/>
                <a:pathLst>
                  <a:path w="22" h="17">
                    <a:moveTo>
                      <a:pt x="0" y="0"/>
                    </a:moveTo>
                    <a:lnTo>
                      <a:pt x="11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22" y="10"/>
                    </a:lnTo>
                    <a:lnTo>
                      <a:pt x="15" y="17"/>
                    </a:lnTo>
                    <a:lnTo>
                      <a:pt x="20" y="15"/>
                    </a:lnTo>
                    <a:lnTo>
                      <a:pt x="22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00" name="Freeform 396"/>
              <p:cNvSpPr>
                <a:spLocks/>
              </p:cNvSpPr>
              <p:nvPr/>
            </p:nvSpPr>
            <p:spPr bwMode="auto">
              <a:xfrm>
                <a:off x="1220" y="1154"/>
                <a:ext cx="29" cy="2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6" y="1"/>
                  </a:cxn>
                  <a:cxn ang="0">
                    <a:pos x="0" y="13"/>
                  </a:cxn>
                  <a:cxn ang="0">
                    <a:pos x="22" y="23"/>
                  </a:cxn>
                  <a:cxn ang="0">
                    <a:pos x="28" y="11"/>
                  </a:cxn>
                  <a:cxn ang="0">
                    <a:pos x="27" y="13"/>
                  </a:cxn>
                  <a:cxn ang="0">
                    <a:pos x="6" y="0"/>
                  </a:cxn>
                </a:cxnLst>
                <a:rect l="0" t="0" r="r" b="b"/>
                <a:pathLst>
                  <a:path w="28" h="23">
                    <a:moveTo>
                      <a:pt x="6" y="0"/>
                    </a:moveTo>
                    <a:lnTo>
                      <a:pt x="6" y="1"/>
                    </a:lnTo>
                    <a:lnTo>
                      <a:pt x="0" y="13"/>
                    </a:lnTo>
                    <a:lnTo>
                      <a:pt x="22" y="23"/>
                    </a:lnTo>
                    <a:lnTo>
                      <a:pt x="28" y="11"/>
                    </a:lnTo>
                    <a:lnTo>
                      <a:pt x="27" y="13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01" name="Freeform 397"/>
              <p:cNvSpPr>
                <a:spLocks/>
              </p:cNvSpPr>
              <p:nvPr/>
            </p:nvSpPr>
            <p:spPr bwMode="auto">
              <a:xfrm>
                <a:off x="1227" y="1136"/>
                <a:ext cx="29" cy="30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9" y="3"/>
                  </a:cxn>
                  <a:cxn ang="0">
                    <a:pos x="0" y="17"/>
                  </a:cxn>
                  <a:cxn ang="0">
                    <a:pos x="21" y="30"/>
                  </a:cxn>
                  <a:cxn ang="0">
                    <a:pos x="30" y="16"/>
                  </a:cxn>
                  <a:cxn ang="0">
                    <a:pos x="27" y="19"/>
                  </a:cxn>
                  <a:cxn ang="0">
                    <a:pos x="12" y="0"/>
                  </a:cxn>
                  <a:cxn ang="0">
                    <a:pos x="10" y="1"/>
                  </a:cxn>
                  <a:cxn ang="0">
                    <a:pos x="9" y="3"/>
                  </a:cxn>
                  <a:cxn ang="0">
                    <a:pos x="12" y="0"/>
                  </a:cxn>
                </a:cxnLst>
                <a:rect l="0" t="0" r="r" b="b"/>
                <a:pathLst>
                  <a:path w="30" h="30">
                    <a:moveTo>
                      <a:pt x="12" y="0"/>
                    </a:moveTo>
                    <a:lnTo>
                      <a:pt x="9" y="3"/>
                    </a:lnTo>
                    <a:lnTo>
                      <a:pt x="0" y="17"/>
                    </a:lnTo>
                    <a:lnTo>
                      <a:pt x="21" y="30"/>
                    </a:lnTo>
                    <a:lnTo>
                      <a:pt x="30" y="16"/>
                    </a:lnTo>
                    <a:lnTo>
                      <a:pt x="27" y="19"/>
                    </a:lnTo>
                    <a:lnTo>
                      <a:pt x="12" y="0"/>
                    </a:lnTo>
                    <a:lnTo>
                      <a:pt x="10" y="1"/>
                    </a:lnTo>
                    <a:lnTo>
                      <a:pt x="9" y="3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02" name="Freeform 398"/>
              <p:cNvSpPr>
                <a:spLocks/>
              </p:cNvSpPr>
              <p:nvPr/>
            </p:nvSpPr>
            <p:spPr bwMode="auto">
              <a:xfrm>
                <a:off x="1239" y="1124"/>
                <a:ext cx="26" cy="32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1" y="3"/>
                  </a:cxn>
                  <a:cxn ang="0">
                    <a:pos x="0" y="12"/>
                  </a:cxn>
                  <a:cxn ang="0">
                    <a:pos x="15" y="31"/>
                  </a:cxn>
                  <a:cxn ang="0">
                    <a:pos x="26" y="22"/>
                  </a:cxn>
                  <a:cxn ang="0">
                    <a:pos x="21" y="25"/>
                  </a:cxn>
                  <a:cxn ang="0">
                    <a:pos x="16" y="0"/>
                  </a:cxn>
                  <a:cxn ang="0">
                    <a:pos x="13" y="1"/>
                  </a:cxn>
                  <a:cxn ang="0">
                    <a:pos x="11" y="3"/>
                  </a:cxn>
                  <a:cxn ang="0">
                    <a:pos x="16" y="0"/>
                  </a:cxn>
                </a:cxnLst>
                <a:rect l="0" t="0" r="r" b="b"/>
                <a:pathLst>
                  <a:path w="26" h="31">
                    <a:moveTo>
                      <a:pt x="16" y="0"/>
                    </a:moveTo>
                    <a:lnTo>
                      <a:pt x="11" y="3"/>
                    </a:lnTo>
                    <a:lnTo>
                      <a:pt x="0" y="12"/>
                    </a:lnTo>
                    <a:lnTo>
                      <a:pt x="15" y="31"/>
                    </a:lnTo>
                    <a:lnTo>
                      <a:pt x="26" y="22"/>
                    </a:lnTo>
                    <a:lnTo>
                      <a:pt x="21" y="25"/>
                    </a:lnTo>
                    <a:lnTo>
                      <a:pt x="16" y="0"/>
                    </a:lnTo>
                    <a:lnTo>
                      <a:pt x="13" y="1"/>
                    </a:lnTo>
                    <a:lnTo>
                      <a:pt x="11" y="3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03" name="Freeform 399"/>
              <p:cNvSpPr>
                <a:spLocks/>
              </p:cNvSpPr>
              <p:nvPr/>
            </p:nvSpPr>
            <p:spPr bwMode="auto">
              <a:xfrm>
                <a:off x="1249" y="1124"/>
                <a:ext cx="10" cy="26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8" y="13"/>
                  </a:cxn>
                  <a:cxn ang="0">
                    <a:pos x="8" y="13"/>
                  </a:cxn>
                  <a:cxn ang="0">
                    <a:pos x="8" y="13"/>
                  </a:cxn>
                  <a:cxn ang="0">
                    <a:pos x="8" y="13"/>
                  </a:cxn>
                  <a:cxn ang="0">
                    <a:pos x="10" y="25"/>
                  </a:cxn>
                  <a:cxn ang="0">
                    <a:pos x="5" y="0"/>
                  </a:cxn>
                  <a:cxn ang="0">
                    <a:pos x="2" y="1"/>
                  </a:cxn>
                  <a:cxn ang="0">
                    <a:pos x="0" y="3"/>
                  </a:cxn>
                  <a:cxn ang="0">
                    <a:pos x="5" y="0"/>
                  </a:cxn>
                </a:cxnLst>
                <a:rect l="0" t="0" r="r" b="b"/>
                <a:pathLst>
                  <a:path w="10" h="25">
                    <a:moveTo>
                      <a:pt x="5" y="0"/>
                    </a:moveTo>
                    <a:lnTo>
                      <a:pt x="8" y="13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8" y="13"/>
                    </a:lnTo>
                    <a:lnTo>
                      <a:pt x="10" y="25"/>
                    </a:lnTo>
                    <a:lnTo>
                      <a:pt x="5" y="0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04" name="Freeform 400"/>
              <p:cNvSpPr>
                <a:spLocks/>
              </p:cNvSpPr>
              <p:nvPr/>
            </p:nvSpPr>
            <p:spPr bwMode="auto">
              <a:xfrm>
                <a:off x="1254" y="1122"/>
                <a:ext cx="19" cy="28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5" y="0"/>
                  </a:cxn>
                  <a:cxn ang="0">
                    <a:pos x="0" y="3"/>
                  </a:cxn>
                  <a:cxn ang="0">
                    <a:pos x="5" y="28"/>
                  </a:cxn>
                  <a:cxn ang="0">
                    <a:pos x="20" y="24"/>
                  </a:cxn>
                  <a:cxn ang="0">
                    <a:pos x="20" y="24"/>
                  </a:cxn>
                  <a:cxn ang="0">
                    <a:pos x="15" y="0"/>
                  </a:cxn>
                </a:cxnLst>
                <a:rect l="0" t="0" r="r" b="b"/>
                <a:pathLst>
                  <a:path w="20" h="28">
                    <a:moveTo>
                      <a:pt x="15" y="0"/>
                    </a:moveTo>
                    <a:lnTo>
                      <a:pt x="15" y="0"/>
                    </a:lnTo>
                    <a:lnTo>
                      <a:pt x="0" y="3"/>
                    </a:lnTo>
                    <a:lnTo>
                      <a:pt x="5" y="28"/>
                    </a:lnTo>
                    <a:lnTo>
                      <a:pt x="20" y="24"/>
                    </a:lnTo>
                    <a:lnTo>
                      <a:pt x="20" y="24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05" name="Freeform 401"/>
              <p:cNvSpPr>
                <a:spLocks/>
              </p:cNvSpPr>
              <p:nvPr/>
            </p:nvSpPr>
            <p:spPr bwMode="auto">
              <a:xfrm>
                <a:off x="1270" y="1119"/>
                <a:ext cx="19" cy="28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4" y="0"/>
                  </a:cxn>
                  <a:cxn ang="0">
                    <a:pos x="0" y="3"/>
                  </a:cxn>
                  <a:cxn ang="0">
                    <a:pos x="5" y="27"/>
                  </a:cxn>
                  <a:cxn ang="0">
                    <a:pos x="19" y="25"/>
                  </a:cxn>
                  <a:cxn ang="0">
                    <a:pos x="13" y="25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4" y="0"/>
                  </a:cxn>
                  <a:cxn ang="0">
                    <a:pos x="19" y="0"/>
                  </a:cxn>
                </a:cxnLst>
                <a:rect l="0" t="0" r="r" b="b"/>
                <a:pathLst>
                  <a:path w="19" h="27">
                    <a:moveTo>
                      <a:pt x="19" y="0"/>
                    </a:moveTo>
                    <a:lnTo>
                      <a:pt x="14" y="0"/>
                    </a:lnTo>
                    <a:lnTo>
                      <a:pt x="0" y="3"/>
                    </a:lnTo>
                    <a:lnTo>
                      <a:pt x="5" y="27"/>
                    </a:lnTo>
                    <a:lnTo>
                      <a:pt x="19" y="25"/>
                    </a:lnTo>
                    <a:lnTo>
                      <a:pt x="13" y="25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06" name="Freeform 402"/>
              <p:cNvSpPr>
                <a:spLocks/>
              </p:cNvSpPr>
              <p:nvPr/>
            </p:nvSpPr>
            <p:spPr bwMode="auto">
              <a:xfrm>
                <a:off x="1283" y="1119"/>
                <a:ext cx="19" cy="28"/>
              </a:xfrm>
              <a:custGeom>
                <a:avLst/>
                <a:gdLst/>
                <a:ahLst/>
                <a:cxnLst>
                  <a:cxn ang="0">
                    <a:pos x="12" y="3"/>
                  </a:cxn>
                  <a:cxn ang="0">
                    <a:pos x="18" y="3"/>
                  </a:cxn>
                  <a:cxn ang="0">
                    <a:pos x="6" y="0"/>
                  </a:cxn>
                  <a:cxn ang="0">
                    <a:pos x="0" y="25"/>
                  </a:cxn>
                  <a:cxn ang="0">
                    <a:pos x="12" y="27"/>
                  </a:cxn>
                  <a:cxn ang="0">
                    <a:pos x="19" y="27"/>
                  </a:cxn>
                  <a:cxn ang="0">
                    <a:pos x="12" y="27"/>
                  </a:cxn>
                  <a:cxn ang="0">
                    <a:pos x="16" y="28"/>
                  </a:cxn>
                  <a:cxn ang="0">
                    <a:pos x="19" y="27"/>
                  </a:cxn>
                  <a:cxn ang="0">
                    <a:pos x="12" y="3"/>
                  </a:cxn>
                </a:cxnLst>
                <a:rect l="0" t="0" r="r" b="b"/>
                <a:pathLst>
                  <a:path w="19" h="28">
                    <a:moveTo>
                      <a:pt x="12" y="3"/>
                    </a:moveTo>
                    <a:lnTo>
                      <a:pt x="18" y="3"/>
                    </a:lnTo>
                    <a:lnTo>
                      <a:pt x="6" y="0"/>
                    </a:lnTo>
                    <a:lnTo>
                      <a:pt x="0" y="25"/>
                    </a:lnTo>
                    <a:lnTo>
                      <a:pt x="12" y="27"/>
                    </a:lnTo>
                    <a:lnTo>
                      <a:pt x="19" y="27"/>
                    </a:lnTo>
                    <a:lnTo>
                      <a:pt x="12" y="27"/>
                    </a:lnTo>
                    <a:lnTo>
                      <a:pt x="16" y="28"/>
                    </a:lnTo>
                    <a:lnTo>
                      <a:pt x="19" y="27"/>
                    </a:lnTo>
                    <a:lnTo>
                      <a:pt x="12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07" name="Freeform 403"/>
              <p:cNvSpPr>
                <a:spLocks/>
              </p:cNvSpPr>
              <p:nvPr/>
            </p:nvSpPr>
            <p:spPr bwMode="auto">
              <a:xfrm>
                <a:off x="1295" y="1122"/>
                <a:ext cx="7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7" y="24"/>
                  </a:cxn>
                  <a:cxn ang="0">
                    <a:pos x="0" y="24"/>
                  </a:cxn>
                  <a:cxn ang="0">
                    <a:pos x="4" y="25"/>
                  </a:cxn>
                  <a:cxn ang="0">
                    <a:pos x="7" y="24"/>
                  </a:cxn>
                  <a:cxn ang="0">
                    <a:pos x="0" y="0"/>
                  </a:cxn>
                </a:cxnLst>
                <a:rect l="0" t="0" r="r" b="b"/>
                <a:pathLst>
                  <a:path w="7" h="25">
                    <a:moveTo>
                      <a:pt x="0" y="0"/>
                    </a:move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7" y="24"/>
                    </a:lnTo>
                    <a:lnTo>
                      <a:pt x="0" y="24"/>
                    </a:lnTo>
                    <a:lnTo>
                      <a:pt x="4" y="25"/>
                    </a:lnTo>
                    <a:lnTo>
                      <a:pt x="7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08" name="Freeform 404"/>
              <p:cNvSpPr>
                <a:spLocks/>
              </p:cNvSpPr>
              <p:nvPr/>
            </p:nvSpPr>
            <p:spPr bwMode="auto">
              <a:xfrm>
                <a:off x="1295" y="1119"/>
                <a:ext cx="19" cy="28"/>
              </a:xfrm>
              <a:custGeom>
                <a:avLst/>
                <a:gdLst/>
                <a:ahLst/>
                <a:cxnLst>
                  <a:cxn ang="0">
                    <a:pos x="2" y="5"/>
                  </a:cxn>
                  <a:cxn ang="0">
                    <a:pos x="8" y="0"/>
                  </a:cxn>
                  <a:cxn ang="0">
                    <a:pos x="0" y="3"/>
                  </a:cxn>
                  <a:cxn ang="0">
                    <a:pos x="7" y="27"/>
                  </a:cxn>
                  <a:cxn ang="0">
                    <a:pos x="16" y="25"/>
                  </a:cxn>
                  <a:cxn ang="0">
                    <a:pos x="22" y="20"/>
                  </a:cxn>
                  <a:cxn ang="0">
                    <a:pos x="16" y="25"/>
                  </a:cxn>
                  <a:cxn ang="0">
                    <a:pos x="19" y="23"/>
                  </a:cxn>
                  <a:cxn ang="0">
                    <a:pos x="22" y="20"/>
                  </a:cxn>
                  <a:cxn ang="0">
                    <a:pos x="2" y="5"/>
                  </a:cxn>
                </a:cxnLst>
                <a:rect l="0" t="0" r="r" b="b"/>
                <a:pathLst>
                  <a:path w="22" h="27">
                    <a:moveTo>
                      <a:pt x="2" y="5"/>
                    </a:moveTo>
                    <a:lnTo>
                      <a:pt x="8" y="0"/>
                    </a:lnTo>
                    <a:lnTo>
                      <a:pt x="0" y="3"/>
                    </a:lnTo>
                    <a:lnTo>
                      <a:pt x="7" y="27"/>
                    </a:lnTo>
                    <a:lnTo>
                      <a:pt x="16" y="25"/>
                    </a:lnTo>
                    <a:lnTo>
                      <a:pt x="22" y="20"/>
                    </a:lnTo>
                    <a:lnTo>
                      <a:pt x="16" y="25"/>
                    </a:lnTo>
                    <a:lnTo>
                      <a:pt x="19" y="23"/>
                    </a:lnTo>
                    <a:lnTo>
                      <a:pt x="22" y="20"/>
                    </a:lnTo>
                    <a:lnTo>
                      <a:pt x="2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09" name="Freeform 405"/>
              <p:cNvSpPr>
                <a:spLocks/>
              </p:cNvSpPr>
              <p:nvPr/>
            </p:nvSpPr>
            <p:spPr bwMode="auto">
              <a:xfrm>
                <a:off x="1297" y="1117"/>
                <a:ext cx="24" cy="2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5" y="1"/>
                  </a:cxn>
                  <a:cxn ang="0">
                    <a:pos x="0" y="7"/>
                  </a:cxn>
                  <a:cxn ang="0">
                    <a:pos x="20" y="22"/>
                  </a:cxn>
                  <a:cxn ang="0">
                    <a:pos x="25" y="16"/>
                  </a:cxn>
                  <a:cxn ang="0">
                    <a:pos x="24" y="17"/>
                  </a:cxn>
                  <a:cxn ang="0">
                    <a:pos x="6" y="0"/>
                  </a:cxn>
                </a:cxnLst>
                <a:rect l="0" t="0" r="r" b="b"/>
                <a:pathLst>
                  <a:path w="25" h="22">
                    <a:moveTo>
                      <a:pt x="6" y="0"/>
                    </a:moveTo>
                    <a:lnTo>
                      <a:pt x="5" y="1"/>
                    </a:lnTo>
                    <a:lnTo>
                      <a:pt x="0" y="7"/>
                    </a:lnTo>
                    <a:lnTo>
                      <a:pt x="20" y="22"/>
                    </a:lnTo>
                    <a:lnTo>
                      <a:pt x="25" y="16"/>
                    </a:lnTo>
                    <a:lnTo>
                      <a:pt x="24" y="17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10" name="Freeform 406"/>
              <p:cNvSpPr>
                <a:spLocks/>
              </p:cNvSpPr>
              <p:nvPr/>
            </p:nvSpPr>
            <p:spPr bwMode="auto">
              <a:xfrm>
                <a:off x="1302" y="1107"/>
                <a:ext cx="26" cy="28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9" y="1"/>
                  </a:cxn>
                  <a:cxn ang="0">
                    <a:pos x="0" y="10"/>
                  </a:cxn>
                  <a:cxn ang="0">
                    <a:pos x="18" y="27"/>
                  </a:cxn>
                  <a:cxn ang="0">
                    <a:pos x="26" y="19"/>
                  </a:cxn>
                  <a:cxn ang="0">
                    <a:pos x="24" y="21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9" y="1"/>
                  </a:cxn>
                  <a:cxn ang="0">
                    <a:pos x="11" y="0"/>
                  </a:cxn>
                </a:cxnLst>
                <a:rect l="0" t="0" r="r" b="b"/>
                <a:pathLst>
                  <a:path w="26" h="27">
                    <a:moveTo>
                      <a:pt x="11" y="0"/>
                    </a:moveTo>
                    <a:lnTo>
                      <a:pt x="9" y="1"/>
                    </a:lnTo>
                    <a:lnTo>
                      <a:pt x="0" y="10"/>
                    </a:lnTo>
                    <a:lnTo>
                      <a:pt x="18" y="27"/>
                    </a:lnTo>
                    <a:lnTo>
                      <a:pt x="26" y="19"/>
                    </a:lnTo>
                    <a:lnTo>
                      <a:pt x="24" y="21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9" y="1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11" name="Freeform 407"/>
              <p:cNvSpPr>
                <a:spLocks/>
              </p:cNvSpPr>
              <p:nvPr/>
            </p:nvSpPr>
            <p:spPr bwMode="auto">
              <a:xfrm>
                <a:off x="1311" y="1107"/>
                <a:ext cx="15" cy="2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15" y="21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2" y="0"/>
                  </a:cxn>
                </a:cxnLst>
                <a:rect l="0" t="0" r="r" b="b"/>
                <a:pathLst>
                  <a:path w="15" h="21">
                    <a:moveTo>
                      <a:pt x="2" y="0"/>
                    </a:move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5" y="21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12" name="Freeform 408"/>
              <p:cNvSpPr>
                <a:spLocks/>
              </p:cNvSpPr>
              <p:nvPr/>
            </p:nvSpPr>
            <p:spPr bwMode="auto">
              <a:xfrm>
                <a:off x="1314" y="1101"/>
                <a:ext cx="19" cy="2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9" y="0"/>
                  </a:cxn>
                  <a:cxn ang="0">
                    <a:pos x="0" y="6"/>
                  </a:cxn>
                  <a:cxn ang="0">
                    <a:pos x="13" y="27"/>
                  </a:cxn>
                  <a:cxn ang="0">
                    <a:pos x="22" y="22"/>
                  </a:cxn>
                  <a:cxn ang="0">
                    <a:pos x="20" y="23"/>
                  </a:cxn>
                  <a:cxn ang="0">
                    <a:pos x="10" y="0"/>
                  </a:cxn>
                </a:cxnLst>
                <a:rect l="0" t="0" r="r" b="b"/>
                <a:pathLst>
                  <a:path w="22" h="27">
                    <a:moveTo>
                      <a:pt x="10" y="0"/>
                    </a:moveTo>
                    <a:lnTo>
                      <a:pt x="9" y="0"/>
                    </a:lnTo>
                    <a:lnTo>
                      <a:pt x="0" y="6"/>
                    </a:lnTo>
                    <a:lnTo>
                      <a:pt x="13" y="27"/>
                    </a:lnTo>
                    <a:lnTo>
                      <a:pt x="22" y="22"/>
                    </a:lnTo>
                    <a:lnTo>
                      <a:pt x="20" y="2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13" name="Freeform 409"/>
              <p:cNvSpPr>
                <a:spLocks/>
              </p:cNvSpPr>
              <p:nvPr/>
            </p:nvSpPr>
            <p:spPr bwMode="auto">
              <a:xfrm>
                <a:off x="1323" y="1097"/>
                <a:ext cx="20" cy="2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8" y="1"/>
                  </a:cxn>
                  <a:cxn ang="0">
                    <a:pos x="0" y="5"/>
                  </a:cxn>
                  <a:cxn ang="0">
                    <a:pos x="10" y="28"/>
                  </a:cxn>
                  <a:cxn ang="0">
                    <a:pos x="19" y="24"/>
                  </a:cxn>
                  <a:cxn ang="0">
                    <a:pos x="13" y="25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8" y="1"/>
                  </a:cxn>
                  <a:cxn ang="0">
                    <a:pos x="13" y="0"/>
                  </a:cxn>
                </a:cxnLst>
                <a:rect l="0" t="0" r="r" b="b"/>
                <a:pathLst>
                  <a:path w="19" h="28">
                    <a:moveTo>
                      <a:pt x="13" y="0"/>
                    </a:moveTo>
                    <a:lnTo>
                      <a:pt x="8" y="1"/>
                    </a:lnTo>
                    <a:lnTo>
                      <a:pt x="0" y="5"/>
                    </a:lnTo>
                    <a:lnTo>
                      <a:pt x="10" y="28"/>
                    </a:lnTo>
                    <a:lnTo>
                      <a:pt x="19" y="24"/>
                    </a:lnTo>
                    <a:lnTo>
                      <a:pt x="13" y="25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8" y="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14" name="Freeform 410"/>
              <p:cNvSpPr>
                <a:spLocks/>
              </p:cNvSpPr>
              <p:nvPr/>
            </p:nvSpPr>
            <p:spPr bwMode="auto">
              <a:xfrm>
                <a:off x="1335" y="1097"/>
                <a:ext cx="9" cy="24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6" y="25"/>
                  </a:cxn>
                  <a:cxn ang="0">
                    <a:pos x="6" y="12"/>
                  </a:cxn>
                </a:cxnLst>
                <a:rect l="0" t="0" r="r" b="b"/>
                <a:pathLst>
                  <a:path w="6" h="25">
                    <a:moveTo>
                      <a:pt x="6" y="12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6" y="25"/>
                    </a:lnTo>
                    <a:lnTo>
                      <a:pt x="6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15" name="Freeform 411"/>
              <p:cNvSpPr>
                <a:spLocks/>
              </p:cNvSpPr>
              <p:nvPr/>
            </p:nvSpPr>
            <p:spPr bwMode="auto">
              <a:xfrm>
                <a:off x="1135" y="1204"/>
                <a:ext cx="26" cy="28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8" y="2"/>
                  </a:cxn>
                  <a:cxn ang="0">
                    <a:pos x="0" y="11"/>
                  </a:cxn>
                  <a:cxn ang="0">
                    <a:pos x="17" y="28"/>
                  </a:cxn>
                  <a:cxn ang="0">
                    <a:pos x="26" y="20"/>
                  </a:cxn>
                  <a:cxn ang="0">
                    <a:pos x="22" y="22"/>
                  </a:cxn>
                  <a:cxn ang="0">
                    <a:pos x="11" y="0"/>
                  </a:cxn>
                  <a:cxn ang="0">
                    <a:pos x="9" y="1"/>
                  </a:cxn>
                  <a:cxn ang="0">
                    <a:pos x="8" y="2"/>
                  </a:cxn>
                  <a:cxn ang="0">
                    <a:pos x="11" y="0"/>
                  </a:cxn>
                </a:cxnLst>
                <a:rect l="0" t="0" r="r" b="b"/>
                <a:pathLst>
                  <a:path w="26" h="28">
                    <a:moveTo>
                      <a:pt x="11" y="0"/>
                    </a:moveTo>
                    <a:lnTo>
                      <a:pt x="8" y="2"/>
                    </a:lnTo>
                    <a:lnTo>
                      <a:pt x="0" y="11"/>
                    </a:lnTo>
                    <a:lnTo>
                      <a:pt x="17" y="28"/>
                    </a:lnTo>
                    <a:lnTo>
                      <a:pt x="26" y="20"/>
                    </a:lnTo>
                    <a:lnTo>
                      <a:pt x="22" y="22"/>
                    </a:lnTo>
                    <a:lnTo>
                      <a:pt x="11" y="0"/>
                    </a:lnTo>
                    <a:lnTo>
                      <a:pt x="9" y="1"/>
                    </a:lnTo>
                    <a:lnTo>
                      <a:pt x="8" y="2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16" name="Freeform 412"/>
              <p:cNvSpPr>
                <a:spLocks/>
              </p:cNvSpPr>
              <p:nvPr/>
            </p:nvSpPr>
            <p:spPr bwMode="auto">
              <a:xfrm>
                <a:off x="1147" y="1198"/>
                <a:ext cx="22" cy="28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2" y="1"/>
                  </a:cxn>
                  <a:cxn ang="0">
                    <a:pos x="0" y="7"/>
                  </a:cxn>
                  <a:cxn ang="0">
                    <a:pos x="11" y="29"/>
                  </a:cxn>
                  <a:cxn ang="0">
                    <a:pos x="23" y="23"/>
                  </a:cxn>
                  <a:cxn ang="0">
                    <a:pos x="19" y="25"/>
                  </a:cxn>
                  <a:cxn ang="0">
                    <a:pos x="16" y="0"/>
                  </a:cxn>
                  <a:cxn ang="0">
                    <a:pos x="14" y="0"/>
                  </a:cxn>
                  <a:cxn ang="0">
                    <a:pos x="12" y="1"/>
                  </a:cxn>
                  <a:cxn ang="0">
                    <a:pos x="16" y="0"/>
                  </a:cxn>
                </a:cxnLst>
                <a:rect l="0" t="0" r="r" b="b"/>
                <a:pathLst>
                  <a:path w="23" h="29">
                    <a:moveTo>
                      <a:pt x="16" y="0"/>
                    </a:moveTo>
                    <a:lnTo>
                      <a:pt x="12" y="1"/>
                    </a:lnTo>
                    <a:lnTo>
                      <a:pt x="0" y="7"/>
                    </a:lnTo>
                    <a:lnTo>
                      <a:pt x="11" y="29"/>
                    </a:lnTo>
                    <a:lnTo>
                      <a:pt x="23" y="23"/>
                    </a:lnTo>
                    <a:lnTo>
                      <a:pt x="19" y="25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17" name="Freeform 413"/>
              <p:cNvSpPr>
                <a:spLocks/>
              </p:cNvSpPr>
              <p:nvPr/>
            </p:nvSpPr>
            <p:spPr bwMode="auto">
              <a:xfrm>
                <a:off x="1162" y="1194"/>
                <a:ext cx="22" cy="28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9" y="0"/>
                  </a:cxn>
                  <a:cxn ang="0">
                    <a:pos x="0" y="3"/>
                  </a:cxn>
                  <a:cxn ang="0">
                    <a:pos x="3" y="28"/>
                  </a:cxn>
                  <a:cxn ang="0">
                    <a:pos x="23" y="25"/>
                  </a:cxn>
                  <a:cxn ang="0">
                    <a:pos x="23" y="25"/>
                  </a:cxn>
                  <a:cxn ang="0">
                    <a:pos x="19" y="0"/>
                  </a:cxn>
                </a:cxnLst>
                <a:rect l="0" t="0" r="r" b="b"/>
                <a:pathLst>
                  <a:path w="23" h="28">
                    <a:moveTo>
                      <a:pt x="19" y="0"/>
                    </a:moveTo>
                    <a:lnTo>
                      <a:pt x="19" y="0"/>
                    </a:lnTo>
                    <a:lnTo>
                      <a:pt x="0" y="3"/>
                    </a:lnTo>
                    <a:lnTo>
                      <a:pt x="3" y="28"/>
                    </a:lnTo>
                    <a:lnTo>
                      <a:pt x="23" y="25"/>
                    </a:lnTo>
                    <a:lnTo>
                      <a:pt x="23" y="2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18" name="Freeform 414"/>
              <p:cNvSpPr>
                <a:spLocks/>
              </p:cNvSpPr>
              <p:nvPr/>
            </p:nvSpPr>
            <p:spPr bwMode="auto">
              <a:xfrm>
                <a:off x="1181" y="1194"/>
                <a:ext cx="3" cy="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4" y="25"/>
                  </a:cxn>
                  <a:cxn ang="0">
                    <a:pos x="0" y="0"/>
                  </a:cxn>
                </a:cxnLst>
                <a:rect l="0" t="0" r="r" b="b"/>
                <a:pathLst>
                  <a:path w="4" h="25">
                    <a:moveTo>
                      <a:pt x="0" y="0"/>
                    </a:move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4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19" name="Freeform 415"/>
              <p:cNvSpPr>
                <a:spLocks/>
              </p:cNvSpPr>
              <p:nvPr/>
            </p:nvSpPr>
            <p:spPr bwMode="auto">
              <a:xfrm>
                <a:off x="1181" y="1192"/>
                <a:ext cx="27" cy="2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4" y="0"/>
                  </a:cxn>
                  <a:cxn ang="0">
                    <a:pos x="0" y="3"/>
                  </a:cxn>
                  <a:cxn ang="0">
                    <a:pos x="4" y="28"/>
                  </a:cxn>
                  <a:cxn ang="0">
                    <a:pos x="27" y="25"/>
                  </a:cxn>
                  <a:cxn ang="0">
                    <a:pos x="27" y="25"/>
                  </a:cxn>
                  <a:cxn ang="0">
                    <a:pos x="24" y="0"/>
                  </a:cxn>
                </a:cxnLst>
                <a:rect l="0" t="0" r="r" b="b"/>
                <a:pathLst>
                  <a:path w="27" h="28">
                    <a:moveTo>
                      <a:pt x="24" y="0"/>
                    </a:moveTo>
                    <a:lnTo>
                      <a:pt x="24" y="0"/>
                    </a:lnTo>
                    <a:lnTo>
                      <a:pt x="0" y="3"/>
                    </a:lnTo>
                    <a:lnTo>
                      <a:pt x="4" y="28"/>
                    </a:lnTo>
                    <a:lnTo>
                      <a:pt x="27" y="25"/>
                    </a:lnTo>
                    <a:lnTo>
                      <a:pt x="27" y="2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20" name="Freeform 416"/>
              <p:cNvSpPr>
                <a:spLocks/>
              </p:cNvSpPr>
              <p:nvPr/>
            </p:nvSpPr>
            <p:spPr bwMode="auto">
              <a:xfrm>
                <a:off x="1205" y="1188"/>
                <a:ext cx="24" cy="28"/>
              </a:xfrm>
              <a:custGeom>
                <a:avLst/>
                <a:gdLst/>
                <a:ahLst/>
                <a:cxnLst>
                  <a:cxn ang="0">
                    <a:pos x="12" y="1"/>
                  </a:cxn>
                  <a:cxn ang="0">
                    <a:pos x="17" y="0"/>
                  </a:cxn>
                  <a:cxn ang="0">
                    <a:pos x="0" y="3"/>
                  </a:cxn>
                  <a:cxn ang="0">
                    <a:pos x="3" y="28"/>
                  </a:cxn>
                  <a:cxn ang="0">
                    <a:pos x="20" y="25"/>
                  </a:cxn>
                  <a:cxn ang="0">
                    <a:pos x="24" y="23"/>
                  </a:cxn>
                  <a:cxn ang="0">
                    <a:pos x="20" y="25"/>
                  </a:cxn>
                  <a:cxn ang="0">
                    <a:pos x="23" y="24"/>
                  </a:cxn>
                  <a:cxn ang="0">
                    <a:pos x="24" y="23"/>
                  </a:cxn>
                  <a:cxn ang="0">
                    <a:pos x="12" y="1"/>
                  </a:cxn>
                </a:cxnLst>
                <a:rect l="0" t="0" r="r" b="b"/>
                <a:pathLst>
                  <a:path w="24" h="28">
                    <a:moveTo>
                      <a:pt x="12" y="1"/>
                    </a:moveTo>
                    <a:lnTo>
                      <a:pt x="17" y="0"/>
                    </a:lnTo>
                    <a:lnTo>
                      <a:pt x="0" y="3"/>
                    </a:lnTo>
                    <a:lnTo>
                      <a:pt x="3" y="28"/>
                    </a:lnTo>
                    <a:lnTo>
                      <a:pt x="20" y="25"/>
                    </a:lnTo>
                    <a:lnTo>
                      <a:pt x="24" y="23"/>
                    </a:lnTo>
                    <a:lnTo>
                      <a:pt x="20" y="25"/>
                    </a:lnTo>
                    <a:lnTo>
                      <a:pt x="23" y="24"/>
                    </a:lnTo>
                    <a:lnTo>
                      <a:pt x="24" y="23"/>
                    </a:ln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21" name="Freeform 417"/>
              <p:cNvSpPr>
                <a:spLocks/>
              </p:cNvSpPr>
              <p:nvPr/>
            </p:nvSpPr>
            <p:spPr bwMode="auto">
              <a:xfrm>
                <a:off x="1217" y="1182"/>
                <a:ext cx="26" cy="30"/>
              </a:xfrm>
              <a:custGeom>
                <a:avLst/>
                <a:gdLst/>
                <a:ahLst/>
                <a:cxnLst>
                  <a:cxn ang="0">
                    <a:pos x="9" y="2"/>
                  </a:cxn>
                  <a:cxn ang="0">
                    <a:pos x="12" y="0"/>
                  </a:cxn>
                  <a:cxn ang="0">
                    <a:pos x="0" y="6"/>
                  </a:cxn>
                  <a:cxn ang="0">
                    <a:pos x="12" y="28"/>
                  </a:cxn>
                  <a:cxn ang="0">
                    <a:pos x="24" y="22"/>
                  </a:cxn>
                  <a:cxn ang="0">
                    <a:pos x="26" y="21"/>
                  </a:cxn>
                  <a:cxn ang="0">
                    <a:pos x="24" y="22"/>
                  </a:cxn>
                  <a:cxn ang="0">
                    <a:pos x="25" y="22"/>
                  </a:cxn>
                  <a:cxn ang="0">
                    <a:pos x="26" y="21"/>
                  </a:cxn>
                  <a:cxn ang="0">
                    <a:pos x="9" y="2"/>
                  </a:cxn>
                </a:cxnLst>
                <a:rect l="0" t="0" r="r" b="b"/>
                <a:pathLst>
                  <a:path w="26" h="28">
                    <a:moveTo>
                      <a:pt x="9" y="2"/>
                    </a:moveTo>
                    <a:lnTo>
                      <a:pt x="12" y="0"/>
                    </a:lnTo>
                    <a:lnTo>
                      <a:pt x="0" y="6"/>
                    </a:lnTo>
                    <a:lnTo>
                      <a:pt x="12" y="28"/>
                    </a:lnTo>
                    <a:lnTo>
                      <a:pt x="24" y="22"/>
                    </a:lnTo>
                    <a:lnTo>
                      <a:pt x="26" y="21"/>
                    </a:lnTo>
                    <a:lnTo>
                      <a:pt x="24" y="22"/>
                    </a:lnTo>
                    <a:lnTo>
                      <a:pt x="25" y="22"/>
                    </a:lnTo>
                    <a:lnTo>
                      <a:pt x="26" y="21"/>
                    </a:lnTo>
                    <a:lnTo>
                      <a:pt x="9" y="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22" name="Freeform 418"/>
              <p:cNvSpPr>
                <a:spLocks/>
              </p:cNvSpPr>
              <p:nvPr/>
            </p:nvSpPr>
            <p:spPr bwMode="auto">
              <a:xfrm>
                <a:off x="1225" y="1184"/>
                <a:ext cx="17" cy="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17" y="19"/>
                  </a:cxn>
                  <a:cxn ang="0">
                    <a:pos x="15" y="20"/>
                  </a:cxn>
                  <a:cxn ang="0">
                    <a:pos x="16" y="20"/>
                  </a:cxn>
                  <a:cxn ang="0">
                    <a:pos x="17" y="19"/>
                  </a:cxn>
                  <a:cxn ang="0">
                    <a:pos x="0" y="0"/>
                  </a:cxn>
                </a:cxnLst>
                <a:rect l="0" t="0" r="r" b="b"/>
                <a:pathLst>
                  <a:path w="17" h="20">
                    <a:moveTo>
                      <a:pt x="0" y="0"/>
                    </a:moveTo>
                    <a:lnTo>
                      <a:pt x="9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7" y="19"/>
                    </a:lnTo>
                    <a:lnTo>
                      <a:pt x="15" y="20"/>
                    </a:lnTo>
                    <a:lnTo>
                      <a:pt x="16" y="20"/>
                    </a:lnTo>
                    <a:lnTo>
                      <a:pt x="17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23" name="Freeform 419"/>
              <p:cNvSpPr>
                <a:spLocks/>
              </p:cNvSpPr>
              <p:nvPr/>
            </p:nvSpPr>
            <p:spPr bwMode="auto">
              <a:xfrm>
                <a:off x="1225" y="1172"/>
                <a:ext cx="29" cy="32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2" y="1"/>
                  </a:cxn>
                  <a:cxn ang="0">
                    <a:pos x="0" y="12"/>
                  </a:cxn>
                  <a:cxn ang="0">
                    <a:pos x="17" y="31"/>
                  </a:cxn>
                  <a:cxn ang="0">
                    <a:pos x="29" y="20"/>
                  </a:cxn>
                  <a:cxn ang="0">
                    <a:pos x="27" y="21"/>
                  </a:cxn>
                  <a:cxn ang="0">
                    <a:pos x="14" y="0"/>
                  </a:cxn>
                  <a:cxn ang="0">
                    <a:pos x="13" y="0"/>
                  </a:cxn>
                  <a:cxn ang="0">
                    <a:pos x="12" y="1"/>
                  </a:cxn>
                  <a:cxn ang="0">
                    <a:pos x="14" y="0"/>
                  </a:cxn>
                </a:cxnLst>
                <a:rect l="0" t="0" r="r" b="b"/>
                <a:pathLst>
                  <a:path w="29" h="31">
                    <a:moveTo>
                      <a:pt x="14" y="0"/>
                    </a:moveTo>
                    <a:lnTo>
                      <a:pt x="12" y="1"/>
                    </a:lnTo>
                    <a:lnTo>
                      <a:pt x="0" y="12"/>
                    </a:lnTo>
                    <a:lnTo>
                      <a:pt x="17" y="31"/>
                    </a:lnTo>
                    <a:lnTo>
                      <a:pt x="29" y="20"/>
                    </a:lnTo>
                    <a:lnTo>
                      <a:pt x="27" y="2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2" y="1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24" name="Freeform 420"/>
              <p:cNvSpPr>
                <a:spLocks/>
              </p:cNvSpPr>
              <p:nvPr/>
            </p:nvSpPr>
            <p:spPr bwMode="auto">
              <a:xfrm>
                <a:off x="1239" y="1160"/>
                <a:ext cx="32" cy="34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8" y="2"/>
                  </a:cxn>
                  <a:cxn ang="0">
                    <a:pos x="0" y="13"/>
                  </a:cxn>
                  <a:cxn ang="0">
                    <a:pos x="13" y="34"/>
                  </a:cxn>
                  <a:cxn ang="0">
                    <a:pos x="31" y="23"/>
                  </a:cxn>
                  <a:cxn ang="0">
                    <a:pos x="27" y="24"/>
                  </a:cxn>
                  <a:cxn ang="0">
                    <a:pos x="21" y="0"/>
                  </a:cxn>
                  <a:cxn ang="0">
                    <a:pos x="19" y="1"/>
                  </a:cxn>
                  <a:cxn ang="0">
                    <a:pos x="18" y="2"/>
                  </a:cxn>
                  <a:cxn ang="0">
                    <a:pos x="21" y="0"/>
                  </a:cxn>
                </a:cxnLst>
                <a:rect l="0" t="0" r="r" b="b"/>
                <a:pathLst>
                  <a:path w="31" h="34">
                    <a:moveTo>
                      <a:pt x="21" y="0"/>
                    </a:moveTo>
                    <a:lnTo>
                      <a:pt x="18" y="2"/>
                    </a:lnTo>
                    <a:lnTo>
                      <a:pt x="0" y="13"/>
                    </a:lnTo>
                    <a:lnTo>
                      <a:pt x="13" y="34"/>
                    </a:lnTo>
                    <a:lnTo>
                      <a:pt x="31" y="23"/>
                    </a:lnTo>
                    <a:lnTo>
                      <a:pt x="27" y="24"/>
                    </a:lnTo>
                    <a:lnTo>
                      <a:pt x="21" y="0"/>
                    </a:lnTo>
                    <a:lnTo>
                      <a:pt x="19" y="1"/>
                    </a:lnTo>
                    <a:lnTo>
                      <a:pt x="18" y="2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25" name="Freeform 421"/>
              <p:cNvSpPr>
                <a:spLocks/>
              </p:cNvSpPr>
              <p:nvPr/>
            </p:nvSpPr>
            <p:spPr bwMode="auto">
              <a:xfrm>
                <a:off x="1261" y="1154"/>
                <a:ext cx="26" cy="30"/>
              </a:xfrm>
              <a:custGeom>
                <a:avLst/>
                <a:gdLst/>
                <a:ahLst/>
                <a:cxnLst>
                  <a:cxn ang="0">
                    <a:pos x="25" y="12"/>
                  </a:cxn>
                  <a:cxn ang="0">
                    <a:pos x="22" y="0"/>
                  </a:cxn>
                  <a:cxn ang="0">
                    <a:pos x="0" y="6"/>
                  </a:cxn>
                  <a:cxn ang="0">
                    <a:pos x="6" y="30"/>
                  </a:cxn>
                  <a:cxn ang="0">
                    <a:pos x="28" y="24"/>
                  </a:cxn>
                  <a:cxn ang="0">
                    <a:pos x="25" y="12"/>
                  </a:cxn>
                </a:cxnLst>
                <a:rect l="0" t="0" r="r" b="b"/>
                <a:pathLst>
                  <a:path w="28" h="30">
                    <a:moveTo>
                      <a:pt x="25" y="12"/>
                    </a:moveTo>
                    <a:lnTo>
                      <a:pt x="22" y="0"/>
                    </a:lnTo>
                    <a:lnTo>
                      <a:pt x="0" y="6"/>
                    </a:lnTo>
                    <a:lnTo>
                      <a:pt x="6" y="30"/>
                    </a:lnTo>
                    <a:lnTo>
                      <a:pt x="28" y="24"/>
                    </a:lnTo>
                    <a:lnTo>
                      <a:pt x="25" y="1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26" name="Freeform 422"/>
              <p:cNvSpPr>
                <a:spLocks/>
              </p:cNvSpPr>
              <p:nvPr/>
            </p:nvSpPr>
            <p:spPr bwMode="auto">
              <a:xfrm>
                <a:off x="1118" y="1170"/>
                <a:ext cx="26" cy="2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9" y="2"/>
                  </a:cxn>
                  <a:cxn ang="0">
                    <a:pos x="0" y="11"/>
                  </a:cxn>
                  <a:cxn ang="0">
                    <a:pos x="19" y="28"/>
                  </a:cxn>
                  <a:cxn ang="0">
                    <a:pos x="27" y="19"/>
                  </a:cxn>
                  <a:cxn ang="0">
                    <a:pos x="25" y="21"/>
                  </a:cxn>
                  <a:cxn ang="0">
                    <a:pos x="10" y="0"/>
                  </a:cxn>
                </a:cxnLst>
                <a:rect l="0" t="0" r="r" b="b"/>
                <a:pathLst>
                  <a:path w="27" h="28">
                    <a:moveTo>
                      <a:pt x="10" y="0"/>
                    </a:moveTo>
                    <a:lnTo>
                      <a:pt x="9" y="2"/>
                    </a:lnTo>
                    <a:lnTo>
                      <a:pt x="0" y="11"/>
                    </a:lnTo>
                    <a:lnTo>
                      <a:pt x="19" y="28"/>
                    </a:lnTo>
                    <a:lnTo>
                      <a:pt x="27" y="19"/>
                    </a:lnTo>
                    <a:lnTo>
                      <a:pt x="25" y="21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27" name="Freeform 423"/>
              <p:cNvSpPr>
                <a:spLocks/>
              </p:cNvSpPr>
              <p:nvPr/>
            </p:nvSpPr>
            <p:spPr bwMode="auto">
              <a:xfrm>
                <a:off x="1126" y="1160"/>
                <a:ext cx="27" cy="32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1" y="2"/>
                  </a:cxn>
                  <a:cxn ang="0">
                    <a:pos x="0" y="10"/>
                  </a:cxn>
                  <a:cxn ang="0">
                    <a:pos x="15" y="31"/>
                  </a:cxn>
                  <a:cxn ang="0">
                    <a:pos x="26" y="22"/>
                  </a:cxn>
                  <a:cxn ang="0">
                    <a:pos x="23" y="24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1" y="2"/>
                  </a:cxn>
                  <a:cxn ang="0">
                    <a:pos x="15" y="0"/>
                  </a:cxn>
                </a:cxnLst>
                <a:rect l="0" t="0" r="r" b="b"/>
                <a:pathLst>
                  <a:path w="26" h="31">
                    <a:moveTo>
                      <a:pt x="15" y="0"/>
                    </a:moveTo>
                    <a:lnTo>
                      <a:pt x="11" y="2"/>
                    </a:lnTo>
                    <a:lnTo>
                      <a:pt x="0" y="10"/>
                    </a:lnTo>
                    <a:lnTo>
                      <a:pt x="15" y="31"/>
                    </a:lnTo>
                    <a:lnTo>
                      <a:pt x="26" y="22"/>
                    </a:lnTo>
                    <a:lnTo>
                      <a:pt x="23" y="24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1" y="2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28" name="Freeform 424"/>
              <p:cNvSpPr>
                <a:spLocks/>
              </p:cNvSpPr>
              <p:nvPr/>
            </p:nvSpPr>
            <p:spPr bwMode="auto">
              <a:xfrm>
                <a:off x="1142" y="1154"/>
                <a:ext cx="27" cy="30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0" y="0"/>
                  </a:cxn>
                  <a:cxn ang="0">
                    <a:pos x="0" y="6"/>
                  </a:cxn>
                  <a:cxn ang="0">
                    <a:pos x="8" y="30"/>
                  </a:cxn>
                  <a:cxn ang="0">
                    <a:pos x="27" y="24"/>
                  </a:cxn>
                  <a:cxn ang="0">
                    <a:pos x="25" y="25"/>
                  </a:cxn>
                  <a:cxn ang="0">
                    <a:pos x="22" y="0"/>
                  </a:cxn>
                  <a:cxn ang="0">
                    <a:pos x="21" y="0"/>
                  </a:cxn>
                  <a:cxn ang="0">
                    <a:pos x="20" y="0"/>
                  </a:cxn>
                  <a:cxn ang="0">
                    <a:pos x="22" y="0"/>
                  </a:cxn>
                </a:cxnLst>
                <a:rect l="0" t="0" r="r" b="b"/>
                <a:pathLst>
                  <a:path w="27" h="30">
                    <a:moveTo>
                      <a:pt x="22" y="0"/>
                    </a:moveTo>
                    <a:lnTo>
                      <a:pt x="20" y="0"/>
                    </a:lnTo>
                    <a:lnTo>
                      <a:pt x="0" y="6"/>
                    </a:lnTo>
                    <a:lnTo>
                      <a:pt x="8" y="30"/>
                    </a:lnTo>
                    <a:lnTo>
                      <a:pt x="27" y="24"/>
                    </a:lnTo>
                    <a:lnTo>
                      <a:pt x="25" y="25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20" y="0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29" name="Freeform 425"/>
              <p:cNvSpPr>
                <a:spLocks/>
              </p:cNvSpPr>
              <p:nvPr/>
            </p:nvSpPr>
            <p:spPr bwMode="auto">
              <a:xfrm>
                <a:off x="1162" y="1154"/>
                <a:ext cx="5" cy="24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5" y="25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2" y="0"/>
                  </a:cxn>
                </a:cxnLst>
                <a:rect l="0" t="0" r="r" b="b"/>
                <a:pathLst>
                  <a:path w="5" h="25">
                    <a:moveTo>
                      <a:pt x="2" y="0"/>
                    </a:move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5" y="25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30" name="Freeform 426"/>
              <p:cNvSpPr>
                <a:spLocks/>
              </p:cNvSpPr>
              <p:nvPr/>
            </p:nvSpPr>
            <p:spPr bwMode="auto">
              <a:xfrm>
                <a:off x="1164" y="1150"/>
                <a:ext cx="32" cy="28"/>
              </a:xfrm>
              <a:custGeom>
                <a:avLst/>
                <a:gdLst/>
                <a:ahLst/>
                <a:cxnLst>
                  <a:cxn ang="0">
                    <a:pos x="18" y="2"/>
                  </a:cxn>
                  <a:cxn ang="0">
                    <a:pos x="23" y="0"/>
                  </a:cxn>
                  <a:cxn ang="0">
                    <a:pos x="0" y="3"/>
                  </a:cxn>
                  <a:cxn ang="0">
                    <a:pos x="3" y="28"/>
                  </a:cxn>
                  <a:cxn ang="0">
                    <a:pos x="26" y="25"/>
                  </a:cxn>
                  <a:cxn ang="0">
                    <a:pos x="32" y="23"/>
                  </a:cxn>
                  <a:cxn ang="0">
                    <a:pos x="26" y="25"/>
                  </a:cxn>
                  <a:cxn ang="0">
                    <a:pos x="29" y="24"/>
                  </a:cxn>
                  <a:cxn ang="0">
                    <a:pos x="32" y="23"/>
                  </a:cxn>
                  <a:cxn ang="0">
                    <a:pos x="18" y="2"/>
                  </a:cxn>
                </a:cxnLst>
                <a:rect l="0" t="0" r="r" b="b"/>
                <a:pathLst>
                  <a:path w="32" h="28">
                    <a:moveTo>
                      <a:pt x="18" y="2"/>
                    </a:moveTo>
                    <a:lnTo>
                      <a:pt x="23" y="0"/>
                    </a:lnTo>
                    <a:lnTo>
                      <a:pt x="0" y="3"/>
                    </a:lnTo>
                    <a:lnTo>
                      <a:pt x="3" y="28"/>
                    </a:lnTo>
                    <a:lnTo>
                      <a:pt x="26" y="25"/>
                    </a:lnTo>
                    <a:lnTo>
                      <a:pt x="32" y="23"/>
                    </a:lnTo>
                    <a:lnTo>
                      <a:pt x="26" y="25"/>
                    </a:lnTo>
                    <a:lnTo>
                      <a:pt x="29" y="24"/>
                    </a:lnTo>
                    <a:lnTo>
                      <a:pt x="32" y="23"/>
                    </a:lnTo>
                    <a:lnTo>
                      <a:pt x="18" y="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31" name="Freeform 427"/>
              <p:cNvSpPr>
                <a:spLocks/>
              </p:cNvSpPr>
              <p:nvPr/>
            </p:nvSpPr>
            <p:spPr bwMode="auto">
              <a:xfrm>
                <a:off x="1183" y="1140"/>
                <a:ext cx="32" cy="34"/>
              </a:xfrm>
              <a:custGeom>
                <a:avLst/>
                <a:gdLst/>
                <a:ahLst/>
                <a:cxnLst>
                  <a:cxn ang="0">
                    <a:pos x="16" y="2"/>
                  </a:cxn>
                  <a:cxn ang="0">
                    <a:pos x="17" y="0"/>
                  </a:cxn>
                  <a:cxn ang="0">
                    <a:pos x="0" y="12"/>
                  </a:cxn>
                  <a:cxn ang="0">
                    <a:pos x="14" y="33"/>
                  </a:cxn>
                  <a:cxn ang="0">
                    <a:pos x="31" y="21"/>
                  </a:cxn>
                  <a:cxn ang="0">
                    <a:pos x="33" y="19"/>
                  </a:cxn>
                  <a:cxn ang="0">
                    <a:pos x="16" y="2"/>
                  </a:cxn>
                </a:cxnLst>
                <a:rect l="0" t="0" r="r" b="b"/>
                <a:pathLst>
                  <a:path w="33" h="33">
                    <a:moveTo>
                      <a:pt x="16" y="2"/>
                    </a:moveTo>
                    <a:lnTo>
                      <a:pt x="17" y="0"/>
                    </a:lnTo>
                    <a:lnTo>
                      <a:pt x="0" y="12"/>
                    </a:lnTo>
                    <a:lnTo>
                      <a:pt x="14" y="33"/>
                    </a:lnTo>
                    <a:lnTo>
                      <a:pt x="31" y="21"/>
                    </a:lnTo>
                    <a:lnTo>
                      <a:pt x="33" y="19"/>
                    </a:lnTo>
                    <a:lnTo>
                      <a:pt x="16" y="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32" name="Freeform 428"/>
              <p:cNvSpPr>
                <a:spLocks/>
              </p:cNvSpPr>
              <p:nvPr/>
            </p:nvSpPr>
            <p:spPr bwMode="auto">
              <a:xfrm>
                <a:off x="1198" y="1128"/>
                <a:ext cx="32" cy="32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14" y="0"/>
                  </a:cxn>
                  <a:cxn ang="0">
                    <a:pos x="0" y="14"/>
                  </a:cxn>
                  <a:cxn ang="0">
                    <a:pos x="17" y="31"/>
                  </a:cxn>
                  <a:cxn ang="0">
                    <a:pos x="31" y="17"/>
                  </a:cxn>
                  <a:cxn ang="0">
                    <a:pos x="32" y="16"/>
                  </a:cxn>
                  <a:cxn ang="0">
                    <a:pos x="13" y="1"/>
                  </a:cxn>
                </a:cxnLst>
                <a:rect l="0" t="0" r="r" b="b"/>
                <a:pathLst>
                  <a:path w="32" h="31">
                    <a:moveTo>
                      <a:pt x="13" y="1"/>
                    </a:moveTo>
                    <a:lnTo>
                      <a:pt x="14" y="0"/>
                    </a:lnTo>
                    <a:lnTo>
                      <a:pt x="0" y="14"/>
                    </a:lnTo>
                    <a:lnTo>
                      <a:pt x="17" y="31"/>
                    </a:lnTo>
                    <a:lnTo>
                      <a:pt x="31" y="17"/>
                    </a:lnTo>
                    <a:lnTo>
                      <a:pt x="32" y="16"/>
                    </a:lnTo>
                    <a:lnTo>
                      <a:pt x="13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33" name="Freeform 429"/>
              <p:cNvSpPr>
                <a:spLocks/>
              </p:cNvSpPr>
              <p:nvPr/>
            </p:nvSpPr>
            <p:spPr bwMode="auto">
              <a:xfrm>
                <a:off x="1212" y="1130"/>
                <a:ext cx="19" cy="1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9" y="15"/>
                  </a:cxn>
                  <a:cxn ang="0">
                    <a:pos x="0" y="0"/>
                  </a:cxn>
                </a:cxnLst>
                <a:rect l="0" t="0" r="r" b="b"/>
                <a:pathLst>
                  <a:path w="19" h="15">
                    <a:moveTo>
                      <a:pt x="0" y="0"/>
                    </a:move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9" y="1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34" name="Freeform 430"/>
              <p:cNvSpPr>
                <a:spLocks/>
              </p:cNvSpPr>
              <p:nvPr/>
            </p:nvSpPr>
            <p:spPr bwMode="auto">
              <a:xfrm>
                <a:off x="1212" y="1109"/>
                <a:ext cx="32" cy="36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4" y="4"/>
                  </a:cxn>
                  <a:cxn ang="0">
                    <a:pos x="0" y="21"/>
                  </a:cxn>
                  <a:cxn ang="0">
                    <a:pos x="19" y="36"/>
                  </a:cxn>
                  <a:cxn ang="0">
                    <a:pos x="33" y="19"/>
                  </a:cxn>
                  <a:cxn ang="0">
                    <a:pos x="29" y="23"/>
                  </a:cxn>
                  <a:cxn ang="0">
                    <a:pos x="18" y="0"/>
                  </a:cxn>
                  <a:cxn ang="0">
                    <a:pos x="16" y="1"/>
                  </a:cxn>
                  <a:cxn ang="0">
                    <a:pos x="14" y="4"/>
                  </a:cxn>
                  <a:cxn ang="0">
                    <a:pos x="18" y="0"/>
                  </a:cxn>
                </a:cxnLst>
                <a:rect l="0" t="0" r="r" b="b"/>
                <a:pathLst>
                  <a:path w="33" h="36">
                    <a:moveTo>
                      <a:pt x="18" y="0"/>
                    </a:moveTo>
                    <a:lnTo>
                      <a:pt x="14" y="4"/>
                    </a:lnTo>
                    <a:lnTo>
                      <a:pt x="0" y="21"/>
                    </a:lnTo>
                    <a:lnTo>
                      <a:pt x="19" y="36"/>
                    </a:lnTo>
                    <a:lnTo>
                      <a:pt x="33" y="19"/>
                    </a:lnTo>
                    <a:lnTo>
                      <a:pt x="29" y="23"/>
                    </a:lnTo>
                    <a:lnTo>
                      <a:pt x="18" y="0"/>
                    </a:lnTo>
                    <a:lnTo>
                      <a:pt x="16" y="1"/>
                    </a:lnTo>
                    <a:lnTo>
                      <a:pt x="14" y="4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35" name="Freeform 431"/>
              <p:cNvSpPr>
                <a:spLocks/>
              </p:cNvSpPr>
              <p:nvPr/>
            </p:nvSpPr>
            <p:spPr bwMode="auto">
              <a:xfrm>
                <a:off x="1229" y="1101"/>
                <a:ext cx="27" cy="32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7" y="1"/>
                  </a:cxn>
                  <a:cxn ang="0">
                    <a:pos x="0" y="9"/>
                  </a:cxn>
                  <a:cxn ang="0">
                    <a:pos x="11" y="32"/>
                  </a:cxn>
                  <a:cxn ang="0">
                    <a:pos x="28" y="23"/>
                  </a:cxn>
                  <a:cxn ang="0">
                    <a:pos x="24" y="25"/>
                  </a:cxn>
                  <a:cxn ang="0">
                    <a:pos x="21" y="0"/>
                  </a:cxn>
                  <a:cxn ang="0">
                    <a:pos x="19" y="0"/>
                  </a:cxn>
                  <a:cxn ang="0">
                    <a:pos x="17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32">
                    <a:moveTo>
                      <a:pt x="21" y="0"/>
                    </a:moveTo>
                    <a:lnTo>
                      <a:pt x="17" y="1"/>
                    </a:lnTo>
                    <a:lnTo>
                      <a:pt x="0" y="9"/>
                    </a:lnTo>
                    <a:lnTo>
                      <a:pt x="11" y="32"/>
                    </a:lnTo>
                    <a:lnTo>
                      <a:pt x="28" y="23"/>
                    </a:lnTo>
                    <a:lnTo>
                      <a:pt x="24" y="25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7" y="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36" name="Freeform 432"/>
              <p:cNvSpPr>
                <a:spLocks/>
              </p:cNvSpPr>
              <p:nvPr/>
            </p:nvSpPr>
            <p:spPr bwMode="auto">
              <a:xfrm>
                <a:off x="1249" y="1097"/>
                <a:ext cx="26" cy="2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3" y="0"/>
                  </a:cxn>
                  <a:cxn ang="0">
                    <a:pos x="0" y="4"/>
                  </a:cxn>
                  <a:cxn ang="0">
                    <a:pos x="3" y="29"/>
                  </a:cxn>
                  <a:cxn ang="0">
                    <a:pos x="27" y="25"/>
                  </a:cxn>
                  <a:cxn ang="0">
                    <a:pos x="27" y="25"/>
                  </a:cxn>
                  <a:cxn ang="0">
                    <a:pos x="24" y="0"/>
                  </a:cxn>
                </a:cxnLst>
                <a:rect l="0" t="0" r="r" b="b"/>
                <a:pathLst>
                  <a:path w="27" h="29">
                    <a:moveTo>
                      <a:pt x="24" y="0"/>
                    </a:moveTo>
                    <a:lnTo>
                      <a:pt x="23" y="0"/>
                    </a:lnTo>
                    <a:lnTo>
                      <a:pt x="0" y="4"/>
                    </a:lnTo>
                    <a:lnTo>
                      <a:pt x="3" y="29"/>
                    </a:lnTo>
                    <a:lnTo>
                      <a:pt x="27" y="25"/>
                    </a:lnTo>
                    <a:lnTo>
                      <a:pt x="27" y="2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37" name="Freeform 433"/>
              <p:cNvSpPr>
                <a:spLocks/>
              </p:cNvSpPr>
              <p:nvPr/>
            </p:nvSpPr>
            <p:spPr bwMode="auto">
              <a:xfrm>
                <a:off x="1273" y="1097"/>
                <a:ext cx="2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" y="12"/>
                  </a:cxn>
                  <a:cxn ang="0">
                    <a:pos x="1" y="12"/>
                  </a:cxn>
                  <a:cxn ang="0">
                    <a:pos x="1" y="12"/>
                  </a:cxn>
                  <a:cxn ang="0">
                    <a:pos x="1" y="12"/>
                  </a:cxn>
                  <a:cxn ang="0">
                    <a:pos x="3" y="25"/>
                  </a:cxn>
                  <a:cxn ang="0">
                    <a:pos x="0" y="0"/>
                  </a:cxn>
                </a:cxnLst>
                <a:rect l="0" t="0" r="r" b="b"/>
                <a:pathLst>
                  <a:path w="3" h="25">
                    <a:moveTo>
                      <a:pt x="0" y="0"/>
                    </a:moveTo>
                    <a:lnTo>
                      <a:pt x="1" y="12"/>
                    </a:lnTo>
                    <a:lnTo>
                      <a:pt x="1" y="12"/>
                    </a:lnTo>
                    <a:lnTo>
                      <a:pt x="1" y="12"/>
                    </a:lnTo>
                    <a:lnTo>
                      <a:pt x="1" y="12"/>
                    </a:lnTo>
                    <a:lnTo>
                      <a:pt x="3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38" name="Freeform 434"/>
              <p:cNvSpPr>
                <a:spLocks/>
              </p:cNvSpPr>
              <p:nvPr/>
            </p:nvSpPr>
            <p:spPr bwMode="auto">
              <a:xfrm>
                <a:off x="1273" y="1093"/>
                <a:ext cx="29" cy="28"/>
              </a:xfrm>
              <a:custGeom>
                <a:avLst/>
                <a:gdLst/>
                <a:ahLst/>
                <a:cxnLst>
                  <a:cxn ang="0">
                    <a:pos x="20" y="1"/>
                  </a:cxn>
                  <a:cxn ang="0">
                    <a:pos x="23" y="0"/>
                  </a:cxn>
                  <a:cxn ang="0">
                    <a:pos x="0" y="3"/>
                  </a:cxn>
                  <a:cxn ang="0">
                    <a:pos x="3" y="28"/>
                  </a:cxn>
                  <a:cxn ang="0">
                    <a:pos x="26" y="25"/>
                  </a:cxn>
                  <a:cxn ang="0">
                    <a:pos x="28" y="24"/>
                  </a:cxn>
                  <a:cxn ang="0">
                    <a:pos x="26" y="25"/>
                  </a:cxn>
                  <a:cxn ang="0">
                    <a:pos x="27" y="25"/>
                  </a:cxn>
                  <a:cxn ang="0">
                    <a:pos x="28" y="24"/>
                  </a:cxn>
                  <a:cxn ang="0">
                    <a:pos x="20" y="1"/>
                  </a:cxn>
                </a:cxnLst>
                <a:rect l="0" t="0" r="r" b="b"/>
                <a:pathLst>
                  <a:path w="28" h="28">
                    <a:moveTo>
                      <a:pt x="20" y="1"/>
                    </a:moveTo>
                    <a:lnTo>
                      <a:pt x="23" y="0"/>
                    </a:lnTo>
                    <a:lnTo>
                      <a:pt x="0" y="3"/>
                    </a:lnTo>
                    <a:lnTo>
                      <a:pt x="3" y="28"/>
                    </a:lnTo>
                    <a:lnTo>
                      <a:pt x="26" y="25"/>
                    </a:lnTo>
                    <a:lnTo>
                      <a:pt x="28" y="24"/>
                    </a:lnTo>
                    <a:lnTo>
                      <a:pt x="26" y="25"/>
                    </a:lnTo>
                    <a:lnTo>
                      <a:pt x="27" y="25"/>
                    </a:lnTo>
                    <a:lnTo>
                      <a:pt x="28" y="24"/>
                    </a:lnTo>
                    <a:lnTo>
                      <a:pt x="20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39" name="Freeform 435"/>
              <p:cNvSpPr>
                <a:spLocks/>
              </p:cNvSpPr>
              <p:nvPr/>
            </p:nvSpPr>
            <p:spPr bwMode="auto">
              <a:xfrm>
                <a:off x="1294" y="1089"/>
                <a:ext cx="29" cy="28"/>
              </a:xfrm>
              <a:custGeom>
                <a:avLst/>
                <a:gdLst/>
                <a:ahLst/>
                <a:cxnLst>
                  <a:cxn ang="0">
                    <a:pos x="13" y="3"/>
                  </a:cxn>
                  <a:cxn ang="0">
                    <a:pos x="17" y="0"/>
                  </a:cxn>
                  <a:cxn ang="0">
                    <a:pos x="0" y="6"/>
                  </a:cxn>
                  <a:cxn ang="0">
                    <a:pos x="8" y="29"/>
                  </a:cxn>
                  <a:cxn ang="0">
                    <a:pos x="25" y="23"/>
                  </a:cxn>
                  <a:cxn ang="0">
                    <a:pos x="30" y="20"/>
                  </a:cxn>
                  <a:cxn ang="0">
                    <a:pos x="25" y="23"/>
                  </a:cxn>
                  <a:cxn ang="0">
                    <a:pos x="28" y="22"/>
                  </a:cxn>
                  <a:cxn ang="0">
                    <a:pos x="30" y="20"/>
                  </a:cxn>
                  <a:cxn ang="0">
                    <a:pos x="13" y="3"/>
                  </a:cxn>
                </a:cxnLst>
                <a:rect l="0" t="0" r="r" b="b"/>
                <a:pathLst>
                  <a:path w="30" h="29">
                    <a:moveTo>
                      <a:pt x="13" y="3"/>
                    </a:moveTo>
                    <a:lnTo>
                      <a:pt x="17" y="0"/>
                    </a:lnTo>
                    <a:lnTo>
                      <a:pt x="0" y="6"/>
                    </a:lnTo>
                    <a:lnTo>
                      <a:pt x="8" y="29"/>
                    </a:lnTo>
                    <a:lnTo>
                      <a:pt x="25" y="23"/>
                    </a:lnTo>
                    <a:lnTo>
                      <a:pt x="30" y="20"/>
                    </a:lnTo>
                    <a:lnTo>
                      <a:pt x="25" y="23"/>
                    </a:lnTo>
                    <a:lnTo>
                      <a:pt x="28" y="22"/>
                    </a:lnTo>
                    <a:lnTo>
                      <a:pt x="30" y="20"/>
                    </a:lnTo>
                    <a:lnTo>
                      <a:pt x="13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40" name="Freeform 436"/>
              <p:cNvSpPr>
                <a:spLocks/>
              </p:cNvSpPr>
              <p:nvPr/>
            </p:nvSpPr>
            <p:spPr bwMode="auto">
              <a:xfrm>
                <a:off x="1307" y="1081"/>
                <a:ext cx="26" cy="28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" y="0"/>
                  </a:cxn>
                  <a:cxn ang="0">
                    <a:pos x="0" y="11"/>
                  </a:cxn>
                  <a:cxn ang="0">
                    <a:pos x="17" y="28"/>
                  </a:cxn>
                  <a:cxn ang="0">
                    <a:pos x="28" y="17"/>
                  </a:cxn>
                  <a:cxn ang="0">
                    <a:pos x="28" y="17"/>
                  </a:cxn>
                  <a:cxn ang="0">
                    <a:pos x="11" y="0"/>
                  </a:cxn>
                </a:cxnLst>
                <a:rect l="0" t="0" r="r" b="b"/>
                <a:pathLst>
                  <a:path w="28" h="28">
                    <a:moveTo>
                      <a:pt x="11" y="0"/>
                    </a:moveTo>
                    <a:lnTo>
                      <a:pt x="11" y="0"/>
                    </a:lnTo>
                    <a:lnTo>
                      <a:pt x="0" y="11"/>
                    </a:lnTo>
                    <a:lnTo>
                      <a:pt x="17" y="28"/>
                    </a:lnTo>
                    <a:lnTo>
                      <a:pt x="28" y="17"/>
                    </a:lnTo>
                    <a:lnTo>
                      <a:pt x="28" y="17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41" name="Freeform 437"/>
              <p:cNvSpPr>
                <a:spLocks/>
              </p:cNvSpPr>
              <p:nvPr/>
            </p:nvSpPr>
            <p:spPr bwMode="auto">
              <a:xfrm>
                <a:off x="1316" y="1081"/>
                <a:ext cx="17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7" y="17"/>
                  </a:cxn>
                  <a:cxn ang="0">
                    <a:pos x="0" y="0"/>
                  </a:cxn>
                </a:cxnLst>
                <a:rect l="0" t="0" r="r" b="b"/>
                <a:pathLst>
                  <a:path w="17" h="17">
                    <a:moveTo>
                      <a:pt x="0" y="0"/>
                    </a:move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7" y="17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42" name="Freeform 438"/>
              <p:cNvSpPr>
                <a:spLocks/>
              </p:cNvSpPr>
              <p:nvPr/>
            </p:nvSpPr>
            <p:spPr bwMode="auto">
              <a:xfrm>
                <a:off x="1316" y="1067"/>
                <a:ext cx="27" cy="3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1" y="3"/>
                  </a:cxn>
                  <a:cxn ang="0">
                    <a:pos x="0" y="14"/>
                  </a:cxn>
                  <a:cxn ang="0">
                    <a:pos x="17" y="31"/>
                  </a:cxn>
                  <a:cxn ang="0">
                    <a:pos x="28" y="20"/>
                  </a:cxn>
                  <a:cxn ang="0">
                    <a:pos x="24" y="23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1" y="3"/>
                  </a:cxn>
                  <a:cxn ang="0">
                    <a:pos x="15" y="0"/>
                  </a:cxn>
                </a:cxnLst>
                <a:rect l="0" t="0" r="r" b="b"/>
                <a:pathLst>
                  <a:path w="28" h="31">
                    <a:moveTo>
                      <a:pt x="15" y="0"/>
                    </a:moveTo>
                    <a:lnTo>
                      <a:pt x="11" y="3"/>
                    </a:lnTo>
                    <a:lnTo>
                      <a:pt x="0" y="14"/>
                    </a:lnTo>
                    <a:lnTo>
                      <a:pt x="17" y="31"/>
                    </a:lnTo>
                    <a:lnTo>
                      <a:pt x="28" y="20"/>
                    </a:lnTo>
                    <a:lnTo>
                      <a:pt x="24" y="23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1" y="3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43" name="Freeform 439"/>
              <p:cNvSpPr>
                <a:spLocks/>
              </p:cNvSpPr>
              <p:nvPr/>
            </p:nvSpPr>
            <p:spPr bwMode="auto">
              <a:xfrm>
                <a:off x="1333" y="1063"/>
                <a:ext cx="17" cy="26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9" y="1"/>
                  </a:cxn>
                  <a:cxn ang="0">
                    <a:pos x="0" y="4"/>
                  </a:cxn>
                  <a:cxn ang="0">
                    <a:pos x="9" y="27"/>
                  </a:cxn>
                  <a:cxn ang="0">
                    <a:pos x="17" y="24"/>
                  </a:cxn>
                  <a:cxn ang="0">
                    <a:pos x="16" y="24"/>
                  </a:cxn>
                  <a:cxn ang="0">
                    <a:pos x="10" y="0"/>
                  </a:cxn>
                </a:cxnLst>
                <a:rect l="0" t="0" r="r" b="b"/>
                <a:pathLst>
                  <a:path w="17" h="27">
                    <a:moveTo>
                      <a:pt x="10" y="0"/>
                    </a:moveTo>
                    <a:lnTo>
                      <a:pt x="9" y="1"/>
                    </a:lnTo>
                    <a:lnTo>
                      <a:pt x="0" y="4"/>
                    </a:lnTo>
                    <a:lnTo>
                      <a:pt x="9" y="27"/>
                    </a:lnTo>
                    <a:lnTo>
                      <a:pt x="17" y="24"/>
                    </a:lnTo>
                    <a:lnTo>
                      <a:pt x="16" y="24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44" name="Freeform 440"/>
              <p:cNvSpPr>
                <a:spLocks/>
              </p:cNvSpPr>
              <p:nvPr/>
            </p:nvSpPr>
            <p:spPr bwMode="auto">
              <a:xfrm>
                <a:off x="1343" y="1059"/>
                <a:ext cx="14" cy="28"/>
              </a:xfrm>
              <a:custGeom>
                <a:avLst/>
                <a:gdLst/>
                <a:ahLst/>
                <a:cxnLst>
                  <a:cxn ang="0">
                    <a:pos x="15" y="12"/>
                  </a:cxn>
                  <a:cxn ang="0">
                    <a:pos x="12" y="0"/>
                  </a:cxn>
                  <a:cxn ang="0">
                    <a:pos x="0" y="3"/>
                  </a:cxn>
                  <a:cxn ang="0">
                    <a:pos x="6" y="27"/>
                  </a:cxn>
                  <a:cxn ang="0">
                    <a:pos x="18" y="24"/>
                  </a:cxn>
                  <a:cxn ang="0">
                    <a:pos x="15" y="12"/>
                  </a:cxn>
                </a:cxnLst>
                <a:rect l="0" t="0" r="r" b="b"/>
                <a:pathLst>
                  <a:path w="18" h="27">
                    <a:moveTo>
                      <a:pt x="15" y="12"/>
                    </a:moveTo>
                    <a:lnTo>
                      <a:pt x="12" y="0"/>
                    </a:lnTo>
                    <a:lnTo>
                      <a:pt x="0" y="3"/>
                    </a:lnTo>
                    <a:lnTo>
                      <a:pt x="6" y="27"/>
                    </a:lnTo>
                    <a:lnTo>
                      <a:pt x="18" y="24"/>
                    </a:lnTo>
                    <a:lnTo>
                      <a:pt x="15" y="1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45" name="Freeform 441"/>
              <p:cNvSpPr>
                <a:spLocks/>
              </p:cNvSpPr>
              <p:nvPr/>
            </p:nvSpPr>
            <p:spPr bwMode="auto">
              <a:xfrm>
                <a:off x="1106" y="1156"/>
                <a:ext cx="24" cy="24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6" y="1"/>
                  </a:cxn>
                  <a:cxn ang="0">
                    <a:pos x="0" y="7"/>
                  </a:cxn>
                  <a:cxn ang="0">
                    <a:pos x="16" y="25"/>
                  </a:cxn>
                  <a:cxn ang="0">
                    <a:pos x="23" y="19"/>
                  </a:cxn>
                  <a:cxn ang="0">
                    <a:pos x="22" y="20"/>
                  </a:cxn>
                  <a:cxn ang="0">
                    <a:pos x="7" y="0"/>
                  </a:cxn>
                </a:cxnLst>
                <a:rect l="0" t="0" r="r" b="b"/>
                <a:pathLst>
                  <a:path w="23" h="25">
                    <a:moveTo>
                      <a:pt x="7" y="0"/>
                    </a:moveTo>
                    <a:lnTo>
                      <a:pt x="6" y="1"/>
                    </a:lnTo>
                    <a:lnTo>
                      <a:pt x="0" y="7"/>
                    </a:lnTo>
                    <a:lnTo>
                      <a:pt x="16" y="25"/>
                    </a:lnTo>
                    <a:lnTo>
                      <a:pt x="23" y="19"/>
                    </a:lnTo>
                    <a:lnTo>
                      <a:pt x="22" y="2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46" name="Freeform 442"/>
              <p:cNvSpPr>
                <a:spLocks/>
              </p:cNvSpPr>
              <p:nvPr/>
            </p:nvSpPr>
            <p:spPr bwMode="auto">
              <a:xfrm>
                <a:off x="1113" y="1144"/>
                <a:ext cx="26" cy="32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1" y="3"/>
                  </a:cxn>
                  <a:cxn ang="0">
                    <a:pos x="0" y="11"/>
                  </a:cxn>
                  <a:cxn ang="0">
                    <a:pos x="15" y="31"/>
                  </a:cxn>
                  <a:cxn ang="0">
                    <a:pos x="26" y="22"/>
                  </a:cxn>
                  <a:cxn ang="0">
                    <a:pos x="22" y="24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1" y="3"/>
                  </a:cxn>
                  <a:cxn ang="0">
                    <a:pos x="15" y="0"/>
                  </a:cxn>
                </a:cxnLst>
                <a:rect l="0" t="0" r="r" b="b"/>
                <a:pathLst>
                  <a:path w="26" h="31">
                    <a:moveTo>
                      <a:pt x="15" y="0"/>
                    </a:moveTo>
                    <a:lnTo>
                      <a:pt x="11" y="3"/>
                    </a:lnTo>
                    <a:lnTo>
                      <a:pt x="0" y="11"/>
                    </a:lnTo>
                    <a:lnTo>
                      <a:pt x="15" y="31"/>
                    </a:lnTo>
                    <a:lnTo>
                      <a:pt x="26" y="22"/>
                    </a:lnTo>
                    <a:lnTo>
                      <a:pt x="22" y="24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1" y="3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47" name="Freeform 443"/>
              <p:cNvSpPr>
                <a:spLocks/>
              </p:cNvSpPr>
              <p:nvPr/>
            </p:nvSpPr>
            <p:spPr bwMode="auto">
              <a:xfrm>
                <a:off x="1128" y="1138"/>
                <a:ext cx="27" cy="3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0" y="0"/>
                  </a:cxn>
                  <a:cxn ang="0">
                    <a:pos x="0" y="6"/>
                  </a:cxn>
                  <a:cxn ang="0">
                    <a:pos x="7" y="30"/>
                  </a:cxn>
                  <a:cxn ang="0">
                    <a:pos x="28" y="24"/>
                  </a:cxn>
                  <a:cxn ang="0">
                    <a:pos x="27" y="24"/>
                  </a:cxn>
                  <a:cxn ang="0">
                    <a:pos x="21" y="0"/>
                  </a:cxn>
                </a:cxnLst>
                <a:rect l="0" t="0" r="r" b="b"/>
                <a:pathLst>
                  <a:path w="28" h="30">
                    <a:moveTo>
                      <a:pt x="21" y="0"/>
                    </a:moveTo>
                    <a:lnTo>
                      <a:pt x="20" y="0"/>
                    </a:lnTo>
                    <a:lnTo>
                      <a:pt x="0" y="6"/>
                    </a:lnTo>
                    <a:lnTo>
                      <a:pt x="7" y="30"/>
                    </a:lnTo>
                    <a:lnTo>
                      <a:pt x="28" y="24"/>
                    </a:lnTo>
                    <a:lnTo>
                      <a:pt x="27" y="24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48" name="Freeform 444"/>
              <p:cNvSpPr>
                <a:spLocks/>
              </p:cNvSpPr>
              <p:nvPr/>
            </p:nvSpPr>
            <p:spPr bwMode="auto">
              <a:xfrm>
                <a:off x="1149" y="1138"/>
                <a:ext cx="7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6" y="24"/>
                  </a:cxn>
                  <a:cxn ang="0">
                    <a:pos x="0" y="0"/>
                  </a:cxn>
                </a:cxnLst>
                <a:rect l="0" t="0" r="r" b="b"/>
                <a:pathLst>
                  <a:path w="6" h="24">
                    <a:moveTo>
                      <a:pt x="0" y="0"/>
                    </a:move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6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49" name="Freeform 445"/>
              <p:cNvSpPr>
                <a:spLocks/>
              </p:cNvSpPr>
              <p:nvPr/>
            </p:nvSpPr>
            <p:spPr bwMode="auto">
              <a:xfrm>
                <a:off x="1149" y="1134"/>
                <a:ext cx="29" cy="28"/>
              </a:xfrm>
              <a:custGeom>
                <a:avLst/>
                <a:gdLst/>
                <a:ahLst/>
                <a:cxnLst>
                  <a:cxn ang="0">
                    <a:pos x="18" y="1"/>
                  </a:cxn>
                  <a:cxn ang="0">
                    <a:pos x="19" y="0"/>
                  </a:cxn>
                  <a:cxn ang="0">
                    <a:pos x="0" y="5"/>
                  </a:cxn>
                  <a:cxn ang="0">
                    <a:pos x="6" y="29"/>
                  </a:cxn>
                  <a:cxn ang="0">
                    <a:pos x="26" y="24"/>
                  </a:cxn>
                  <a:cxn ang="0">
                    <a:pos x="28" y="24"/>
                  </a:cxn>
                  <a:cxn ang="0">
                    <a:pos x="18" y="1"/>
                  </a:cxn>
                </a:cxnLst>
                <a:rect l="0" t="0" r="r" b="b"/>
                <a:pathLst>
                  <a:path w="28" h="29">
                    <a:moveTo>
                      <a:pt x="18" y="1"/>
                    </a:moveTo>
                    <a:lnTo>
                      <a:pt x="19" y="0"/>
                    </a:lnTo>
                    <a:lnTo>
                      <a:pt x="0" y="5"/>
                    </a:lnTo>
                    <a:lnTo>
                      <a:pt x="6" y="29"/>
                    </a:lnTo>
                    <a:lnTo>
                      <a:pt x="26" y="24"/>
                    </a:lnTo>
                    <a:lnTo>
                      <a:pt x="28" y="24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50" name="Freeform 446"/>
              <p:cNvSpPr>
                <a:spLocks/>
              </p:cNvSpPr>
              <p:nvPr/>
            </p:nvSpPr>
            <p:spPr bwMode="auto">
              <a:xfrm>
                <a:off x="1167" y="1126"/>
                <a:ext cx="32" cy="32"/>
              </a:xfrm>
              <a:custGeom>
                <a:avLst/>
                <a:gdLst/>
                <a:ahLst/>
                <a:cxnLst>
                  <a:cxn ang="0">
                    <a:pos x="17" y="2"/>
                  </a:cxn>
                  <a:cxn ang="0">
                    <a:pos x="19" y="0"/>
                  </a:cxn>
                  <a:cxn ang="0">
                    <a:pos x="0" y="9"/>
                  </a:cxn>
                  <a:cxn ang="0">
                    <a:pos x="10" y="32"/>
                  </a:cxn>
                  <a:cxn ang="0">
                    <a:pos x="30" y="23"/>
                  </a:cxn>
                  <a:cxn ang="0">
                    <a:pos x="32" y="21"/>
                  </a:cxn>
                  <a:cxn ang="0">
                    <a:pos x="30" y="23"/>
                  </a:cxn>
                  <a:cxn ang="0">
                    <a:pos x="31" y="22"/>
                  </a:cxn>
                  <a:cxn ang="0">
                    <a:pos x="32" y="21"/>
                  </a:cxn>
                  <a:cxn ang="0">
                    <a:pos x="17" y="2"/>
                  </a:cxn>
                </a:cxnLst>
                <a:rect l="0" t="0" r="r" b="b"/>
                <a:pathLst>
                  <a:path w="32" h="32">
                    <a:moveTo>
                      <a:pt x="17" y="2"/>
                    </a:moveTo>
                    <a:lnTo>
                      <a:pt x="19" y="0"/>
                    </a:lnTo>
                    <a:lnTo>
                      <a:pt x="0" y="9"/>
                    </a:lnTo>
                    <a:lnTo>
                      <a:pt x="10" y="32"/>
                    </a:lnTo>
                    <a:lnTo>
                      <a:pt x="30" y="23"/>
                    </a:lnTo>
                    <a:lnTo>
                      <a:pt x="32" y="21"/>
                    </a:lnTo>
                    <a:lnTo>
                      <a:pt x="30" y="23"/>
                    </a:lnTo>
                    <a:lnTo>
                      <a:pt x="31" y="22"/>
                    </a:lnTo>
                    <a:lnTo>
                      <a:pt x="32" y="21"/>
                    </a:lnTo>
                    <a:lnTo>
                      <a:pt x="17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51" name="Freeform 447"/>
              <p:cNvSpPr>
                <a:spLocks/>
              </p:cNvSpPr>
              <p:nvPr/>
            </p:nvSpPr>
            <p:spPr bwMode="auto">
              <a:xfrm>
                <a:off x="1184" y="1113"/>
                <a:ext cx="34" cy="34"/>
              </a:xfrm>
              <a:custGeom>
                <a:avLst/>
                <a:gdLst/>
                <a:ahLst/>
                <a:cxnLst>
                  <a:cxn ang="0">
                    <a:pos x="14" y="4"/>
                  </a:cxn>
                  <a:cxn ang="0">
                    <a:pos x="17" y="0"/>
                  </a:cxn>
                  <a:cxn ang="0">
                    <a:pos x="0" y="15"/>
                  </a:cxn>
                  <a:cxn ang="0">
                    <a:pos x="15" y="34"/>
                  </a:cxn>
                  <a:cxn ang="0">
                    <a:pos x="33" y="20"/>
                  </a:cxn>
                  <a:cxn ang="0">
                    <a:pos x="35" y="17"/>
                  </a:cxn>
                  <a:cxn ang="0">
                    <a:pos x="33" y="20"/>
                  </a:cxn>
                  <a:cxn ang="0">
                    <a:pos x="34" y="19"/>
                  </a:cxn>
                  <a:cxn ang="0">
                    <a:pos x="35" y="17"/>
                  </a:cxn>
                  <a:cxn ang="0">
                    <a:pos x="14" y="4"/>
                  </a:cxn>
                </a:cxnLst>
                <a:rect l="0" t="0" r="r" b="b"/>
                <a:pathLst>
                  <a:path w="35" h="34">
                    <a:moveTo>
                      <a:pt x="14" y="4"/>
                    </a:moveTo>
                    <a:lnTo>
                      <a:pt x="17" y="0"/>
                    </a:lnTo>
                    <a:lnTo>
                      <a:pt x="0" y="15"/>
                    </a:lnTo>
                    <a:lnTo>
                      <a:pt x="15" y="34"/>
                    </a:lnTo>
                    <a:lnTo>
                      <a:pt x="33" y="20"/>
                    </a:lnTo>
                    <a:lnTo>
                      <a:pt x="35" y="17"/>
                    </a:lnTo>
                    <a:lnTo>
                      <a:pt x="33" y="20"/>
                    </a:lnTo>
                    <a:lnTo>
                      <a:pt x="34" y="19"/>
                    </a:lnTo>
                    <a:lnTo>
                      <a:pt x="35" y="17"/>
                    </a:lnTo>
                    <a:lnTo>
                      <a:pt x="14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52" name="Freeform 448"/>
              <p:cNvSpPr>
                <a:spLocks/>
              </p:cNvSpPr>
              <p:nvPr/>
            </p:nvSpPr>
            <p:spPr bwMode="auto">
              <a:xfrm>
                <a:off x="1198" y="1117"/>
                <a:ext cx="2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21" y="13"/>
                  </a:cxn>
                  <a:cxn ang="0">
                    <a:pos x="19" y="16"/>
                  </a:cxn>
                  <a:cxn ang="0">
                    <a:pos x="20" y="15"/>
                  </a:cxn>
                  <a:cxn ang="0">
                    <a:pos x="21" y="13"/>
                  </a:cxn>
                  <a:cxn ang="0">
                    <a:pos x="0" y="0"/>
                  </a:cxn>
                </a:cxnLst>
                <a:rect l="0" t="0" r="r" b="b"/>
                <a:pathLst>
                  <a:path w="21" h="16">
                    <a:moveTo>
                      <a:pt x="0" y="0"/>
                    </a:move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21" y="13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1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53" name="Freeform 449"/>
              <p:cNvSpPr>
                <a:spLocks/>
              </p:cNvSpPr>
              <p:nvPr/>
            </p:nvSpPr>
            <p:spPr bwMode="auto">
              <a:xfrm>
                <a:off x="1198" y="1101"/>
                <a:ext cx="29" cy="30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1"/>
                  </a:cxn>
                  <a:cxn ang="0">
                    <a:pos x="0" y="16"/>
                  </a:cxn>
                  <a:cxn ang="0">
                    <a:pos x="21" y="29"/>
                  </a:cxn>
                  <a:cxn ang="0">
                    <a:pos x="30" y="14"/>
                  </a:cxn>
                  <a:cxn ang="0">
                    <a:pos x="30" y="15"/>
                  </a:cxn>
                  <a:cxn ang="0">
                    <a:pos x="9" y="0"/>
                  </a:cxn>
                </a:cxnLst>
                <a:rect l="0" t="0" r="r" b="b"/>
                <a:pathLst>
                  <a:path w="30" h="29">
                    <a:moveTo>
                      <a:pt x="9" y="0"/>
                    </a:moveTo>
                    <a:lnTo>
                      <a:pt x="9" y="1"/>
                    </a:lnTo>
                    <a:lnTo>
                      <a:pt x="0" y="16"/>
                    </a:lnTo>
                    <a:lnTo>
                      <a:pt x="21" y="29"/>
                    </a:lnTo>
                    <a:lnTo>
                      <a:pt x="30" y="14"/>
                    </a:lnTo>
                    <a:lnTo>
                      <a:pt x="30" y="15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54" name="Freeform 450"/>
              <p:cNvSpPr>
                <a:spLocks/>
              </p:cNvSpPr>
              <p:nvPr/>
            </p:nvSpPr>
            <p:spPr bwMode="auto">
              <a:xfrm>
                <a:off x="1207" y="1087"/>
                <a:ext cx="29" cy="3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9" y="4"/>
                  </a:cxn>
                  <a:cxn ang="0">
                    <a:pos x="0" y="15"/>
                  </a:cxn>
                  <a:cxn ang="0">
                    <a:pos x="21" y="30"/>
                  </a:cxn>
                  <a:cxn ang="0">
                    <a:pos x="29" y="19"/>
                  </a:cxn>
                  <a:cxn ang="0">
                    <a:pos x="23" y="23"/>
                  </a:cxn>
                  <a:cxn ang="0">
                    <a:pos x="14" y="0"/>
                  </a:cxn>
                  <a:cxn ang="0">
                    <a:pos x="11" y="1"/>
                  </a:cxn>
                  <a:cxn ang="0">
                    <a:pos x="9" y="4"/>
                  </a:cxn>
                  <a:cxn ang="0">
                    <a:pos x="14" y="0"/>
                  </a:cxn>
                </a:cxnLst>
                <a:rect l="0" t="0" r="r" b="b"/>
                <a:pathLst>
                  <a:path w="29" h="30">
                    <a:moveTo>
                      <a:pt x="14" y="0"/>
                    </a:moveTo>
                    <a:lnTo>
                      <a:pt x="9" y="4"/>
                    </a:lnTo>
                    <a:lnTo>
                      <a:pt x="0" y="15"/>
                    </a:lnTo>
                    <a:lnTo>
                      <a:pt x="21" y="30"/>
                    </a:lnTo>
                    <a:lnTo>
                      <a:pt x="29" y="19"/>
                    </a:lnTo>
                    <a:lnTo>
                      <a:pt x="23" y="23"/>
                    </a:lnTo>
                    <a:lnTo>
                      <a:pt x="14" y="0"/>
                    </a:lnTo>
                    <a:lnTo>
                      <a:pt x="11" y="1"/>
                    </a:lnTo>
                    <a:lnTo>
                      <a:pt x="9" y="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55" name="Freeform 451"/>
              <p:cNvSpPr>
                <a:spLocks/>
              </p:cNvSpPr>
              <p:nvPr/>
            </p:nvSpPr>
            <p:spPr bwMode="auto">
              <a:xfrm>
                <a:off x="1220" y="1077"/>
                <a:ext cx="31" cy="32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1" y="0"/>
                  </a:cxn>
                  <a:cxn ang="0">
                    <a:pos x="0" y="9"/>
                  </a:cxn>
                  <a:cxn ang="0">
                    <a:pos x="9" y="32"/>
                  </a:cxn>
                  <a:cxn ang="0">
                    <a:pos x="30" y="23"/>
                  </a:cxn>
                  <a:cxn ang="0">
                    <a:pos x="29" y="24"/>
                  </a:cxn>
                  <a:cxn ang="0">
                    <a:pos x="22" y="0"/>
                  </a:cxn>
                </a:cxnLst>
                <a:rect l="0" t="0" r="r" b="b"/>
                <a:pathLst>
                  <a:path w="30" h="32">
                    <a:moveTo>
                      <a:pt x="22" y="0"/>
                    </a:moveTo>
                    <a:lnTo>
                      <a:pt x="21" y="0"/>
                    </a:lnTo>
                    <a:lnTo>
                      <a:pt x="0" y="9"/>
                    </a:lnTo>
                    <a:lnTo>
                      <a:pt x="9" y="32"/>
                    </a:lnTo>
                    <a:lnTo>
                      <a:pt x="30" y="23"/>
                    </a:lnTo>
                    <a:lnTo>
                      <a:pt x="29" y="2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56" name="Freeform 452"/>
              <p:cNvSpPr>
                <a:spLocks/>
              </p:cNvSpPr>
              <p:nvPr/>
            </p:nvSpPr>
            <p:spPr bwMode="auto">
              <a:xfrm>
                <a:off x="1242" y="1077"/>
                <a:ext cx="7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7" y="24"/>
                  </a:cxn>
                  <a:cxn ang="0">
                    <a:pos x="0" y="0"/>
                  </a:cxn>
                </a:cxnLst>
                <a:rect l="0" t="0" r="r" b="b"/>
                <a:pathLst>
                  <a:path w="7" h="24">
                    <a:moveTo>
                      <a:pt x="0" y="0"/>
                    </a:move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7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57" name="Freeform 453"/>
              <p:cNvSpPr>
                <a:spLocks/>
              </p:cNvSpPr>
              <p:nvPr/>
            </p:nvSpPr>
            <p:spPr bwMode="auto">
              <a:xfrm>
                <a:off x="1242" y="1071"/>
                <a:ext cx="26" cy="30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0" y="0"/>
                  </a:cxn>
                  <a:cxn ang="0">
                    <a:pos x="0" y="7"/>
                  </a:cxn>
                  <a:cxn ang="0">
                    <a:pos x="7" y="31"/>
                  </a:cxn>
                  <a:cxn ang="0">
                    <a:pos x="27" y="25"/>
                  </a:cxn>
                  <a:cxn ang="0">
                    <a:pos x="25" y="25"/>
                  </a:cxn>
                  <a:cxn ang="0">
                    <a:pos x="22" y="0"/>
                  </a:cxn>
                </a:cxnLst>
                <a:rect l="0" t="0" r="r" b="b"/>
                <a:pathLst>
                  <a:path w="27" h="31">
                    <a:moveTo>
                      <a:pt x="22" y="0"/>
                    </a:moveTo>
                    <a:lnTo>
                      <a:pt x="20" y="0"/>
                    </a:lnTo>
                    <a:lnTo>
                      <a:pt x="0" y="7"/>
                    </a:lnTo>
                    <a:lnTo>
                      <a:pt x="7" y="31"/>
                    </a:lnTo>
                    <a:lnTo>
                      <a:pt x="27" y="25"/>
                    </a:lnTo>
                    <a:lnTo>
                      <a:pt x="25" y="25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58" name="Freeform 454"/>
              <p:cNvSpPr>
                <a:spLocks/>
              </p:cNvSpPr>
              <p:nvPr/>
            </p:nvSpPr>
            <p:spPr bwMode="auto">
              <a:xfrm>
                <a:off x="1265" y="1069"/>
                <a:ext cx="22" cy="26"/>
              </a:xfrm>
              <a:custGeom>
                <a:avLst/>
                <a:gdLst/>
                <a:ahLst/>
                <a:cxnLst>
                  <a:cxn ang="0">
                    <a:pos x="8" y="2"/>
                  </a:cxn>
                  <a:cxn ang="0">
                    <a:pos x="14" y="0"/>
                  </a:cxn>
                  <a:cxn ang="0">
                    <a:pos x="0" y="2"/>
                  </a:cxn>
                  <a:cxn ang="0">
                    <a:pos x="3" y="27"/>
                  </a:cxn>
                  <a:cxn ang="0">
                    <a:pos x="18" y="25"/>
                  </a:cxn>
                  <a:cxn ang="0">
                    <a:pos x="23" y="22"/>
                  </a:cxn>
                  <a:cxn ang="0">
                    <a:pos x="18" y="25"/>
                  </a:cxn>
                  <a:cxn ang="0">
                    <a:pos x="21" y="24"/>
                  </a:cxn>
                  <a:cxn ang="0">
                    <a:pos x="23" y="22"/>
                  </a:cxn>
                  <a:cxn ang="0">
                    <a:pos x="8" y="2"/>
                  </a:cxn>
                </a:cxnLst>
                <a:rect l="0" t="0" r="r" b="b"/>
                <a:pathLst>
                  <a:path w="23" h="27">
                    <a:moveTo>
                      <a:pt x="8" y="2"/>
                    </a:moveTo>
                    <a:lnTo>
                      <a:pt x="14" y="0"/>
                    </a:lnTo>
                    <a:lnTo>
                      <a:pt x="0" y="2"/>
                    </a:lnTo>
                    <a:lnTo>
                      <a:pt x="3" y="27"/>
                    </a:lnTo>
                    <a:lnTo>
                      <a:pt x="18" y="25"/>
                    </a:lnTo>
                    <a:lnTo>
                      <a:pt x="23" y="22"/>
                    </a:lnTo>
                    <a:lnTo>
                      <a:pt x="18" y="25"/>
                    </a:lnTo>
                    <a:lnTo>
                      <a:pt x="21" y="24"/>
                    </a:lnTo>
                    <a:lnTo>
                      <a:pt x="23" y="22"/>
                    </a:lnTo>
                    <a:lnTo>
                      <a:pt x="8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59" name="Freeform 455"/>
              <p:cNvSpPr>
                <a:spLocks/>
              </p:cNvSpPr>
              <p:nvPr/>
            </p:nvSpPr>
            <p:spPr bwMode="auto">
              <a:xfrm>
                <a:off x="1273" y="1063"/>
                <a:ext cx="26" cy="28"/>
              </a:xfrm>
              <a:custGeom>
                <a:avLst/>
                <a:gdLst/>
                <a:ahLst/>
                <a:cxnLst>
                  <a:cxn ang="0">
                    <a:pos x="19" y="9"/>
                  </a:cxn>
                  <a:cxn ang="0">
                    <a:pos x="12" y="0"/>
                  </a:cxn>
                  <a:cxn ang="0">
                    <a:pos x="0" y="8"/>
                  </a:cxn>
                  <a:cxn ang="0">
                    <a:pos x="15" y="28"/>
                  </a:cxn>
                  <a:cxn ang="0">
                    <a:pos x="27" y="19"/>
                  </a:cxn>
                  <a:cxn ang="0">
                    <a:pos x="19" y="9"/>
                  </a:cxn>
                </a:cxnLst>
                <a:rect l="0" t="0" r="r" b="b"/>
                <a:pathLst>
                  <a:path w="27" h="28">
                    <a:moveTo>
                      <a:pt x="19" y="9"/>
                    </a:moveTo>
                    <a:lnTo>
                      <a:pt x="12" y="0"/>
                    </a:lnTo>
                    <a:lnTo>
                      <a:pt x="0" y="8"/>
                    </a:lnTo>
                    <a:lnTo>
                      <a:pt x="15" y="28"/>
                    </a:lnTo>
                    <a:lnTo>
                      <a:pt x="27" y="19"/>
                    </a:lnTo>
                    <a:lnTo>
                      <a:pt x="19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60" name="Freeform 456"/>
              <p:cNvSpPr>
                <a:spLocks/>
              </p:cNvSpPr>
              <p:nvPr/>
            </p:nvSpPr>
            <p:spPr bwMode="auto">
              <a:xfrm>
                <a:off x="1099" y="1140"/>
                <a:ext cx="26" cy="26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5" y="4"/>
                  </a:cxn>
                  <a:cxn ang="0">
                    <a:pos x="0" y="13"/>
                  </a:cxn>
                  <a:cxn ang="0">
                    <a:pos x="22" y="25"/>
                  </a:cxn>
                  <a:cxn ang="0">
                    <a:pos x="27" y="16"/>
                  </a:cxn>
                  <a:cxn ang="0">
                    <a:pos x="23" y="21"/>
                  </a:cxn>
                  <a:cxn ang="0">
                    <a:pos x="9" y="0"/>
                  </a:cxn>
                  <a:cxn ang="0">
                    <a:pos x="7" y="2"/>
                  </a:cxn>
                  <a:cxn ang="0">
                    <a:pos x="5" y="4"/>
                  </a:cxn>
                  <a:cxn ang="0">
                    <a:pos x="9" y="0"/>
                  </a:cxn>
                </a:cxnLst>
                <a:rect l="0" t="0" r="r" b="b"/>
                <a:pathLst>
                  <a:path w="27" h="25">
                    <a:moveTo>
                      <a:pt x="9" y="0"/>
                    </a:moveTo>
                    <a:lnTo>
                      <a:pt x="5" y="4"/>
                    </a:lnTo>
                    <a:lnTo>
                      <a:pt x="0" y="13"/>
                    </a:lnTo>
                    <a:lnTo>
                      <a:pt x="22" y="25"/>
                    </a:lnTo>
                    <a:lnTo>
                      <a:pt x="27" y="16"/>
                    </a:lnTo>
                    <a:lnTo>
                      <a:pt x="23" y="21"/>
                    </a:lnTo>
                    <a:lnTo>
                      <a:pt x="9" y="0"/>
                    </a:lnTo>
                    <a:lnTo>
                      <a:pt x="7" y="2"/>
                    </a:lnTo>
                    <a:lnTo>
                      <a:pt x="5" y="4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61" name="Freeform 457"/>
              <p:cNvSpPr>
                <a:spLocks/>
              </p:cNvSpPr>
              <p:nvPr/>
            </p:nvSpPr>
            <p:spPr bwMode="auto">
              <a:xfrm>
                <a:off x="1108" y="1132"/>
                <a:ext cx="27" cy="3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2" y="0"/>
                  </a:cxn>
                  <a:cxn ang="0">
                    <a:pos x="0" y="9"/>
                  </a:cxn>
                  <a:cxn ang="0">
                    <a:pos x="14" y="30"/>
                  </a:cxn>
                  <a:cxn ang="0">
                    <a:pos x="27" y="21"/>
                  </a:cxn>
                  <a:cxn ang="0">
                    <a:pos x="25" y="22"/>
                  </a:cxn>
                  <a:cxn ang="0">
                    <a:pos x="14" y="0"/>
                  </a:cxn>
                </a:cxnLst>
                <a:rect l="0" t="0" r="r" b="b"/>
                <a:pathLst>
                  <a:path w="27" h="30">
                    <a:moveTo>
                      <a:pt x="14" y="0"/>
                    </a:moveTo>
                    <a:lnTo>
                      <a:pt x="12" y="0"/>
                    </a:lnTo>
                    <a:lnTo>
                      <a:pt x="0" y="9"/>
                    </a:lnTo>
                    <a:lnTo>
                      <a:pt x="14" y="30"/>
                    </a:lnTo>
                    <a:lnTo>
                      <a:pt x="27" y="21"/>
                    </a:lnTo>
                    <a:lnTo>
                      <a:pt x="25" y="2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62" name="Freeform 458"/>
              <p:cNvSpPr>
                <a:spLocks/>
              </p:cNvSpPr>
              <p:nvPr/>
            </p:nvSpPr>
            <p:spPr bwMode="auto">
              <a:xfrm>
                <a:off x="1121" y="1122"/>
                <a:ext cx="27" cy="32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7" y="1"/>
                  </a:cxn>
                  <a:cxn ang="0">
                    <a:pos x="0" y="10"/>
                  </a:cxn>
                  <a:cxn ang="0">
                    <a:pos x="11" y="32"/>
                  </a:cxn>
                  <a:cxn ang="0">
                    <a:pos x="28" y="23"/>
                  </a:cxn>
                  <a:cxn ang="0">
                    <a:pos x="24" y="25"/>
                  </a:cxn>
                  <a:cxn ang="0">
                    <a:pos x="21" y="0"/>
                  </a:cxn>
                  <a:cxn ang="0">
                    <a:pos x="19" y="0"/>
                  </a:cxn>
                  <a:cxn ang="0">
                    <a:pos x="17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32">
                    <a:moveTo>
                      <a:pt x="21" y="0"/>
                    </a:moveTo>
                    <a:lnTo>
                      <a:pt x="17" y="1"/>
                    </a:lnTo>
                    <a:lnTo>
                      <a:pt x="0" y="10"/>
                    </a:lnTo>
                    <a:lnTo>
                      <a:pt x="11" y="32"/>
                    </a:lnTo>
                    <a:lnTo>
                      <a:pt x="28" y="23"/>
                    </a:lnTo>
                    <a:lnTo>
                      <a:pt x="24" y="25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7" y="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63" name="Freeform 459"/>
              <p:cNvSpPr>
                <a:spLocks/>
              </p:cNvSpPr>
              <p:nvPr/>
            </p:nvSpPr>
            <p:spPr bwMode="auto">
              <a:xfrm>
                <a:off x="1138" y="1122"/>
                <a:ext cx="7" cy="24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6" y="12"/>
                  </a:cxn>
                  <a:cxn ang="0">
                    <a:pos x="6" y="12"/>
                  </a:cxn>
                  <a:cxn ang="0">
                    <a:pos x="6" y="12"/>
                  </a:cxn>
                  <a:cxn ang="0">
                    <a:pos x="6" y="12"/>
                  </a:cxn>
                  <a:cxn ang="0">
                    <a:pos x="7" y="25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4" y="0"/>
                  </a:cxn>
                </a:cxnLst>
                <a:rect l="0" t="0" r="r" b="b"/>
                <a:pathLst>
                  <a:path w="7" h="25">
                    <a:moveTo>
                      <a:pt x="4" y="0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7" y="25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64" name="Freeform 460"/>
              <p:cNvSpPr>
                <a:spLocks/>
              </p:cNvSpPr>
              <p:nvPr/>
            </p:nvSpPr>
            <p:spPr bwMode="auto">
              <a:xfrm>
                <a:off x="1142" y="1119"/>
                <a:ext cx="24" cy="28"/>
              </a:xfrm>
              <a:custGeom>
                <a:avLst/>
                <a:gdLst/>
                <a:ahLst/>
                <a:cxnLst>
                  <a:cxn ang="0">
                    <a:pos x="14" y="1"/>
                  </a:cxn>
                  <a:cxn ang="0">
                    <a:pos x="17" y="0"/>
                  </a:cxn>
                  <a:cxn ang="0">
                    <a:pos x="0" y="3"/>
                  </a:cxn>
                  <a:cxn ang="0">
                    <a:pos x="3" y="28"/>
                  </a:cxn>
                  <a:cxn ang="0">
                    <a:pos x="20" y="25"/>
                  </a:cxn>
                  <a:cxn ang="0">
                    <a:pos x="23" y="24"/>
                  </a:cxn>
                  <a:cxn ang="0">
                    <a:pos x="20" y="25"/>
                  </a:cxn>
                  <a:cxn ang="0">
                    <a:pos x="22" y="25"/>
                  </a:cxn>
                  <a:cxn ang="0">
                    <a:pos x="23" y="24"/>
                  </a:cxn>
                  <a:cxn ang="0">
                    <a:pos x="14" y="1"/>
                  </a:cxn>
                </a:cxnLst>
                <a:rect l="0" t="0" r="r" b="b"/>
                <a:pathLst>
                  <a:path w="23" h="28">
                    <a:moveTo>
                      <a:pt x="14" y="1"/>
                    </a:moveTo>
                    <a:lnTo>
                      <a:pt x="17" y="0"/>
                    </a:lnTo>
                    <a:lnTo>
                      <a:pt x="0" y="3"/>
                    </a:lnTo>
                    <a:lnTo>
                      <a:pt x="3" y="28"/>
                    </a:lnTo>
                    <a:lnTo>
                      <a:pt x="20" y="25"/>
                    </a:lnTo>
                    <a:lnTo>
                      <a:pt x="23" y="24"/>
                    </a:lnTo>
                    <a:lnTo>
                      <a:pt x="20" y="25"/>
                    </a:lnTo>
                    <a:lnTo>
                      <a:pt x="22" y="25"/>
                    </a:lnTo>
                    <a:lnTo>
                      <a:pt x="23" y="24"/>
                    </a:lnTo>
                    <a:lnTo>
                      <a:pt x="14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65" name="Freeform 461"/>
              <p:cNvSpPr>
                <a:spLocks/>
              </p:cNvSpPr>
              <p:nvPr/>
            </p:nvSpPr>
            <p:spPr bwMode="auto">
              <a:xfrm>
                <a:off x="1155" y="1115"/>
                <a:ext cx="31" cy="28"/>
              </a:xfrm>
              <a:custGeom>
                <a:avLst/>
                <a:gdLst/>
                <a:ahLst/>
                <a:cxnLst>
                  <a:cxn ang="0">
                    <a:pos x="14" y="2"/>
                  </a:cxn>
                  <a:cxn ang="0">
                    <a:pos x="18" y="0"/>
                  </a:cxn>
                  <a:cxn ang="0">
                    <a:pos x="0" y="6"/>
                  </a:cxn>
                  <a:cxn ang="0">
                    <a:pos x="9" y="29"/>
                  </a:cxn>
                  <a:cxn ang="0">
                    <a:pos x="26" y="23"/>
                  </a:cxn>
                  <a:cxn ang="0">
                    <a:pos x="30" y="21"/>
                  </a:cxn>
                  <a:cxn ang="0">
                    <a:pos x="26" y="23"/>
                  </a:cxn>
                  <a:cxn ang="0">
                    <a:pos x="28" y="23"/>
                  </a:cxn>
                  <a:cxn ang="0">
                    <a:pos x="30" y="21"/>
                  </a:cxn>
                  <a:cxn ang="0">
                    <a:pos x="14" y="2"/>
                  </a:cxn>
                </a:cxnLst>
                <a:rect l="0" t="0" r="r" b="b"/>
                <a:pathLst>
                  <a:path w="30" h="29">
                    <a:moveTo>
                      <a:pt x="14" y="2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9" y="29"/>
                    </a:lnTo>
                    <a:lnTo>
                      <a:pt x="26" y="23"/>
                    </a:lnTo>
                    <a:lnTo>
                      <a:pt x="30" y="21"/>
                    </a:lnTo>
                    <a:lnTo>
                      <a:pt x="26" y="23"/>
                    </a:lnTo>
                    <a:lnTo>
                      <a:pt x="28" y="23"/>
                    </a:lnTo>
                    <a:lnTo>
                      <a:pt x="30" y="21"/>
                    </a:lnTo>
                    <a:lnTo>
                      <a:pt x="14" y="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66" name="Freeform 462"/>
              <p:cNvSpPr>
                <a:spLocks/>
              </p:cNvSpPr>
              <p:nvPr/>
            </p:nvSpPr>
            <p:spPr bwMode="auto">
              <a:xfrm>
                <a:off x="1171" y="1105"/>
                <a:ext cx="32" cy="30"/>
              </a:xfrm>
              <a:custGeom>
                <a:avLst/>
                <a:gdLst/>
                <a:ahLst/>
                <a:cxnLst>
                  <a:cxn ang="0">
                    <a:pos x="10" y="4"/>
                  </a:cxn>
                  <a:cxn ang="0">
                    <a:pos x="14" y="0"/>
                  </a:cxn>
                  <a:cxn ang="0">
                    <a:pos x="0" y="11"/>
                  </a:cxn>
                  <a:cxn ang="0">
                    <a:pos x="16" y="30"/>
                  </a:cxn>
                  <a:cxn ang="0">
                    <a:pos x="29" y="19"/>
                  </a:cxn>
                  <a:cxn ang="0">
                    <a:pos x="33" y="14"/>
                  </a:cxn>
                  <a:cxn ang="0">
                    <a:pos x="29" y="19"/>
                  </a:cxn>
                  <a:cxn ang="0">
                    <a:pos x="32" y="17"/>
                  </a:cxn>
                  <a:cxn ang="0">
                    <a:pos x="33" y="14"/>
                  </a:cxn>
                  <a:cxn ang="0">
                    <a:pos x="10" y="4"/>
                  </a:cxn>
                </a:cxnLst>
                <a:rect l="0" t="0" r="r" b="b"/>
                <a:pathLst>
                  <a:path w="33" h="30">
                    <a:moveTo>
                      <a:pt x="10" y="4"/>
                    </a:moveTo>
                    <a:lnTo>
                      <a:pt x="14" y="0"/>
                    </a:lnTo>
                    <a:lnTo>
                      <a:pt x="0" y="11"/>
                    </a:lnTo>
                    <a:lnTo>
                      <a:pt x="16" y="30"/>
                    </a:lnTo>
                    <a:lnTo>
                      <a:pt x="29" y="19"/>
                    </a:lnTo>
                    <a:lnTo>
                      <a:pt x="33" y="14"/>
                    </a:lnTo>
                    <a:lnTo>
                      <a:pt x="29" y="19"/>
                    </a:lnTo>
                    <a:lnTo>
                      <a:pt x="32" y="17"/>
                    </a:lnTo>
                    <a:lnTo>
                      <a:pt x="33" y="14"/>
                    </a:lnTo>
                    <a:lnTo>
                      <a:pt x="10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67" name="Freeform 463"/>
              <p:cNvSpPr>
                <a:spLocks/>
              </p:cNvSpPr>
              <p:nvPr/>
            </p:nvSpPr>
            <p:spPr bwMode="auto">
              <a:xfrm>
                <a:off x="1179" y="1109"/>
                <a:ext cx="24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23" y="10"/>
                  </a:cxn>
                  <a:cxn ang="0">
                    <a:pos x="19" y="15"/>
                  </a:cxn>
                  <a:cxn ang="0">
                    <a:pos x="22" y="13"/>
                  </a:cxn>
                  <a:cxn ang="0">
                    <a:pos x="23" y="10"/>
                  </a:cxn>
                  <a:cxn ang="0">
                    <a:pos x="0" y="0"/>
                  </a:cxn>
                </a:cxnLst>
                <a:rect l="0" t="0" r="r" b="b"/>
                <a:pathLst>
                  <a:path w="23" h="15">
                    <a:moveTo>
                      <a:pt x="0" y="0"/>
                    </a:move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23" y="10"/>
                    </a:lnTo>
                    <a:lnTo>
                      <a:pt x="19" y="15"/>
                    </a:lnTo>
                    <a:lnTo>
                      <a:pt x="22" y="13"/>
                    </a:lnTo>
                    <a:lnTo>
                      <a:pt x="23" y="1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68" name="Freeform 464"/>
              <p:cNvSpPr>
                <a:spLocks/>
              </p:cNvSpPr>
              <p:nvPr/>
            </p:nvSpPr>
            <p:spPr bwMode="auto">
              <a:xfrm>
                <a:off x="1179" y="1089"/>
                <a:ext cx="32" cy="30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9" y="0"/>
                  </a:cxn>
                  <a:cxn ang="0">
                    <a:pos x="0" y="20"/>
                  </a:cxn>
                  <a:cxn ang="0">
                    <a:pos x="23" y="30"/>
                  </a:cxn>
                  <a:cxn ang="0">
                    <a:pos x="32" y="11"/>
                  </a:cxn>
                  <a:cxn ang="0">
                    <a:pos x="31" y="12"/>
                  </a:cxn>
                  <a:cxn ang="0">
                    <a:pos x="10" y="0"/>
                  </a:cxn>
                </a:cxnLst>
                <a:rect l="0" t="0" r="r" b="b"/>
                <a:pathLst>
                  <a:path w="32" h="30">
                    <a:moveTo>
                      <a:pt x="10" y="0"/>
                    </a:moveTo>
                    <a:lnTo>
                      <a:pt x="9" y="0"/>
                    </a:lnTo>
                    <a:lnTo>
                      <a:pt x="0" y="20"/>
                    </a:lnTo>
                    <a:lnTo>
                      <a:pt x="23" y="30"/>
                    </a:lnTo>
                    <a:lnTo>
                      <a:pt x="32" y="11"/>
                    </a:lnTo>
                    <a:lnTo>
                      <a:pt x="31" y="1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69" name="Freeform 465"/>
              <p:cNvSpPr>
                <a:spLocks/>
              </p:cNvSpPr>
              <p:nvPr/>
            </p:nvSpPr>
            <p:spPr bwMode="auto">
              <a:xfrm>
                <a:off x="1189" y="1075"/>
                <a:ext cx="31" cy="26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0" y="15"/>
                  </a:cxn>
                  <a:cxn ang="0">
                    <a:pos x="21" y="27"/>
                  </a:cxn>
                  <a:cxn ang="0">
                    <a:pos x="29" y="12"/>
                  </a:cxn>
                  <a:cxn ang="0">
                    <a:pos x="30" y="12"/>
                  </a:cxn>
                  <a:cxn ang="0">
                    <a:pos x="8" y="0"/>
                  </a:cxn>
                </a:cxnLst>
                <a:rect l="0" t="0" r="r" b="b"/>
                <a:pathLst>
                  <a:path w="30" h="27">
                    <a:moveTo>
                      <a:pt x="8" y="0"/>
                    </a:moveTo>
                    <a:lnTo>
                      <a:pt x="8" y="0"/>
                    </a:lnTo>
                    <a:lnTo>
                      <a:pt x="0" y="15"/>
                    </a:lnTo>
                    <a:lnTo>
                      <a:pt x="21" y="27"/>
                    </a:lnTo>
                    <a:lnTo>
                      <a:pt x="29" y="12"/>
                    </a:lnTo>
                    <a:lnTo>
                      <a:pt x="30" y="1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70" name="Freeform 466"/>
              <p:cNvSpPr>
                <a:spLocks/>
              </p:cNvSpPr>
              <p:nvPr/>
            </p:nvSpPr>
            <p:spPr bwMode="auto">
              <a:xfrm>
                <a:off x="1198" y="1059"/>
                <a:ext cx="27" cy="2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6" y="5"/>
                  </a:cxn>
                  <a:cxn ang="0">
                    <a:pos x="0" y="16"/>
                  </a:cxn>
                  <a:cxn ang="0">
                    <a:pos x="22" y="28"/>
                  </a:cxn>
                  <a:cxn ang="0">
                    <a:pos x="28" y="17"/>
                  </a:cxn>
                  <a:cxn ang="0">
                    <a:pos x="21" y="23"/>
                  </a:cxn>
                  <a:cxn ang="0">
                    <a:pos x="12" y="0"/>
                  </a:cxn>
                  <a:cxn ang="0">
                    <a:pos x="8" y="1"/>
                  </a:cxn>
                  <a:cxn ang="0">
                    <a:pos x="6" y="5"/>
                  </a:cxn>
                  <a:cxn ang="0">
                    <a:pos x="12" y="0"/>
                  </a:cxn>
                </a:cxnLst>
                <a:rect l="0" t="0" r="r" b="b"/>
                <a:pathLst>
                  <a:path w="28" h="28">
                    <a:moveTo>
                      <a:pt x="12" y="0"/>
                    </a:moveTo>
                    <a:lnTo>
                      <a:pt x="6" y="5"/>
                    </a:lnTo>
                    <a:lnTo>
                      <a:pt x="0" y="16"/>
                    </a:lnTo>
                    <a:lnTo>
                      <a:pt x="22" y="28"/>
                    </a:lnTo>
                    <a:lnTo>
                      <a:pt x="28" y="17"/>
                    </a:lnTo>
                    <a:lnTo>
                      <a:pt x="21" y="23"/>
                    </a:lnTo>
                    <a:lnTo>
                      <a:pt x="12" y="0"/>
                    </a:lnTo>
                    <a:lnTo>
                      <a:pt x="8" y="1"/>
                    </a:lnTo>
                    <a:lnTo>
                      <a:pt x="6" y="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71" name="Freeform 467"/>
              <p:cNvSpPr>
                <a:spLocks/>
              </p:cNvSpPr>
              <p:nvPr/>
            </p:nvSpPr>
            <p:spPr bwMode="auto">
              <a:xfrm>
                <a:off x="1203" y="1059"/>
                <a:ext cx="15" cy="22"/>
              </a:xfrm>
              <a:custGeom>
                <a:avLst/>
                <a:gdLst/>
                <a:ahLst/>
                <a:cxnLst>
                  <a:cxn ang="0">
                    <a:pos x="6" y="0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15" y="23"/>
                  </a:cxn>
                  <a:cxn ang="0">
                    <a:pos x="6" y="0"/>
                  </a:cxn>
                  <a:cxn ang="0">
                    <a:pos x="2" y="1"/>
                  </a:cxn>
                  <a:cxn ang="0">
                    <a:pos x="0" y="5"/>
                  </a:cxn>
                  <a:cxn ang="0">
                    <a:pos x="6" y="0"/>
                  </a:cxn>
                </a:cxnLst>
                <a:rect l="0" t="0" r="r" b="b"/>
                <a:pathLst>
                  <a:path w="15" h="23">
                    <a:moveTo>
                      <a:pt x="6" y="0"/>
                    </a:moveTo>
                    <a:lnTo>
                      <a:pt x="11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5" y="23"/>
                    </a:lnTo>
                    <a:lnTo>
                      <a:pt x="6" y="0"/>
                    </a:lnTo>
                    <a:lnTo>
                      <a:pt x="2" y="1"/>
                    </a:lnTo>
                    <a:lnTo>
                      <a:pt x="0" y="5"/>
                    </a:lnTo>
                    <a:lnTo>
                      <a:pt x="6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72" name="Freeform 468"/>
              <p:cNvSpPr>
                <a:spLocks/>
              </p:cNvSpPr>
              <p:nvPr/>
            </p:nvSpPr>
            <p:spPr bwMode="auto">
              <a:xfrm>
                <a:off x="1210" y="1053"/>
                <a:ext cx="17" cy="2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9" y="1"/>
                  </a:cxn>
                  <a:cxn ang="0">
                    <a:pos x="0" y="5"/>
                  </a:cxn>
                  <a:cxn ang="0">
                    <a:pos x="9" y="28"/>
                  </a:cxn>
                  <a:cxn ang="0">
                    <a:pos x="18" y="24"/>
                  </a:cxn>
                  <a:cxn ang="0">
                    <a:pos x="17" y="24"/>
                  </a:cxn>
                  <a:cxn ang="0">
                    <a:pos x="10" y="0"/>
                  </a:cxn>
                </a:cxnLst>
                <a:rect l="0" t="0" r="r" b="b"/>
                <a:pathLst>
                  <a:path w="18" h="28">
                    <a:moveTo>
                      <a:pt x="10" y="0"/>
                    </a:moveTo>
                    <a:lnTo>
                      <a:pt x="9" y="1"/>
                    </a:lnTo>
                    <a:lnTo>
                      <a:pt x="0" y="5"/>
                    </a:lnTo>
                    <a:lnTo>
                      <a:pt x="9" y="28"/>
                    </a:lnTo>
                    <a:lnTo>
                      <a:pt x="18" y="24"/>
                    </a:lnTo>
                    <a:lnTo>
                      <a:pt x="17" y="24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73" name="Freeform 469"/>
              <p:cNvSpPr>
                <a:spLocks/>
              </p:cNvSpPr>
              <p:nvPr/>
            </p:nvSpPr>
            <p:spPr bwMode="auto">
              <a:xfrm>
                <a:off x="1220" y="1051"/>
                <a:ext cx="15" cy="26"/>
              </a:xfrm>
              <a:custGeom>
                <a:avLst/>
                <a:gdLst/>
                <a:ahLst/>
                <a:cxnLst>
                  <a:cxn ang="0">
                    <a:pos x="16" y="1"/>
                  </a:cxn>
                  <a:cxn ang="0">
                    <a:pos x="9" y="1"/>
                  </a:cxn>
                  <a:cxn ang="0">
                    <a:pos x="0" y="3"/>
                  </a:cxn>
                  <a:cxn ang="0">
                    <a:pos x="7" y="27"/>
                  </a:cxn>
                  <a:cxn ang="0">
                    <a:pos x="16" y="25"/>
                  </a:cxn>
                  <a:cxn ang="0">
                    <a:pos x="9" y="25"/>
                  </a:cxn>
                  <a:cxn ang="0">
                    <a:pos x="16" y="1"/>
                  </a:cxn>
                  <a:cxn ang="0">
                    <a:pos x="12" y="0"/>
                  </a:cxn>
                  <a:cxn ang="0">
                    <a:pos x="9" y="1"/>
                  </a:cxn>
                  <a:cxn ang="0">
                    <a:pos x="16" y="1"/>
                  </a:cxn>
                </a:cxnLst>
                <a:rect l="0" t="0" r="r" b="b"/>
                <a:pathLst>
                  <a:path w="16" h="27">
                    <a:moveTo>
                      <a:pt x="16" y="1"/>
                    </a:moveTo>
                    <a:lnTo>
                      <a:pt x="9" y="1"/>
                    </a:lnTo>
                    <a:lnTo>
                      <a:pt x="0" y="3"/>
                    </a:lnTo>
                    <a:lnTo>
                      <a:pt x="7" y="27"/>
                    </a:lnTo>
                    <a:lnTo>
                      <a:pt x="16" y="25"/>
                    </a:lnTo>
                    <a:lnTo>
                      <a:pt x="9" y="25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9" y="1"/>
                    </a:lnTo>
                    <a:lnTo>
                      <a:pt x="16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74" name="Freeform 470"/>
              <p:cNvSpPr>
                <a:spLocks/>
              </p:cNvSpPr>
              <p:nvPr/>
            </p:nvSpPr>
            <p:spPr bwMode="auto">
              <a:xfrm>
                <a:off x="1229" y="1051"/>
                <a:ext cx="15" cy="26"/>
              </a:xfrm>
              <a:custGeom>
                <a:avLst/>
                <a:gdLst/>
                <a:ahLst/>
                <a:cxnLst>
                  <a:cxn ang="0">
                    <a:pos x="12" y="14"/>
                  </a:cxn>
                  <a:cxn ang="0">
                    <a:pos x="15" y="2"/>
                  </a:cxn>
                  <a:cxn ang="0">
                    <a:pos x="7" y="0"/>
                  </a:cxn>
                  <a:cxn ang="0">
                    <a:pos x="0" y="24"/>
                  </a:cxn>
                  <a:cxn ang="0">
                    <a:pos x="8" y="26"/>
                  </a:cxn>
                  <a:cxn ang="0">
                    <a:pos x="12" y="14"/>
                  </a:cxn>
                </a:cxnLst>
                <a:rect l="0" t="0" r="r" b="b"/>
                <a:pathLst>
                  <a:path w="15" h="26">
                    <a:moveTo>
                      <a:pt x="12" y="14"/>
                    </a:moveTo>
                    <a:lnTo>
                      <a:pt x="15" y="2"/>
                    </a:lnTo>
                    <a:lnTo>
                      <a:pt x="7" y="0"/>
                    </a:lnTo>
                    <a:lnTo>
                      <a:pt x="0" y="24"/>
                    </a:lnTo>
                    <a:lnTo>
                      <a:pt x="8" y="26"/>
                    </a:lnTo>
                    <a:lnTo>
                      <a:pt x="12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75" name="Freeform 471"/>
              <p:cNvSpPr>
                <a:spLocks/>
              </p:cNvSpPr>
              <p:nvPr/>
            </p:nvSpPr>
            <p:spPr bwMode="auto">
              <a:xfrm>
                <a:off x="1085" y="1128"/>
                <a:ext cx="27" cy="26"/>
              </a:xfrm>
              <a:custGeom>
                <a:avLst/>
                <a:gdLst/>
                <a:ahLst/>
                <a:cxnLst>
                  <a:cxn ang="0">
                    <a:pos x="8" y="1"/>
                  </a:cxn>
                  <a:cxn ang="0">
                    <a:pos x="9" y="0"/>
                  </a:cxn>
                  <a:cxn ang="0">
                    <a:pos x="0" y="9"/>
                  </a:cxn>
                  <a:cxn ang="0">
                    <a:pos x="19" y="26"/>
                  </a:cxn>
                  <a:cxn ang="0">
                    <a:pos x="27" y="17"/>
                  </a:cxn>
                  <a:cxn ang="0">
                    <a:pos x="28" y="16"/>
                  </a:cxn>
                  <a:cxn ang="0">
                    <a:pos x="8" y="1"/>
                  </a:cxn>
                </a:cxnLst>
                <a:rect l="0" t="0" r="r" b="b"/>
                <a:pathLst>
                  <a:path w="28" h="26">
                    <a:moveTo>
                      <a:pt x="8" y="1"/>
                    </a:moveTo>
                    <a:lnTo>
                      <a:pt x="9" y="0"/>
                    </a:lnTo>
                    <a:lnTo>
                      <a:pt x="0" y="9"/>
                    </a:lnTo>
                    <a:lnTo>
                      <a:pt x="19" y="26"/>
                    </a:lnTo>
                    <a:lnTo>
                      <a:pt x="27" y="17"/>
                    </a:lnTo>
                    <a:lnTo>
                      <a:pt x="28" y="16"/>
                    </a:ln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76" name="Freeform 472"/>
              <p:cNvSpPr>
                <a:spLocks/>
              </p:cNvSpPr>
              <p:nvPr/>
            </p:nvSpPr>
            <p:spPr bwMode="auto">
              <a:xfrm>
                <a:off x="1094" y="1113"/>
                <a:ext cx="31" cy="32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1" y="3"/>
                  </a:cxn>
                  <a:cxn ang="0">
                    <a:pos x="0" y="17"/>
                  </a:cxn>
                  <a:cxn ang="0">
                    <a:pos x="20" y="32"/>
                  </a:cxn>
                  <a:cxn ang="0">
                    <a:pos x="31" y="18"/>
                  </a:cxn>
                  <a:cxn ang="0">
                    <a:pos x="28" y="20"/>
                  </a:cxn>
                  <a:cxn ang="0">
                    <a:pos x="14" y="0"/>
                  </a:cxn>
                  <a:cxn ang="0">
                    <a:pos x="12" y="1"/>
                  </a:cxn>
                  <a:cxn ang="0">
                    <a:pos x="11" y="3"/>
                  </a:cxn>
                  <a:cxn ang="0">
                    <a:pos x="14" y="0"/>
                  </a:cxn>
                </a:cxnLst>
                <a:rect l="0" t="0" r="r" b="b"/>
                <a:pathLst>
                  <a:path w="31" h="32">
                    <a:moveTo>
                      <a:pt x="14" y="0"/>
                    </a:moveTo>
                    <a:lnTo>
                      <a:pt x="11" y="3"/>
                    </a:lnTo>
                    <a:lnTo>
                      <a:pt x="0" y="17"/>
                    </a:lnTo>
                    <a:lnTo>
                      <a:pt x="20" y="32"/>
                    </a:lnTo>
                    <a:lnTo>
                      <a:pt x="31" y="18"/>
                    </a:lnTo>
                    <a:lnTo>
                      <a:pt x="28" y="20"/>
                    </a:lnTo>
                    <a:lnTo>
                      <a:pt x="14" y="0"/>
                    </a:lnTo>
                    <a:lnTo>
                      <a:pt x="12" y="1"/>
                    </a:lnTo>
                    <a:lnTo>
                      <a:pt x="11" y="3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77" name="Freeform 473"/>
              <p:cNvSpPr>
                <a:spLocks/>
              </p:cNvSpPr>
              <p:nvPr/>
            </p:nvSpPr>
            <p:spPr bwMode="auto">
              <a:xfrm>
                <a:off x="1108" y="1101"/>
                <a:ext cx="29" cy="32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4" y="2"/>
                  </a:cxn>
                  <a:cxn ang="0">
                    <a:pos x="0" y="13"/>
                  </a:cxn>
                  <a:cxn ang="0">
                    <a:pos x="14" y="33"/>
                  </a:cxn>
                  <a:cxn ang="0">
                    <a:pos x="29" y="22"/>
                  </a:cxn>
                  <a:cxn ang="0">
                    <a:pos x="25" y="24"/>
                  </a:cxn>
                  <a:cxn ang="0">
                    <a:pos x="19" y="0"/>
                  </a:cxn>
                  <a:cxn ang="0">
                    <a:pos x="17" y="1"/>
                  </a:cxn>
                  <a:cxn ang="0">
                    <a:pos x="14" y="2"/>
                  </a:cxn>
                  <a:cxn ang="0">
                    <a:pos x="19" y="0"/>
                  </a:cxn>
                </a:cxnLst>
                <a:rect l="0" t="0" r="r" b="b"/>
                <a:pathLst>
                  <a:path w="29" h="33">
                    <a:moveTo>
                      <a:pt x="19" y="0"/>
                    </a:moveTo>
                    <a:lnTo>
                      <a:pt x="14" y="2"/>
                    </a:lnTo>
                    <a:lnTo>
                      <a:pt x="0" y="13"/>
                    </a:lnTo>
                    <a:lnTo>
                      <a:pt x="14" y="33"/>
                    </a:lnTo>
                    <a:lnTo>
                      <a:pt x="29" y="22"/>
                    </a:lnTo>
                    <a:lnTo>
                      <a:pt x="25" y="24"/>
                    </a:lnTo>
                    <a:lnTo>
                      <a:pt x="19" y="0"/>
                    </a:lnTo>
                    <a:lnTo>
                      <a:pt x="17" y="1"/>
                    </a:lnTo>
                    <a:lnTo>
                      <a:pt x="14" y="2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78" name="Freeform 474"/>
              <p:cNvSpPr>
                <a:spLocks/>
              </p:cNvSpPr>
              <p:nvPr/>
            </p:nvSpPr>
            <p:spPr bwMode="auto">
              <a:xfrm>
                <a:off x="1121" y="1101"/>
                <a:ext cx="10" cy="24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11" y="24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0" y="2"/>
                  </a:cxn>
                  <a:cxn ang="0">
                    <a:pos x="5" y="0"/>
                  </a:cxn>
                </a:cxnLst>
                <a:rect l="0" t="0" r="r" b="b"/>
                <a:pathLst>
                  <a:path w="11" h="24">
                    <a:moveTo>
                      <a:pt x="5" y="0"/>
                    </a:moveTo>
                    <a:lnTo>
                      <a:pt x="8" y="12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11" y="24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0" y="2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79" name="Freeform 475"/>
              <p:cNvSpPr>
                <a:spLocks/>
              </p:cNvSpPr>
              <p:nvPr/>
            </p:nvSpPr>
            <p:spPr bwMode="auto">
              <a:xfrm>
                <a:off x="1126" y="1097"/>
                <a:ext cx="26" cy="28"/>
              </a:xfrm>
              <a:custGeom>
                <a:avLst/>
                <a:gdLst/>
                <a:ahLst/>
                <a:cxnLst>
                  <a:cxn ang="0">
                    <a:pos x="13" y="2"/>
                  </a:cxn>
                  <a:cxn ang="0">
                    <a:pos x="17" y="0"/>
                  </a:cxn>
                  <a:cxn ang="0">
                    <a:pos x="0" y="4"/>
                  </a:cxn>
                  <a:cxn ang="0">
                    <a:pos x="6" y="28"/>
                  </a:cxn>
                  <a:cxn ang="0">
                    <a:pos x="23" y="24"/>
                  </a:cxn>
                  <a:cxn ang="0">
                    <a:pos x="26" y="23"/>
                  </a:cxn>
                  <a:cxn ang="0">
                    <a:pos x="23" y="24"/>
                  </a:cxn>
                  <a:cxn ang="0">
                    <a:pos x="24" y="24"/>
                  </a:cxn>
                  <a:cxn ang="0">
                    <a:pos x="26" y="23"/>
                  </a:cxn>
                  <a:cxn ang="0">
                    <a:pos x="13" y="2"/>
                  </a:cxn>
                </a:cxnLst>
                <a:rect l="0" t="0" r="r" b="b"/>
                <a:pathLst>
                  <a:path w="26" h="28">
                    <a:moveTo>
                      <a:pt x="13" y="2"/>
                    </a:moveTo>
                    <a:lnTo>
                      <a:pt x="17" y="0"/>
                    </a:lnTo>
                    <a:lnTo>
                      <a:pt x="0" y="4"/>
                    </a:lnTo>
                    <a:lnTo>
                      <a:pt x="6" y="28"/>
                    </a:lnTo>
                    <a:lnTo>
                      <a:pt x="23" y="24"/>
                    </a:lnTo>
                    <a:lnTo>
                      <a:pt x="26" y="23"/>
                    </a:lnTo>
                    <a:lnTo>
                      <a:pt x="23" y="24"/>
                    </a:lnTo>
                    <a:lnTo>
                      <a:pt x="24" y="24"/>
                    </a:lnTo>
                    <a:lnTo>
                      <a:pt x="26" y="23"/>
                    </a:lnTo>
                    <a:lnTo>
                      <a:pt x="13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80" name="Freeform 476"/>
              <p:cNvSpPr>
                <a:spLocks/>
              </p:cNvSpPr>
              <p:nvPr/>
            </p:nvSpPr>
            <p:spPr bwMode="auto">
              <a:xfrm>
                <a:off x="1138" y="1089"/>
                <a:ext cx="29" cy="3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5" y="0"/>
                  </a:cxn>
                  <a:cxn ang="0">
                    <a:pos x="0" y="9"/>
                  </a:cxn>
                  <a:cxn ang="0">
                    <a:pos x="13" y="30"/>
                  </a:cxn>
                  <a:cxn ang="0">
                    <a:pos x="28" y="21"/>
                  </a:cxn>
                  <a:cxn ang="0">
                    <a:pos x="28" y="21"/>
                  </a:cxn>
                  <a:cxn ang="0">
                    <a:pos x="15" y="0"/>
                  </a:cxn>
                </a:cxnLst>
                <a:rect l="0" t="0" r="r" b="b"/>
                <a:pathLst>
                  <a:path w="28" h="30">
                    <a:moveTo>
                      <a:pt x="15" y="0"/>
                    </a:moveTo>
                    <a:lnTo>
                      <a:pt x="15" y="0"/>
                    </a:lnTo>
                    <a:lnTo>
                      <a:pt x="0" y="9"/>
                    </a:lnTo>
                    <a:lnTo>
                      <a:pt x="13" y="30"/>
                    </a:lnTo>
                    <a:lnTo>
                      <a:pt x="28" y="21"/>
                    </a:lnTo>
                    <a:lnTo>
                      <a:pt x="28" y="21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81" name="Freeform 477"/>
              <p:cNvSpPr>
                <a:spLocks/>
              </p:cNvSpPr>
              <p:nvPr/>
            </p:nvSpPr>
            <p:spPr bwMode="auto">
              <a:xfrm>
                <a:off x="1154" y="1085"/>
                <a:ext cx="26" cy="26"/>
              </a:xfrm>
              <a:custGeom>
                <a:avLst/>
                <a:gdLst/>
                <a:ahLst/>
                <a:cxnLst>
                  <a:cxn ang="0">
                    <a:pos x="5" y="4"/>
                  </a:cxn>
                  <a:cxn ang="0">
                    <a:pos x="9" y="0"/>
                  </a:cxn>
                  <a:cxn ang="0">
                    <a:pos x="0" y="5"/>
                  </a:cxn>
                  <a:cxn ang="0">
                    <a:pos x="13" y="26"/>
                  </a:cxn>
                  <a:cxn ang="0">
                    <a:pos x="22" y="21"/>
                  </a:cxn>
                  <a:cxn ang="0">
                    <a:pos x="26" y="17"/>
                  </a:cxn>
                  <a:cxn ang="0">
                    <a:pos x="22" y="21"/>
                  </a:cxn>
                  <a:cxn ang="0">
                    <a:pos x="24" y="20"/>
                  </a:cxn>
                  <a:cxn ang="0">
                    <a:pos x="26" y="17"/>
                  </a:cxn>
                  <a:cxn ang="0">
                    <a:pos x="5" y="4"/>
                  </a:cxn>
                </a:cxnLst>
                <a:rect l="0" t="0" r="r" b="b"/>
                <a:pathLst>
                  <a:path w="26" h="26">
                    <a:moveTo>
                      <a:pt x="5" y="4"/>
                    </a:moveTo>
                    <a:lnTo>
                      <a:pt x="9" y="0"/>
                    </a:lnTo>
                    <a:lnTo>
                      <a:pt x="0" y="5"/>
                    </a:lnTo>
                    <a:lnTo>
                      <a:pt x="13" y="26"/>
                    </a:lnTo>
                    <a:lnTo>
                      <a:pt x="22" y="21"/>
                    </a:lnTo>
                    <a:lnTo>
                      <a:pt x="26" y="17"/>
                    </a:lnTo>
                    <a:lnTo>
                      <a:pt x="22" y="21"/>
                    </a:lnTo>
                    <a:lnTo>
                      <a:pt x="24" y="20"/>
                    </a:lnTo>
                    <a:lnTo>
                      <a:pt x="26" y="17"/>
                    </a:lnTo>
                    <a:lnTo>
                      <a:pt x="5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82" name="Freeform 478"/>
              <p:cNvSpPr>
                <a:spLocks/>
              </p:cNvSpPr>
              <p:nvPr/>
            </p:nvSpPr>
            <p:spPr bwMode="auto">
              <a:xfrm>
                <a:off x="1159" y="1089"/>
                <a:ext cx="20" cy="1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10" y="7"/>
                  </a:cxn>
                  <a:cxn ang="0">
                    <a:pos x="10" y="7"/>
                  </a:cxn>
                  <a:cxn ang="0">
                    <a:pos x="10" y="7"/>
                  </a:cxn>
                  <a:cxn ang="0">
                    <a:pos x="10" y="7"/>
                  </a:cxn>
                  <a:cxn ang="0">
                    <a:pos x="21" y="13"/>
                  </a:cxn>
                  <a:cxn ang="0">
                    <a:pos x="17" y="17"/>
                  </a:cxn>
                  <a:cxn ang="0">
                    <a:pos x="19" y="16"/>
                  </a:cxn>
                  <a:cxn ang="0">
                    <a:pos x="21" y="13"/>
                  </a:cxn>
                  <a:cxn ang="0">
                    <a:pos x="0" y="0"/>
                  </a:cxn>
                </a:cxnLst>
                <a:rect l="0" t="0" r="r" b="b"/>
                <a:pathLst>
                  <a:path w="21" h="17">
                    <a:moveTo>
                      <a:pt x="0" y="0"/>
                    </a:moveTo>
                    <a:lnTo>
                      <a:pt x="10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21" y="13"/>
                    </a:lnTo>
                    <a:lnTo>
                      <a:pt x="17" y="17"/>
                    </a:lnTo>
                    <a:lnTo>
                      <a:pt x="19" y="16"/>
                    </a:lnTo>
                    <a:lnTo>
                      <a:pt x="21" y="1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83" name="Freeform 479"/>
              <p:cNvSpPr>
                <a:spLocks/>
              </p:cNvSpPr>
              <p:nvPr/>
            </p:nvSpPr>
            <p:spPr bwMode="auto">
              <a:xfrm>
                <a:off x="1159" y="1077"/>
                <a:ext cx="31" cy="24"/>
              </a:xfrm>
              <a:custGeom>
                <a:avLst/>
                <a:gdLst/>
                <a:ahLst/>
                <a:cxnLst>
                  <a:cxn ang="0">
                    <a:pos x="8" y="1"/>
                  </a:cxn>
                  <a:cxn ang="0">
                    <a:pos x="9" y="0"/>
                  </a:cxn>
                  <a:cxn ang="0">
                    <a:pos x="0" y="12"/>
                  </a:cxn>
                  <a:cxn ang="0">
                    <a:pos x="21" y="25"/>
                  </a:cxn>
                  <a:cxn ang="0">
                    <a:pos x="29" y="13"/>
                  </a:cxn>
                  <a:cxn ang="0">
                    <a:pos x="30" y="12"/>
                  </a:cxn>
                  <a:cxn ang="0">
                    <a:pos x="29" y="13"/>
                  </a:cxn>
                  <a:cxn ang="0">
                    <a:pos x="30" y="13"/>
                  </a:cxn>
                  <a:cxn ang="0">
                    <a:pos x="30" y="12"/>
                  </a:cxn>
                  <a:cxn ang="0">
                    <a:pos x="8" y="1"/>
                  </a:cxn>
                </a:cxnLst>
                <a:rect l="0" t="0" r="r" b="b"/>
                <a:pathLst>
                  <a:path w="30" h="25">
                    <a:moveTo>
                      <a:pt x="8" y="1"/>
                    </a:moveTo>
                    <a:lnTo>
                      <a:pt x="9" y="0"/>
                    </a:lnTo>
                    <a:lnTo>
                      <a:pt x="0" y="12"/>
                    </a:lnTo>
                    <a:lnTo>
                      <a:pt x="21" y="25"/>
                    </a:lnTo>
                    <a:lnTo>
                      <a:pt x="29" y="13"/>
                    </a:lnTo>
                    <a:lnTo>
                      <a:pt x="30" y="12"/>
                    </a:lnTo>
                    <a:lnTo>
                      <a:pt x="29" y="13"/>
                    </a:lnTo>
                    <a:lnTo>
                      <a:pt x="30" y="13"/>
                    </a:lnTo>
                    <a:lnTo>
                      <a:pt x="30" y="12"/>
                    </a:ln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84" name="Freeform 480"/>
              <p:cNvSpPr>
                <a:spLocks/>
              </p:cNvSpPr>
              <p:nvPr/>
            </p:nvSpPr>
            <p:spPr bwMode="auto">
              <a:xfrm>
                <a:off x="1167" y="1067"/>
                <a:ext cx="27" cy="22"/>
              </a:xfrm>
              <a:custGeom>
                <a:avLst/>
                <a:gdLst/>
                <a:ahLst/>
                <a:cxnLst>
                  <a:cxn ang="0">
                    <a:pos x="3" y="5"/>
                  </a:cxn>
                  <a:cxn ang="0">
                    <a:pos x="5" y="0"/>
                  </a:cxn>
                  <a:cxn ang="0">
                    <a:pos x="0" y="11"/>
                  </a:cxn>
                  <a:cxn ang="0">
                    <a:pos x="22" y="22"/>
                  </a:cxn>
                  <a:cxn ang="0">
                    <a:pos x="27" y="11"/>
                  </a:cxn>
                  <a:cxn ang="0">
                    <a:pos x="28" y="5"/>
                  </a:cxn>
                  <a:cxn ang="0">
                    <a:pos x="27" y="11"/>
                  </a:cxn>
                  <a:cxn ang="0">
                    <a:pos x="28" y="8"/>
                  </a:cxn>
                  <a:cxn ang="0">
                    <a:pos x="28" y="5"/>
                  </a:cxn>
                  <a:cxn ang="0">
                    <a:pos x="3" y="5"/>
                  </a:cxn>
                </a:cxnLst>
                <a:rect l="0" t="0" r="r" b="b"/>
                <a:pathLst>
                  <a:path w="28" h="22">
                    <a:moveTo>
                      <a:pt x="3" y="5"/>
                    </a:moveTo>
                    <a:lnTo>
                      <a:pt x="5" y="0"/>
                    </a:lnTo>
                    <a:lnTo>
                      <a:pt x="0" y="11"/>
                    </a:lnTo>
                    <a:lnTo>
                      <a:pt x="22" y="22"/>
                    </a:lnTo>
                    <a:lnTo>
                      <a:pt x="27" y="11"/>
                    </a:lnTo>
                    <a:lnTo>
                      <a:pt x="28" y="5"/>
                    </a:lnTo>
                    <a:lnTo>
                      <a:pt x="27" y="11"/>
                    </a:lnTo>
                    <a:lnTo>
                      <a:pt x="28" y="8"/>
                    </a:lnTo>
                    <a:lnTo>
                      <a:pt x="28" y="5"/>
                    </a:lnTo>
                    <a:lnTo>
                      <a:pt x="3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85" name="Freeform 481"/>
              <p:cNvSpPr>
                <a:spLocks/>
              </p:cNvSpPr>
              <p:nvPr/>
            </p:nvSpPr>
            <p:spPr bwMode="auto">
              <a:xfrm>
                <a:off x="1171" y="1069"/>
                <a:ext cx="24" cy="2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25" y="2"/>
                  </a:cxn>
                  <a:cxn ang="0">
                    <a:pos x="25" y="0"/>
                  </a:cxn>
                  <a:cxn ang="0">
                    <a:pos x="13" y="0"/>
                  </a:cxn>
                </a:cxnLst>
                <a:rect l="0" t="0" r="r" b="b"/>
                <a:pathLst>
                  <a:path w="25" h="2">
                    <a:moveTo>
                      <a:pt x="13" y="0"/>
                    </a:moveTo>
                    <a:lnTo>
                      <a:pt x="0" y="0"/>
                    </a:lnTo>
                    <a:lnTo>
                      <a:pt x="0" y="2"/>
                    </a:lnTo>
                    <a:lnTo>
                      <a:pt x="25" y="2"/>
                    </a:lnTo>
                    <a:lnTo>
                      <a:pt x="25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86" name="Freeform 482"/>
              <p:cNvSpPr>
                <a:spLocks/>
              </p:cNvSpPr>
              <p:nvPr/>
            </p:nvSpPr>
            <p:spPr bwMode="auto">
              <a:xfrm>
                <a:off x="1155" y="1294"/>
                <a:ext cx="22" cy="28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6" y="3"/>
                  </a:cxn>
                  <a:cxn ang="0">
                    <a:pos x="0" y="9"/>
                  </a:cxn>
                  <a:cxn ang="0">
                    <a:pos x="17" y="27"/>
                  </a:cxn>
                  <a:cxn ang="0">
                    <a:pos x="23" y="21"/>
                  </a:cxn>
                  <a:cxn ang="0">
                    <a:pos x="18" y="24"/>
                  </a:cxn>
                  <a:cxn ang="0">
                    <a:pos x="11" y="0"/>
                  </a:cxn>
                  <a:cxn ang="0">
                    <a:pos x="8" y="1"/>
                  </a:cxn>
                  <a:cxn ang="0">
                    <a:pos x="6" y="3"/>
                  </a:cxn>
                  <a:cxn ang="0">
                    <a:pos x="11" y="0"/>
                  </a:cxn>
                </a:cxnLst>
                <a:rect l="0" t="0" r="r" b="b"/>
                <a:pathLst>
                  <a:path w="23" h="27">
                    <a:moveTo>
                      <a:pt x="11" y="0"/>
                    </a:moveTo>
                    <a:lnTo>
                      <a:pt x="6" y="3"/>
                    </a:lnTo>
                    <a:lnTo>
                      <a:pt x="0" y="9"/>
                    </a:lnTo>
                    <a:lnTo>
                      <a:pt x="17" y="27"/>
                    </a:lnTo>
                    <a:lnTo>
                      <a:pt x="23" y="21"/>
                    </a:lnTo>
                    <a:lnTo>
                      <a:pt x="18" y="24"/>
                    </a:lnTo>
                    <a:lnTo>
                      <a:pt x="11" y="0"/>
                    </a:lnTo>
                    <a:lnTo>
                      <a:pt x="8" y="1"/>
                    </a:lnTo>
                    <a:lnTo>
                      <a:pt x="6" y="3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87" name="Freeform 483"/>
              <p:cNvSpPr>
                <a:spLocks/>
              </p:cNvSpPr>
              <p:nvPr/>
            </p:nvSpPr>
            <p:spPr bwMode="auto">
              <a:xfrm>
                <a:off x="1166" y="1288"/>
                <a:ext cx="24" cy="30"/>
              </a:xfrm>
              <a:custGeom>
                <a:avLst/>
                <a:gdLst/>
                <a:ahLst/>
                <a:cxnLst>
                  <a:cxn ang="0">
                    <a:pos x="22" y="1"/>
                  </a:cxn>
                  <a:cxn ang="0">
                    <a:pos x="17" y="1"/>
                  </a:cxn>
                  <a:cxn ang="0">
                    <a:pos x="0" y="6"/>
                  </a:cxn>
                  <a:cxn ang="0">
                    <a:pos x="7" y="30"/>
                  </a:cxn>
                  <a:cxn ang="0">
                    <a:pos x="24" y="25"/>
                  </a:cxn>
                  <a:cxn ang="0">
                    <a:pos x="19" y="26"/>
                  </a:cxn>
                  <a:cxn ang="0">
                    <a:pos x="22" y="1"/>
                  </a:cxn>
                  <a:cxn ang="0">
                    <a:pos x="20" y="0"/>
                  </a:cxn>
                  <a:cxn ang="0">
                    <a:pos x="17" y="1"/>
                  </a:cxn>
                  <a:cxn ang="0">
                    <a:pos x="22" y="1"/>
                  </a:cxn>
                </a:cxnLst>
                <a:rect l="0" t="0" r="r" b="b"/>
                <a:pathLst>
                  <a:path w="24" h="30">
                    <a:moveTo>
                      <a:pt x="22" y="1"/>
                    </a:moveTo>
                    <a:lnTo>
                      <a:pt x="17" y="1"/>
                    </a:lnTo>
                    <a:lnTo>
                      <a:pt x="0" y="6"/>
                    </a:lnTo>
                    <a:lnTo>
                      <a:pt x="7" y="30"/>
                    </a:lnTo>
                    <a:lnTo>
                      <a:pt x="24" y="25"/>
                    </a:lnTo>
                    <a:lnTo>
                      <a:pt x="19" y="26"/>
                    </a:lnTo>
                    <a:lnTo>
                      <a:pt x="22" y="1"/>
                    </a:lnTo>
                    <a:lnTo>
                      <a:pt x="20" y="0"/>
                    </a:lnTo>
                    <a:lnTo>
                      <a:pt x="17" y="1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88" name="Freeform 484"/>
              <p:cNvSpPr>
                <a:spLocks/>
              </p:cNvSpPr>
              <p:nvPr/>
            </p:nvSpPr>
            <p:spPr bwMode="auto">
              <a:xfrm>
                <a:off x="1184" y="1290"/>
                <a:ext cx="26" cy="26"/>
              </a:xfrm>
              <a:custGeom>
                <a:avLst/>
                <a:gdLst/>
                <a:ahLst/>
                <a:cxnLst>
                  <a:cxn ang="0">
                    <a:pos x="25" y="3"/>
                  </a:cxn>
                  <a:cxn ang="0">
                    <a:pos x="23" y="2"/>
                  </a:cxn>
                  <a:cxn ang="0">
                    <a:pos x="3" y="0"/>
                  </a:cxn>
                  <a:cxn ang="0">
                    <a:pos x="0" y="25"/>
                  </a:cxn>
                  <a:cxn ang="0">
                    <a:pos x="20" y="27"/>
                  </a:cxn>
                  <a:cxn ang="0">
                    <a:pos x="18" y="27"/>
                  </a:cxn>
                  <a:cxn ang="0">
                    <a:pos x="25" y="3"/>
                  </a:cxn>
                </a:cxnLst>
                <a:rect l="0" t="0" r="r" b="b"/>
                <a:pathLst>
                  <a:path w="25" h="27">
                    <a:moveTo>
                      <a:pt x="25" y="3"/>
                    </a:moveTo>
                    <a:lnTo>
                      <a:pt x="23" y="2"/>
                    </a:lnTo>
                    <a:lnTo>
                      <a:pt x="3" y="0"/>
                    </a:lnTo>
                    <a:lnTo>
                      <a:pt x="0" y="25"/>
                    </a:lnTo>
                    <a:lnTo>
                      <a:pt x="20" y="27"/>
                    </a:lnTo>
                    <a:lnTo>
                      <a:pt x="18" y="27"/>
                    </a:lnTo>
                    <a:lnTo>
                      <a:pt x="25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89" name="Freeform 485"/>
              <p:cNvSpPr>
                <a:spLocks/>
              </p:cNvSpPr>
              <p:nvPr/>
            </p:nvSpPr>
            <p:spPr bwMode="auto">
              <a:xfrm>
                <a:off x="1203" y="1292"/>
                <a:ext cx="7" cy="24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0" y="24"/>
                  </a:cxn>
                  <a:cxn ang="0">
                    <a:pos x="7" y="0"/>
                  </a:cxn>
                </a:cxnLst>
                <a:rect l="0" t="0" r="r" b="b"/>
                <a:pathLst>
                  <a:path w="7" h="24">
                    <a:moveTo>
                      <a:pt x="7" y="0"/>
                    </a:move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0" y="2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90" name="Freeform 486"/>
              <p:cNvSpPr>
                <a:spLocks/>
              </p:cNvSpPr>
              <p:nvPr/>
            </p:nvSpPr>
            <p:spPr bwMode="auto">
              <a:xfrm>
                <a:off x="1203" y="1292"/>
                <a:ext cx="27" cy="30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6" y="5"/>
                  </a:cxn>
                  <a:cxn ang="0">
                    <a:pos x="7" y="0"/>
                  </a:cxn>
                  <a:cxn ang="0">
                    <a:pos x="0" y="24"/>
                  </a:cxn>
                  <a:cxn ang="0">
                    <a:pos x="20" y="29"/>
                  </a:cxn>
                  <a:cxn ang="0">
                    <a:pos x="19" y="29"/>
                  </a:cxn>
                  <a:cxn ang="0">
                    <a:pos x="27" y="6"/>
                  </a:cxn>
                </a:cxnLst>
                <a:rect l="0" t="0" r="r" b="b"/>
                <a:pathLst>
                  <a:path w="27" h="29">
                    <a:moveTo>
                      <a:pt x="27" y="6"/>
                    </a:moveTo>
                    <a:lnTo>
                      <a:pt x="26" y="5"/>
                    </a:lnTo>
                    <a:lnTo>
                      <a:pt x="7" y="0"/>
                    </a:lnTo>
                    <a:lnTo>
                      <a:pt x="0" y="24"/>
                    </a:lnTo>
                    <a:lnTo>
                      <a:pt x="20" y="29"/>
                    </a:lnTo>
                    <a:lnTo>
                      <a:pt x="19" y="29"/>
                    </a:lnTo>
                    <a:lnTo>
                      <a:pt x="27" y="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91" name="Freeform 487"/>
              <p:cNvSpPr>
                <a:spLocks/>
              </p:cNvSpPr>
              <p:nvPr/>
            </p:nvSpPr>
            <p:spPr bwMode="auto">
              <a:xfrm>
                <a:off x="1222" y="1298"/>
                <a:ext cx="31" cy="82"/>
              </a:xfrm>
              <a:custGeom>
                <a:avLst/>
                <a:gdLst/>
                <a:ahLst/>
                <a:cxnLst>
                  <a:cxn ang="0">
                    <a:pos x="27" y="8"/>
                  </a:cxn>
                  <a:cxn ang="0">
                    <a:pos x="31" y="9"/>
                  </a:cxn>
                  <a:cxn ang="0">
                    <a:pos x="8" y="0"/>
                  </a:cxn>
                  <a:cxn ang="0">
                    <a:pos x="0" y="23"/>
                  </a:cxn>
                  <a:cxn ang="0">
                    <a:pos x="23" y="32"/>
                  </a:cxn>
                  <a:cxn ang="0">
                    <a:pos x="27" y="33"/>
                  </a:cxn>
                  <a:cxn ang="0">
                    <a:pos x="23" y="32"/>
                  </a:cxn>
                  <a:cxn ang="0">
                    <a:pos x="25" y="33"/>
                  </a:cxn>
                  <a:cxn ang="0">
                    <a:pos x="27" y="33"/>
                  </a:cxn>
                  <a:cxn ang="0">
                    <a:pos x="27" y="8"/>
                  </a:cxn>
                </a:cxnLst>
                <a:rect l="0" t="0" r="r" b="b"/>
                <a:pathLst>
                  <a:path w="31" h="33">
                    <a:moveTo>
                      <a:pt x="27" y="8"/>
                    </a:moveTo>
                    <a:lnTo>
                      <a:pt x="31" y="9"/>
                    </a:lnTo>
                    <a:lnTo>
                      <a:pt x="8" y="0"/>
                    </a:lnTo>
                    <a:lnTo>
                      <a:pt x="0" y="23"/>
                    </a:lnTo>
                    <a:lnTo>
                      <a:pt x="23" y="32"/>
                    </a:lnTo>
                    <a:lnTo>
                      <a:pt x="27" y="33"/>
                    </a:lnTo>
                    <a:lnTo>
                      <a:pt x="23" y="32"/>
                    </a:lnTo>
                    <a:lnTo>
                      <a:pt x="25" y="33"/>
                    </a:lnTo>
                    <a:lnTo>
                      <a:pt x="27" y="33"/>
                    </a:lnTo>
                    <a:lnTo>
                      <a:pt x="27" y="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92" name="Freeform 488"/>
              <p:cNvSpPr>
                <a:spLocks/>
              </p:cNvSpPr>
              <p:nvPr/>
            </p:nvSpPr>
            <p:spPr bwMode="auto">
              <a:xfrm>
                <a:off x="1249" y="1306"/>
                <a:ext cx="24" cy="74"/>
              </a:xfrm>
              <a:custGeom>
                <a:avLst/>
                <a:gdLst/>
                <a:ahLst/>
                <a:cxnLst>
                  <a:cxn ang="0">
                    <a:pos x="10" y="3"/>
                  </a:cxn>
                  <a:cxn ang="0">
                    <a:pos x="17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7" y="25"/>
                  </a:cxn>
                  <a:cxn ang="0">
                    <a:pos x="25" y="22"/>
                  </a:cxn>
                  <a:cxn ang="0">
                    <a:pos x="17" y="25"/>
                  </a:cxn>
                  <a:cxn ang="0">
                    <a:pos x="22" y="25"/>
                  </a:cxn>
                  <a:cxn ang="0">
                    <a:pos x="25" y="22"/>
                  </a:cxn>
                  <a:cxn ang="0">
                    <a:pos x="10" y="3"/>
                  </a:cxn>
                </a:cxnLst>
                <a:rect l="0" t="0" r="r" b="b"/>
                <a:pathLst>
                  <a:path w="25" h="25">
                    <a:moveTo>
                      <a:pt x="10" y="3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7" y="25"/>
                    </a:lnTo>
                    <a:lnTo>
                      <a:pt x="25" y="22"/>
                    </a:lnTo>
                    <a:lnTo>
                      <a:pt x="17" y="25"/>
                    </a:lnTo>
                    <a:lnTo>
                      <a:pt x="22" y="25"/>
                    </a:lnTo>
                    <a:lnTo>
                      <a:pt x="25" y="22"/>
                    </a:lnTo>
                    <a:lnTo>
                      <a:pt x="10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93" name="Freeform 489"/>
              <p:cNvSpPr>
                <a:spLocks/>
              </p:cNvSpPr>
              <p:nvPr/>
            </p:nvSpPr>
            <p:spPr bwMode="auto">
              <a:xfrm>
                <a:off x="1259" y="1310"/>
                <a:ext cx="14" cy="7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" y="9"/>
                  </a:cxn>
                  <a:cxn ang="0">
                    <a:pos x="7" y="9"/>
                  </a:cxn>
                  <a:cxn ang="0">
                    <a:pos x="7" y="9"/>
                  </a:cxn>
                  <a:cxn ang="0">
                    <a:pos x="7" y="9"/>
                  </a:cxn>
                  <a:cxn ang="0">
                    <a:pos x="15" y="19"/>
                  </a:cxn>
                  <a:cxn ang="0">
                    <a:pos x="7" y="22"/>
                  </a:cxn>
                  <a:cxn ang="0">
                    <a:pos x="12" y="22"/>
                  </a:cxn>
                  <a:cxn ang="0">
                    <a:pos x="15" y="19"/>
                  </a:cxn>
                  <a:cxn ang="0">
                    <a:pos x="0" y="0"/>
                  </a:cxn>
                </a:cxnLst>
                <a:rect l="0" t="0" r="r" b="b"/>
                <a:pathLst>
                  <a:path w="15" h="22">
                    <a:moveTo>
                      <a:pt x="0" y="0"/>
                    </a:moveTo>
                    <a:lnTo>
                      <a:pt x="7" y="9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15" y="19"/>
                    </a:lnTo>
                    <a:lnTo>
                      <a:pt x="7" y="22"/>
                    </a:lnTo>
                    <a:lnTo>
                      <a:pt x="12" y="22"/>
                    </a:lnTo>
                    <a:lnTo>
                      <a:pt x="15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94" name="Freeform 490"/>
              <p:cNvSpPr>
                <a:spLocks/>
              </p:cNvSpPr>
              <p:nvPr/>
            </p:nvSpPr>
            <p:spPr bwMode="auto">
              <a:xfrm>
                <a:off x="1259" y="1300"/>
                <a:ext cx="26" cy="2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1" y="1"/>
                  </a:cxn>
                  <a:cxn ang="0">
                    <a:pos x="0" y="10"/>
                  </a:cxn>
                  <a:cxn ang="0">
                    <a:pos x="15" y="29"/>
                  </a:cxn>
                  <a:cxn ang="0">
                    <a:pos x="26" y="20"/>
                  </a:cxn>
                  <a:cxn ang="0">
                    <a:pos x="25" y="21"/>
                  </a:cxn>
                  <a:cxn ang="0">
                    <a:pos x="12" y="0"/>
                  </a:cxn>
                </a:cxnLst>
                <a:rect l="0" t="0" r="r" b="b"/>
                <a:pathLst>
                  <a:path w="26" h="29">
                    <a:moveTo>
                      <a:pt x="12" y="0"/>
                    </a:moveTo>
                    <a:lnTo>
                      <a:pt x="11" y="1"/>
                    </a:lnTo>
                    <a:lnTo>
                      <a:pt x="0" y="10"/>
                    </a:lnTo>
                    <a:lnTo>
                      <a:pt x="15" y="29"/>
                    </a:lnTo>
                    <a:lnTo>
                      <a:pt x="26" y="20"/>
                    </a:lnTo>
                    <a:lnTo>
                      <a:pt x="25" y="2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95" name="Freeform 491"/>
              <p:cNvSpPr>
                <a:spLocks/>
              </p:cNvSpPr>
              <p:nvPr/>
            </p:nvSpPr>
            <p:spPr bwMode="auto">
              <a:xfrm>
                <a:off x="1271" y="1290"/>
                <a:ext cx="24" cy="30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2" y="1"/>
                  </a:cxn>
                  <a:cxn ang="0">
                    <a:pos x="0" y="9"/>
                  </a:cxn>
                  <a:cxn ang="0">
                    <a:pos x="13" y="30"/>
                  </a:cxn>
                  <a:cxn ang="0">
                    <a:pos x="25" y="21"/>
                  </a:cxn>
                  <a:cxn ang="0">
                    <a:pos x="24" y="23"/>
                  </a:cxn>
                  <a:cxn ang="0">
                    <a:pos x="13" y="0"/>
                  </a:cxn>
                  <a:cxn ang="0">
                    <a:pos x="12" y="0"/>
                  </a:cxn>
                  <a:cxn ang="0">
                    <a:pos x="12" y="1"/>
                  </a:cxn>
                  <a:cxn ang="0">
                    <a:pos x="13" y="0"/>
                  </a:cxn>
                </a:cxnLst>
                <a:rect l="0" t="0" r="r" b="b"/>
                <a:pathLst>
                  <a:path w="25" h="30">
                    <a:moveTo>
                      <a:pt x="13" y="0"/>
                    </a:moveTo>
                    <a:lnTo>
                      <a:pt x="12" y="1"/>
                    </a:lnTo>
                    <a:lnTo>
                      <a:pt x="0" y="9"/>
                    </a:lnTo>
                    <a:lnTo>
                      <a:pt x="13" y="30"/>
                    </a:lnTo>
                    <a:lnTo>
                      <a:pt x="25" y="21"/>
                    </a:lnTo>
                    <a:lnTo>
                      <a:pt x="24" y="23"/>
                    </a:lnTo>
                    <a:lnTo>
                      <a:pt x="13" y="0"/>
                    </a:lnTo>
                    <a:lnTo>
                      <a:pt x="12" y="0"/>
                    </a:lnTo>
                    <a:lnTo>
                      <a:pt x="12" y="1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96" name="Freeform 492"/>
              <p:cNvSpPr>
                <a:spLocks/>
              </p:cNvSpPr>
              <p:nvPr/>
            </p:nvSpPr>
            <p:spPr bwMode="auto">
              <a:xfrm>
                <a:off x="1283" y="1282"/>
                <a:ext cx="24" cy="32"/>
              </a:xfrm>
              <a:custGeom>
                <a:avLst/>
                <a:gdLst/>
                <a:ahLst/>
                <a:cxnLst>
                  <a:cxn ang="0">
                    <a:pos x="21" y="1"/>
                  </a:cxn>
                  <a:cxn ang="0">
                    <a:pos x="14" y="2"/>
                  </a:cxn>
                  <a:cxn ang="0">
                    <a:pos x="0" y="8"/>
                  </a:cxn>
                  <a:cxn ang="0">
                    <a:pos x="11" y="31"/>
                  </a:cxn>
                  <a:cxn ang="0">
                    <a:pos x="24" y="25"/>
                  </a:cxn>
                  <a:cxn ang="0">
                    <a:pos x="17" y="26"/>
                  </a:cxn>
                  <a:cxn ang="0">
                    <a:pos x="21" y="1"/>
                  </a:cxn>
                  <a:cxn ang="0">
                    <a:pos x="18" y="0"/>
                  </a:cxn>
                  <a:cxn ang="0">
                    <a:pos x="14" y="2"/>
                  </a:cxn>
                  <a:cxn ang="0">
                    <a:pos x="21" y="1"/>
                  </a:cxn>
                </a:cxnLst>
                <a:rect l="0" t="0" r="r" b="b"/>
                <a:pathLst>
                  <a:path w="24" h="31">
                    <a:moveTo>
                      <a:pt x="21" y="1"/>
                    </a:moveTo>
                    <a:lnTo>
                      <a:pt x="14" y="2"/>
                    </a:lnTo>
                    <a:lnTo>
                      <a:pt x="0" y="8"/>
                    </a:lnTo>
                    <a:lnTo>
                      <a:pt x="11" y="31"/>
                    </a:lnTo>
                    <a:lnTo>
                      <a:pt x="24" y="25"/>
                    </a:lnTo>
                    <a:lnTo>
                      <a:pt x="17" y="26"/>
                    </a:lnTo>
                    <a:lnTo>
                      <a:pt x="21" y="1"/>
                    </a:lnTo>
                    <a:lnTo>
                      <a:pt x="18" y="0"/>
                    </a:lnTo>
                    <a:lnTo>
                      <a:pt x="14" y="2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97" name="Freeform 493"/>
              <p:cNvSpPr>
                <a:spLocks/>
              </p:cNvSpPr>
              <p:nvPr/>
            </p:nvSpPr>
            <p:spPr bwMode="auto">
              <a:xfrm>
                <a:off x="1297" y="1282"/>
                <a:ext cx="7" cy="26"/>
              </a:xfrm>
              <a:custGeom>
                <a:avLst/>
                <a:gdLst/>
                <a:ahLst/>
                <a:cxnLst>
                  <a:cxn ang="0">
                    <a:pos x="7" y="1"/>
                  </a:cxn>
                  <a:cxn ang="0">
                    <a:pos x="5" y="13"/>
                  </a:cxn>
                  <a:cxn ang="0">
                    <a:pos x="5" y="13"/>
                  </a:cxn>
                  <a:cxn ang="0">
                    <a:pos x="5" y="13"/>
                  </a:cxn>
                  <a:cxn ang="0">
                    <a:pos x="5" y="13"/>
                  </a:cxn>
                  <a:cxn ang="0">
                    <a:pos x="3" y="26"/>
                  </a:cxn>
                  <a:cxn ang="0">
                    <a:pos x="7" y="1"/>
                  </a:cxn>
                  <a:cxn ang="0">
                    <a:pos x="4" y="0"/>
                  </a:cxn>
                  <a:cxn ang="0">
                    <a:pos x="0" y="2"/>
                  </a:cxn>
                  <a:cxn ang="0">
                    <a:pos x="7" y="1"/>
                  </a:cxn>
                </a:cxnLst>
                <a:rect l="0" t="0" r="r" b="b"/>
                <a:pathLst>
                  <a:path w="7" h="26">
                    <a:moveTo>
                      <a:pt x="7" y="1"/>
                    </a:move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5" y="13"/>
                    </a:lnTo>
                    <a:lnTo>
                      <a:pt x="3" y="26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0" y="2"/>
                    </a:ln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98" name="Freeform 494"/>
              <p:cNvSpPr>
                <a:spLocks/>
              </p:cNvSpPr>
              <p:nvPr/>
            </p:nvSpPr>
            <p:spPr bwMode="auto">
              <a:xfrm>
                <a:off x="1299" y="1284"/>
                <a:ext cx="22" cy="26"/>
              </a:xfrm>
              <a:custGeom>
                <a:avLst/>
                <a:gdLst/>
                <a:ahLst/>
                <a:cxnLst>
                  <a:cxn ang="0">
                    <a:pos x="22" y="3"/>
                  </a:cxn>
                  <a:cxn ang="0">
                    <a:pos x="19" y="2"/>
                  </a:cxn>
                  <a:cxn ang="0">
                    <a:pos x="4" y="0"/>
                  </a:cxn>
                  <a:cxn ang="0">
                    <a:pos x="0" y="25"/>
                  </a:cxn>
                  <a:cxn ang="0">
                    <a:pos x="15" y="27"/>
                  </a:cxn>
                  <a:cxn ang="0">
                    <a:pos x="12" y="26"/>
                  </a:cxn>
                  <a:cxn ang="0">
                    <a:pos x="22" y="3"/>
                  </a:cxn>
                  <a:cxn ang="0">
                    <a:pos x="21" y="2"/>
                  </a:cxn>
                  <a:cxn ang="0">
                    <a:pos x="19" y="2"/>
                  </a:cxn>
                  <a:cxn ang="0">
                    <a:pos x="22" y="3"/>
                  </a:cxn>
                </a:cxnLst>
                <a:rect l="0" t="0" r="r" b="b"/>
                <a:pathLst>
                  <a:path w="22" h="27">
                    <a:moveTo>
                      <a:pt x="22" y="3"/>
                    </a:moveTo>
                    <a:lnTo>
                      <a:pt x="19" y="2"/>
                    </a:lnTo>
                    <a:lnTo>
                      <a:pt x="4" y="0"/>
                    </a:lnTo>
                    <a:lnTo>
                      <a:pt x="0" y="25"/>
                    </a:lnTo>
                    <a:lnTo>
                      <a:pt x="15" y="27"/>
                    </a:lnTo>
                    <a:lnTo>
                      <a:pt x="12" y="26"/>
                    </a:lnTo>
                    <a:lnTo>
                      <a:pt x="22" y="3"/>
                    </a:lnTo>
                    <a:lnTo>
                      <a:pt x="21" y="2"/>
                    </a:lnTo>
                    <a:lnTo>
                      <a:pt x="19" y="2"/>
                    </a:lnTo>
                    <a:lnTo>
                      <a:pt x="22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1999" name="Freeform 495"/>
              <p:cNvSpPr>
                <a:spLocks/>
              </p:cNvSpPr>
              <p:nvPr/>
            </p:nvSpPr>
            <p:spPr bwMode="auto">
              <a:xfrm>
                <a:off x="1311" y="1286"/>
                <a:ext cx="24" cy="30"/>
              </a:xfrm>
              <a:custGeom>
                <a:avLst/>
                <a:gdLst/>
                <a:ahLst/>
                <a:cxnLst>
                  <a:cxn ang="0">
                    <a:pos x="22" y="6"/>
                  </a:cxn>
                  <a:cxn ang="0">
                    <a:pos x="24" y="6"/>
                  </a:cxn>
                  <a:cxn ang="0">
                    <a:pos x="10" y="0"/>
                  </a:cxn>
                  <a:cxn ang="0">
                    <a:pos x="0" y="23"/>
                  </a:cxn>
                  <a:cxn ang="0">
                    <a:pos x="14" y="29"/>
                  </a:cxn>
                  <a:cxn ang="0">
                    <a:pos x="17" y="30"/>
                  </a:cxn>
                  <a:cxn ang="0">
                    <a:pos x="14" y="29"/>
                  </a:cxn>
                  <a:cxn ang="0">
                    <a:pos x="16" y="30"/>
                  </a:cxn>
                  <a:cxn ang="0">
                    <a:pos x="17" y="30"/>
                  </a:cxn>
                  <a:cxn ang="0">
                    <a:pos x="22" y="6"/>
                  </a:cxn>
                </a:cxnLst>
                <a:rect l="0" t="0" r="r" b="b"/>
                <a:pathLst>
                  <a:path w="24" h="30">
                    <a:moveTo>
                      <a:pt x="22" y="6"/>
                    </a:moveTo>
                    <a:lnTo>
                      <a:pt x="24" y="6"/>
                    </a:lnTo>
                    <a:lnTo>
                      <a:pt x="10" y="0"/>
                    </a:lnTo>
                    <a:lnTo>
                      <a:pt x="0" y="23"/>
                    </a:lnTo>
                    <a:lnTo>
                      <a:pt x="14" y="29"/>
                    </a:lnTo>
                    <a:lnTo>
                      <a:pt x="17" y="30"/>
                    </a:lnTo>
                    <a:lnTo>
                      <a:pt x="14" y="29"/>
                    </a:lnTo>
                    <a:lnTo>
                      <a:pt x="16" y="30"/>
                    </a:lnTo>
                    <a:lnTo>
                      <a:pt x="17" y="30"/>
                    </a:lnTo>
                    <a:lnTo>
                      <a:pt x="22" y="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00" name="Freeform 496"/>
              <p:cNvSpPr>
                <a:spLocks/>
              </p:cNvSpPr>
              <p:nvPr/>
            </p:nvSpPr>
            <p:spPr bwMode="auto">
              <a:xfrm>
                <a:off x="1328" y="1292"/>
                <a:ext cx="17" cy="26"/>
              </a:xfrm>
              <a:custGeom>
                <a:avLst/>
                <a:gdLst/>
                <a:ahLst/>
                <a:cxnLst>
                  <a:cxn ang="0">
                    <a:pos x="18" y="3"/>
                  </a:cxn>
                  <a:cxn ang="0">
                    <a:pos x="16" y="2"/>
                  </a:cxn>
                  <a:cxn ang="0">
                    <a:pos x="5" y="0"/>
                  </a:cxn>
                  <a:cxn ang="0">
                    <a:pos x="0" y="24"/>
                  </a:cxn>
                  <a:cxn ang="0">
                    <a:pos x="11" y="26"/>
                  </a:cxn>
                  <a:cxn ang="0">
                    <a:pos x="9" y="26"/>
                  </a:cxn>
                  <a:cxn ang="0">
                    <a:pos x="18" y="3"/>
                  </a:cxn>
                </a:cxnLst>
                <a:rect l="0" t="0" r="r" b="b"/>
                <a:pathLst>
                  <a:path w="18" h="26">
                    <a:moveTo>
                      <a:pt x="18" y="3"/>
                    </a:moveTo>
                    <a:lnTo>
                      <a:pt x="16" y="2"/>
                    </a:lnTo>
                    <a:lnTo>
                      <a:pt x="5" y="0"/>
                    </a:lnTo>
                    <a:lnTo>
                      <a:pt x="0" y="24"/>
                    </a:lnTo>
                    <a:lnTo>
                      <a:pt x="11" y="26"/>
                    </a:lnTo>
                    <a:lnTo>
                      <a:pt x="9" y="26"/>
                    </a:lnTo>
                    <a:lnTo>
                      <a:pt x="18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01" name="Freeform 497"/>
              <p:cNvSpPr>
                <a:spLocks/>
              </p:cNvSpPr>
              <p:nvPr/>
            </p:nvSpPr>
            <p:spPr bwMode="auto">
              <a:xfrm>
                <a:off x="1338" y="1296"/>
                <a:ext cx="9" cy="22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4" y="11"/>
                  </a:cxn>
                  <a:cxn ang="0">
                    <a:pos x="4" y="11"/>
                  </a:cxn>
                  <a:cxn ang="0">
                    <a:pos x="4" y="11"/>
                  </a:cxn>
                  <a:cxn ang="0">
                    <a:pos x="4" y="11"/>
                  </a:cxn>
                  <a:cxn ang="0">
                    <a:pos x="0" y="23"/>
                  </a:cxn>
                  <a:cxn ang="0">
                    <a:pos x="9" y="0"/>
                  </a:cxn>
                </a:cxnLst>
                <a:rect l="0" t="0" r="r" b="b"/>
                <a:pathLst>
                  <a:path w="9" h="23">
                    <a:moveTo>
                      <a:pt x="9" y="0"/>
                    </a:move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0" y="2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02" name="Freeform 498"/>
              <p:cNvSpPr>
                <a:spLocks/>
              </p:cNvSpPr>
              <p:nvPr/>
            </p:nvSpPr>
            <p:spPr bwMode="auto">
              <a:xfrm>
                <a:off x="1338" y="1296"/>
                <a:ext cx="17" cy="28"/>
              </a:xfrm>
              <a:custGeom>
                <a:avLst/>
                <a:gdLst/>
                <a:ahLst/>
                <a:cxnLst>
                  <a:cxn ang="0">
                    <a:pos x="9" y="3"/>
                  </a:cxn>
                  <a:cxn ang="0">
                    <a:pos x="17" y="3"/>
                  </a:cxn>
                  <a:cxn ang="0">
                    <a:pos x="9" y="0"/>
                  </a:cxn>
                  <a:cxn ang="0">
                    <a:pos x="0" y="23"/>
                  </a:cxn>
                  <a:cxn ang="0">
                    <a:pos x="9" y="26"/>
                  </a:cxn>
                  <a:cxn ang="0">
                    <a:pos x="17" y="26"/>
                  </a:cxn>
                  <a:cxn ang="0">
                    <a:pos x="9" y="26"/>
                  </a:cxn>
                  <a:cxn ang="0">
                    <a:pos x="13" y="28"/>
                  </a:cxn>
                  <a:cxn ang="0">
                    <a:pos x="17" y="26"/>
                  </a:cxn>
                  <a:cxn ang="0">
                    <a:pos x="9" y="3"/>
                  </a:cxn>
                </a:cxnLst>
                <a:rect l="0" t="0" r="r" b="b"/>
                <a:pathLst>
                  <a:path w="17" h="28">
                    <a:moveTo>
                      <a:pt x="9" y="3"/>
                    </a:moveTo>
                    <a:lnTo>
                      <a:pt x="17" y="3"/>
                    </a:lnTo>
                    <a:lnTo>
                      <a:pt x="9" y="0"/>
                    </a:lnTo>
                    <a:lnTo>
                      <a:pt x="0" y="23"/>
                    </a:lnTo>
                    <a:lnTo>
                      <a:pt x="9" y="26"/>
                    </a:lnTo>
                    <a:lnTo>
                      <a:pt x="17" y="26"/>
                    </a:lnTo>
                    <a:lnTo>
                      <a:pt x="9" y="26"/>
                    </a:lnTo>
                    <a:lnTo>
                      <a:pt x="13" y="28"/>
                    </a:lnTo>
                    <a:lnTo>
                      <a:pt x="17" y="26"/>
                    </a:lnTo>
                    <a:lnTo>
                      <a:pt x="9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03" name="Freeform 499"/>
              <p:cNvSpPr>
                <a:spLocks/>
              </p:cNvSpPr>
              <p:nvPr/>
            </p:nvSpPr>
            <p:spPr bwMode="auto">
              <a:xfrm>
                <a:off x="1345" y="1296"/>
                <a:ext cx="19" cy="26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9" y="0"/>
                  </a:cxn>
                  <a:cxn ang="0">
                    <a:pos x="0" y="3"/>
                  </a:cxn>
                  <a:cxn ang="0">
                    <a:pos x="8" y="26"/>
                  </a:cxn>
                  <a:cxn ang="0">
                    <a:pos x="17" y="23"/>
                  </a:cxn>
                  <a:cxn ang="0">
                    <a:pos x="18" y="22"/>
                  </a:cxn>
                  <a:cxn ang="0">
                    <a:pos x="8" y="0"/>
                  </a:cxn>
                </a:cxnLst>
                <a:rect l="0" t="0" r="r" b="b"/>
                <a:pathLst>
                  <a:path w="18" h="26">
                    <a:moveTo>
                      <a:pt x="8" y="0"/>
                    </a:moveTo>
                    <a:lnTo>
                      <a:pt x="9" y="0"/>
                    </a:lnTo>
                    <a:lnTo>
                      <a:pt x="0" y="3"/>
                    </a:lnTo>
                    <a:lnTo>
                      <a:pt x="8" y="26"/>
                    </a:lnTo>
                    <a:lnTo>
                      <a:pt x="17" y="23"/>
                    </a:lnTo>
                    <a:lnTo>
                      <a:pt x="18" y="22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04" name="Freeform 500"/>
              <p:cNvSpPr>
                <a:spLocks/>
              </p:cNvSpPr>
              <p:nvPr/>
            </p:nvSpPr>
            <p:spPr bwMode="auto">
              <a:xfrm>
                <a:off x="1355" y="1290"/>
                <a:ext cx="19" cy="28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1" y="1"/>
                  </a:cxn>
                  <a:cxn ang="0">
                    <a:pos x="0" y="6"/>
                  </a:cxn>
                  <a:cxn ang="0">
                    <a:pos x="10" y="28"/>
                  </a:cxn>
                  <a:cxn ang="0">
                    <a:pos x="21" y="23"/>
                  </a:cxn>
                  <a:cxn ang="0">
                    <a:pos x="16" y="25"/>
                  </a:cxn>
                  <a:cxn ang="0">
                    <a:pos x="16" y="0"/>
                  </a:cxn>
                  <a:cxn ang="0">
                    <a:pos x="13" y="0"/>
                  </a:cxn>
                  <a:cxn ang="0">
                    <a:pos x="11" y="1"/>
                  </a:cxn>
                  <a:cxn ang="0">
                    <a:pos x="16" y="0"/>
                  </a:cxn>
                </a:cxnLst>
                <a:rect l="0" t="0" r="r" b="b"/>
                <a:pathLst>
                  <a:path w="21" h="28">
                    <a:moveTo>
                      <a:pt x="16" y="0"/>
                    </a:moveTo>
                    <a:lnTo>
                      <a:pt x="11" y="1"/>
                    </a:lnTo>
                    <a:lnTo>
                      <a:pt x="0" y="6"/>
                    </a:lnTo>
                    <a:lnTo>
                      <a:pt x="10" y="28"/>
                    </a:lnTo>
                    <a:lnTo>
                      <a:pt x="21" y="23"/>
                    </a:lnTo>
                    <a:lnTo>
                      <a:pt x="16" y="25"/>
                    </a:lnTo>
                    <a:lnTo>
                      <a:pt x="16" y="0"/>
                    </a:lnTo>
                    <a:lnTo>
                      <a:pt x="13" y="0"/>
                    </a:lnTo>
                    <a:lnTo>
                      <a:pt x="11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05" name="Freeform 501"/>
              <p:cNvSpPr>
                <a:spLocks/>
              </p:cNvSpPr>
              <p:nvPr/>
            </p:nvSpPr>
            <p:spPr bwMode="auto">
              <a:xfrm>
                <a:off x="1367" y="1290"/>
                <a:ext cx="2" cy="24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5" y="25"/>
                  </a:cxn>
                  <a:cxn ang="0">
                    <a:pos x="5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5" y="0"/>
                  </a:cxn>
                </a:cxnLst>
                <a:rect l="0" t="0" r="r" b="b"/>
                <a:pathLst>
                  <a:path w="5" h="25">
                    <a:moveTo>
                      <a:pt x="5" y="0"/>
                    </a:moveTo>
                    <a:lnTo>
                      <a:pt x="5" y="12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5" y="25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06" name="Freeform 502"/>
              <p:cNvSpPr>
                <a:spLocks/>
              </p:cNvSpPr>
              <p:nvPr/>
            </p:nvSpPr>
            <p:spPr bwMode="auto">
              <a:xfrm>
                <a:off x="1369" y="1290"/>
                <a:ext cx="10" cy="24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9" y="25"/>
                  </a:cxn>
                  <a:cxn ang="0">
                    <a:pos x="9" y="25"/>
                  </a:cxn>
                  <a:cxn ang="0">
                    <a:pos x="9" y="0"/>
                  </a:cxn>
                </a:cxnLst>
                <a:rect l="0" t="0" r="r" b="b"/>
                <a:pathLst>
                  <a:path w="9" h="25">
                    <a:moveTo>
                      <a:pt x="9" y="0"/>
                    </a:moveTo>
                    <a:lnTo>
                      <a:pt x="9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9" y="25"/>
                    </a:lnTo>
                    <a:lnTo>
                      <a:pt x="9" y="25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07" name="Freeform 503"/>
              <p:cNvSpPr>
                <a:spLocks/>
              </p:cNvSpPr>
              <p:nvPr/>
            </p:nvSpPr>
            <p:spPr bwMode="auto">
              <a:xfrm>
                <a:off x="1381" y="1290"/>
                <a:ext cx="9" cy="24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5" y="25"/>
                  </a:cxn>
                  <a:cxn ang="0">
                    <a:pos x="2" y="24"/>
                  </a:cxn>
                  <a:cxn ang="0">
                    <a:pos x="9" y="0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9" y="0"/>
                  </a:cxn>
                </a:cxnLst>
                <a:rect l="0" t="0" r="r" b="b"/>
                <a:pathLst>
                  <a:path w="9" h="25">
                    <a:moveTo>
                      <a:pt x="9" y="0"/>
                    </a:moveTo>
                    <a:lnTo>
                      <a:pt x="5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5" y="25"/>
                    </a:lnTo>
                    <a:lnTo>
                      <a:pt x="2" y="24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318" name="Group 504"/>
            <p:cNvGrpSpPr>
              <a:grpSpLocks/>
            </p:cNvGrpSpPr>
            <p:nvPr/>
          </p:nvGrpSpPr>
          <p:grpSpPr bwMode="auto">
            <a:xfrm>
              <a:off x="1072" y="1194"/>
              <a:ext cx="353" cy="492"/>
              <a:chOff x="1072" y="1194"/>
              <a:chExt cx="353" cy="492"/>
            </a:xfrm>
          </p:grpSpPr>
          <p:sp>
            <p:nvSpPr>
              <p:cNvPr id="22009" name="Freeform 505"/>
              <p:cNvSpPr>
                <a:spLocks/>
              </p:cNvSpPr>
              <p:nvPr/>
            </p:nvSpPr>
            <p:spPr bwMode="auto">
              <a:xfrm>
                <a:off x="1382" y="1290"/>
                <a:ext cx="17" cy="26"/>
              </a:xfrm>
              <a:custGeom>
                <a:avLst/>
                <a:gdLst/>
                <a:ahLst/>
                <a:cxnLst>
                  <a:cxn ang="0">
                    <a:pos x="12" y="15"/>
                  </a:cxn>
                  <a:cxn ang="0">
                    <a:pos x="16" y="3"/>
                  </a:cxn>
                  <a:cxn ang="0">
                    <a:pos x="7" y="0"/>
                  </a:cxn>
                  <a:cxn ang="0">
                    <a:pos x="0" y="24"/>
                  </a:cxn>
                  <a:cxn ang="0">
                    <a:pos x="8" y="27"/>
                  </a:cxn>
                  <a:cxn ang="0">
                    <a:pos x="12" y="15"/>
                  </a:cxn>
                </a:cxnLst>
                <a:rect l="0" t="0" r="r" b="b"/>
                <a:pathLst>
                  <a:path w="16" h="27">
                    <a:moveTo>
                      <a:pt x="12" y="15"/>
                    </a:moveTo>
                    <a:lnTo>
                      <a:pt x="16" y="3"/>
                    </a:lnTo>
                    <a:lnTo>
                      <a:pt x="7" y="0"/>
                    </a:lnTo>
                    <a:lnTo>
                      <a:pt x="0" y="24"/>
                    </a:lnTo>
                    <a:lnTo>
                      <a:pt x="8" y="27"/>
                    </a:lnTo>
                    <a:lnTo>
                      <a:pt x="12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10" name="Freeform 506"/>
              <p:cNvSpPr>
                <a:spLocks/>
              </p:cNvSpPr>
              <p:nvPr/>
            </p:nvSpPr>
            <p:spPr bwMode="auto">
              <a:xfrm>
                <a:off x="1160" y="1316"/>
                <a:ext cx="17" cy="26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11" y="0"/>
                  </a:cxn>
                  <a:cxn ang="0">
                    <a:pos x="0" y="2"/>
                  </a:cxn>
                  <a:cxn ang="0">
                    <a:pos x="5" y="26"/>
                  </a:cxn>
                  <a:cxn ang="0">
                    <a:pos x="16" y="24"/>
                  </a:cxn>
                  <a:cxn ang="0">
                    <a:pos x="17" y="24"/>
                  </a:cxn>
                  <a:cxn ang="0">
                    <a:pos x="10" y="0"/>
                  </a:cxn>
                </a:cxnLst>
                <a:rect l="0" t="0" r="r" b="b"/>
                <a:pathLst>
                  <a:path w="17" h="26">
                    <a:moveTo>
                      <a:pt x="10" y="0"/>
                    </a:moveTo>
                    <a:lnTo>
                      <a:pt x="11" y="0"/>
                    </a:lnTo>
                    <a:lnTo>
                      <a:pt x="0" y="2"/>
                    </a:lnTo>
                    <a:lnTo>
                      <a:pt x="5" y="26"/>
                    </a:lnTo>
                    <a:lnTo>
                      <a:pt x="16" y="24"/>
                    </a:lnTo>
                    <a:lnTo>
                      <a:pt x="17" y="24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11" name="Freeform 507"/>
              <p:cNvSpPr>
                <a:spLocks/>
              </p:cNvSpPr>
              <p:nvPr/>
            </p:nvSpPr>
            <p:spPr bwMode="auto">
              <a:xfrm>
                <a:off x="1171" y="1310"/>
                <a:ext cx="20" cy="30"/>
              </a:xfrm>
              <a:custGeom>
                <a:avLst/>
                <a:gdLst/>
                <a:ahLst/>
                <a:cxnLst>
                  <a:cxn ang="0">
                    <a:pos x="21" y="1"/>
                  </a:cxn>
                  <a:cxn ang="0">
                    <a:pos x="15" y="1"/>
                  </a:cxn>
                  <a:cxn ang="0">
                    <a:pos x="0" y="5"/>
                  </a:cxn>
                  <a:cxn ang="0">
                    <a:pos x="7" y="29"/>
                  </a:cxn>
                  <a:cxn ang="0">
                    <a:pos x="21" y="25"/>
                  </a:cxn>
                  <a:cxn ang="0">
                    <a:pos x="14" y="25"/>
                  </a:cxn>
                  <a:cxn ang="0">
                    <a:pos x="21" y="1"/>
                  </a:cxn>
                  <a:cxn ang="0">
                    <a:pos x="18" y="0"/>
                  </a:cxn>
                  <a:cxn ang="0">
                    <a:pos x="15" y="1"/>
                  </a:cxn>
                  <a:cxn ang="0">
                    <a:pos x="21" y="1"/>
                  </a:cxn>
                </a:cxnLst>
                <a:rect l="0" t="0" r="r" b="b"/>
                <a:pathLst>
                  <a:path w="21" h="29">
                    <a:moveTo>
                      <a:pt x="21" y="1"/>
                    </a:moveTo>
                    <a:lnTo>
                      <a:pt x="15" y="1"/>
                    </a:lnTo>
                    <a:lnTo>
                      <a:pt x="0" y="5"/>
                    </a:lnTo>
                    <a:lnTo>
                      <a:pt x="7" y="29"/>
                    </a:lnTo>
                    <a:lnTo>
                      <a:pt x="21" y="25"/>
                    </a:lnTo>
                    <a:lnTo>
                      <a:pt x="14" y="25"/>
                    </a:lnTo>
                    <a:lnTo>
                      <a:pt x="21" y="1"/>
                    </a:lnTo>
                    <a:lnTo>
                      <a:pt x="18" y="0"/>
                    </a:lnTo>
                    <a:lnTo>
                      <a:pt x="15" y="1"/>
                    </a:lnTo>
                    <a:lnTo>
                      <a:pt x="21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12" name="Freeform 508"/>
              <p:cNvSpPr>
                <a:spLocks/>
              </p:cNvSpPr>
              <p:nvPr/>
            </p:nvSpPr>
            <p:spPr bwMode="auto">
              <a:xfrm>
                <a:off x="1184" y="1312"/>
                <a:ext cx="29" cy="30"/>
              </a:xfrm>
              <a:custGeom>
                <a:avLst/>
                <a:gdLst/>
                <a:ahLst/>
                <a:cxnLst>
                  <a:cxn ang="0">
                    <a:pos x="28" y="7"/>
                  </a:cxn>
                  <a:cxn ang="0">
                    <a:pos x="27" y="6"/>
                  </a:cxn>
                  <a:cxn ang="0">
                    <a:pos x="7" y="0"/>
                  </a:cxn>
                  <a:cxn ang="0">
                    <a:pos x="0" y="24"/>
                  </a:cxn>
                  <a:cxn ang="0">
                    <a:pos x="20" y="30"/>
                  </a:cxn>
                  <a:cxn ang="0">
                    <a:pos x="19" y="30"/>
                  </a:cxn>
                  <a:cxn ang="0">
                    <a:pos x="28" y="7"/>
                  </a:cxn>
                </a:cxnLst>
                <a:rect l="0" t="0" r="r" b="b"/>
                <a:pathLst>
                  <a:path w="28" h="30">
                    <a:moveTo>
                      <a:pt x="28" y="7"/>
                    </a:moveTo>
                    <a:lnTo>
                      <a:pt x="27" y="6"/>
                    </a:lnTo>
                    <a:lnTo>
                      <a:pt x="7" y="0"/>
                    </a:lnTo>
                    <a:lnTo>
                      <a:pt x="0" y="24"/>
                    </a:lnTo>
                    <a:lnTo>
                      <a:pt x="20" y="30"/>
                    </a:lnTo>
                    <a:lnTo>
                      <a:pt x="19" y="30"/>
                    </a:lnTo>
                    <a:lnTo>
                      <a:pt x="28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13" name="Freeform 509"/>
              <p:cNvSpPr>
                <a:spLocks/>
              </p:cNvSpPr>
              <p:nvPr/>
            </p:nvSpPr>
            <p:spPr bwMode="auto">
              <a:xfrm>
                <a:off x="1203" y="1318"/>
                <a:ext cx="10" cy="24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0" y="23"/>
                  </a:cxn>
                  <a:cxn ang="0">
                    <a:pos x="9" y="0"/>
                  </a:cxn>
                </a:cxnLst>
                <a:rect l="0" t="0" r="r" b="b"/>
                <a:pathLst>
                  <a:path w="9" h="23">
                    <a:moveTo>
                      <a:pt x="9" y="0"/>
                    </a:move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0" y="2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14" name="Freeform 510"/>
              <p:cNvSpPr>
                <a:spLocks/>
              </p:cNvSpPr>
              <p:nvPr/>
            </p:nvSpPr>
            <p:spPr bwMode="auto">
              <a:xfrm>
                <a:off x="1203" y="1318"/>
                <a:ext cx="31" cy="32"/>
              </a:xfrm>
              <a:custGeom>
                <a:avLst/>
                <a:gdLst/>
                <a:ahLst/>
                <a:cxnLst>
                  <a:cxn ang="0">
                    <a:pos x="28" y="8"/>
                  </a:cxn>
                  <a:cxn ang="0">
                    <a:pos x="30" y="9"/>
                  </a:cxn>
                  <a:cxn ang="0">
                    <a:pos x="9" y="0"/>
                  </a:cxn>
                  <a:cxn ang="0">
                    <a:pos x="0" y="23"/>
                  </a:cxn>
                  <a:cxn ang="0">
                    <a:pos x="21" y="32"/>
                  </a:cxn>
                  <a:cxn ang="0">
                    <a:pos x="23" y="32"/>
                  </a:cxn>
                  <a:cxn ang="0">
                    <a:pos x="21" y="32"/>
                  </a:cxn>
                  <a:cxn ang="0">
                    <a:pos x="22" y="32"/>
                  </a:cxn>
                  <a:cxn ang="0">
                    <a:pos x="23" y="32"/>
                  </a:cxn>
                  <a:cxn ang="0">
                    <a:pos x="28" y="8"/>
                  </a:cxn>
                </a:cxnLst>
                <a:rect l="0" t="0" r="r" b="b"/>
                <a:pathLst>
                  <a:path w="30" h="32">
                    <a:moveTo>
                      <a:pt x="28" y="8"/>
                    </a:moveTo>
                    <a:lnTo>
                      <a:pt x="30" y="9"/>
                    </a:lnTo>
                    <a:lnTo>
                      <a:pt x="9" y="0"/>
                    </a:lnTo>
                    <a:lnTo>
                      <a:pt x="0" y="23"/>
                    </a:lnTo>
                    <a:lnTo>
                      <a:pt x="21" y="32"/>
                    </a:lnTo>
                    <a:lnTo>
                      <a:pt x="23" y="32"/>
                    </a:lnTo>
                    <a:lnTo>
                      <a:pt x="21" y="32"/>
                    </a:lnTo>
                    <a:lnTo>
                      <a:pt x="22" y="32"/>
                    </a:lnTo>
                    <a:lnTo>
                      <a:pt x="23" y="32"/>
                    </a:lnTo>
                    <a:lnTo>
                      <a:pt x="28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15" name="Freeform 511"/>
              <p:cNvSpPr>
                <a:spLocks/>
              </p:cNvSpPr>
              <p:nvPr/>
            </p:nvSpPr>
            <p:spPr bwMode="auto">
              <a:xfrm>
                <a:off x="1227" y="1326"/>
                <a:ext cx="22" cy="2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2" y="3"/>
                  </a:cxn>
                  <a:cxn ang="0">
                    <a:pos x="5" y="0"/>
                  </a:cxn>
                  <a:cxn ang="0">
                    <a:pos x="0" y="24"/>
                  </a:cxn>
                  <a:cxn ang="0">
                    <a:pos x="17" y="27"/>
                  </a:cxn>
                  <a:cxn ang="0">
                    <a:pos x="20" y="28"/>
                  </a:cxn>
                  <a:cxn ang="0">
                    <a:pos x="17" y="27"/>
                  </a:cxn>
                  <a:cxn ang="0">
                    <a:pos x="19" y="28"/>
                  </a:cxn>
                  <a:cxn ang="0">
                    <a:pos x="20" y="28"/>
                  </a:cxn>
                  <a:cxn ang="0">
                    <a:pos x="20" y="3"/>
                  </a:cxn>
                </a:cxnLst>
                <a:rect l="0" t="0" r="r" b="b"/>
                <a:pathLst>
                  <a:path w="22" h="28">
                    <a:moveTo>
                      <a:pt x="20" y="3"/>
                    </a:moveTo>
                    <a:lnTo>
                      <a:pt x="22" y="3"/>
                    </a:lnTo>
                    <a:lnTo>
                      <a:pt x="5" y="0"/>
                    </a:lnTo>
                    <a:lnTo>
                      <a:pt x="0" y="24"/>
                    </a:lnTo>
                    <a:lnTo>
                      <a:pt x="17" y="27"/>
                    </a:lnTo>
                    <a:lnTo>
                      <a:pt x="20" y="28"/>
                    </a:lnTo>
                    <a:lnTo>
                      <a:pt x="17" y="27"/>
                    </a:lnTo>
                    <a:lnTo>
                      <a:pt x="19" y="28"/>
                    </a:lnTo>
                    <a:lnTo>
                      <a:pt x="20" y="28"/>
                    </a:lnTo>
                    <a:lnTo>
                      <a:pt x="20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16" name="Freeform 512"/>
              <p:cNvSpPr>
                <a:spLocks/>
              </p:cNvSpPr>
              <p:nvPr/>
            </p:nvSpPr>
            <p:spPr bwMode="auto">
              <a:xfrm>
                <a:off x="1248" y="1330"/>
                <a:ext cx="17" cy="24"/>
              </a:xfrm>
              <a:custGeom>
                <a:avLst/>
                <a:gdLst/>
                <a:ahLst/>
                <a:cxnLst>
                  <a:cxn ang="0">
                    <a:pos x="9" y="1"/>
                  </a:cxn>
                  <a:cxn ang="0">
                    <a:pos x="13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3" y="25"/>
                  </a:cxn>
                  <a:cxn ang="0">
                    <a:pos x="18" y="24"/>
                  </a:cxn>
                  <a:cxn ang="0">
                    <a:pos x="13" y="25"/>
                  </a:cxn>
                  <a:cxn ang="0">
                    <a:pos x="16" y="25"/>
                  </a:cxn>
                  <a:cxn ang="0">
                    <a:pos x="18" y="24"/>
                  </a:cxn>
                  <a:cxn ang="0">
                    <a:pos x="9" y="1"/>
                  </a:cxn>
                </a:cxnLst>
                <a:rect l="0" t="0" r="r" b="b"/>
                <a:pathLst>
                  <a:path w="18" h="25">
                    <a:moveTo>
                      <a:pt x="9" y="1"/>
                    </a:moveTo>
                    <a:lnTo>
                      <a:pt x="13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3" y="25"/>
                    </a:lnTo>
                    <a:lnTo>
                      <a:pt x="18" y="24"/>
                    </a:lnTo>
                    <a:lnTo>
                      <a:pt x="13" y="25"/>
                    </a:lnTo>
                    <a:lnTo>
                      <a:pt x="16" y="25"/>
                    </a:lnTo>
                    <a:lnTo>
                      <a:pt x="18" y="24"/>
                    </a:lnTo>
                    <a:lnTo>
                      <a:pt x="9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17" name="Freeform 513"/>
              <p:cNvSpPr>
                <a:spLocks/>
              </p:cNvSpPr>
              <p:nvPr/>
            </p:nvSpPr>
            <p:spPr bwMode="auto">
              <a:xfrm>
                <a:off x="1256" y="1330"/>
                <a:ext cx="9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1"/>
                  </a:cxn>
                  <a:cxn ang="0">
                    <a:pos x="4" y="11"/>
                  </a:cxn>
                  <a:cxn ang="0">
                    <a:pos x="4" y="11"/>
                  </a:cxn>
                  <a:cxn ang="0">
                    <a:pos x="4" y="11"/>
                  </a:cxn>
                  <a:cxn ang="0">
                    <a:pos x="9" y="23"/>
                  </a:cxn>
                  <a:cxn ang="0">
                    <a:pos x="4" y="24"/>
                  </a:cxn>
                  <a:cxn ang="0">
                    <a:pos x="7" y="24"/>
                  </a:cxn>
                  <a:cxn ang="0">
                    <a:pos x="9" y="23"/>
                  </a:cxn>
                  <a:cxn ang="0">
                    <a:pos x="0" y="0"/>
                  </a:cxn>
                </a:cxnLst>
                <a:rect l="0" t="0" r="r" b="b"/>
                <a:pathLst>
                  <a:path w="9" h="24">
                    <a:moveTo>
                      <a:pt x="0" y="0"/>
                    </a:move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9" y="23"/>
                    </a:lnTo>
                    <a:lnTo>
                      <a:pt x="4" y="24"/>
                    </a:lnTo>
                    <a:lnTo>
                      <a:pt x="7" y="24"/>
                    </a:lnTo>
                    <a:lnTo>
                      <a:pt x="9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18" name="Freeform 514"/>
              <p:cNvSpPr>
                <a:spLocks/>
              </p:cNvSpPr>
              <p:nvPr/>
            </p:nvSpPr>
            <p:spPr bwMode="auto">
              <a:xfrm>
                <a:off x="1256" y="1324"/>
                <a:ext cx="24" cy="3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5" y="1"/>
                  </a:cxn>
                  <a:cxn ang="0">
                    <a:pos x="0" y="7"/>
                  </a:cxn>
                  <a:cxn ang="0">
                    <a:pos x="9" y="30"/>
                  </a:cxn>
                  <a:cxn ang="0">
                    <a:pos x="24" y="24"/>
                  </a:cxn>
                  <a:cxn ang="0">
                    <a:pos x="23" y="24"/>
                  </a:cxn>
                  <a:cxn ang="0">
                    <a:pos x="15" y="0"/>
                  </a:cxn>
                </a:cxnLst>
                <a:rect l="0" t="0" r="r" b="b"/>
                <a:pathLst>
                  <a:path w="24" h="30">
                    <a:moveTo>
                      <a:pt x="15" y="0"/>
                    </a:moveTo>
                    <a:lnTo>
                      <a:pt x="15" y="1"/>
                    </a:lnTo>
                    <a:lnTo>
                      <a:pt x="0" y="7"/>
                    </a:lnTo>
                    <a:lnTo>
                      <a:pt x="9" y="30"/>
                    </a:lnTo>
                    <a:lnTo>
                      <a:pt x="24" y="24"/>
                    </a:lnTo>
                    <a:lnTo>
                      <a:pt x="23" y="24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19" name="Freeform 515"/>
              <p:cNvSpPr>
                <a:spLocks/>
              </p:cNvSpPr>
              <p:nvPr/>
            </p:nvSpPr>
            <p:spPr bwMode="auto">
              <a:xfrm>
                <a:off x="1271" y="1316"/>
                <a:ext cx="27" cy="32"/>
              </a:xfrm>
              <a:custGeom>
                <a:avLst/>
                <a:gdLst/>
                <a:ahLst/>
                <a:cxnLst>
                  <a:cxn ang="0">
                    <a:pos x="27" y="1"/>
                  </a:cxn>
                  <a:cxn ang="0">
                    <a:pos x="20" y="1"/>
                  </a:cxn>
                  <a:cxn ang="0">
                    <a:pos x="0" y="7"/>
                  </a:cxn>
                  <a:cxn ang="0">
                    <a:pos x="8" y="31"/>
                  </a:cxn>
                  <a:cxn ang="0">
                    <a:pos x="27" y="25"/>
                  </a:cxn>
                  <a:cxn ang="0">
                    <a:pos x="20" y="25"/>
                  </a:cxn>
                  <a:cxn ang="0">
                    <a:pos x="27" y="1"/>
                  </a:cxn>
                  <a:cxn ang="0">
                    <a:pos x="23" y="0"/>
                  </a:cxn>
                  <a:cxn ang="0">
                    <a:pos x="20" y="1"/>
                  </a:cxn>
                  <a:cxn ang="0">
                    <a:pos x="27" y="1"/>
                  </a:cxn>
                </a:cxnLst>
                <a:rect l="0" t="0" r="r" b="b"/>
                <a:pathLst>
                  <a:path w="27" h="31">
                    <a:moveTo>
                      <a:pt x="27" y="1"/>
                    </a:moveTo>
                    <a:lnTo>
                      <a:pt x="20" y="1"/>
                    </a:lnTo>
                    <a:lnTo>
                      <a:pt x="0" y="7"/>
                    </a:lnTo>
                    <a:lnTo>
                      <a:pt x="8" y="31"/>
                    </a:lnTo>
                    <a:lnTo>
                      <a:pt x="27" y="25"/>
                    </a:lnTo>
                    <a:lnTo>
                      <a:pt x="20" y="25"/>
                    </a:lnTo>
                    <a:lnTo>
                      <a:pt x="27" y="1"/>
                    </a:lnTo>
                    <a:lnTo>
                      <a:pt x="23" y="0"/>
                    </a:lnTo>
                    <a:lnTo>
                      <a:pt x="20" y="1"/>
                    </a:lnTo>
                    <a:lnTo>
                      <a:pt x="27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20" name="Freeform 516"/>
              <p:cNvSpPr>
                <a:spLocks/>
              </p:cNvSpPr>
              <p:nvPr/>
            </p:nvSpPr>
            <p:spPr bwMode="auto">
              <a:xfrm>
                <a:off x="1290" y="1318"/>
                <a:ext cx="31" cy="30"/>
              </a:xfrm>
              <a:custGeom>
                <a:avLst/>
                <a:gdLst/>
                <a:ahLst/>
                <a:cxnLst>
                  <a:cxn ang="0">
                    <a:pos x="27" y="18"/>
                  </a:cxn>
                  <a:cxn ang="0">
                    <a:pos x="30" y="6"/>
                  </a:cxn>
                  <a:cxn ang="0">
                    <a:pos x="7" y="0"/>
                  </a:cxn>
                  <a:cxn ang="0">
                    <a:pos x="0" y="24"/>
                  </a:cxn>
                  <a:cxn ang="0">
                    <a:pos x="24" y="30"/>
                  </a:cxn>
                  <a:cxn ang="0">
                    <a:pos x="27" y="18"/>
                  </a:cxn>
                </a:cxnLst>
                <a:rect l="0" t="0" r="r" b="b"/>
                <a:pathLst>
                  <a:path w="30" h="30">
                    <a:moveTo>
                      <a:pt x="27" y="18"/>
                    </a:moveTo>
                    <a:lnTo>
                      <a:pt x="30" y="6"/>
                    </a:lnTo>
                    <a:lnTo>
                      <a:pt x="7" y="0"/>
                    </a:lnTo>
                    <a:lnTo>
                      <a:pt x="0" y="24"/>
                    </a:lnTo>
                    <a:lnTo>
                      <a:pt x="24" y="30"/>
                    </a:lnTo>
                    <a:lnTo>
                      <a:pt x="27" y="1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21" name="Freeform 517"/>
              <p:cNvSpPr>
                <a:spLocks/>
              </p:cNvSpPr>
              <p:nvPr/>
            </p:nvSpPr>
            <p:spPr bwMode="auto">
              <a:xfrm>
                <a:off x="1157" y="1274"/>
                <a:ext cx="17" cy="2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1" y="0"/>
                  </a:cxn>
                  <a:cxn ang="0">
                    <a:pos x="0" y="3"/>
                  </a:cxn>
                  <a:cxn ang="0">
                    <a:pos x="7" y="27"/>
                  </a:cxn>
                  <a:cxn ang="0">
                    <a:pos x="18" y="24"/>
                  </a:cxn>
                  <a:cxn ang="0">
                    <a:pos x="17" y="25"/>
                  </a:cxn>
                  <a:cxn ang="0">
                    <a:pos x="13" y="0"/>
                  </a:cxn>
                </a:cxnLst>
                <a:rect l="0" t="0" r="r" b="b"/>
                <a:pathLst>
                  <a:path w="18" h="27">
                    <a:moveTo>
                      <a:pt x="13" y="0"/>
                    </a:moveTo>
                    <a:lnTo>
                      <a:pt x="11" y="0"/>
                    </a:lnTo>
                    <a:lnTo>
                      <a:pt x="0" y="3"/>
                    </a:lnTo>
                    <a:lnTo>
                      <a:pt x="7" y="27"/>
                    </a:lnTo>
                    <a:lnTo>
                      <a:pt x="18" y="24"/>
                    </a:lnTo>
                    <a:lnTo>
                      <a:pt x="17" y="25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22" name="Freeform 518"/>
              <p:cNvSpPr>
                <a:spLocks/>
              </p:cNvSpPr>
              <p:nvPr/>
            </p:nvSpPr>
            <p:spPr bwMode="auto">
              <a:xfrm>
                <a:off x="1169" y="1272"/>
                <a:ext cx="22" cy="28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17" y="0"/>
                  </a:cxn>
                  <a:cxn ang="0">
                    <a:pos x="0" y="2"/>
                  </a:cxn>
                  <a:cxn ang="0">
                    <a:pos x="4" y="27"/>
                  </a:cxn>
                  <a:cxn ang="0">
                    <a:pos x="21" y="24"/>
                  </a:cxn>
                  <a:cxn ang="0">
                    <a:pos x="17" y="24"/>
                  </a:cxn>
                  <a:cxn ang="0">
                    <a:pos x="20" y="0"/>
                  </a:cxn>
                  <a:cxn ang="0">
                    <a:pos x="19" y="0"/>
                  </a:cxn>
                  <a:cxn ang="0">
                    <a:pos x="17" y="0"/>
                  </a:cxn>
                  <a:cxn ang="0">
                    <a:pos x="20" y="0"/>
                  </a:cxn>
                </a:cxnLst>
                <a:rect l="0" t="0" r="r" b="b"/>
                <a:pathLst>
                  <a:path w="21" h="27">
                    <a:moveTo>
                      <a:pt x="20" y="0"/>
                    </a:moveTo>
                    <a:lnTo>
                      <a:pt x="17" y="0"/>
                    </a:lnTo>
                    <a:lnTo>
                      <a:pt x="0" y="2"/>
                    </a:lnTo>
                    <a:lnTo>
                      <a:pt x="4" y="27"/>
                    </a:lnTo>
                    <a:lnTo>
                      <a:pt x="21" y="24"/>
                    </a:lnTo>
                    <a:lnTo>
                      <a:pt x="17" y="24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23" name="Freeform 519"/>
              <p:cNvSpPr>
                <a:spLocks/>
              </p:cNvSpPr>
              <p:nvPr/>
            </p:nvSpPr>
            <p:spPr bwMode="auto">
              <a:xfrm>
                <a:off x="1186" y="1272"/>
                <a:ext cx="26" cy="28"/>
              </a:xfrm>
              <a:custGeom>
                <a:avLst/>
                <a:gdLst/>
                <a:ahLst/>
                <a:cxnLst>
                  <a:cxn ang="0">
                    <a:pos x="25" y="2"/>
                  </a:cxn>
                  <a:cxn ang="0">
                    <a:pos x="23" y="2"/>
                  </a:cxn>
                  <a:cxn ang="0">
                    <a:pos x="3" y="0"/>
                  </a:cxn>
                  <a:cxn ang="0">
                    <a:pos x="0" y="24"/>
                  </a:cxn>
                  <a:cxn ang="0">
                    <a:pos x="20" y="27"/>
                  </a:cxn>
                  <a:cxn ang="0">
                    <a:pos x="18" y="26"/>
                  </a:cxn>
                  <a:cxn ang="0">
                    <a:pos x="25" y="2"/>
                  </a:cxn>
                </a:cxnLst>
                <a:rect l="0" t="0" r="r" b="b"/>
                <a:pathLst>
                  <a:path w="25" h="27">
                    <a:moveTo>
                      <a:pt x="25" y="2"/>
                    </a:moveTo>
                    <a:lnTo>
                      <a:pt x="23" y="2"/>
                    </a:lnTo>
                    <a:lnTo>
                      <a:pt x="3" y="0"/>
                    </a:lnTo>
                    <a:lnTo>
                      <a:pt x="0" y="24"/>
                    </a:lnTo>
                    <a:lnTo>
                      <a:pt x="20" y="27"/>
                    </a:lnTo>
                    <a:lnTo>
                      <a:pt x="18" y="26"/>
                    </a:lnTo>
                    <a:lnTo>
                      <a:pt x="25" y="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24" name="Freeform 520"/>
              <p:cNvSpPr>
                <a:spLocks/>
              </p:cNvSpPr>
              <p:nvPr/>
            </p:nvSpPr>
            <p:spPr bwMode="auto">
              <a:xfrm>
                <a:off x="1205" y="1274"/>
                <a:ext cx="7" cy="24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0" y="24"/>
                  </a:cxn>
                  <a:cxn ang="0">
                    <a:pos x="7" y="0"/>
                  </a:cxn>
                </a:cxnLst>
                <a:rect l="0" t="0" r="r" b="b"/>
                <a:pathLst>
                  <a:path w="7" h="24">
                    <a:moveTo>
                      <a:pt x="7" y="0"/>
                    </a:move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0" y="24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25" name="Freeform 521"/>
              <p:cNvSpPr>
                <a:spLocks/>
              </p:cNvSpPr>
              <p:nvPr/>
            </p:nvSpPr>
            <p:spPr bwMode="auto">
              <a:xfrm>
                <a:off x="1205" y="1274"/>
                <a:ext cx="31" cy="32"/>
              </a:xfrm>
              <a:custGeom>
                <a:avLst/>
                <a:gdLst/>
                <a:ahLst/>
                <a:cxnLst>
                  <a:cxn ang="0">
                    <a:pos x="25" y="6"/>
                  </a:cxn>
                  <a:cxn ang="0">
                    <a:pos x="30" y="6"/>
                  </a:cxn>
                  <a:cxn ang="0">
                    <a:pos x="7" y="0"/>
                  </a:cxn>
                  <a:cxn ang="0">
                    <a:pos x="0" y="24"/>
                  </a:cxn>
                  <a:cxn ang="0">
                    <a:pos x="24" y="30"/>
                  </a:cxn>
                  <a:cxn ang="0">
                    <a:pos x="29" y="31"/>
                  </a:cxn>
                  <a:cxn ang="0">
                    <a:pos x="24" y="30"/>
                  </a:cxn>
                  <a:cxn ang="0">
                    <a:pos x="27" y="31"/>
                  </a:cxn>
                  <a:cxn ang="0">
                    <a:pos x="29" y="31"/>
                  </a:cxn>
                  <a:cxn ang="0">
                    <a:pos x="25" y="6"/>
                  </a:cxn>
                </a:cxnLst>
                <a:rect l="0" t="0" r="r" b="b"/>
                <a:pathLst>
                  <a:path w="30" h="31">
                    <a:moveTo>
                      <a:pt x="25" y="6"/>
                    </a:moveTo>
                    <a:lnTo>
                      <a:pt x="30" y="6"/>
                    </a:lnTo>
                    <a:lnTo>
                      <a:pt x="7" y="0"/>
                    </a:lnTo>
                    <a:lnTo>
                      <a:pt x="0" y="24"/>
                    </a:lnTo>
                    <a:lnTo>
                      <a:pt x="24" y="30"/>
                    </a:lnTo>
                    <a:lnTo>
                      <a:pt x="29" y="31"/>
                    </a:lnTo>
                    <a:lnTo>
                      <a:pt x="24" y="30"/>
                    </a:lnTo>
                    <a:lnTo>
                      <a:pt x="27" y="31"/>
                    </a:lnTo>
                    <a:lnTo>
                      <a:pt x="29" y="31"/>
                    </a:lnTo>
                    <a:lnTo>
                      <a:pt x="25" y="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26" name="Freeform 522"/>
              <p:cNvSpPr>
                <a:spLocks/>
              </p:cNvSpPr>
              <p:nvPr/>
            </p:nvSpPr>
            <p:spPr bwMode="auto">
              <a:xfrm>
                <a:off x="1230" y="1278"/>
                <a:ext cx="26" cy="28"/>
              </a:xfrm>
              <a:custGeom>
                <a:avLst/>
                <a:gdLst/>
                <a:ahLst/>
                <a:cxnLst>
                  <a:cxn ang="0">
                    <a:pos x="16" y="1"/>
                  </a:cxn>
                  <a:cxn ang="0">
                    <a:pos x="20" y="0"/>
                  </a:cxn>
                  <a:cxn ang="0">
                    <a:pos x="0" y="3"/>
                  </a:cxn>
                  <a:cxn ang="0">
                    <a:pos x="4" y="28"/>
                  </a:cxn>
                  <a:cxn ang="0">
                    <a:pos x="23" y="25"/>
                  </a:cxn>
                  <a:cxn ang="0">
                    <a:pos x="27" y="23"/>
                  </a:cxn>
                  <a:cxn ang="0">
                    <a:pos x="23" y="25"/>
                  </a:cxn>
                  <a:cxn ang="0">
                    <a:pos x="26" y="24"/>
                  </a:cxn>
                  <a:cxn ang="0">
                    <a:pos x="27" y="23"/>
                  </a:cxn>
                  <a:cxn ang="0">
                    <a:pos x="16" y="1"/>
                  </a:cxn>
                </a:cxnLst>
                <a:rect l="0" t="0" r="r" b="b"/>
                <a:pathLst>
                  <a:path w="27" h="28">
                    <a:moveTo>
                      <a:pt x="16" y="1"/>
                    </a:moveTo>
                    <a:lnTo>
                      <a:pt x="20" y="0"/>
                    </a:lnTo>
                    <a:lnTo>
                      <a:pt x="0" y="3"/>
                    </a:lnTo>
                    <a:lnTo>
                      <a:pt x="4" y="28"/>
                    </a:lnTo>
                    <a:lnTo>
                      <a:pt x="23" y="25"/>
                    </a:lnTo>
                    <a:lnTo>
                      <a:pt x="27" y="23"/>
                    </a:lnTo>
                    <a:lnTo>
                      <a:pt x="23" y="25"/>
                    </a:lnTo>
                    <a:lnTo>
                      <a:pt x="26" y="24"/>
                    </a:lnTo>
                    <a:lnTo>
                      <a:pt x="27" y="23"/>
                    </a:lnTo>
                    <a:lnTo>
                      <a:pt x="16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27" name="Freeform 523"/>
              <p:cNvSpPr>
                <a:spLocks/>
              </p:cNvSpPr>
              <p:nvPr/>
            </p:nvSpPr>
            <p:spPr bwMode="auto">
              <a:xfrm>
                <a:off x="1246" y="1270"/>
                <a:ext cx="27" cy="30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17" y="0"/>
                  </a:cxn>
                  <a:cxn ang="0">
                    <a:pos x="0" y="9"/>
                  </a:cxn>
                  <a:cxn ang="0">
                    <a:pos x="11" y="31"/>
                  </a:cxn>
                  <a:cxn ang="0">
                    <a:pos x="28" y="22"/>
                  </a:cxn>
                  <a:cxn ang="0">
                    <a:pos x="27" y="23"/>
                  </a:cxn>
                  <a:cxn ang="0">
                    <a:pos x="18" y="0"/>
                  </a:cxn>
                </a:cxnLst>
                <a:rect l="0" t="0" r="r" b="b"/>
                <a:pathLst>
                  <a:path w="28" h="31">
                    <a:moveTo>
                      <a:pt x="18" y="0"/>
                    </a:moveTo>
                    <a:lnTo>
                      <a:pt x="17" y="0"/>
                    </a:lnTo>
                    <a:lnTo>
                      <a:pt x="0" y="9"/>
                    </a:lnTo>
                    <a:lnTo>
                      <a:pt x="11" y="31"/>
                    </a:lnTo>
                    <a:lnTo>
                      <a:pt x="28" y="22"/>
                    </a:lnTo>
                    <a:lnTo>
                      <a:pt x="27" y="23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28" name="Freeform 524"/>
              <p:cNvSpPr>
                <a:spLocks/>
              </p:cNvSpPr>
              <p:nvPr/>
            </p:nvSpPr>
            <p:spPr bwMode="auto">
              <a:xfrm>
                <a:off x="1265" y="1270"/>
                <a:ext cx="9" cy="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9" y="23"/>
                  </a:cxn>
                  <a:cxn ang="0">
                    <a:pos x="0" y="0"/>
                  </a:cxn>
                </a:cxnLst>
                <a:rect l="0" t="0" r="r" b="b"/>
                <a:pathLst>
                  <a:path w="9" h="23">
                    <a:moveTo>
                      <a:pt x="0" y="0"/>
                    </a:move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9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29" name="Freeform 525"/>
              <p:cNvSpPr>
                <a:spLocks/>
              </p:cNvSpPr>
              <p:nvPr/>
            </p:nvSpPr>
            <p:spPr bwMode="auto">
              <a:xfrm>
                <a:off x="1265" y="1260"/>
                <a:ext cx="29" cy="32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21" y="0"/>
                  </a:cxn>
                  <a:cxn ang="0">
                    <a:pos x="0" y="9"/>
                  </a:cxn>
                  <a:cxn ang="0">
                    <a:pos x="9" y="32"/>
                  </a:cxn>
                  <a:cxn ang="0">
                    <a:pos x="30" y="24"/>
                  </a:cxn>
                  <a:cxn ang="0">
                    <a:pos x="27" y="24"/>
                  </a:cxn>
                  <a:cxn ang="0">
                    <a:pos x="24" y="0"/>
                  </a:cxn>
                  <a:cxn ang="0">
                    <a:pos x="22" y="0"/>
                  </a:cxn>
                  <a:cxn ang="0">
                    <a:pos x="21" y="0"/>
                  </a:cxn>
                  <a:cxn ang="0">
                    <a:pos x="24" y="0"/>
                  </a:cxn>
                </a:cxnLst>
                <a:rect l="0" t="0" r="r" b="b"/>
                <a:pathLst>
                  <a:path w="30" h="32">
                    <a:moveTo>
                      <a:pt x="24" y="0"/>
                    </a:moveTo>
                    <a:lnTo>
                      <a:pt x="21" y="0"/>
                    </a:lnTo>
                    <a:lnTo>
                      <a:pt x="0" y="9"/>
                    </a:lnTo>
                    <a:lnTo>
                      <a:pt x="9" y="32"/>
                    </a:lnTo>
                    <a:lnTo>
                      <a:pt x="30" y="24"/>
                    </a:lnTo>
                    <a:lnTo>
                      <a:pt x="27" y="24"/>
                    </a:lnTo>
                    <a:lnTo>
                      <a:pt x="24" y="0"/>
                    </a:lnTo>
                    <a:lnTo>
                      <a:pt x="22" y="0"/>
                    </a:lnTo>
                    <a:lnTo>
                      <a:pt x="21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30" name="Freeform 526"/>
              <p:cNvSpPr>
                <a:spLocks/>
              </p:cNvSpPr>
              <p:nvPr/>
            </p:nvSpPr>
            <p:spPr bwMode="auto">
              <a:xfrm>
                <a:off x="1288" y="1258"/>
                <a:ext cx="24" cy="26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19" y="0"/>
                  </a:cxn>
                  <a:cxn ang="0">
                    <a:pos x="0" y="3"/>
                  </a:cxn>
                  <a:cxn ang="0">
                    <a:pos x="3" y="27"/>
                  </a:cxn>
                  <a:cxn ang="0">
                    <a:pos x="23" y="25"/>
                  </a:cxn>
                  <a:cxn ang="0">
                    <a:pos x="18" y="24"/>
                  </a:cxn>
                  <a:cxn ang="0">
                    <a:pos x="25" y="0"/>
                  </a:cxn>
                  <a:cxn ang="0">
                    <a:pos x="22" y="0"/>
                  </a:cxn>
                  <a:cxn ang="0">
                    <a:pos x="19" y="0"/>
                  </a:cxn>
                  <a:cxn ang="0">
                    <a:pos x="25" y="0"/>
                  </a:cxn>
                </a:cxnLst>
                <a:rect l="0" t="0" r="r" b="b"/>
                <a:pathLst>
                  <a:path w="25" h="27">
                    <a:moveTo>
                      <a:pt x="25" y="0"/>
                    </a:moveTo>
                    <a:lnTo>
                      <a:pt x="19" y="0"/>
                    </a:lnTo>
                    <a:lnTo>
                      <a:pt x="0" y="3"/>
                    </a:lnTo>
                    <a:lnTo>
                      <a:pt x="3" y="27"/>
                    </a:lnTo>
                    <a:lnTo>
                      <a:pt x="23" y="25"/>
                    </a:lnTo>
                    <a:lnTo>
                      <a:pt x="18" y="24"/>
                    </a:lnTo>
                    <a:lnTo>
                      <a:pt x="25" y="0"/>
                    </a:lnTo>
                    <a:lnTo>
                      <a:pt x="22" y="0"/>
                    </a:lnTo>
                    <a:lnTo>
                      <a:pt x="19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31" name="Freeform 527"/>
              <p:cNvSpPr>
                <a:spLocks/>
              </p:cNvSpPr>
              <p:nvPr/>
            </p:nvSpPr>
            <p:spPr bwMode="auto">
              <a:xfrm>
                <a:off x="1306" y="1258"/>
                <a:ext cx="31" cy="30"/>
              </a:xfrm>
              <a:custGeom>
                <a:avLst/>
                <a:gdLst/>
                <a:ahLst/>
                <a:cxnLst>
                  <a:cxn ang="0">
                    <a:pos x="31" y="7"/>
                  </a:cxn>
                  <a:cxn ang="0">
                    <a:pos x="30" y="6"/>
                  </a:cxn>
                  <a:cxn ang="0">
                    <a:pos x="7" y="0"/>
                  </a:cxn>
                  <a:cxn ang="0">
                    <a:pos x="0" y="24"/>
                  </a:cxn>
                  <a:cxn ang="0">
                    <a:pos x="23" y="30"/>
                  </a:cxn>
                  <a:cxn ang="0">
                    <a:pos x="21" y="30"/>
                  </a:cxn>
                  <a:cxn ang="0">
                    <a:pos x="31" y="7"/>
                  </a:cxn>
                </a:cxnLst>
                <a:rect l="0" t="0" r="r" b="b"/>
                <a:pathLst>
                  <a:path w="31" h="30">
                    <a:moveTo>
                      <a:pt x="31" y="7"/>
                    </a:moveTo>
                    <a:lnTo>
                      <a:pt x="30" y="6"/>
                    </a:lnTo>
                    <a:lnTo>
                      <a:pt x="7" y="0"/>
                    </a:lnTo>
                    <a:lnTo>
                      <a:pt x="0" y="24"/>
                    </a:lnTo>
                    <a:lnTo>
                      <a:pt x="23" y="30"/>
                    </a:lnTo>
                    <a:lnTo>
                      <a:pt x="21" y="30"/>
                    </a:lnTo>
                    <a:lnTo>
                      <a:pt x="31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32" name="Freeform 528"/>
              <p:cNvSpPr>
                <a:spLocks/>
              </p:cNvSpPr>
              <p:nvPr/>
            </p:nvSpPr>
            <p:spPr bwMode="auto">
              <a:xfrm>
                <a:off x="1328" y="1264"/>
                <a:ext cx="9" cy="24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0" y="23"/>
                  </a:cxn>
                  <a:cxn ang="0">
                    <a:pos x="10" y="0"/>
                  </a:cxn>
                </a:cxnLst>
                <a:rect l="0" t="0" r="r" b="b"/>
                <a:pathLst>
                  <a:path w="10" h="23">
                    <a:moveTo>
                      <a:pt x="10" y="0"/>
                    </a:move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0" y="23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33" name="Freeform 529"/>
              <p:cNvSpPr>
                <a:spLocks/>
              </p:cNvSpPr>
              <p:nvPr/>
            </p:nvSpPr>
            <p:spPr bwMode="auto">
              <a:xfrm>
                <a:off x="1328" y="1264"/>
                <a:ext cx="29" cy="32"/>
              </a:xfrm>
              <a:custGeom>
                <a:avLst/>
                <a:gdLst/>
                <a:ahLst/>
                <a:cxnLst>
                  <a:cxn ang="0">
                    <a:pos x="25" y="8"/>
                  </a:cxn>
                  <a:cxn ang="0">
                    <a:pos x="30" y="8"/>
                  </a:cxn>
                  <a:cxn ang="0">
                    <a:pos x="10" y="0"/>
                  </a:cxn>
                  <a:cxn ang="0">
                    <a:pos x="0" y="23"/>
                  </a:cxn>
                  <a:cxn ang="0">
                    <a:pos x="20" y="32"/>
                  </a:cxn>
                  <a:cxn ang="0">
                    <a:pos x="25" y="32"/>
                  </a:cxn>
                  <a:cxn ang="0">
                    <a:pos x="20" y="32"/>
                  </a:cxn>
                  <a:cxn ang="0">
                    <a:pos x="22" y="32"/>
                  </a:cxn>
                  <a:cxn ang="0">
                    <a:pos x="25" y="32"/>
                  </a:cxn>
                  <a:cxn ang="0">
                    <a:pos x="25" y="8"/>
                  </a:cxn>
                </a:cxnLst>
                <a:rect l="0" t="0" r="r" b="b"/>
                <a:pathLst>
                  <a:path w="30" h="32">
                    <a:moveTo>
                      <a:pt x="25" y="8"/>
                    </a:moveTo>
                    <a:lnTo>
                      <a:pt x="30" y="8"/>
                    </a:lnTo>
                    <a:lnTo>
                      <a:pt x="10" y="0"/>
                    </a:lnTo>
                    <a:lnTo>
                      <a:pt x="0" y="23"/>
                    </a:lnTo>
                    <a:lnTo>
                      <a:pt x="20" y="32"/>
                    </a:lnTo>
                    <a:lnTo>
                      <a:pt x="25" y="32"/>
                    </a:lnTo>
                    <a:lnTo>
                      <a:pt x="20" y="32"/>
                    </a:lnTo>
                    <a:lnTo>
                      <a:pt x="22" y="32"/>
                    </a:lnTo>
                    <a:lnTo>
                      <a:pt x="25" y="32"/>
                    </a:lnTo>
                    <a:lnTo>
                      <a:pt x="25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34" name="Freeform 530"/>
              <p:cNvSpPr>
                <a:spLocks/>
              </p:cNvSpPr>
              <p:nvPr/>
            </p:nvSpPr>
            <p:spPr bwMode="auto">
              <a:xfrm>
                <a:off x="1352" y="1272"/>
                <a:ext cx="26" cy="24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20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20" y="24"/>
                  </a:cxn>
                  <a:cxn ang="0">
                    <a:pos x="25" y="24"/>
                  </a:cxn>
                  <a:cxn ang="0">
                    <a:pos x="20" y="24"/>
                  </a:cxn>
                  <a:cxn ang="0">
                    <a:pos x="22" y="24"/>
                  </a:cxn>
                  <a:cxn ang="0">
                    <a:pos x="25" y="24"/>
                  </a:cxn>
                  <a:cxn ang="0">
                    <a:pos x="15" y="0"/>
                  </a:cxn>
                </a:cxnLst>
                <a:rect l="0" t="0" r="r" b="b"/>
                <a:pathLst>
                  <a:path w="25" h="24">
                    <a:moveTo>
                      <a:pt x="15" y="0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20" y="24"/>
                    </a:lnTo>
                    <a:lnTo>
                      <a:pt x="25" y="24"/>
                    </a:lnTo>
                    <a:lnTo>
                      <a:pt x="20" y="24"/>
                    </a:lnTo>
                    <a:lnTo>
                      <a:pt x="22" y="24"/>
                    </a:lnTo>
                    <a:lnTo>
                      <a:pt x="25" y="24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35" name="Freeform 531"/>
              <p:cNvSpPr>
                <a:spLocks/>
              </p:cNvSpPr>
              <p:nvPr/>
            </p:nvSpPr>
            <p:spPr bwMode="auto">
              <a:xfrm>
                <a:off x="1367" y="1266"/>
                <a:ext cx="24" cy="3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5" y="0"/>
                  </a:cxn>
                  <a:cxn ang="0">
                    <a:pos x="0" y="6"/>
                  </a:cxn>
                  <a:cxn ang="0">
                    <a:pos x="10" y="30"/>
                  </a:cxn>
                  <a:cxn ang="0">
                    <a:pos x="24" y="24"/>
                  </a:cxn>
                  <a:cxn ang="0">
                    <a:pos x="24" y="24"/>
                  </a:cxn>
                  <a:cxn ang="0">
                    <a:pos x="15" y="0"/>
                  </a:cxn>
                </a:cxnLst>
                <a:rect l="0" t="0" r="r" b="b"/>
                <a:pathLst>
                  <a:path w="24" h="30">
                    <a:moveTo>
                      <a:pt x="15" y="0"/>
                    </a:moveTo>
                    <a:lnTo>
                      <a:pt x="15" y="0"/>
                    </a:lnTo>
                    <a:lnTo>
                      <a:pt x="0" y="6"/>
                    </a:lnTo>
                    <a:lnTo>
                      <a:pt x="10" y="30"/>
                    </a:lnTo>
                    <a:lnTo>
                      <a:pt x="24" y="24"/>
                    </a:lnTo>
                    <a:lnTo>
                      <a:pt x="24" y="24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36" name="Freeform 532"/>
              <p:cNvSpPr>
                <a:spLocks/>
              </p:cNvSpPr>
              <p:nvPr/>
            </p:nvSpPr>
            <p:spPr bwMode="auto">
              <a:xfrm>
                <a:off x="1382" y="1266"/>
                <a:ext cx="9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9" y="24"/>
                  </a:cxn>
                  <a:cxn ang="0">
                    <a:pos x="0" y="0"/>
                  </a:cxn>
                </a:cxnLst>
                <a:rect l="0" t="0" r="r" b="b"/>
                <a:pathLst>
                  <a:path w="9" h="24">
                    <a:moveTo>
                      <a:pt x="0" y="0"/>
                    </a:move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9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37" name="Freeform 533"/>
              <p:cNvSpPr>
                <a:spLocks/>
              </p:cNvSpPr>
              <p:nvPr/>
            </p:nvSpPr>
            <p:spPr bwMode="auto">
              <a:xfrm>
                <a:off x="1382" y="1260"/>
                <a:ext cx="24" cy="30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5" y="0"/>
                  </a:cxn>
                  <a:cxn ang="0">
                    <a:pos x="0" y="6"/>
                  </a:cxn>
                  <a:cxn ang="0">
                    <a:pos x="9" y="30"/>
                  </a:cxn>
                  <a:cxn ang="0">
                    <a:pos x="24" y="24"/>
                  </a:cxn>
                  <a:cxn ang="0">
                    <a:pos x="19" y="24"/>
                  </a:cxn>
                  <a:cxn ang="0">
                    <a:pos x="19" y="0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9" y="0"/>
                  </a:cxn>
                </a:cxnLst>
                <a:rect l="0" t="0" r="r" b="b"/>
                <a:pathLst>
                  <a:path w="24" h="30">
                    <a:moveTo>
                      <a:pt x="19" y="0"/>
                    </a:moveTo>
                    <a:lnTo>
                      <a:pt x="15" y="0"/>
                    </a:lnTo>
                    <a:lnTo>
                      <a:pt x="0" y="6"/>
                    </a:lnTo>
                    <a:lnTo>
                      <a:pt x="9" y="30"/>
                    </a:lnTo>
                    <a:lnTo>
                      <a:pt x="24" y="24"/>
                    </a:lnTo>
                    <a:lnTo>
                      <a:pt x="19" y="24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38" name="Freeform 534"/>
              <p:cNvSpPr>
                <a:spLocks/>
              </p:cNvSpPr>
              <p:nvPr/>
            </p:nvSpPr>
            <p:spPr bwMode="auto">
              <a:xfrm>
                <a:off x="1401" y="1260"/>
                <a:ext cx="15" cy="24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1" y="24"/>
                  </a:cxn>
                  <a:cxn ang="0">
                    <a:pos x="7" y="24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1" y="0"/>
                  </a:cxn>
                  <a:cxn ang="0">
                    <a:pos x="15" y="0"/>
                  </a:cxn>
                </a:cxnLst>
                <a:rect l="0" t="0" r="r" b="b"/>
                <a:pathLst>
                  <a:path w="15" h="24">
                    <a:moveTo>
                      <a:pt x="15" y="0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1" y="24"/>
                    </a:lnTo>
                    <a:lnTo>
                      <a:pt x="7" y="24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39" name="Freeform 535"/>
              <p:cNvSpPr>
                <a:spLocks/>
              </p:cNvSpPr>
              <p:nvPr/>
            </p:nvSpPr>
            <p:spPr bwMode="auto">
              <a:xfrm>
                <a:off x="1408" y="1260"/>
                <a:ext cx="17" cy="28"/>
              </a:xfrm>
              <a:custGeom>
                <a:avLst/>
                <a:gdLst/>
                <a:ahLst/>
                <a:cxnLst>
                  <a:cxn ang="0">
                    <a:pos x="13" y="15"/>
                  </a:cxn>
                  <a:cxn ang="0">
                    <a:pos x="17" y="4"/>
                  </a:cxn>
                  <a:cxn ang="0">
                    <a:pos x="8" y="0"/>
                  </a:cxn>
                  <a:cxn ang="0">
                    <a:pos x="0" y="24"/>
                  </a:cxn>
                  <a:cxn ang="0">
                    <a:pos x="9" y="27"/>
                  </a:cxn>
                  <a:cxn ang="0">
                    <a:pos x="13" y="15"/>
                  </a:cxn>
                </a:cxnLst>
                <a:rect l="0" t="0" r="r" b="b"/>
                <a:pathLst>
                  <a:path w="17" h="27">
                    <a:moveTo>
                      <a:pt x="13" y="15"/>
                    </a:moveTo>
                    <a:lnTo>
                      <a:pt x="17" y="4"/>
                    </a:lnTo>
                    <a:lnTo>
                      <a:pt x="8" y="0"/>
                    </a:lnTo>
                    <a:lnTo>
                      <a:pt x="0" y="24"/>
                    </a:lnTo>
                    <a:lnTo>
                      <a:pt x="9" y="27"/>
                    </a:lnTo>
                    <a:lnTo>
                      <a:pt x="13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40" name="Freeform 536"/>
              <p:cNvSpPr>
                <a:spLocks/>
              </p:cNvSpPr>
              <p:nvPr/>
            </p:nvSpPr>
            <p:spPr bwMode="auto">
              <a:xfrm>
                <a:off x="1150" y="1254"/>
                <a:ext cx="22" cy="3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9" y="2"/>
                  </a:cxn>
                  <a:cxn ang="0">
                    <a:pos x="0" y="7"/>
                  </a:cxn>
                  <a:cxn ang="0">
                    <a:pos x="13" y="29"/>
                  </a:cxn>
                  <a:cxn ang="0">
                    <a:pos x="22" y="23"/>
                  </a:cxn>
                  <a:cxn ang="0">
                    <a:pos x="16" y="25"/>
                  </a:cxn>
                  <a:cxn ang="0">
                    <a:pos x="16" y="0"/>
                  </a:cxn>
                  <a:cxn ang="0">
                    <a:pos x="12" y="0"/>
                  </a:cxn>
                  <a:cxn ang="0">
                    <a:pos x="9" y="2"/>
                  </a:cxn>
                  <a:cxn ang="0">
                    <a:pos x="16" y="0"/>
                  </a:cxn>
                </a:cxnLst>
                <a:rect l="0" t="0" r="r" b="b"/>
                <a:pathLst>
                  <a:path w="22" h="29">
                    <a:moveTo>
                      <a:pt x="16" y="0"/>
                    </a:moveTo>
                    <a:lnTo>
                      <a:pt x="9" y="2"/>
                    </a:lnTo>
                    <a:lnTo>
                      <a:pt x="0" y="7"/>
                    </a:lnTo>
                    <a:lnTo>
                      <a:pt x="13" y="29"/>
                    </a:lnTo>
                    <a:lnTo>
                      <a:pt x="22" y="23"/>
                    </a:lnTo>
                    <a:lnTo>
                      <a:pt x="16" y="25"/>
                    </a:lnTo>
                    <a:lnTo>
                      <a:pt x="16" y="0"/>
                    </a:lnTo>
                    <a:lnTo>
                      <a:pt x="12" y="0"/>
                    </a:lnTo>
                    <a:lnTo>
                      <a:pt x="9" y="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41" name="Freeform 537"/>
              <p:cNvSpPr>
                <a:spLocks/>
              </p:cNvSpPr>
              <p:nvPr/>
            </p:nvSpPr>
            <p:spPr bwMode="auto">
              <a:xfrm>
                <a:off x="1166" y="1254"/>
                <a:ext cx="14" cy="26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4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4" y="25"/>
                  </a:cxn>
                  <a:cxn ang="0">
                    <a:pos x="14" y="25"/>
                  </a:cxn>
                  <a:cxn ang="0">
                    <a:pos x="14" y="0"/>
                  </a:cxn>
                </a:cxnLst>
                <a:rect l="0" t="0" r="r" b="b"/>
                <a:pathLst>
                  <a:path w="14" h="25">
                    <a:moveTo>
                      <a:pt x="14" y="0"/>
                    </a:moveTo>
                    <a:lnTo>
                      <a:pt x="14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4" y="25"/>
                    </a:lnTo>
                    <a:lnTo>
                      <a:pt x="14" y="25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42" name="Freeform 538"/>
              <p:cNvSpPr>
                <a:spLocks/>
              </p:cNvSpPr>
              <p:nvPr/>
            </p:nvSpPr>
            <p:spPr bwMode="auto">
              <a:xfrm>
                <a:off x="1179" y="1254"/>
                <a:ext cx="22" cy="26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0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20" y="25"/>
                  </a:cxn>
                  <a:cxn ang="0">
                    <a:pos x="19" y="25"/>
                  </a:cxn>
                  <a:cxn ang="0">
                    <a:pos x="22" y="0"/>
                  </a:cxn>
                </a:cxnLst>
                <a:rect l="0" t="0" r="r" b="b"/>
                <a:pathLst>
                  <a:path w="22" h="25">
                    <a:moveTo>
                      <a:pt x="22" y="0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20" y="25"/>
                    </a:lnTo>
                    <a:lnTo>
                      <a:pt x="19" y="25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43" name="Freeform 539"/>
              <p:cNvSpPr>
                <a:spLocks/>
              </p:cNvSpPr>
              <p:nvPr/>
            </p:nvSpPr>
            <p:spPr bwMode="auto">
              <a:xfrm>
                <a:off x="1198" y="1254"/>
                <a:ext cx="3" cy="26"/>
              </a:xfrm>
              <a:custGeom>
                <a:avLst/>
                <a:gdLst/>
                <a:ahLst/>
                <a:cxnLst>
                  <a:cxn ang="0">
                    <a:pos x="3" y="0"/>
                  </a:cxn>
                  <a:cxn ang="0">
                    <a:pos x="1" y="12"/>
                  </a:cxn>
                  <a:cxn ang="0">
                    <a:pos x="1" y="12"/>
                  </a:cxn>
                  <a:cxn ang="0">
                    <a:pos x="1" y="12"/>
                  </a:cxn>
                  <a:cxn ang="0">
                    <a:pos x="1" y="12"/>
                  </a:cxn>
                  <a:cxn ang="0">
                    <a:pos x="0" y="25"/>
                  </a:cxn>
                  <a:cxn ang="0">
                    <a:pos x="3" y="0"/>
                  </a:cxn>
                </a:cxnLst>
                <a:rect l="0" t="0" r="r" b="b"/>
                <a:pathLst>
                  <a:path w="3" h="25">
                    <a:moveTo>
                      <a:pt x="3" y="0"/>
                    </a:moveTo>
                    <a:lnTo>
                      <a:pt x="1" y="12"/>
                    </a:lnTo>
                    <a:lnTo>
                      <a:pt x="1" y="12"/>
                    </a:lnTo>
                    <a:lnTo>
                      <a:pt x="1" y="12"/>
                    </a:lnTo>
                    <a:lnTo>
                      <a:pt x="1" y="12"/>
                    </a:lnTo>
                    <a:lnTo>
                      <a:pt x="0" y="25"/>
                    </a:lnTo>
                    <a:lnTo>
                      <a:pt x="3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44" name="Freeform 540"/>
              <p:cNvSpPr>
                <a:spLocks/>
              </p:cNvSpPr>
              <p:nvPr/>
            </p:nvSpPr>
            <p:spPr bwMode="auto">
              <a:xfrm>
                <a:off x="1198" y="1254"/>
                <a:ext cx="27" cy="28"/>
              </a:xfrm>
              <a:custGeom>
                <a:avLst/>
                <a:gdLst/>
                <a:ahLst/>
                <a:cxnLst>
                  <a:cxn ang="0">
                    <a:pos x="24" y="3"/>
                  </a:cxn>
                  <a:cxn ang="0">
                    <a:pos x="26" y="3"/>
                  </a:cxn>
                  <a:cxn ang="0">
                    <a:pos x="3" y="0"/>
                  </a:cxn>
                  <a:cxn ang="0">
                    <a:pos x="0" y="25"/>
                  </a:cxn>
                  <a:cxn ang="0">
                    <a:pos x="23" y="28"/>
                  </a:cxn>
                  <a:cxn ang="0">
                    <a:pos x="24" y="28"/>
                  </a:cxn>
                  <a:cxn ang="0">
                    <a:pos x="24" y="3"/>
                  </a:cxn>
                </a:cxnLst>
                <a:rect l="0" t="0" r="r" b="b"/>
                <a:pathLst>
                  <a:path w="26" h="28">
                    <a:moveTo>
                      <a:pt x="24" y="3"/>
                    </a:moveTo>
                    <a:lnTo>
                      <a:pt x="26" y="3"/>
                    </a:lnTo>
                    <a:lnTo>
                      <a:pt x="3" y="0"/>
                    </a:lnTo>
                    <a:lnTo>
                      <a:pt x="0" y="25"/>
                    </a:lnTo>
                    <a:lnTo>
                      <a:pt x="23" y="28"/>
                    </a:lnTo>
                    <a:lnTo>
                      <a:pt x="24" y="28"/>
                    </a:lnTo>
                    <a:lnTo>
                      <a:pt x="24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45" name="Freeform 541"/>
              <p:cNvSpPr>
                <a:spLocks/>
              </p:cNvSpPr>
              <p:nvPr/>
            </p:nvSpPr>
            <p:spPr bwMode="auto">
              <a:xfrm>
                <a:off x="1224" y="1258"/>
                <a:ext cx="24" cy="24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20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20" y="25"/>
                  </a:cxn>
                  <a:cxn ang="0">
                    <a:pos x="24" y="24"/>
                  </a:cxn>
                  <a:cxn ang="0">
                    <a:pos x="20" y="25"/>
                  </a:cxn>
                  <a:cxn ang="0">
                    <a:pos x="22" y="25"/>
                  </a:cxn>
                  <a:cxn ang="0">
                    <a:pos x="24" y="24"/>
                  </a:cxn>
                  <a:cxn ang="0">
                    <a:pos x="17" y="0"/>
                  </a:cxn>
                </a:cxnLst>
                <a:rect l="0" t="0" r="r" b="b"/>
                <a:pathLst>
                  <a:path w="24" h="25">
                    <a:moveTo>
                      <a:pt x="17" y="0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20" y="25"/>
                    </a:lnTo>
                    <a:lnTo>
                      <a:pt x="24" y="24"/>
                    </a:lnTo>
                    <a:lnTo>
                      <a:pt x="20" y="25"/>
                    </a:lnTo>
                    <a:lnTo>
                      <a:pt x="22" y="25"/>
                    </a:lnTo>
                    <a:lnTo>
                      <a:pt x="24" y="24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46" name="Freeform 542"/>
              <p:cNvSpPr>
                <a:spLocks/>
              </p:cNvSpPr>
              <p:nvPr/>
            </p:nvSpPr>
            <p:spPr bwMode="auto">
              <a:xfrm>
                <a:off x="1241" y="1252"/>
                <a:ext cx="31" cy="30"/>
              </a:xfrm>
              <a:custGeom>
                <a:avLst/>
                <a:gdLst/>
                <a:ahLst/>
                <a:cxnLst>
                  <a:cxn ang="0">
                    <a:pos x="17" y="2"/>
                  </a:cxn>
                  <a:cxn ang="0">
                    <a:pos x="21" y="0"/>
                  </a:cxn>
                  <a:cxn ang="0">
                    <a:pos x="0" y="6"/>
                  </a:cxn>
                  <a:cxn ang="0">
                    <a:pos x="7" y="30"/>
                  </a:cxn>
                  <a:cxn ang="0">
                    <a:pos x="27" y="24"/>
                  </a:cxn>
                  <a:cxn ang="0">
                    <a:pos x="31" y="23"/>
                  </a:cxn>
                  <a:cxn ang="0">
                    <a:pos x="27" y="24"/>
                  </a:cxn>
                  <a:cxn ang="0">
                    <a:pos x="29" y="24"/>
                  </a:cxn>
                  <a:cxn ang="0">
                    <a:pos x="31" y="23"/>
                  </a:cxn>
                  <a:cxn ang="0">
                    <a:pos x="17" y="2"/>
                  </a:cxn>
                </a:cxnLst>
                <a:rect l="0" t="0" r="r" b="b"/>
                <a:pathLst>
                  <a:path w="31" h="30">
                    <a:moveTo>
                      <a:pt x="17" y="2"/>
                    </a:moveTo>
                    <a:lnTo>
                      <a:pt x="21" y="0"/>
                    </a:lnTo>
                    <a:lnTo>
                      <a:pt x="0" y="6"/>
                    </a:lnTo>
                    <a:lnTo>
                      <a:pt x="7" y="30"/>
                    </a:lnTo>
                    <a:lnTo>
                      <a:pt x="27" y="24"/>
                    </a:lnTo>
                    <a:lnTo>
                      <a:pt x="31" y="23"/>
                    </a:lnTo>
                    <a:lnTo>
                      <a:pt x="27" y="24"/>
                    </a:lnTo>
                    <a:lnTo>
                      <a:pt x="29" y="24"/>
                    </a:lnTo>
                    <a:lnTo>
                      <a:pt x="31" y="23"/>
                    </a:lnTo>
                    <a:lnTo>
                      <a:pt x="17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47" name="Freeform 543"/>
              <p:cNvSpPr>
                <a:spLocks/>
              </p:cNvSpPr>
              <p:nvPr/>
            </p:nvSpPr>
            <p:spPr bwMode="auto">
              <a:xfrm>
                <a:off x="1256" y="1254"/>
                <a:ext cx="15" cy="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14" y="21"/>
                  </a:cxn>
                  <a:cxn ang="0">
                    <a:pos x="10" y="22"/>
                  </a:cxn>
                  <a:cxn ang="0">
                    <a:pos x="12" y="22"/>
                  </a:cxn>
                  <a:cxn ang="0">
                    <a:pos x="14" y="21"/>
                  </a:cxn>
                  <a:cxn ang="0">
                    <a:pos x="0" y="0"/>
                  </a:cxn>
                </a:cxnLst>
                <a:rect l="0" t="0" r="r" b="b"/>
                <a:pathLst>
                  <a:path w="14" h="22">
                    <a:moveTo>
                      <a:pt x="0" y="0"/>
                    </a:moveTo>
                    <a:lnTo>
                      <a:pt x="7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14" y="21"/>
                    </a:lnTo>
                    <a:lnTo>
                      <a:pt x="10" y="22"/>
                    </a:lnTo>
                    <a:lnTo>
                      <a:pt x="12" y="22"/>
                    </a:lnTo>
                    <a:lnTo>
                      <a:pt x="14" y="21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48" name="Freeform 544"/>
              <p:cNvSpPr>
                <a:spLocks/>
              </p:cNvSpPr>
              <p:nvPr/>
            </p:nvSpPr>
            <p:spPr bwMode="auto">
              <a:xfrm>
                <a:off x="1256" y="1244"/>
                <a:ext cx="27" cy="3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4" y="1"/>
                  </a:cxn>
                  <a:cxn ang="0">
                    <a:pos x="0" y="10"/>
                  </a:cxn>
                  <a:cxn ang="0">
                    <a:pos x="14" y="31"/>
                  </a:cxn>
                  <a:cxn ang="0">
                    <a:pos x="27" y="22"/>
                  </a:cxn>
                  <a:cxn ang="0">
                    <a:pos x="26" y="23"/>
                  </a:cxn>
                  <a:cxn ang="0">
                    <a:pos x="14" y="0"/>
                  </a:cxn>
                </a:cxnLst>
                <a:rect l="0" t="0" r="r" b="b"/>
                <a:pathLst>
                  <a:path w="27" h="31">
                    <a:moveTo>
                      <a:pt x="14" y="0"/>
                    </a:moveTo>
                    <a:lnTo>
                      <a:pt x="14" y="1"/>
                    </a:lnTo>
                    <a:lnTo>
                      <a:pt x="0" y="10"/>
                    </a:lnTo>
                    <a:lnTo>
                      <a:pt x="14" y="31"/>
                    </a:lnTo>
                    <a:lnTo>
                      <a:pt x="27" y="22"/>
                    </a:lnTo>
                    <a:lnTo>
                      <a:pt x="26" y="23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49" name="Freeform 545"/>
              <p:cNvSpPr>
                <a:spLocks/>
              </p:cNvSpPr>
              <p:nvPr/>
            </p:nvSpPr>
            <p:spPr bwMode="auto">
              <a:xfrm>
                <a:off x="1271" y="1234"/>
                <a:ext cx="27" cy="32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5" y="1"/>
                  </a:cxn>
                  <a:cxn ang="0">
                    <a:pos x="0" y="9"/>
                  </a:cxn>
                  <a:cxn ang="0">
                    <a:pos x="12" y="32"/>
                  </a:cxn>
                  <a:cxn ang="0">
                    <a:pos x="27" y="23"/>
                  </a:cxn>
                  <a:cxn ang="0">
                    <a:pos x="21" y="25"/>
                  </a:cxn>
                  <a:cxn ang="0">
                    <a:pos x="21" y="0"/>
                  </a:cxn>
                  <a:cxn ang="0">
                    <a:pos x="18" y="0"/>
                  </a:cxn>
                  <a:cxn ang="0">
                    <a:pos x="15" y="1"/>
                  </a:cxn>
                  <a:cxn ang="0">
                    <a:pos x="21" y="0"/>
                  </a:cxn>
                </a:cxnLst>
                <a:rect l="0" t="0" r="r" b="b"/>
                <a:pathLst>
                  <a:path w="27" h="32">
                    <a:moveTo>
                      <a:pt x="21" y="0"/>
                    </a:moveTo>
                    <a:lnTo>
                      <a:pt x="15" y="1"/>
                    </a:lnTo>
                    <a:lnTo>
                      <a:pt x="0" y="9"/>
                    </a:lnTo>
                    <a:lnTo>
                      <a:pt x="12" y="32"/>
                    </a:lnTo>
                    <a:lnTo>
                      <a:pt x="27" y="23"/>
                    </a:lnTo>
                    <a:lnTo>
                      <a:pt x="21" y="25"/>
                    </a:lnTo>
                    <a:lnTo>
                      <a:pt x="21" y="0"/>
                    </a:lnTo>
                    <a:lnTo>
                      <a:pt x="18" y="0"/>
                    </a:lnTo>
                    <a:lnTo>
                      <a:pt x="15" y="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50" name="Freeform 546"/>
              <p:cNvSpPr>
                <a:spLocks/>
              </p:cNvSpPr>
              <p:nvPr/>
            </p:nvSpPr>
            <p:spPr bwMode="auto">
              <a:xfrm>
                <a:off x="1292" y="1234"/>
                <a:ext cx="22" cy="26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0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20" y="25"/>
                  </a:cxn>
                  <a:cxn ang="0">
                    <a:pos x="18" y="25"/>
                  </a:cxn>
                  <a:cxn ang="0">
                    <a:pos x="22" y="0"/>
                  </a:cxn>
                </a:cxnLst>
                <a:rect l="0" t="0" r="r" b="b"/>
                <a:pathLst>
                  <a:path w="22" h="25">
                    <a:moveTo>
                      <a:pt x="22" y="0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20" y="25"/>
                    </a:lnTo>
                    <a:lnTo>
                      <a:pt x="18" y="25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51" name="Freeform 547"/>
              <p:cNvSpPr>
                <a:spLocks/>
              </p:cNvSpPr>
              <p:nvPr/>
            </p:nvSpPr>
            <p:spPr bwMode="auto">
              <a:xfrm>
                <a:off x="1311" y="1234"/>
                <a:ext cx="3" cy="26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0" y="25"/>
                  </a:cxn>
                  <a:cxn ang="0">
                    <a:pos x="4" y="0"/>
                  </a:cxn>
                </a:cxnLst>
                <a:rect l="0" t="0" r="r" b="b"/>
                <a:pathLst>
                  <a:path w="4" h="25">
                    <a:moveTo>
                      <a:pt x="4" y="0"/>
                    </a:move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25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52" name="Freeform 548"/>
              <p:cNvSpPr>
                <a:spLocks/>
              </p:cNvSpPr>
              <p:nvPr/>
            </p:nvSpPr>
            <p:spPr bwMode="auto">
              <a:xfrm>
                <a:off x="1311" y="1234"/>
                <a:ext cx="24" cy="28"/>
              </a:xfrm>
              <a:custGeom>
                <a:avLst/>
                <a:gdLst/>
                <a:ahLst/>
                <a:cxnLst>
                  <a:cxn ang="0">
                    <a:pos x="25" y="3"/>
                  </a:cxn>
                  <a:cxn ang="0">
                    <a:pos x="24" y="3"/>
                  </a:cxn>
                  <a:cxn ang="0">
                    <a:pos x="4" y="0"/>
                  </a:cxn>
                  <a:cxn ang="0">
                    <a:pos x="0" y="25"/>
                  </a:cxn>
                  <a:cxn ang="0">
                    <a:pos x="21" y="28"/>
                  </a:cxn>
                  <a:cxn ang="0">
                    <a:pos x="20" y="27"/>
                  </a:cxn>
                  <a:cxn ang="0">
                    <a:pos x="25" y="3"/>
                  </a:cxn>
                </a:cxnLst>
                <a:rect l="0" t="0" r="r" b="b"/>
                <a:pathLst>
                  <a:path w="25" h="28">
                    <a:moveTo>
                      <a:pt x="25" y="3"/>
                    </a:moveTo>
                    <a:lnTo>
                      <a:pt x="24" y="3"/>
                    </a:lnTo>
                    <a:lnTo>
                      <a:pt x="4" y="0"/>
                    </a:lnTo>
                    <a:lnTo>
                      <a:pt x="0" y="25"/>
                    </a:lnTo>
                    <a:lnTo>
                      <a:pt x="21" y="28"/>
                    </a:lnTo>
                    <a:lnTo>
                      <a:pt x="20" y="27"/>
                    </a:lnTo>
                    <a:lnTo>
                      <a:pt x="25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53" name="Freeform 549"/>
              <p:cNvSpPr>
                <a:spLocks/>
              </p:cNvSpPr>
              <p:nvPr/>
            </p:nvSpPr>
            <p:spPr bwMode="auto">
              <a:xfrm>
                <a:off x="1329" y="1238"/>
                <a:ext cx="19" cy="28"/>
              </a:xfrm>
              <a:custGeom>
                <a:avLst/>
                <a:gdLst/>
                <a:ahLst/>
                <a:cxnLst>
                  <a:cxn ang="0">
                    <a:pos x="14" y="3"/>
                  </a:cxn>
                  <a:cxn ang="0">
                    <a:pos x="19" y="3"/>
                  </a:cxn>
                  <a:cxn ang="0">
                    <a:pos x="5" y="0"/>
                  </a:cxn>
                  <a:cxn ang="0">
                    <a:pos x="0" y="24"/>
                  </a:cxn>
                  <a:cxn ang="0">
                    <a:pos x="14" y="27"/>
                  </a:cxn>
                  <a:cxn ang="0">
                    <a:pos x="19" y="27"/>
                  </a:cxn>
                  <a:cxn ang="0">
                    <a:pos x="14" y="27"/>
                  </a:cxn>
                  <a:cxn ang="0">
                    <a:pos x="16" y="28"/>
                  </a:cxn>
                  <a:cxn ang="0">
                    <a:pos x="19" y="27"/>
                  </a:cxn>
                  <a:cxn ang="0">
                    <a:pos x="14" y="3"/>
                  </a:cxn>
                </a:cxnLst>
                <a:rect l="0" t="0" r="r" b="b"/>
                <a:pathLst>
                  <a:path w="19" h="28">
                    <a:moveTo>
                      <a:pt x="14" y="3"/>
                    </a:moveTo>
                    <a:lnTo>
                      <a:pt x="19" y="3"/>
                    </a:lnTo>
                    <a:lnTo>
                      <a:pt x="5" y="0"/>
                    </a:lnTo>
                    <a:lnTo>
                      <a:pt x="0" y="24"/>
                    </a:lnTo>
                    <a:lnTo>
                      <a:pt x="14" y="27"/>
                    </a:lnTo>
                    <a:lnTo>
                      <a:pt x="19" y="27"/>
                    </a:lnTo>
                    <a:lnTo>
                      <a:pt x="14" y="27"/>
                    </a:lnTo>
                    <a:lnTo>
                      <a:pt x="16" y="28"/>
                    </a:lnTo>
                    <a:lnTo>
                      <a:pt x="19" y="27"/>
                    </a:lnTo>
                    <a:lnTo>
                      <a:pt x="14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54" name="Freeform 550"/>
              <p:cNvSpPr>
                <a:spLocks/>
              </p:cNvSpPr>
              <p:nvPr/>
            </p:nvSpPr>
            <p:spPr bwMode="auto">
              <a:xfrm>
                <a:off x="1345" y="1238"/>
                <a:ext cx="19" cy="26"/>
              </a:xfrm>
              <a:custGeom>
                <a:avLst/>
                <a:gdLst/>
                <a:ahLst/>
                <a:cxnLst>
                  <a:cxn ang="0">
                    <a:pos x="17" y="12"/>
                  </a:cxn>
                  <a:cxn ang="0">
                    <a:pos x="15" y="0"/>
                  </a:cxn>
                  <a:cxn ang="0">
                    <a:pos x="0" y="3"/>
                  </a:cxn>
                  <a:cxn ang="0">
                    <a:pos x="5" y="27"/>
                  </a:cxn>
                  <a:cxn ang="0">
                    <a:pos x="19" y="24"/>
                  </a:cxn>
                  <a:cxn ang="0">
                    <a:pos x="17" y="12"/>
                  </a:cxn>
                </a:cxnLst>
                <a:rect l="0" t="0" r="r" b="b"/>
                <a:pathLst>
                  <a:path w="19" h="27">
                    <a:moveTo>
                      <a:pt x="17" y="12"/>
                    </a:moveTo>
                    <a:lnTo>
                      <a:pt x="15" y="0"/>
                    </a:lnTo>
                    <a:lnTo>
                      <a:pt x="0" y="3"/>
                    </a:lnTo>
                    <a:lnTo>
                      <a:pt x="5" y="27"/>
                    </a:lnTo>
                    <a:lnTo>
                      <a:pt x="19" y="24"/>
                    </a:lnTo>
                    <a:lnTo>
                      <a:pt x="17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55" name="Freeform 551"/>
              <p:cNvSpPr>
                <a:spLocks/>
              </p:cNvSpPr>
              <p:nvPr/>
            </p:nvSpPr>
            <p:spPr bwMode="auto">
              <a:xfrm>
                <a:off x="1150" y="1240"/>
                <a:ext cx="22" cy="2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9" y="2"/>
                  </a:cxn>
                  <a:cxn ang="0">
                    <a:pos x="0" y="8"/>
                  </a:cxn>
                  <a:cxn ang="0">
                    <a:pos x="14" y="28"/>
                  </a:cxn>
                  <a:cxn ang="0">
                    <a:pos x="23" y="22"/>
                  </a:cxn>
                  <a:cxn ang="0">
                    <a:pos x="18" y="24"/>
                  </a:cxn>
                  <a:cxn ang="0">
                    <a:pos x="13" y="0"/>
                  </a:cxn>
                  <a:cxn ang="0">
                    <a:pos x="11" y="1"/>
                  </a:cxn>
                  <a:cxn ang="0">
                    <a:pos x="9" y="2"/>
                  </a:cxn>
                  <a:cxn ang="0">
                    <a:pos x="13" y="0"/>
                  </a:cxn>
                </a:cxnLst>
                <a:rect l="0" t="0" r="r" b="b"/>
                <a:pathLst>
                  <a:path w="23" h="28">
                    <a:moveTo>
                      <a:pt x="13" y="0"/>
                    </a:moveTo>
                    <a:lnTo>
                      <a:pt x="9" y="2"/>
                    </a:lnTo>
                    <a:lnTo>
                      <a:pt x="0" y="8"/>
                    </a:lnTo>
                    <a:lnTo>
                      <a:pt x="14" y="28"/>
                    </a:lnTo>
                    <a:lnTo>
                      <a:pt x="23" y="22"/>
                    </a:lnTo>
                    <a:lnTo>
                      <a:pt x="18" y="24"/>
                    </a:lnTo>
                    <a:lnTo>
                      <a:pt x="13" y="0"/>
                    </a:lnTo>
                    <a:lnTo>
                      <a:pt x="11" y="1"/>
                    </a:lnTo>
                    <a:lnTo>
                      <a:pt x="9" y="2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56" name="Freeform 552"/>
              <p:cNvSpPr>
                <a:spLocks/>
              </p:cNvSpPr>
              <p:nvPr/>
            </p:nvSpPr>
            <p:spPr bwMode="auto">
              <a:xfrm>
                <a:off x="1162" y="1238"/>
                <a:ext cx="20" cy="26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5" y="0"/>
                  </a:cxn>
                  <a:cxn ang="0">
                    <a:pos x="0" y="3"/>
                  </a:cxn>
                  <a:cxn ang="0">
                    <a:pos x="5" y="27"/>
                  </a:cxn>
                  <a:cxn ang="0">
                    <a:pos x="20" y="24"/>
                  </a:cxn>
                  <a:cxn ang="0">
                    <a:pos x="19" y="25"/>
                  </a:cxn>
                  <a:cxn ang="0">
                    <a:pos x="16" y="0"/>
                  </a:cxn>
                </a:cxnLst>
                <a:rect l="0" t="0" r="r" b="b"/>
                <a:pathLst>
                  <a:path w="20" h="27">
                    <a:moveTo>
                      <a:pt x="16" y="0"/>
                    </a:moveTo>
                    <a:lnTo>
                      <a:pt x="15" y="0"/>
                    </a:lnTo>
                    <a:lnTo>
                      <a:pt x="0" y="3"/>
                    </a:lnTo>
                    <a:lnTo>
                      <a:pt x="5" y="27"/>
                    </a:lnTo>
                    <a:lnTo>
                      <a:pt x="20" y="24"/>
                    </a:lnTo>
                    <a:lnTo>
                      <a:pt x="19" y="25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57" name="Freeform 553"/>
              <p:cNvSpPr>
                <a:spLocks/>
              </p:cNvSpPr>
              <p:nvPr/>
            </p:nvSpPr>
            <p:spPr bwMode="auto">
              <a:xfrm>
                <a:off x="1179" y="1234"/>
                <a:ext cx="26" cy="28"/>
              </a:xfrm>
              <a:custGeom>
                <a:avLst/>
                <a:gdLst/>
                <a:ahLst/>
                <a:cxnLst>
                  <a:cxn ang="0">
                    <a:pos x="26" y="2"/>
                  </a:cxn>
                  <a:cxn ang="0">
                    <a:pos x="20" y="1"/>
                  </a:cxn>
                  <a:cxn ang="0">
                    <a:pos x="0" y="4"/>
                  </a:cxn>
                  <a:cxn ang="0">
                    <a:pos x="3" y="29"/>
                  </a:cxn>
                  <a:cxn ang="0">
                    <a:pos x="23" y="26"/>
                  </a:cxn>
                  <a:cxn ang="0">
                    <a:pos x="17" y="25"/>
                  </a:cxn>
                  <a:cxn ang="0">
                    <a:pos x="26" y="2"/>
                  </a:cxn>
                  <a:cxn ang="0">
                    <a:pos x="22" y="0"/>
                  </a:cxn>
                  <a:cxn ang="0">
                    <a:pos x="20" y="1"/>
                  </a:cxn>
                  <a:cxn ang="0">
                    <a:pos x="26" y="2"/>
                  </a:cxn>
                </a:cxnLst>
                <a:rect l="0" t="0" r="r" b="b"/>
                <a:pathLst>
                  <a:path w="26" h="29">
                    <a:moveTo>
                      <a:pt x="26" y="2"/>
                    </a:moveTo>
                    <a:lnTo>
                      <a:pt x="20" y="1"/>
                    </a:lnTo>
                    <a:lnTo>
                      <a:pt x="0" y="4"/>
                    </a:lnTo>
                    <a:lnTo>
                      <a:pt x="3" y="29"/>
                    </a:lnTo>
                    <a:lnTo>
                      <a:pt x="23" y="26"/>
                    </a:lnTo>
                    <a:lnTo>
                      <a:pt x="17" y="25"/>
                    </a:lnTo>
                    <a:lnTo>
                      <a:pt x="26" y="2"/>
                    </a:lnTo>
                    <a:lnTo>
                      <a:pt x="22" y="0"/>
                    </a:lnTo>
                    <a:lnTo>
                      <a:pt x="20" y="1"/>
                    </a:lnTo>
                    <a:lnTo>
                      <a:pt x="26" y="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58" name="Freeform 554"/>
              <p:cNvSpPr>
                <a:spLocks/>
              </p:cNvSpPr>
              <p:nvPr/>
            </p:nvSpPr>
            <p:spPr bwMode="auto">
              <a:xfrm>
                <a:off x="1196" y="1234"/>
                <a:ext cx="9" cy="24"/>
              </a:xfrm>
              <a:custGeom>
                <a:avLst/>
                <a:gdLst/>
                <a:ahLst/>
                <a:cxnLst>
                  <a:cxn ang="0">
                    <a:pos x="9" y="2"/>
                  </a:cxn>
                  <a:cxn ang="0">
                    <a:pos x="4" y="13"/>
                  </a:cxn>
                  <a:cxn ang="0">
                    <a:pos x="4" y="13"/>
                  </a:cxn>
                  <a:cxn ang="0">
                    <a:pos x="4" y="13"/>
                  </a:cxn>
                  <a:cxn ang="0">
                    <a:pos x="4" y="13"/>
                  </a:cxn>
                  <a:cxn ang="0">
                    <a:pos x="0" y="25"/>
                  </a:cxn>
                  <a:cxn ang="0">
                    <a:pos x="9" y="2"/>
                  </a:cxn>
                  <a:cxn ang="0">
                    <a:pos x="5" y="0"/>
                  </a:cxn>
                  <a:cxn ang="0">
                    <a:pos x="3" y="1"/>
                  </a:cxn>
                  <a:cxn ang="0">
                    <a:pos x="9" y="2"/>
                  </a:cxn>
                </a:cxnLst>
                <a:rect l="0" t="0" r="r" b="b"/>
                <a:pathLst>
                  <a:path w="9" h="25">
                    <a:moveTo>
                      <a:pt x="9" y="2"/>
                    </a:moveTo>
                    <a:lnTo>
                      <a:pt x="4" y="13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0" y="25"/>
                    </a:lnTo>
                    <a:lnTo>
                      <a:pt x="9" y="2"/>
                    </a:lnTo>
                    <a:lnTo>
                      <a:pt x="5" y="0"/>
                    </a:lnTo>
                    <a:lnTo>
                      <a:pt x="3" y="1"/>
                    </a:lnTo>
                    <a:lnTo>
                      <a:pt x="9" y="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59" name="Freeform 555"/>
              <p:cNvSpPr>
                <a:spLocks/>
              </p:cNvSpPr>
              <p:nvPr/>
            </p:nvSpPr>
            <p:spPr bwMode="auto">
              <a:xfrm>
                <a:off x="1196" y="1236"/>
                <a:ext cx="26" cy="30"/>
              </a:xfrm>
              <a:custGeom>
                <a:avLst/>
                <a:gdLst/>
                <a:ahLst/>
                <a:cxnLst>
                  <a:cxn ang="0">
                    <a:pos x="23" y="5"/>
                  </a:cxn>
                  <a:cxn ang="0">
                    <a:pos x="26" y="6"/>
                  </a:cxn>
                  <a:cxn ang="0">
                    <a:pos x="9" y="0"/>
                  </a:cxn>
                  <a:cxn ang="0">
                    <a:pos x="0" y="23"/>
                  </a:cxn>
                  <a:cxn ang="0">
                    <a:pos x="17" y="29"/>
                  </a:cxn>
                  <a:cxn ang="0">
                    <a:pos x="20" y="30"/>
                  </a:cxn>
                  <a:cxn ang="0">
                    <a:pos x="17" y="29"/>
                  </a:cxn>
                  <a:cxn ang="0">
                    <a:pos x="19" y="29"/>
                  </a:cxn>
                  <a:cxn ang="0">
                    <a:pos x="20" y="30"/>
                  </a:cxn>
                  <a:cxn ang="0">
                    <a:pos x="23" y="5"/>
                  </a:cxn>
                </a:cxnLst>
                <a:rect l="0" t="0" r="r" b="b"/>
                <a:pathLst>
                  <a:path w="26" h="30">
                    <a:moveTo>
                      <a:pt x="23" y="5"/>
                    </a:moveTo>
                    <a:lnTo>
                      <a:pt x="26" y="6"/>
                    </a:lnTo>
                    <a:lnTo>
                      <a:pt x="9" y="0"/>
                    </a:lnTo>
                    <a:lnTo>
                      <a:pt x="0" y="23"/>
                    </a:lnTo>
                    <a:lnTo>
                      <a:pt x="17" y="29"/>
                    </a:lnTo>
                    <a:lnTo>
                      <a:pt x="20" y="30"/>
                    </a:lnTo>
                    <a:lnTo>
                      <a:pt x="17" y="29"/>
                    </a:lnTo>
                    <a:lnTo>
                      <a:pt x="19" y="29"/>
                    </a:lnTo>
                    <a:lnTo>
                      <a:pt x="20" y="30"/>
                    </a:lnTo>
                    <a:lnTo>
                      <a:pt x="23" y="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60" name="Freeform 556"/>
              <p:cNvSpPr>
                <a:spLocks/>
              </p:cNvSpPr>
              <p:nvPr/>
            </p:nvSpPr>
            <p:spPr bwMode="auto">
              <a:xfrm>
                <a:off x="1215" y="1240"/>
                <a:ext cx="22" cy="28"/>
              </a:xfrm>
              <a:custGeom>
                <a:avLst/>
                <a:gdLst/>
                <a:ahLst/>
                <a:cxnLst>
                  <a:cxn ang="0">
                    <a:pos x="15" y="2"/>
                  </a:cxn>
                  <a:cxn ang="0">
                    <a:pos x="20" y="2"/>
                  </a:cxn>
                  <a:cxn ang="0">
                    <a:pos x="3" y="0"/>
                  </a:cxn>
                  <a:cxn ang="0">
                    <a:pos x="0" y="25"/>
                  </a:cxn>
                  <a:cxn ang="0">
                    <a:pos x="17" y="27"/>
                  </a:cxn>
                  <a:cxn ang="0">
                    <a:pos x="22" y="26"/>
                  </a:cxn>
                  <a:cxn ang="0">
                    <a:pos x="17" y="27"/>
                  </a:cxn>
                  <a:cxn ang="0">
                    <a:pos x="19" y="27"/>
                  </a:cxn>
                  <a:cxn ang="0">
                    <a:pos x="22" y="26"/>
                  </a:cxn>
                  <a:cxn ang="0">
                    <a:pos x="15" y="2"/>
                  </a:cxn>
                </a:cxnLst>
                <a:rect l="0" t="0" r="r" b="b"/>
                <a:pathLst>
                  <a:path w="22" h="27">
                    <a:moveTo>
                      <a:pt x="15" y="2"/>
                    </a:moveTo>
                    <a:lnTo>
                      <a:pt x="20" y="2"/>
                    </a:lnTo>
                    <a:lnTo>
                      <a:pt x="3" y="0"/>
                    </a:lnTo>
                    <a:lnTo>
                      <a:pt x="0" y="25"/>
                    </a:lnTo>
                    <a:lnTo>
                      <a:pt x="17" y="27"/>
                    </a:lnTo>
                    <a:lnTo>
                      <a:pt x="22" y="26"/>
                    </a:lnTo>
                    <a:lnTo>
                      <a:pt x="17" y="27"/>
                    </a:lnTo>
                    <a:lnTo>
                      <a:pt x="19" y="27"/>
                    </a:lnTo>
                    <a:lnTo>
                      <a:pt x="22" y="26"/>
                    </a:lnTo>
                    <a:lnTo>
                      <a:pt x="15" y="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61" name="Freeform 557"/>
              <p:cNvSpPr>
                <a:spLocks/>
              </p:cNvSpPr>
              <p:nvPr/>
            </p:nvSpPr>
            <p:spPr bwMode="auto">
              <a:xfrm>
                <a:off x="1230" y="1238"/>
                <a:ext cx="29" cy="28"/>
              </a:xfrm>
              <a:custGeom>
                <a:avLst/>
                <a:gdLst/>
                <a:ahLst/>
                <a:cxnLst>
                  <a:cxn ang="0">
                    <a:pos x="13" y="3"/>
                  </a:cxn>
                  <a:cxn ang="0">
                    <a:pos x="17" y="0"/>
                  </a:cxn>
                  <a:cxn ang="0">
                    <a:pos x="0" y="5"/>
                  </a:cxn>
                  <a:cxn ang="0">
                    <a:pos x="7" y="29"/>
                  </a:cxn>
                  <a:cxn ang="0">
                    <a:pos x="24" y="24"/>
                  </a:cxn>
                  <a:cxn ang="0">
                    <a:pos x="28" y="22"/>
                  </a:cxn>
                  <a:cxn ang="0">
                    <a:pos x="24" y="24"/>
                  </a:cxn>
                  <a:cxn ang="0">
                    <a:pos x="27" y="23"/>
                  </a:cxn>
                  <a:cxn ang="0">
                    <a:pos x="28" y="22"/>
                  </a:cxn>
                  <a:cxn ang="0">
                    <a:pos x="13" y="3"/>
                  </a:cxn>
                </a:cxnLst>
                <a:rect l="0" t="0" r="r" b="b"/>
                <a:pathLst>
                  <a:path w="28" h="29">
                    <a:moveTo>
                      <a:pt x="13" y="3"/>
                    </a:moveTo>
                    <a:lnTo>
                      <a:pt x="17" y="0"/>
                    </a:lnTo>
                    <a:lnTo>
                      <a:pt x="0" y="5"/>
                    </a:lnTo>
                    <a:lnTo>
                      <a:pt x="7" y="29"/>
                    </a:lnTo>
                    <a:lnTo>
                      <a:pt x="24" y="24"/>
                    </a:lnTo>
                    <a:lnTo>
                      <a:pt x="28" y="22"/>
                    </a:lnTo>
                    <a:lnTo>
                      <a:pt x="24" y="24"/>
                    </a:lnTo>
                    <a:lnTo>
                      <a:pt x="27" y="23"/>
                    </a:lnTo>
                    <a:lnTo>
                      <a:pt x="28" y="22"/>
                    </a:lnTo>
                    <a:lnTo>
                      <a:pt x="13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62" name="Freeform 558"/>
              <p:cNvSpPr>
                <a:spLocks/>
              </p:cNvSpPr>
              <p:nvPr/>
            </p:nvSpPr>
            <p:spPr bwMode="auto">
              <a:xfrm>
                <a:off x="1244" y="1240"/>
                <a:ext cx="15" cy="22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5" y="19"/>
                  </a:cxn>
                  <a:cxn ang="0">
                    <a:pos x="11" y="21"/>
                  </a:cxn>
                  <a:cxn ang="0">
                    <a:pos x="14" y="20"/>
                  </a:cxn>
                  <a:cxn ang="0">
                    <a:pos x="15" y="19"/>
                  </a:cxn>
                  <a:cxn ang="0">
                    <a:pos x="0" y="0"/>
                  </a:cxn>
                </a:cxnLst>
                <a:rect l="0" t="0" r="r" b="b"/>
                <a:pathLst>
                  <a:path w="15" h="21">
                    <a:moveTo>
                      <a:pt x="0" y="0"/>
                    </a:move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5" y="19"/>
                    </a:lnTo>
                    <a:lnTo>
                      <a:pt x="11" y="21"/>
                    </a:lnTo>
                    <a:lnTo>
                      <a:pt x="14" y="20"/>
                    </a:lnTo>
                    <a:lnTo>
                      <a:pt x="15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63" name="Freeform 559"/>
              <p:cNvSpPr>
                <a:spLocks/>
              </p:cNvSpPr>
              <p:nvPr/>
            </p:nvSpPr>
            <p:spPr bwMode="auto">
              <a:xfrm>
                <a:off x="1244" y="1226"/>
                <a:ext cx="32" cy="34"/>
              </a:xfrm>
              <a:custGeom>
                <a:avLst/>
                <a:gdLst/>
                <a:ahLst/>
                <a:cxnLst>
                  <a:cxn ang="0">
                    <a:pos x="16" y="1"/>
                  </a:cxn>
                  <a:cxn ang="0">
                    <a:pos x="17" y="0"/>
                  </a:cxn>
                  <a:cxn ang="0">
                    <a:pos x="0" y="15"/>
                  </a:cxn>
                  <a:cxn ang="0">
                    <a:pos x="15" y="34"/>
                  </a:cxn>
                  <a:cxn ang="0">
                    <a:pos x="33" y="20"/>
                  </a:cxn>
                  <a:cxn ang="0">
                    <a:pos x="33" y="19"/>
                  </a:cxn>
                  <a:cxn ang="0">
                    <a:pos x="16" y="1"/>
                  </a:cxn>
                </a:cxnLst>
                <a:rect l="0" t="0" r="r" b="b"/>
                <a:pathLst>
                  <a:path w="33" h="34">
                    <a:moveTo>
                      <a:pt x="16" y="1"/>
                    </a:moveTo>
                    <a:lnTo>
                      <a:pt x="17" y="0"/>
                    </a:lnTo>
                    <a:lnTo>
                      <a:pt x="0" y="15"/>
                    </a:lnTo>
                    <a:lnTo>
                      <a:pt x="15" y="34"/>
                    </a:lnTo>
                    <a:lnTo>
                      <a:pt x="33" y="20"/>
                    </a:lnTo>
                    <a:lnTo>
                      <a:pt x="33" y="19"/>
                    </a:lnTo>
                    <a:lnTo>
                      <a:pt x="16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64" name="Freeform 560"/>
              <p:cNvSpPr>
                <a:spLocks/>
              </p:cNvSpPr>
              <p:nvPr/>
            </p:nvSpPr>
            <p:spPr bwMode="auto">
              <a:xfrm>
                <a:off x="1259" y="1212"/>
                <a:ext cx="29" cy="32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2" y="3"/>
                  </a:cxn>
                  <a:cxn ang="0">
                    <a:pos x="0" y="14"/>
                  </a:cxn>
                  <a:cxn ang="0">
                    <a:pos x="17" y="32"/>
                  </a:cxn>
                  <a:cxn ang="0">
                    <a:pos x="29" y="20"/>
                  </a:cxn>
                  <a:cxn ang="0">
                    <a:pos x="26" y="23"/>
                  </a:cxn>
                  <a:cxn ang="0">
                    <a:pos x="15" y="0"/>
                  </a:cxn>
                  <a:cxn ang="0">
                    <a:pos x="13" y="1"/>
                  </a:cxn>
                  <a:cxn ang="0">
                    <a:pos x="12" y="3"/>
                  </a:cxn>
                  <a:cxn ang="0">
                    <a:pos x="15" y="0"/>
                  </a:cxn>
                </a:cxnLst>
                <a:rect l="0" t="0" r="r" b="b"/>
                <a:pathLst>
                  <a:path w="29" h="32">
                    <a:moveTo>
                      <a:pt x="15" y="0"/>
                    </a:moveTo>
                    <a:lnTo>
                      <a:pt x="12" y="3"/>
                    </a:lnTo>
                    <a:lnTo>
                      <a:pt x="0" y="14"/>
                    </a:lnTo>
                    <a:lnTo>
                      <a:pt x="17" y="32"/>
                    </a:lnTo>
                    <a:lnTo>
                      <a:pt x="29" y="20"/>
                    </a:lnTo>
                    <a:lnTo>
                      <a:pt x="26" y="23"/>
                    </a:lnTo>
                    <a:lnTo>
                      <a:pt x="15" y="0"/>
                    </a:lnTo>
                    <a:lnTo>
                      <a:pt x="13" y="1"/>
                    </a:lnTo>
                    <a:lnTo>
                      <a:pt x="12" y="3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65" name="Freeform 561"/>
              <p:cNvSpPr>
                <a:spLocks/>
              </p:cNvSpPr>
              <p:nvPr/>
            </p:nvSpPr>
            <p:spPr bwMode="auto">
              <a:xfrm>
                <a:off x="1275" y="1206"/>
                <a:ext cx="24" cy="30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2" y="1"/>
                  </a:cxn>
                  <a:cxn ang="0">
                    <a:pos x="0" y="6"/>
                  </a:cxn>
                  <a:cxn ang="0">
                    <a:pos x="11" y="29"/>
                  </a:cxn>
                  <a:cxn ang="0">
                    <a:pos x="23" y="23"/>
                  </a:cxn>
                  <a:cxn ang="0">
                    <a:pos x="21" y="24"/>
                  </a:cxn>
                  <a:cxn ang="0">
                    <a:pos x="14" y="0"/>
                  </a:cxn>
                </a:cxnLst>
                <a:rect l="0" t="0" r="r" b="b"/>
                <a:pathLst>
                  <a:path w="23" h="29">
                    <a:moveTo>
                      <a:pt x="14" y="0"/>
                    </a:moveTo>
                    <a:lnTo>
                      <a:pt x="12" y="1"/>
                    </a:lnTo>
                    <a:lnTo>
                      <a:pt x="0" y="6"/>
                    </a:lnTo>
                    <a:lnTo>
                      <a:pt x="11" y="29"/>
                    </a:lnTo>
                    <a:lnTo>
                      <a:pt x="23" y="23"/>
                    </a:lnTo>
                    <a:lnTo>
                      <a:pt x="21" y="2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66" name="Freeform 562"/>
              <p:cNvSpPr>
                <a:spLocks/>
              </p:cNvSpPr>
              <p:nvPr/>
            </p:nvSpPr>
            <p:spPr bwMode="auto">
              <a:xfrm>
                <a:off x="1288" y="1206"/>
                <a:ext cx="7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7" y="24"/>
                  </a:cxn>
                  <a:cxn ang="0">
                    <a:pos x="0" y="0"/>
                  </a:cxn>
                </a:cxnLst>
                <a:rect l="0" t="0" r="r" b="b"/>
                <a:pathLst>
                  <a:path w="7" h="24">
                    <a:moveTo>
                      <a:pt x="0" y="0"/>
                    </a:move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7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67" name="Freeform 563"/>
              <p:cNvSpPr>
                <a:spLocks/>
              </p:cNvSpPr>
              <p:nvPr/>
            </p:nvSpPr>
            <p:spPr bwMode="auto">
              <a:xfrm>
                <a:off x="1288" y="1202"/>
                <a:ext cx="14" cy="28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8" y="1"/>
                  </a:cxn>
                  <a:cxn ang="0">
                    <a:pos x="0" y="4"/>
                  </a:cxn>
                  <a:cxn ang="0">
                    <a:pos x="7" y="28"/>
                  </a:cxn>
                  <a:cxn ang="0">
                    <a:pos x="15" y="25"/>
                  </a:cxn>
                  <a:cxn ang="0">
                    <a:pos x="8" y="25"/>
                  </a:cxn>
                  <a:cxn ang="0">
                    <a:pos x="15" y="1"/>
                  </a:cxn>
                  <a:cxn ang="0">
                    <a:pos x="12" y="0"/>
                  </a:cxn>
                  <a:cxn ang="0">
                    <a:pos x="8" y="1"/>
                  </a:cxn>
                  <a:cxn ang="0">
                    <a:pos x="15" y="1"/>
                  </a:cxn>
                </a:cxnLst>
                <a:rect l="0" t="0" r="r" b="b"/>
                <a:pathLst>
                  <a:path w="15" h="28">
                    <a:moveTo>
                      <a:pt x="15" y="1"/>
                    </a:moveTo>
                    <a:lnTo>
                      <a:pt x="8" y="1"/>
                    </a:lnTo>
                    <a:lnTo>
                      <a:pt x="0" y="4"/>
                    </a:lnTo>
                    <a:lnTo>
                      <a:pt x="7" y="28"/>
                    </a:lnTo>
                    <a:lnTo>
                      <a:pt x="15" y="25"/>
                    </a:lnTo>
                    <a:lnTo>
                      <a:pt x="8" y="25"/>
                    </a:lnTo>
                    <a:lnTo>
                      <a:pt x="15" y="1"/>
                    </a:lnTo>
                    <a:lnTo>
                      <a:pt x="12" y="0"/>
                    </a:lnTo>
                    <a:lnTo>
                      <a:pt x="8" y="1"/>
                    </a:ln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68" name="Freeform 564"/>
              <p:cNvSpPr>
                <a:spLocks/>
              </p:cNvSpPr>
              <p:nvPr/>
            </p:nvSpPr>
            <p:spPr bwMode="auto">
              <a:xfrm>
                <a:off x="1297" y="1204"/>
                <a:ext cx="19" cy="26"/>
              </a:xfrm>
              <a:custGeom>
                <a:avLst/>
                <a:gdLst/>
                <a:ahLst/>
                <a:cxnLst>
                  <a:cxn ang="0">
                    <a:pos x="19" y="4"/>
                  </a:cxn>
                  <a:cxn ang="0">
                    <a:pos x="16" y="3"/>
                  </a:cxn>
                  <a:cxn ang="0">
                    <a:pos x="7" y="0"/>
                  </a:cxn>
                  <a:cxn ang="0">
                    <a:pos x="0" y="24"/>
                  </a:cxn>
                  <a:cxn ang="0">
                    <a:pos x="9" y="27"/>
                  </a:cxn>
                  <a:cxn ang="0">
                    <a:pos x="6" y="26"/>
                  </a:cxn>
                  <a:cxn ang="0">
                    <a:pos x="19" y="4"/>
                  </a:cxn>
                  <a:cxn ang="0">
                    <a:pos x="17" y="3"/>
                  </a:cxn>
                  <a:cxn ang="0">
                    <a:pos x="16" y="3"/>
                  </a:cxn>
                  <a:cxn ang="0">
                    <a:pos x="19" y="4"/>
                  </a:cxn>
                </a:cxnLst>
                <a:rect l="0" t="0" r="r" b="b"/>
                <a:pathLst>
                  <a:path w="19" h="27">
                    <a:moveTo>
                      <a:pt x="19" y="4"/>
                    </a:moveTo>
                    <a:lnTo>
                      <a:pt x="16" y="3"/>
                    </a:lnTo>
                    <a:lnTo>
                      <a:pt x="7" y="0"/>
                    </a:lnTo>
                    <a:lnTo>
                      <a:pt x="0" y="24"/>
                    </a:lnTo>
                    <a:lnTo>
                      <a:pt x="9" y="27"/>
                    </a:lnTo>
                    <a:lnTo>
                      <a:pt x="6" y="26"/>
                    </a:lnTo>
                    <a:lnTo>
                      <a:pt x="19" y="4"/>
                    </a:lnTo>
                    <a:lnTo>
                      <a:pt x="17" y="3"/>
                    </a:lnTo>
                    <a:lnTo>
                      <a:pt x="16" y="3"/>
                    </a:lnTo>
                    <a:lnTo>
                      <a:pt x="19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69" name="Freeform 565"/>
              <p:cNvSpPr>
                <a:spLocks/>
              </p:cNvSpPr>
              <p:nvPr/>
            </p:nvSpPr>
            <p:spPr bwMode="auto">
              <a:xfrm>
                <a:off x="1302" y="1208"/>
                <a:ext cx="22" cy="26"/>
              </a:xfrm>
              <a:custGeom>
                <a:avLst/>
                <a:gdLst/>
                <a:ahLst/>
                <a:cxnLst>
                  <a:cxn ang="0">
                    <a:pos x="15" y="16"/>
                  </a:cxn>
                  <a:cxn ang="0">
                    <a:pos x="22" y="6"/>
                  </a:cxn>
                  <a:cxn ang="0">
                    <a:pos x="13" y="0"/>
                  </a:cxn>
                  <a:cxn ang="0">
                    <a:pos x="0" y="22"/>
                  </a:cxn>
                  <a:cxn ang="0">
                    <a:pos x="9" y="27"/>
                  </a:cxn>
                  <a:cxn ang="0">
                    <a:pos x="15" y="16"/>
                  </a:cxn>
                </a:cxnLst>
                <a:rect l="0" t="0" r="r" b="b"/>
                <a:pathLst>
                  <a:path w="22" h="27">
                    <a:moveTo>
                      <a:pt x="15" y="16"/>
                    </a:moveTo>
                    <a:lnTo>
                      <a:pt x="22" y="6"/>
                    </a:lnTo>
                    <a:lnTo>
                      <a:pt x="13" y="0"/>
                    </a:lnTo>
                    <a:lnTo>
                      <a:pt x="0" y="22"/>
                    </a:lnTo>
                    <a:lnTo>
                      <a:pt x="9" y="27"/>
                    </a:lnTo>
                    <a:lnTo>
                      <a:pt x="15" y="1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70" name="Freeform 566"/>
              <p:cNvSpPr>
                <a:spLocks/>
              </p:cNvSpPr>
              <p:nvPr/>
            </p:nvSpPr>
            <p:spPr bwMode="auto">
              <a:xfrm>
                <a:off x="1145" y="1224"/>
                <a:ext cx="22" cy="28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9" y="1"/>
                  </a:cxn>
                  <a:cxn ang="0">
                    <a:pos x="0" y="7"/>
                  </a:cxn>
                  <a:cxn ang="0">
                    <a:pos x="14" y="27"/>
                  </a:cxn>
                  <a:cxn ang="0">
                    <a:pos x="23" y="21"/>
                  </a:cxn>
                  <a:cxn ang="0">
                    <a:pos x="21" y="22"/>
                  </a:cxn>
                  <a:cxn ang="0">
                    <a:pos x="10" y="0"/>
                  </a:cxn>
                </a:cxnLst>
                <a:rect l="0" t="0" r="r" b="b"/>
                <a:pathLst>
                  <a:path w="23" h="27">
                    <a:moveTo>
                      <a:pt x="10" y="0"/>
                    </a:moveTo>
                    <a:lnTo>
                      <a:pt x="9" y="1"/>
                    </a:lnTo>
                    <a:lnTo>
                      <a:pt x="0" y="7"/>
                    </a:lnTo>
                    <a:lnTo>
                      <a:pt x="14" y="27"/>
                    </a:lnTo>
                    <a:lnTo>
                      <a:pt x="23" y="21"/>
                    </a:lnTo>
                    <a:lnTo>
                      <a:pt x="21" y="22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71" name="Freeform 567"/>
              <p:cNvSpPr>
                <a:spLocks/>
              </p:cNvSpPr>
              <p:nvPr/>
            </p:nvSpPr>
            <p:spPr bwMode="auto">
              <a:xfrm>
                <a:off x="1155" y="1214"/>
                <a:ext cx="27" cy="32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7" y="1"/>
                  </a:cxn>
                  <a:cxn ang="0">
                    <a:pos x="0" y="10"/>
                  </a:cxn>
                  <a:cxn ang="0">
                    <a:pos x="11" y="32"/>
                  </a:cxn>
                  <a:cxn ang="0">
                    <a:pos x="28" y="23"/>
                  </a:cxn>
                  <a:cxn ang="0">
                    <a:pos x="25" y="25"/>
                  </a:cxn>
                  <a:cxn ang="0">
                    <a:pos x="21" y="0"/>
                  </a:cxn>
                  <a:cxn ang="0">
                    <a:pos x="19" y="0"/>
                  </a:cxn>
                  <a:cxn ang="0">
                    <a:pos x="17" y="1"/>
                  </a:cxn>
                  <a:cxn ang="0">
                    <a:pos x="21" y="0"/>
                  </a:cxn>
                </a:cxnLst>
                <a:rect l="0" t="0" r="r" b="b"/>
                <a:pathLst>
                  <a:path w="28" h="32">
                    <a:moveTo>
                      <a:pt x="21" y="0"/>
                    </a:moveTo>
                    <a:lnTo>
                      <a:pt x="17" y="1"/>
                    </a:lnTo>
                    <a:lnTo>
                      <a:pt x="0" y="10"/>
                    </a:lnTo>
                    <a:lnTo>
                      <a:pt x="11" y="32"/>
                    </a:lnTo>
                    <a:lnTo>
                      <a:pt x="28" y="23"/>
                    </a:lnTo>
                    <a:lnTo>
                      <a:pt x="25" y="25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7" y="1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72" name="Freeform 568"/>
              <p:cNvSpPr>
                <a:spLocks/>
              </p:cNvSpPr>
              <p:nvPr/>
            </p:nvSpPr>
            <p:spPr bwMode="auto">
              <a:xfrm>
                <a:off x="1176" y="1212"/>
                <a:ext cx="20" cy="28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7" y="0"/>
                  </a:cxn>
                  <a:cxn ang="0">
                    <a:pos x="0" y="3"/>
                  </a:cxn>
                  <a:cxn ang="0">
                    <a:pos x="4" y="28"/>
                  </a:cxn>
                  <a:cxn ang="0">
                    <a:pos x="21" y="25"/>
                  </a:cxn>
                  <a:cxn ang="0">
                    <a:pos x="19" y="25"/>
                  </a:cxn>
                  <a:cxn ang="0">
                    <a:pos x="19" y="0"/>
                  </a:cxn>
                </a:cxnLst>
                <a:rect l="0" t="0" r="r" b="b"/>
                <a:pathLst>
                  <a:path w="21" h="28">
                    <a:moveTo>
                      <a:pt x="19" y="0"/>
                    </a:moveTo>
                    <a:lnTo>
                      <a:pt x="17" y="0"/>
                    </a:lnTo>
                    <a:lnTo>
                      <a:pt x="0" y="3"/>
                    </a:lnTo>
                    <a:lnTo>
                      <a:pt x="4" y="28"/>
                    </a:lnTo>
                    <a:lnTo>
                      <a:pt x="21" y="25"/>
                    </a:lnTo>
                    <a:lnTo>
                      <a:pt x="19" y="2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73" name="Freeform 569"/>
              <p:cNvSpPr>
                <a:spLocks/>
              </p:cNvSpPr>
              <p:nvPr/>
            </p:nvSpPr>
            <p:spPr bwMode="auto">
              <a:xfrm>
                <a:off x="1195" y="1212"/>
                <a:ext cx="0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25"/>
                  </a:cxn>
                  <a:cxn ang="0">
                    <a:pos x="0" y="0"/>
                  </a:cxn>
                </a:cxnLst>
                <a:rect l="0" t="0" r="r" b="b"/>
                <a:pathLst>
                  <a:path h="25">
                    <a:moveTo>
                      <a:pt x="0" y="0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74" name="Freeform 570"/>
              <p:cNvSpPr>
                <a:spLocks/>
              </p:cNvSpPr>
              <p:nvPr/>
            </p:nvSpPr>
            <p:spPr bwMode="auto">
              <a:xfrm>
                <a:off x="1195" y="1212"/>
                <a:ext cx="17" cy="24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7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7" y="25"/>
                  </a:cxn>
                  <a:cxn ang="0">
                    <a:pos x="17" y="25"/>
                  </a:cxn>
                  <a:cxn ang="0">
                    <a:pos x="17" y="0"/>
                  </a:cxn>
                </a:cxnLst>
                <a:rect l="0" t="0" r="r" b="b"/>
                <a:pathLst>
                  <a:path w="17" h="25">
                    <a:moveTo>
                      <a:pt x="17" y="0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7" y="25"/>
                    </a:lnTo>
                    <a:lnTo>
                      <a:pt x="17" y="25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75" name="Freeform 571"/>
              <p:cNvSpPr>
                <a:spLocks/>
              </p:cNvSpPr>
              <p:nvPr/>
            </p:nvSpPr>
            <p:spPr bwMode="auto">
              <a:xfrm>
                <a:off x="1212" y="1212"/>
                <a:ext cx="20" cy="24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7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7" y="25"/>
                  </a:cxn>
                  <a:cxn ang="0">
                    <a:pos x="21" y="24"/>
                  </a:cxn>
                  <a:cxn ang="0">
                    <a:pos x="17" y="25"/>
                  </a:cxn>
                  <a:cxn ang="0">
                    <a:pos x="19" y="25"/>
                  </a:cxn>
                  <a:cxn ang="0">
                    <a:pos x="21" y="24"/>
                  </a:cxn>
                  <a:cxn ang="0">
                    <a:pos x="14" y="0"/>
                  </a:cxn>
                </a:cxnLst>
                <a:rect l="0" t="0" r="r" b="b"/>
                <a:pathLst>
                  <a:path w="21" h="25">
                    <a:moveTo>
                      <a:pt x="14" y="0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7" y="25"/>
                    </a:lnTo>
                    <a:lnTo>
                      <a:pt x="21" y="24"/>
                    </a:lnTo>
                    <a:lnTo>
                      <a:pt x="17" y="25"/>
                    </a:lnTo>
                    <a:lnTo>
                      <a:pt x="19" y="25"/>
                    </a:lnTo>
                    <a:lnTo>
                      <a:pt x="21" y="2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76" name="Freeform 572"/>
              <p:cNvSpPr>
                <a:spLocks/>
              </p:cNvSpPr>
              <p:nvPr/>
            </p:nvSpPr>
            <p:spPr bwMode="auto">
              <a:xfrm>
                <a:off x="1225" y="1208"/>
                <a:ext cx="22" cy="28"/>
              </a:xfrm>
              <a:custGeom>
                <a:avLst/>
                <a:gdLst/>
                <a:ahLst/>
                <a:cxnLst>
                  <a:cxn ang="0">
                    <a:pos x="7" y="3"/>
                  </a:cxn>
                  <a:cxn ang="0">
                    <a:pos x="11" y="0"/>
                  </a:cxn>
                  <a:cxn ang="0">
                    <a:pos x="0" y="3"/>
                  </a:cxn>
                  <a:cxn ang="0">
                    <a:pos x="7" y="27"/>
                  </a:cxn>
                  <a:cxn ang="0">
                    <a:pos x="18" y="24"/>
                  </a:cxn>
                  <a:cxn ang="0">
                    <a:pos x="22" y="22"/>
                  </a:cxn>
                  <a:cxn ang="0">
                    <a:pos x="18" y="24"/>
                  </a:cxn>
                  <a:cxn ang="0">
                    <a:pos x="21" y="23"/>
                  </a:cxn>
                  <a:cxn ang="0">
                    <a:pos x="22" y="22"/>
                  </a:cxn>
                  <a:cxn ang="0">
                    <a:pos x="7" y="3"/>
                  </a:cxn>
                </a:cxnLst>
                <a:rect l="0" t="0" r="r" b="b"/>
                <a:pathLst>
                  <a:path w="22" h="27">
                    <a:moveTo>
                      <a:pt x="7" y="3"/>
                    </a:moveTo>
                    <a:lnTo>
                      <a:pt x="11" y="0"/>
                    </a:lnTo>
                    <a:lnTo>
                      <a:pt x="0" y="3"/>
                    </a:lnTo>
                    <a:lnTo>
                      <a:pt x="7" y="27"/>
                    </a:lnTo>
                    <a:lnTo>
                      <a:pt x="18" y="24"/>
                    </a:lnTo>
                    <a:lnTo>
                      <a:pt x="22" y="22"/>
                    </a:lnTo>
                    <a:lnTo>
                      <a:pt x="18" y="24"/>
                    </a:lnTo>
                    <a:lnTo>
                      <a:pt x="21" y="23"/>
                    </a:lnTo>
                    <a:lnTo>
                      <a:pt x="22" y="22"/>
                    </a:lnTo>
                    <a:lnTo>
                      <a:pt x="7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77" name="Freeform 573"/>
              <p:cNvSpPr>
                <a:spLocks/>
              </p:cNvSpPr>
              <p:nvPr/>
            </p:nvSpPr>
            <p:spPr bwMode="auto">
              <a:xfrm>
                <a:off x="1232" y="1212"/>
                <a:ext cx="15" cy="20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5" y="19"/>
                  </a:cxn>
                  <a:cxn ang="0">
                    <a:pos x="11" y="21"/>
                  </a:cxn>
                  <a:cxn ang="0">
                    <a:pos x="14" y="20"/>
                  </a:cxn>
                  <a:cxn ang="0">
                    <a:pos x="15" y="19"/>
                  </a:cxn>
                  <a:cxn ang="0">
                    <a:pos x="0" y="0"/>
                  </a:cxn>
                </a:cxnLst>
                <a:rect l="0" t="0" r="r" b="b"/>
                <a:pathLst>
                  <a:path w="15" h="21">
                    <a:moveTo>
                      <a:pt x="0" y="0"/>
                    </a:move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5" y="19"/>
                    </a:lnTo>
                    <a:lnTo>
                      <a:pt x="11" y="21"/>
                    </a:lnTo>
                    <a:lnTo>
                      <a:pt x="14" y="20"/>
                    </a:lnTo>
                    <a:lnTo>
                      <a:pt x="15" y="1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78" name="Freeform 574"/>
              <p:cNvSpPr>
                <a:spLocks/>
              </p:cNvSpPr>
              <p:nvPr/>
            </p:nvSpPr>
            <p:spPr bwMode="auto">
              <a:xfrm>
                <a:off x="1232" y="1202"/>
                <a:ext cx="27" cy="28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1" y="1"/>
                  </a:cxn>
                  <a:cxn ang="0">
                    <a:pos x="0" y="10"/>
                  </a:cxn>
                  <a:cxn ang="0">
                    <a:pos x="15" y="29"/>
                  </a:cxn>
                  <a:cxn ang="0">
                    <a:pos x="26" y="20"/>
                  </a:cxn>
                  <a:cxn ang="0">
                    <a:pos x="25" y="21"/>
                  </a:cxn>
                  <a:cxn ang="0">
                    <a:pos x="12" y="0"/>
                  </a:cxn>
                </a:cxnLst>
                <a:rect l="0" t="0" r="r" b="b"/>
                <a:pathLst>
                  <a:path w="26" h="29">
                    <a:moveTo>
                      <a:pt x="12" y="0"/>
                    </a:moveTo>
                    <a:lnTo>
                      <a:pt x="11" y="1"/>
                    </a:lnTo>
                    <a:lnTo>
                      <a:pt x="0" y="10"/>
                    </a:lnTo>
                    <a:lnTo>
                      <a:pt x="15" y="29"/>
                    </a:lnTo>
                    <a:lnTo>
                      <a:pt x="26" y="20"/>
                    </a:lnTo>
                    <a:lnTo>
                      <a:pt x="25" y="21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79" name="Freeform 575"/>
              <p:cNvSpPr>
                <a:spLocks/>
              </p:cNvSpPr>
              <p:nvPr/>
            </p:nvSpPr>
            <p:spPr bwMode="auto">
              <a:xfrm>
                <a:off x="1244" y="1196"/>
                <a:ext cx="26" cy="26"/>
              </a:xfrm>
              <a:custGeom>
                <a:avLst/>
                <a:gdLst/>
                <a:ahLst/>
                <a:cxnLst>
                  <a:cxn ang="0">
                    <a:pos x="7" y="1"/>
                  </a:cxn>
                  <a:cxn ang="0">
                    <a:pos x="9" y="0"/>
                  </a:cxn>
                  <a:cxn ang="0">
                    <a:pos x="0" y="5"/>
                  </a:cxn>
                  <a:cxn ang="0">
                    <a:pos x="13" y="26"/>
                  </a:cxn>
                  <a:cxn ang="0">
                    <a:pos x="22" y="21"/>
                  </a:cxn>
                  <a:cxn ang="0">
                    <a:pos x="24" y="20"/>
                  </a:cxn>
                  <a:cxn ang="0">
                    <a:pos x="22" y="21"/>
                  </a:cxn>
                  <a:cxn ang="0">
                    <a:pos x="23" y="21"/>
                  </a:cxn>
                  <a:cxn ang="0">
                    <a:pos x="24" y="20"/>
                  </a:cxn>
                  <a:cxn ang="0">
                    <a:pos x="7" y="1"/>
                  </a:cxn>
                </a:cxnLst>
                <a:rect l="0" t="0" r="r" b="b"/>
                <a:pathLst>
                  <a:path w="24" h="26">
                    <a:moveTo>
                      <a:pt x="7" y="1"/>
                    </a:moveTo>
                    <a:lnTo>
                      <a:pt x="9" y="0"/>
                    </a:lnTo>
                    <a:lnTo>
                      <a:pt x="0" y="5"/>
                    </a:lnTo>
                    <a:lnTo>
                      <a:pt x="13" y="26"/>
                    </a:lnTo>
                    <a:lnTo>
                      <a:pt x="22" y="21"/>
                    </a:lnTo>
                    <a:lnTo>
                      <a:pt x="24" y="20"/>
                    </a:lnTo>
                    <a:lnTo>
                      <a:pt x="22" y="21"/>
                    </a:lnTo>
                    <a:lnTo>
                      <a:pt x="23" y="21"/>
                    </a:lnTo>
                    <a:lnTo>
                      <a:pt x="24" y="20"/>
                    </a:lnTo>
                    <a:lnTo>
                      <a:pt x="7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80" name="Freeform 576"/>
              <p:cNvSpPr>
                <a:spLocks/>
              </p:cNvSpPr>
              <p:nvPr/>
            </p:nvSpPr>
            <p:spPr bwMode="auto">
              <a:xfrm>
                <a:off x="1253" y="1194"/>
                <a:ext cx="19" cy="22"/>
              </a:xfrm>
              <a:custGeom>
                <a:avLst/>
                <a:gdLst/>
                <a:ahLst/>
                <a:cxnLst>
                  <a:cxn ang="0">
                    <a:pos x="12" y="9"/>
                  </a:cxn>
                  <a:cxn ang="0">
                    <a:pos x="4" y="0"/>
                  </a:cxn>
                  <a:cxn ang="0">
                    <a:pos x="0" y="3"/>
                  </a:cxn>
                  <a:cxn ang="0">
                    <a:pos x="17" y="22"/>
                  </a:cxn>
                  <a:cxn ang="0">
                    <a:pos x="20" y="18"/>
                  </a:cxn>
                  <a:cxn ang="0">
                    <a:pos x="12" y="9"/>
                  </a:cxn>
                </a:cxnLst>
                <a:rect l="0" t="0" r="r" b="b"/>
                <a:pathLst>
                  <a:path w="20" h="22">
                    <a:moveTo>
                      <a:pt x="12" y="9"/>
                    </a:moveTo>
                    <a:lnTo>
                      <a:pt x="4" y="0"/>
                    </a:lnTo>
                    <a:lnTo>
                      <a:pt x="0" y="3"/>
                    </a:lnTo>
                    <a:lnTo>
                      <a:pt x="17" y="22"/>
                    </a:lnTo>
                    <a:lnTo>
                      <a:pt x="20" y="18"/>
                    </a:lnTo>
                    <a:lnTo>
                      <a:pt x="12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81" name="Freeform 577"/>
              <p:cNvSpPr>
                <a:spLocks/>
              </p:cNvSpPr>
              <p:nvPr/>
            </p:nvSpPr>
            <p:spPr bwMode="auto">
              <a:xfrm>
                <a:off x="1149" y="1405"/>
                <a:ext cx="9" cy="26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8" y="25"/>
                  </a:cxn>
                  <a:cxn ang="0">
                    <a:pos x="8" y="25"/>
                  </a:cxn>
                  <a:cxn ang="0">
                    <a:pos x="8" y="0"/>
                  </a:cxn>
                </a:cxnLst>
                <a:rect l="0" t="0" r="r" b="b"/>
                <a:pathLst>
                  <a:path w="8" h="25">
                    <a:moveTo>
                      <a:pt x="8" y="0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8" y="25"/>
                    </a:lnTo>
                    <a:lnTo>
                      <a:pt x="8" y="2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82" name="Freeform 578"/>
              <p:cNvSpPr>
                <a:spLocks/>
              </p:cNvSpPr>
              <p:nvPr/>
            </p:nvSpPr>
            <p:spPr bwMode="auto">
              <a:xfrm>
                <a:off x="1157" y="1405"/>
                <a:ext cx="19" cy="26"/>
              </a:xfrm>
              <a:custGeom>
                <a:avLst/>
                <a:gdLst/>
                <a:ahLst/>
                <a:cxnLst>
                  <a:cxn ang="0">
                    <a:pos x="19" y="1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5" y="25"/>
                  </a:cxn>
                  <a:cxn ang="0">
                    <a:pos x="10" y="25"/>
                  </a:cxn>
                  <a:cxn ang="0">
                    <a:pos x="19" y="1"/>
                  </a:cxn>
                  <a:cxn ang="0">
                    <a:pos x="17" y="0"/>
                  </a:cxn>
                  <a:cxn ang="0">
                    <a:pos x="15" y="0"/>
                  </a:cxn>
                  <a:cxn ang="0">
                    <a:pos x="19" y="1"/>
                  </a:cxn>
                </a:cxnLst>
                <a:rect l="0" t="0" r="r" b="b"/>
                <a:pathLst>
                  <a:path w="19" h="25">
                    <a:moveTo>
                      <a:pt x="19" y="1"/>
                    </a:moveTo>
                    <a:lnTo>
                      <a:pt x="15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5" y="25"/>
                    </a:lnTo>
                    <a:lnTo>
                      <a:pt x="10" y="25"/>
                    </a:lnTo>
                    <a:lnTo>
                      <a:pt x="19" y="1"/>
                    </a:lnTo>
                    <a:lnTo>
                      <a:pt x="17" y="0"/>
                    </a:lnTo>
                    <a:lnTo>
                      <a:pt x="15" y="0"/>
                    </a:lnTo>
                    <a:lnTo>
                      <a:pt x="19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83" name="Freeform 579"/>
              <p:cNvSpPr>
                <a:spLocks/>
              </p:cNvSpPr>
              <p:nvPr/>
            </p:nvSpPr>
            <p:spPr bwMode="auto">
              <a:xfrm>
                <a:off x="1167" y="1407"/>
                <a:ext cx="31" cy="32"/>
              </a:xfrm>
              <a:custGeom>
                <a:avLst/>
                <a:gdLst/>
                <a:ahLst/>
                <a:cxnLst>
                  <a:cxn ang="0">
                    <a:pos x="33" y="12"/>
                  </a:cxn>
                  <a:cxn ang="0">
                    <a:pos x="29" y="9"/>
                  </a:cxn>
                  <a:cxn ang="0">
                    <a:pos x="9" y="0"/>
                  </a:cxn>
                  <a:cxn ang="0">
                    <a:pos x="0" y="24"/>
                  </a:cxn>
                  <a:cxn ang="0">
                    <a:pos x="20" y="32"/>
                  </a:cxn>
                  <a:cxn ang="0">
                    <a:pos x="16" y="29"/>
                  </a:cxn>
                  <a:cxn ang="0">
                    <a:pos x="33" y="12"/>
                  </a:cxn>
                  <a:cxn ang="0">
                    <a:pos x="32" y="10"/>
                  </a:cxn>
                  <a:cxn ang="0">
                    <a:pos x="29" y="9"/>
                  </a:cxn>
                  <a:cxn ang="0">
                    <a:pos x="33" y="12"/>
                  </a:cxn>
                </a:cxnLst>
                <a:rect l="0" t="0" r="r" b="b"/>
                <a:pathLst>
                  <a:path w="33" h="32">
                    <a:moveTo>
                      <a:pt x="33" y="12"/>
                    </a:moveTo>
                    <a:lnTo>
                      <a:pt x="29" y="9"/>
                    </a:lnTo>
                    <a:lnTo>
                      <a:pt x="9" y="0"/>
                    </a:lnTo>
                    <a:lnTo>
                      <a:pt x="0" y="24"/>
                    </a:lnTo>
                    <a:lnTo>
                      <a:pt x="20" y="32"/>
                    </a:lnTo>
                    <a:lnTo>
                      <a:pt x="16" y="29"/>
                    </a:lnTo>
                    <a:lnTo>
                      <a:pt x="33" y="12"/>
                    </a:lnTo>
                    <a:lnTo>
                      <a:pt x="32" y="10"/>
                    </a:lnTo>
                    <a:lnTo>
                      <a:pt x="29" y="9"/>
                    </a:lnTo>
                    <a:lnTo>
                      <a:pt x="33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84" name="Freeform 580"/>
              <p:cNvSpPr>
                <a:spLocks/>
              </p:cNvSpPr>
              <p:nvPr/>
            </p:nvSpPr>
            <p:spPr bwMode="auto">
              <a:xfrm>
                <a:off x="1183" y="1415"/>
                <a:ext cx="17" cy="20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9" y="11"/>
                  </a:cxn>
                  <a:cxn ang="0">
                    <a:pos x="9" y="11"/>
                  </a:cxn>
                  <a:cxn ang="0">
                    <a:pos x="9" y="11"/>
                  </a:cxn>
                  <a:cxn ang="0">
                    <a:pos x="9" y="11"/>
                  </a:cxn>
                  <a:cxn ang="0">
                    <a:pos x="0" y="20"/>
                  </a:cxn>
                  <a:cxn ang="0">
                    <a:pos x="17" y="3"/>
                  </a:cxn>
                  <a:cxn ang="0">
                    <a:pos x="16" y="1"/>
                  </a:cxn>
                  <a:cxn ang="0">
                    <a:pos x="13" y="0"/>
                  </a:cxn>
                  <a:cxn ang="0">
                    <a:pos x="17" y="3"/>
                  </a:cxn>
                </a:cxnLst>
                <a:rect l="0" t="0" r="r" b="b"/>
                <a:pathLst>
                  <a:path w="17" h="20">
                    <a:moveTo>
                      <a:pt x="17" y="3"/>
                    </a:moveTo>
                    <a:lnTo>
                      <a:pt x="9" y="11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9" y="11"/>
                    </a:lnTo>
                    <a:lnTo>
                      <a:pt x="0" y="20"/>
                    </a:lnTo>
                    <a:lnTo>
                      <a:pt x="17" y="3"/>
                    </a:lnTo>
                    <a:lnTo>
                      <a:pt x="16" y="1"/>
                    </a:lnTo>
                    <a:lnTo>
                      <a:pt x="13" y="0"/>
                    </a:lnTo>
                    <a:lnTo>
                      <a:pt x="17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85" name="Freeform 581"/>
              <p:cNvSpPr>
                <a:spLocks/>
              </p:cNvSpPr>
              <p:nvPr/>
            </p:nvSpPr>
            <p:spPr bwMode="auto">
              <a:xfrm>
                <a:off x="1183" y="1419"/>
                <a:ext cx="26" cy="26"/>
              </a:xfrm>
              <a:custGeom>
                <a:avLst/>
                <a:gdLst/>
                <a:ahLst/>
                <a:cxnLst>
                  <a:cxn ang="0">
                    <a:pos x="26" y="8"/>
                  </a:cxn>
                  <a:cxn ang="0">
                    <a:pos x="26" y="8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9" y="26"/>
                  </a:cxn>
                  <a:cxn ang="0">
                    <a:pos x="9" y="26"/>
                  </a:cxn>
                  <a:cxn ang="0">
                    <a:pos x="26" y="8"/>
                  </a:cxn>
                </a:cxnLst>
                <a:rect l="0" t="0" r="r" b="b"/>
                <a:pathLst>
                  <a:path w="26" h="26">
                    <a:moveTo>
                      <a:pt x="26" y="8"/>
                    </a:moveTo>
                    <a:lnTo>
                      <a:pt x="26" y="8"/>
                    </a:lnTo>
                    <a:lnTo>
                      <a:pt x="17" y="0"/>
                    </a:lnTo>
                    <a:lnTo>
                      <a:pt x="0" y="17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26" y="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86" name="Freeform 582"/>
              <p:cNvSpPr>
                <a:spLocks/>
              </p:cNvSpPr>
              <p:nvPr/>
            </p:nvSpPr>
            <p:spPr bwMode="auto">
              <a:xfrm>
                <a:off x="1191" y="1427"/>
                <a:ext cx="29" cy="30"/>
              </a:xfrm>
              <a:custGeom>
                <a:avLst/>
                <a:gdLst/>
                <a:ahLst/>
                <a:cxnLst>
                  <a:cxn ang="0">
                    <a:pos x="28" y="10"/>
                  </a:cxn>
                  <a:cxn ang="0">
                    <a:pos x="29" y="11"/>
                  </a:cxn>
                  <a:cxn ang="0">
                    <a:pos x="17" y="0"/>
                  </a:cxn>
                  <a:cxn ang="0">
                    <a:pos x="0" y="18"/>
                  </a:cxn>
                  <a:cxn ang="0">
                    <a:pos x="12" y="29"/>
                  </a:cxn>
                  <a:cxn ang="0">
                    <a:pos x="13" y="30"/>
                  </a:cxn>
                  <a:cxn ang="0">
                    <a:pos x="28" y="10"/>
                  </a:cxn>
                </a:cxnLst>
                <a:rect l="0" t="0" r="r" b="b"/>
                <a:pathLst>
                  <a:path w="29" h="30">
                    <a:moveTo>
                      <a:pt x="28" y="10"/>
                    </a:moveTo>
                    <a:lnTo>
                      <a:pt x="29" y="11"/>
                    </a:lnTo>
                    <a:lnTo>
                      <a:pt x="17" y="0"/>
                    </a:lnTo>
                    <a:lnTo>
                      <a:pt x="0" y="18"/>
                    </a:lnTo>
                    <a:lnTo>
                      <a:pt x="12" y="29"/>
                    </a:lnTo>
                    <a:lnTo>
                      <a:pt x="13" y="30"/>
                    </a:lnTo>
                    <a:lnTo>
                      <a:pt x="28" y="1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87" name="Freeform 583"/>
              <p:cNvSpPr>
                <a:spLocks/>
              </p:cNvSpPr>
              <p:nvPr/>
            </p:nvSpPr>
            <p:spPr bwMode="auto">
              <a:xfrm>
                <a:off x="1205" y="1437"/>
                <a:ext cx="27" cy="30"/>
              </a:xfrm>
              <a:custGeom>
                <a:avLst/>
                <a:gdLst/>
                <a:ahLst/>
                <a:cxnLst>
                  <a:cxn ang="0">
                    <a:pos x="27" y="10"/>
                  </a:cxn>
                  <a:cxn ang="0">
                    <a:pos x="26" y="9"/>
                  </a:cxn>
                  <a:cxn ang="0">
                    <a:pos x="15" y="0"/>
                  </a:cxn>
                  <a:cxn ang="0">
                    <a:pos x="0" y="20"/>
                  </a:cxn>
                  <a:cxn ang="0">
                    <a:pos x="11" y="29"/>
                  </a:cxn>
                  <a:cxn ang="0">
                    <a:pos x="10" y="28"/>
                  </a:cxn>
                  <a:cxn ang="0">
                    <a:pos x="27" y="10"/>
                  </a:cxn>
                </a:cxnLst>
                <a:rect l="0" t="0" r="r" b="b"/>
                <a:pathLst>
                  <a:path w="27" h="29">
                    <a:moveTo>
                      <a:pt x="27" y="10"/>
                    </a:moveTo>
                    <a:lnTo>
                      <a:pt x="26" y="9"/>
                    </a:lnTo>
                    <a:lnTo>
                      <a:pt x="15" y="0"/>
                    </a:lnTo>
                    <a:lnTo>
                      <a:pt x="0" y="20"/>
                    </a:lnTo>
                    <a:lnTo>
                      <a:pt x="11" y="29"/>
                    </a:lnTo>
                    <a:lnTo>
                      <a:pt x="10" y="28"/>
                    </a:lnTo>
                    <a:lnTo>
                      <a:pt x="27" y="1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88" name="Freeform 584"/>
              <p:cNvSpPr>
                <a:spLocks/>
              </p:cNvSpPr>
              <p:nvPr/>
            </p:nvSpPr>
            <p:spPr bwMode="auto">
              <a:xfrm>
                <a:off x="1215" y="1447"/>
                <a:ext cx="26" cy="30"/>
              </a:xfrm>
              <a:custGeom>
                <a:avLst/>
                <a:gdLst/>
                <a:ahLst/>
                <a:cxnLst>
                  <a:cxn ang="0">
                    <a:pos x="17" y="5"/>
                  </a:cxn>
                  <a:cxn ang="0">
                    <a:pos x="26" y="9"/>
                  </a:cxn>
                  <a:cxn ang="0">
                    <a:pos x="17" y="0"/>
                  </a:cxn>
                  <a:cxn ang="0">
                    <a:pos x="0" y="18"/>
                  </a:cxn>
                  <a:cxn ang="0">
                    <a:pos x="8" y="27"/>
                  </a:cxn>
                  <a:cxn ang="0">
                    <a:pos x="17" y="30"/>
                  </a:cxn>
                  <a:cxn ang="0">
                    <a:pos x="8" y="27"/>
                  </a:cxn>
                  <a:cxn ang="0">
                    <a:pos x="12" y="30"/>
                  </a:cxn>
                  <a:cxn ang="0">
                    <a:pos x="17" y="30"/>
                  </a:cxn>
                  <a:cxn ang="0">
                    <a:pos x="17" y="5"/>
                  </a:cxn>
                </a:cxnLst>
                <a:rect l="0" t="0" r="r" b="b"/>
                <a:pathLst>
                  <a:path w="26" h="30">
                    <a:moveTo>
                      <a:pt x="17" y="5"/>
                    </a:moveTo>
                    <a:lnTo>
                      <a:pt x="26" y="9"/>
                    </a:lnTo>
                    <a:lnTo>
                      <a:pt x="17" y="0"/>
                    </a:lnTo>
                    <a:lnTo>
                      <a:pt x="0" y="18"/>
                    </a:lnTo>
                    <a:lnTo>
                      <a:pt x="8" y="27"/>
                    </a:lnTo>
                    <a:lnTo>
                      <a:pt x="17" y="30"/>
                    </a:lnTo>
                    <a:lnTo>
                      <a:pt x="8" y="27"/>
                    </a:lnTo>
                    <a:lnTo>
                      <a:pt x="12" y="30"/>
                    </a:lnTo>
                    <a:lnTo>
                      <a:pt x="17" y="30"/>
                    </a:lnTo>
                    <a:lnTo>
                      <a:pt x="17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89" name="Freeform 585"/>
              <p:cNvSpPr>
                <a:spLocks/>
              </p:cNvSpPr>
              <p:nvPr/>
            </p:nvSpPr>
            <p:spPr bwMode="auto">
              <a:xfrm>
                <a:off x="1232" y="1453"/>
                <a:ext cx="10" cy="24"/>
              </a:xfrm>
              <a:custGeom>
                <a:avLst/>
                <a:gdLst/>
                <a:ahLst/>
                <a:cxnLst>
                  <a:cxn ang="0">
                    <a:pos x="6" y="1"/>
                  </a:cxn>
                  <a:cxn ang="0">
                    <a:pos x="9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9" y="25"/>
                  </a:cxn>
                  <a:cxn ang="0">
                    <a:pos x="11" y="25"/>
                  </a:cxn>
                  <a:cxn ang="0">
                    <a:pos x="9" y="25"/>
                  </a:cxn>
                  <a:cxn ang="0">
                    <a:pos x="9" y="25"/>
                  </a:cxn>
                  <a:cxn ang="0">
                    <a:pos x="11" y="25"/>
                  </a:cxn>
                  <a:cxn ang="0">
                    <a:pos x="6" y="1"/>
                  </a:cxn>
                </a:cxnLst>
                <a:rect l="0" t="0" r="r" b="b"/>
                <a:pathLst>
                  <a:path w="11" h="25">
                    <a:moveTo>
                      <a:pt x="6" y="1"/>
                    </a:moveTo>
                    <a:lnTo>
                      <a:pt x="9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9" y="25"/>
                    </a:lnTo>
                    <a:lnTo>
                      <a:pt x="11" y="25"/>
                    </a:lnTo>
                    <a:lnTo>
                      <a:pt x="9" y="25"/>
                    </a:lnTo>
                    <a:lnTo>
                      <a:pt x="9" y="25"/>
                    </a:lnTo>
                    <a:lnTo>
                      <a:pt x="11" y="25"/>
                    </a:lnTo>
                    <a:lnTo>
                      <a:pt x="6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90" name="Freeform 586"/>
              <p:cNvSpPr>
                <a:spLocks/>
              </p:cNvSpPr>
              <p:nvPr/>
            </p:nvSpPr>
            <p:spPr bwMode="auto">
              <a:xfrm>
                <a:off x="1237" y="1453"/>
                <a:ext cx="5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5" y="24"/>
                  </a:cxn>
                  <a:cxn ang="0">
                    <a:pos x="3" y="24"/>
                  </a:cxn>
                  <a:cxn ang="0">
                    <a:pos x="3" y="24"/>
                  </a:cxn>
                  <a:cxn ang="0">
                    <a:pos x="5" y="24"/>
                  </a:cxn>
                  <a:cxn ang="0">
                    <a:pos x="0" y="0"/>
                  </a:cxn>
                </a:cxnLst>
                <a:rect l="0" t="0" r="r" b="b"/>
                <a:pathLst>
                  <a:path w="5" h="24">
                    <a:moveTo>
                      <a:pt x="0" y="0"/>
                    </a:move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5" y="24"/>
                    </a:lnTo>
                    <a:lnTo>
                      <a:pt x="3" y="24"/>
                    </a:lnTo>
                    <a:lnTo>
                      <a:pt x="3" y="24"/>
                    </a:lnTo>
                    <a:lnTo>
                      <a:pt x="5" y="2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91" name="Freeform 587"/>
              <p:cNvSpPr>
                <a:spLocks/>
              </p:cNvSpPr>
              <p:nvPr/>
            </p:nvSpPr>
            <p:spPr bwMode="auto">
              <a:xfrm>
                <a:off x="1237" y="1451"/>
                <a:ext cx="22" cy="26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5" y="0"/>
                  </a:cxn>
                  <a:cxn ang="0">
                    <a:pos x="0" y="3"/>
                  </a:cxn>
                  <a:cxn ang="0">
                    <a:pos x="5" y="27"/>
                  </a:cxn>
                  <a:cxn ang="0">
                    <a:pos x="20" y="24"/>
                  </a:cxn>
                  <a:cxn ang="0">
                    <a:pos x="21" y="24"/>
                  </a:cxn>
                  <a:cxn ang="0">
                    <a:pos x="14" y="0"/>
                  </a:cxn>
                </a:cxnLst>
                <a:rect l="0" t="0" r="r" b="b"/>
                <a:pathLst>
                  <a:path w="21" h="27">
                    <a:moveTo>
                      <a:pt x="14" y="0"/>
                    </a:moveTo>
                    <a:lnTo>
                      <a:pt x="15" y="0"/>
                    </a:lnTo>
                    <a:lnTo>
                      <a:pt x="0" y="3"/>
                    </a:lnTo>
                    <a:lnTo>
                      <a:pt x="5" y="27"/>
                    </a:lnTo>
                    <a:lnTo>
                      <a:pt x="20" y="24"/>
                    </a:lnTo>
                    <a:lnTo>
                      <a:pt x="21" y="24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92" name="Freeform 588"/>
              <p:cNvSpPr>
                <a:spLocks/>
              </p:cNvSpPr>
              <p:nvPr/>
            </p:nvSpPr>
            <p:spPr bwMode="auto">
              <a:xfrm>
                <a:off x="1253" y="1445"/>
                <a:ext cx="19" cy="30"/>
              </a:xfrm>
              <a:custGeom>
                <a:avLst/>
                <a:gdLst/>
                <a:ahLst/>
                <a:cxnLst>
                  <a:cxn ang="0">
                    <a:pos x="20" y="1"/>
                  </a:cxn>
                  <a:cxn ang="0">
                    <a:pos x="13" y="1"/>
                  </a:cxn>
                  <a:cxn ang="0">
                    <a:pos x="0" y="5"/>
                  </a:cxn>
                  <a:cxn ang="0">
                    <a:pos x="7" y="29"/>
                  </a:cxn>
                  <a:cxn ang="0">
                    <a:pos x="20" y="25"/>
                  </a:cxn>
                  <a:cxn ang="0">
                    <a:pos x="13" y="25"/>
                  </a:cxn>
                  <a:cxn ang="0">
                    <a:pos x="20" y="1"/>
                  </a:cxn>
                  <a:cxn ang="0">
                    <a:pos x="17" y="0"/>
                  </a:cxn>
                  <a:cxn ang="0">
                    <a:pos x="13" y="1"/>
                  </a:cxn>
                  <a:cxn ang="0">
                    <a:pos x="20" y="1"/>
                  </a:cxn>
                </a:cxnLst>
                <a:rect l="0" t="0" r="r" b="b"/>
                <a:pathLst>
                  <a:path w="20" h="29">
                    <a:moveTo>
                      <a:pt x="20" y="1"/>
                    </a:moveTo>
                    <a:lnTo>
                      <a:pt x="13" y="1"/>
                    </a:lnTo>
                    <a:lnTo>
                      <a:pt x="0" y="5"/>
                    </a:lnTo>
                    <a:lnTo>
                      <a:pt x="7" y="29"/>
                    </a:lnTo>
                    <a:lnTo>
                      <a:pt x="20" y="25"/>
                    </a:lnTo>
                    <a:lnTo>
                      <a:pt x="13" y="25"/>
                    </a:lnTo>
                    <a:lnTo>
                      <a:pt x="20" y="1"/>
                    </a:lnTo>
                    <a:lnTo>
                      <a:pt x="17" y="0"/>
                    </a:lnTo>
                    <a:lnTo>
                      <a:pt x="13" y="1"/>
                    </a:lnTo>
                    <a:lnTo>
                      <a:pt x="20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93" name="Freeform 589"/>
              <p:cNvSpPr>
                <a:spLocks/>
              </p:cNvSpPr>
              <p:nvPr/>
            </p:nvSpPr>
            <p:spPr bwMode="auto">
              <a:xfrm>
                <a:off x="1265" y="1447"/>
                <a:ext cx="24" cy="28"/>
              </a:xfrm>
              <a:custGeom>
                <a:avLst/>
                <a:gdLst/>
                <a:ahLst/>
                <a:cxnLst>
                  <a:cxn ang="0">
                    <a:pos x="24" y="5"/>
                  </a:cxn>
                  <a:cxn ang="0">
                    <a:pos x="22" y="4"/>
                  </a:cxn>
                  <a:cxn ang="0">
                    <a:pos x="7" y="0"/>
                  </a:cxn>
                  <a:cxn ang="0">
                    <a:pos x="0" y="24"/>
                  </a:cxn>
                  <a:cxn ang="0">
                    <a:pos x="15" y="28"/>
                  </a:cxn>
                  <a:cxn ang="0">
                    <a:pos x="13" y="27"/>
                  </a:cxn>
                  <a:cxn ang="0">
                    <a:pos x="24" y="5"/>
                  </a:cxn>
                  <a:cxn ang="0">
                    <a:pos x="23" y="4"/>
                  </a:cxn>
                  <a:cxn ang="0">
                    <a:pos x="22" y="4"/>
                  </a:cxn>
                  <a:cxn ang="0">
                    <a:pos x="24" y="5"/>
                  </a:cxn>
                </a:cxnLst>
                <a:rect l="0" t="0" r="r" b="b"/>
                <a:pathLst>
                  <a:path w="24" h="28">
                    <a:moveTo>
                      <a:pt x="24" y="5"/>
                    </a:moveTo>
                    <a:lnTo>
                      <a:pt x="22" y="4"/>
                    </a:lnTo>
                    <a:lnTo>
                      <a:pt x="7" y="0"/>
                    </a:lnTo>
                    <a:lnTo>
                      <a:pt x="0" y="24"/>
                    </a:lnTo>
                    <a:lnTo>
                      <a:pt x="15" y="28"/>
                    </a:lnTo>
                    <a:lnTo>
                      <a:pt x="13" y="27"/>
                    </a:lnTo>
                    <a:lnTo>
                      <a:pt x="24" y="5"/>
                    </a:lnTo>
                    <a:lnTo>
                      <a:pt x="23" y="4"/>
                    </a:lnTo>
                    <a:lnTo>
                      <a:pt x="22" y="4"/>
                    </a:lnTo>
                    <a:lnTo>
                      <a:pt x="24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94" name="Freeform 590"/>
              <p:cNvSpPr>
                <a:spLocks/>
              </p:cNvSpPr>
              <p:nvPr/>
            </p:nvSpPr>
            <p:spPr bwMode="auto">
              <a:xfrm>
                <a:off x="1278" y="1451"/>
                <a:ext cx="10" cy="22"/>
              </a:xfrm>
              <a:custGeom>
                <a:avLst/>
                <a:gdLst/>
                <a:ahLst/>
                <a:cxnLst>
                  <a:cxn ang="0">
                    <a:pos x="11" y="1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0" y="23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9" y="0"/>
                  </a:cxn>
                  <a:cxn ang="0">
                    <a:pos x="11" y="1"/>
                  </a:cxn>
                </a:cxnLst>
                <a:rect l="0" t="0" r="r" b="b"/>
                <a:pathLst>
                  <a:path w="11" h="23">
                    <a:moveTo>
                      <a:pt x="11" y="1"/>
                    </a:moveTo>
                    <a:lnTo>
                      <a:pt x="5" y="12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0" y="23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95" name="Freeform 591"/>
              <p:cNvSpPr>
                <a:spLocks/>
              </p:cNvSpPr>
              <p:nvPr/>
            </p:nvSpPr>
            <p:spPr bwMode="auto">
              <a:xfrm>
                <a:off x="1278" y="1451"/>
                <a:ext cx="24" cy="28"/>
              </a:xfrm>
              <a:custGeom>
                <a:avLst/>
                <a:gdLst/>
                <a:ahLst/>
                <a:cxnLst>
                  <a:cxn ang="0">
                    <a:pos x="25" y="7"/>
                  </a:cxn>
                  <a:cxn ang="0">
                    <a:pos x="22" y="5"/>
                  </a:cxn>
                  <a:cxn ang="0">
                    <a:pos x="11" y="0"/>
                  </a:cxn>
                  <a:cxn ang="0">
                    <a:pos x="0" y="22"/>
                  </a:cxn>
                  <a:cxn ang="0">
                    <a:pos x="11" y="27"/>
                  </a:cxn>
                  <a:cxn ang="0">
                    <a:pos x="8" y="25"/>
                  </a:cxn>
                  <a:cxn ang="0">
                    <a:pos x="25" y="7"/>
                  </a:cxn>
                  <a:cxn ang="0">
                    <a:pos x="23" y="5"/>
                  </a:cxn>
                  <a:cxn ang="0">
                    <a:pos x="22" y="5"/>
                  </a:cxn>
                  <a:cxn ang="0">
                    <a:pos x="25" y="7"/>
                  </a:cxn>
                </a:cxnLst>
                <a:rect l="0" t="0" r="r" b="b"/>
                <a:pathLst>
                  <a:path w="25" h="27">
                    <a:moveTo>
                      <a:pt x="25" y="7"/>
                    </a:moveTo>
                    <a:lnTo>
                      <a:pt x="22" y="5"/>
                    </a:lnTo>
                    <a:lnTo>
                      <a:pt x="11" y="0"/>
                    </a:lnTo>
                    <a:lnTo>
                      <a:pt x="0" y="22"/>
                    </a:lnTo>
                    <a:lnTo>
                      <a:pt x="11" y="27"/>
                    </a:lnTo>
                    <a:lnTo>
                      <a:pt x="8" y="25"/>
                    </a:lnTo>
                    <a:lnTo>
                      <a:pt x="25" y="7"/>
                    </a:lnTo>
                    <a:lnTo>
                      <a:pt x="23" y="5"/>
                    </a:lnTo>
                    <a:lnTo>
                      <a:pt x="22" y="5"/>
                    </a:lnTo>
                    <a:lnTo>
                      <a:pt x="25" y="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96" name="Freeform 592"/>
              <p:cNvSpPr>
                <a:spLocks/>
              </p:cNvSpPr>
              <p:nvPr/>
            </p:nvSpPr>
            <p:spPr bwMode="auto">
              <a:xfrm>
                <a:off x="1285" y="1459"/>
                <a:ext cx="31" cy="30"/>
              </a:xfrm>
              <a:custGeom>
                <a:avLst/>
                <a:gdLst/>
                <a:ahLst/>
                <a:cxnLst>
                  <a:cxn ang="0">
                    <a:pos x="30" y="13"/>
                  </a:cxn>
                  <a:cxn ang="0">
                    <a:pos x="30" y="12"/>
                  </a:cxn>
                  <a:cxn ang="0">
                    <a:pos x="17" y="0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12" y="29"/>
                  </a:cxn>
                  <a:cxn ang="0">
                    <a:pos x="30" y="13"/>
                  </a:cxn>
                </a:cxnLst>
                <a:rect l="0" t="0" r="r" b="b"/>
                <a:pathLst>
                  <a:path w="30" h="30">
                    <a:moveTo>
                      <a:pt x="30" y="13"/>
                    </a:moveTo>
                    <a:lnTo>
                      <a:pt x="30" y="12"/>
                    </a:lnTo>
                    <a:lnTo>
                      <a:pt x="17" y="0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2" y="29"/>
                    </a:lnTo>
                    <a:lnTo>
                      <a:pt x="30" y="1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97" name="Freeform 593"/>
              <p:cNvSpPr>
                <a:spLocks/>
              </p:cNvSpPr>
              <p:nvPr/>
            </p:nvSpPr>
            <p:spPr bwMode="auto">
              <a:xfrm>
                <a:off x="1299" y="1471"/>
                <a:ext cx="26" cy="26"/>
              </a:xfrm>
              <a:custGeom>
                <a:avLst/>
                <a:gdLst/>
                <a:ahLst/>
                <a:cxnLst>
                  <a:cxn ang="0">
                    <a:pos x="26" y="8"/>
                  </a:cxn>
                  <a:cxn ang="0">
                    <a:pos x="27" y="9"/>
                  </a:cxn>
                  <a:cxn ang="0">
                    <a:pos x="18" y="0"/>
                  </a:cxn>
                  <a:cxn ang="0">
                    <a:pos x="0" y="16"/>
                  </a:cxn>
                  <a:cxn ang="0">
                    <a:pos x="8" y="25"/>
                  </a:cxn>
                  <a:cxn ang="0">
                    <a:pos x="9" y="26"/>
                  </a:cxn>
                  <a:cxn ang="0">
                    <a:pos x="26" y="8"/>
                  </a:cxn>
                </a:cxnLst>
                <a:rect l="0" t="0" r="r" b="b"/>
                <a:pathLst>
                  <a:path w="27" h="26">
                    <a:moveTo>
                      <a:pt x="26" y="8"/>
                    </a:moveTo>
                    <a:lnTo>
                      <a:pt x="27" y="9"/>
                    </a:lnTo>
                    <a:lnTo>
                      <a:pt x="18" y="0"/>
                    </a:lnTo>
                    <a:lnTo>
                      <a:pt x="0" y="16"/>
                    </a:lnTo>
                    <a:lnTo>
                      <a:pt x="8" y="25"/>
                    </a:lnTo>
                    <a:lnTo>
                      <a:pt x="9" y="26"/>
                    </a:lnTo>
                    <a:lnTo>
                      <a:pt x="26" y="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98" name="Freeform 594"/>
              <p:cNvSpPr>
                <a:spLocks/>
              </p:cNvSpPr>
              <p:nvPr/>
            </p:nvSpPr>
            <p:spPr bwMode="auto">
              <a:xfrm>
                <a:off x="1307" y="1479"/>
                <a:ext cx="17" cy="18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0" y="18"/>
                  </a:cxn>
                  <a:cxn ang="0">
                    <a:pos x="17" y="0"/>
                  </a:cxn>
                </a:cxnLst>
                <a:rect l="0" t="0" r="r" b="b"/>
                <a:pathLst>
                  <a:path w="17" h="18">
                    <a:moveTo>
                      <a:pt x="17" y="0"/>
                    </a:move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0" y="18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099" name="Freeform 595"/>
              <p:cNvSpPr>
                <a:spLocks/>
              </p:cNvSpPr>
              <p:nvPr/>
            </p:nvSpPr>
            <p:spPr bwMode="auto">
              <a:xfrm>
                <a:off x="1307" y="1479"/>
                <a:ext cx="22" cy="26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22" y="5"/>
                  </a:cxn>
                  <a:cxn ang="0">
                    <a:pos x="17" y="0"/>
                  </a:cxn>
                  <a:cxn ang="0">
                    <a:pos x="0" y="18"/>
                  </a:cxn>
                  <a:cxn ang="0">
                    <a:pos x="5" y="23"/>
                  </a:cxn>
                  <a:cxn ang="0">
                    <a:pos x="13" y="26"/>
                  </a:cxn>
                  <a:cxn ang="0">
                    <a:pos x="5" y="23"/>
                  </a:cxn>
                  <a:cxn ang="0">
                    <a:pos x="8" y="26"/>
                  </a:cxn>
                  <a:cxn ang="0">
                    <a:pos x="13" y="26"/>
                  </a:cxn>
                  <a:cxn ang="0">
                    <a:pos x="13" y="1"/>
                  </a:cxn>
                </a:cxnLst>
                <a:rect l="0" t="0" r="r" b="b"/>
                <a:pathLst>
                  <a:path w="22" h="26">
                    <a:moveTo>
                      <a:pt x="13" y="1"/>
                    </a:moveTo>
                    <a:lnTo>
                      <a:pt x="22" y="5"/>
                    </a:lnTo>
                    <a:lnTo>
                      <a:pt x="17" y="0"/>
                    </a:lnTo>
                    <a:lnTo>
                      <a:pt x="0" y="18"/>
                    </a:lnTo>
                    <a:lnTo>
                      <a:pt x="5" y="23"/>
                    </a:lnTo>
                    <a:lnTo>
                      <a:pt x="13" y="26"/>
                    </a:lnTo>
                    <a:lnTo>
                      <a:pt x="5" y="23"/>
                    </a:lnTo>
                    <a:lnTo>
                      <a:pt x="8" y="26"/>
                    </a:lnTo>
                    <a:lnTo>
                      <a:pt x="13" y="26"/>
                    </a:lnTo>
                    <a:lnTo>
                      <a:pt x="13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00" name="Freeform 596"/>
              <p:cNvSpPr>
                <a:spLocks/>
              </p:cNvSpPr>
              <p:nvPr/>
            </p:nvSpPr>
            <p:spPr bwMode="auto">
              <a:xfrm>
                <a:off x="1319" y="1481"/>
                <a:ext cx="12" cy="24"/>
              </a:xfrm>
              <a:custGeom>
                <a:avLst/>
                <a:gdLst/>
                <a:ahLst/>
                <a:cxnLst>
                  <a:cxn ang="0">
                    <a:pos x="12" y="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2" y="25"/>
                  </a:cxn>
                  <a:cxn ang="0">
                    <a:pos x="12" y="25"/>
                  </a:cxn>
                  <a:cxn ang="0">
                    <a:pos x="12" y="0"/>
                  </a:cxn>
                </a:cxnLst>
                <a:rect l="0" t="0" r="r" b="b"/>
                <a:pathLst>
                  <a:path w="12" h="25">
                    <a:moveTo>
                      <a:pt x="12" y="0"/>
                    </a:moveTo>
                    <a:lnTo>
                      <a:pt x="12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2" y="25"/>
                    </a:lnTo>
                    <a:lnTo>
                      <a:pt x="12" y="25"/>
                    </a:lnTo>
                    <a:lnTo>
                      <a:pt x="12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01" name="Freeform 597"/>
              <p:cNvSpPr>
                <a:spLocks/>
              </p:cNvSpPr>
              <p:nvPr/>
            </p:nvSpPr>
            <p:spPr bwMode="auto">
              <a:xfrm>
                <a:off x="1331" y="1481"/>
                <a:ext cx="17" cy="24"/>
              </a:xfrm>
              <a:custGeom>
                <a:avLst/>
                <a:gdLst/>
                <a:ahLst/>
                <a:cxnLst>
                  <a:cxn ang="0">
                    <a:pos x="16" y="1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1" y="25"/>
                  </a:cxn>
                  <a:cxn ang="0">
                    <a:pos x="7" y="24"/>
                  </a:cxn>
                  <a:cxn ang="0">
                    <a:pos x="16" y="1"/>
                  </a:cxn>
                  <a:cxn ang="0">
                    <a:pos x="14" y="0"/>
                  </a:cxn>
                  <a:cxn ang="0">
                    <a:pos x="11" y="0"/>
                  </a:cxn>
                  <a:cxn ang="0">
                    <a:pos x="16" y="1"/>
                  </a:cxn>
                </a:cxnLst>
                <a:rect l="0" t="0" r="r" b="b"/>
                <a:pathLst>
                  <a:path w="16" h="25">
                    <a:moveTo>
                      <a:pt x="16" y="1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1" y="25"/>
                    </a:lnTo>
                    <a:lnTo>
                      <a:pt x="7" y="24"/>
                    </a:lnTo>
                    <a:lnTo>
                      <a:pt x="16" y="1"/>
                    </a:lnTo>
                    <a:lnTo>
                      <a:pt x="14" y="0"/>
                    </a:lnTo>
                    <a:lnTo>
                      <a:pt x="11" y="0"/>
                    </a:lnTo>
                    <a:lnTo>
                      <a:pt x="16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02" name="Freeform 598"/>
              <p:cNvSpPr>
                <a:spLocks/>
              </p:cNvSpPr>
              <p:nvPr/>
            </p:nvSpPr>
            <p:spPr bwMode="auto">
              <a:xfrm>
                <a:off x="1340" y="1481"/>
                <a:ext cx="9" cy="24"/>
              </a:xfrm>
              <a:custGeom>
                <a:avLst/>
                <a:gdLst/>
                <a:ahLst/>
                <a:cxnLst>
                  <a:cxn ang="0">
                    <a:pos x="9" y="1"/>
                  </a:cxn>
                  <a:cxn ang="0">
                    <a:pos x="4" y="13"/>
                  </a:cxn>
                  <a:cxn ang="0">
                    <a:pos x="4" y="13"/>
                  </a:cxn>
                  <a:cxn ang="0">
                    <a:pos x="4" y="13"/>
                  </a:cxn>
                  <a:cxn ang="0">
                    <a:pos x="4" y="13"/>
                  </a:cxn>
                  <a:cxn ang="0">
                    <a:pos x="0" y="24"/>
                  </a:cxn>
                  <a:cxn ang="0">
                    <a:pos x="9" y="1"/>
                  </a:cxn>
                  <a:cxn ang="0">
                    <a:pos x="7" y="0"/>
                  </a:cxn>
                  <a:cxn ang="0">
                    <a:pos x="4" y="0"/>
                  </a:cxn>
                  <a:cxn ang="0">
                    <a:pos x="9" y="1"/>
                  </a:cxn>
                </a:cxnLst>
                <a:rect l="0" t="0" r="r" b="b"/>
                <a:pathLst>
                  <a:path w="9" h="24">
                    <a:moveTo>
                      <a:pt x="9" y="1"/>
                    </a:moveTo>
                    <a:lnTo>
                      <a:pt x="4" y="13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0" y="24"/>
                    </a:lnTo>
                    <a:lnTo>
                      <a:pt x="9" y="1"/>
                    </a:lnTo>
                    <a:lnTo>
                      <a:pt x="7" y="0"/>
                    </a:lnTo>
                    <a:lnTo>
                      <a:pt x="4" y="0"/>
                    </a:lnTo>
                    <a:lnTo>
                      <a:pt x="9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03" name="Freeform 599"/>
              <p:cNvSpPr>
                <a:spLocks/>
              </p:cNvSpPr>
              <p:nvPr/>
            </p:nvSpPr>
            <p:spPr bwMode="auto">
              <a:xfrm>
                <a:off x="1340" y="1481"/>
                <a:ext cx="17" cy="28"/>
              </a:xfrm>
              <a:custGeom>
                <a:avLst/>
                <a:gdLst/>
                <a:ahLst/>
                <a:cxnLst>
                  <a:cxn ang="0">
                    <a:pos x="18" y="4"/>
                  </a:cxn>
                  <a:cxn ang="0">
                    <a:pos x="17" y="4"/>
                  </a:cxn>
                  <a:cxn ang="0">
                    <a:pos x="9" y="0"/>
                  </a:cxn>
                  <a:cxn ang="0">
                    <a:pos x="0" y="23"/>
                  </a:cxn>
                  <a:cxn ang="0">
                    <a:pos x="9" y="27"/>
                  </a:cxn>
                  <a:cxn ang="0">
                    <a:pos x="8" y="26"/>
                  </a:cxn>
                  <a:cxn ang="0">
                    <a:pos x="18" y="4"/>
                  </a:cxn>
                </a:cxnLst>
                <a:rect l="0" t="0" r="r" b="b"/>
                <a:pathLst>
                  <a:path w="18" h="27">
                    <a:moveTo>
                      <a:pt x="18" y="4"/>
                    </a:moveTo>
                    <a:lnTo>
                      <a:pt x="17" y="4"/>
                    </a:lnTo>
                    <a:lnTo>
                      <a:pt x="9" y="0"/>
                    </a:lnTo>
                    <a:lnTo>
                      <a:pt x="0" y="23"/>
                    </a:lnTo>
                    <a:lnTo>
                      <a:pt x="9" y="27"/>
                    </a:lnTo>
                    <a:lnTo>
                      <a:pt x="8" y="26"/>
                    </a:lnTo>
                    <a:lnTo>
                      <a:pt x="18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04" name="Freeform 600"/>
              <p:cNvSpPr>
                <a:spLocks/>
              </p:cNvSpPr>
              <p:nvPr/>
            </p:nvSpPr>
            <p:spPr bwMode="auto">
              <a:xfrm>
                <a:off x="1346" y="1485"/>
                <a:ext cx="17" cy="26"/>
              </a:xfrm>
              <a:custGeom>
                <a:avLst/>
                <a:gdLst/>
                <a:ahLst/>
                <a:cxnLst>
                  <a:cxn ang="0">
                    <a:pos x="16" y="2"/>
                  </a:cxn>
                  <a:cxn ang="0">
                    <a:pos x="16" y="3"/>
                  </a:cxn>
                  <a:cxn ang="0">
                    <a:pos x="10" y="0"/>
                  </a:cxn>
                  <a:cxn ang="0">
                    <a:pos x="0" y="22"/>
                  </a:cxn>
                  <a:cxn ang="0">
                    <a:pos x="6" y="25"/>
                  </a:cxn>
                  <a:cxn ang="0">
                    <a:pos x="6" y="25"/>
                  </a:cxn>
                  <a:cxn ang="0">
                    <a:pos x="16" y="2"/>
                  </a:cxn>
                </a:cxnLst>
                <a:rect l="0" t="0" r="r" b="b"/>
                <a:pathLst>
                  <a:path w="16" h="25">
                    <a:moveTo>
                      <a:pt x="16" y="2"/>
                    </a:moveTo>
                    <a:lnTo>
                      <a:pt x="16" y="3"/>
                    </a:lnTo>
                    <a:lnTo>
                      <a:pt x="10" y="0"/>
                    </a:lnTo>
                    <a:lnTo>
                      <a:pt x="0" y="22"/>
                    </a:lnTo>
                    <a:lnTo>
                      <a:pt x="6" y="25"/>
                    </a:lnTo>
                    <a:lnTo>
                      <a:pt x="6" y="25"/>
                    </a:lnTo>
                    <a:lnTo>
                      <a:pt x="16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05" name="Freeform 601"/>
              <p:cNvSpPr>
                <a:spLocks/>
              </p:cNvSpPr>
              <p:nvPr/>
            </p:nvSpPr>
            <p:spPr bwMode="auto">
              <a:xfrm>
                <a:off x="1353" y="1487"/>
                <a:ext cx="15" cy="26"/>
              </a:xfrm>
              <a:custGeom>
                <a:avLst/>
                <a:gdLst/>
                <a:ahLst/>
                <a:cxnLst>
                  <a:cxn ang="0">
                    <a:pos x="10" y="14"/>
                  </a:cxn>
                  <a:cxn ang="0">
                    <a:pos x="15" y="3"/>
                  </a:cxn>
                  <a:cxn ang="0">
                    <a:pos x="10" y="0"/>
                  </a:cxn>
                  <a:cxn ang="0">
                    <a:pos x="0" y="23"/>
                  </a:cxn>
                  <a:cxn ang="0">
                    <a:pos x="5" y="26"/>
                  </a:cxn>
                  <a:cxn ang="0">
                    <a:pos x="10" y="14"/>
                  </a:cxn>
                </a:cxnLst>
                <a:rect l="0" t="0" r="r" b="b"/>
                <a:pathLst>
                  <a:path w="15" h="26">
                    <a:moveTo>
                      <a:pt x="10" y="14"/>
                    </a:moveTo>
                    <a:lnTo>
                      <a:pt x="15" y="3"/>
                    </a:lnTo>
                    <a:lnTo>
                      <a:pt x="10" y="0"/>
                    </a:lnTo>
                    <a:lnTo>
                      <a:pt x="0" y="23"/>
                    </a:lnTo>
                    <a:lnTo>
                      <a:pt x="5" y="26"/>
                    </a:lnTo>
                    <a:lnTo>
                      <a:pt x="10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06" name="Freeform 602"/>
              <p:cNvSpPr>
                <a:spLocks/>
              </p:cNvSpPr>
              <p:nvPr/>
            </p:nvSpPr>
            <p:spPr bwMode="auto">
              <a:xfrm>
                <a:off x="1140" y="1423"/>
                <a:ext cx="17" cy="28"/>
              </a:xfrm>
              <a:custGeom>
                <a:avLst/>
                <a:gdLst/>
                <a:ahLst/>
                <a:cxnLst>
                  <a:cxn ang="0">
                    <a:pos x="16" y="2"/>
                  </a:cxn>
                  <a:cxn ang="0">
                    <a:pos x="16" y="2"/>
                  </a:cxn>
                  <a:cxn ang="0">
                    <a:pos x="5" y="0"/>
                  </a:cxn>
                  <a:cxn ang="0">
                    <a:pos x="0" y="24"/>
                  </a:cxn>
                  <a:cxn ang="0">
                    <a:pos x="11" y="26"/>
                  </a:cxn>
                  <a:cxn ang="0">
                    <a:pos x="11" y="26"/>
                  </a:cxn>
                  <a:cxn ang="0">
                    <a:pos x="16" y="2"/>
                  </a:cxn>
                </a:cxnLst>
                <a:rect l="0" t="0" r="r" b="b"/>
                <a:pathLst>
                  <a:path w="16" h="26">
                    <a:moveTo>
                      <a:pt x="16" y="2"/>
                    </a:moveTo>
                    <a:lnTo>
                      <a:pt x="16" y="2"/>
                    </a:lnTo>
                    <a:lnTo>
                      <a:pt x="5" y="0"/>
                    </a:lnTo>
                    <a:lnTo>
                      <a:pt x="0" y="24"/>
                    </a:lnTo>
                    <a:lnTo>
                      <a:pt x="11" y="26"/>
                    </a:lnTo>
                    <a:lnTo>
                      <a:pt x="11" y="26"/>
                    </a:lnTo>
                    <a:lnTo>
                      <a:pt x="16" y="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07" name="Freeform 603"/>
              <p:cNvSpPr>
                <a:spLocks/>
              </p:cNvSpPr>
              <p:nvPr/>
            </p:nvSpPr>
            <p:spPr bwMode="auto">
              <a:xfrm>
                <a:off x="1152" y="1425"/>
                <a:ext cx="26" cy="28"/>
              </a:xfrm>
              <a:custGeom>
                <a:avLst/>
                <a:gdLst/>
                <a:ahLst/>
                <a:cxnLst>
                  <a:cxn ang="0">
                    <a:pos x="26" y="6"/>
                  </a:cxn>
                  <a:cxn ang="0">
                    <a:pos x="20" y="3"/>
                  </a:cxn>
                  <a:cxn ang="0">
                    <a:pos x="5" y="0"/>
                  </a:cxn>
                  <a:cxn ang="0">
                    <a:pos x="0" y="24"/>
                  </a:cxn>
                  <a:cxn ang="0">
                    <a:pos x="15" y="27"/>
                  </a:cxn>
                  <a:cxn ang="0">
                    <a:pos x="9" y="24"/>
                  </a:cxn>
                  <a:cxn ang="0">
                    <a:pos x="26" y="6"/>
                  </a:cxn>
                  <a:cxn ang="0">
                    <a:pos x="23" y="4"/>
                  </a:cxn>
                  <a:cxn ang="0">
                    <a:pos x="20" y="3"/>
                  </a:cxn>
                  <a:cxn ang="0">
                    <a:pos x="26" y="6"/>
                  </a:cxn>
                </a:cxnLst>
                <a:rect l="0" t="0" r="r" b="b"/>
                <a:pathLst>
                  <a:path w="26" h="27">
                    <a:moveTo>
                      <a:pt x="26" y="6"/>
                    </a:moveTo>
                    <a:lnTo>
                      <a:pt x="20" y="3"/>
                    </a:lnTo>
                    <a:lnTo>
                      <a:pt x="5" y="0"/>
                    </a:lnTo>
                    <a:lnTo>
                      <a:pt x="0" y="24"/>
                    </a:lnTo>
                    <a:lnTo>
                      <a:pt x="15" y="27"/>
                    </a:lnTo>
                    <a:lnTo>
                      <a:pt x="9" y="24"/>
                    </a:lnTo>
                    <a:lnTo>
                      <a:pt x="26" y="6"/>
                    </a:lnTo>
                    <a:lnTo>
                      <a:pt x="23" y="4"/>
                    </a:lnTo>
                    <a:lnTo>
                      <a:pt x="20" y="3"/>
                    </a:lnTo>
                    <a:lnTo>
                      <a:pt x="26" y="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08" name="Freeform 604"/>
              <p:cNvSpPr>
                <a:spLocks/>
              </p:cNvSpPr>
              <p:nvPr/>
            </p:nvSpPr>
            <p:spPr bwMode="auto">
              <a:xfrm>
                <a:off x="1160" y="1431"/>
                <a:ext cx="31" cy="32"/>
              </a:xfrm>
              <a:custGeom>
                <a:avLst/>
                <a:gdLst/>
                <a:ahLst/>
                <a:cxnLst>
                  <a:cxn ang="0">
                    <a:pos x="31" y="12"/>
                  </a:cxn>
                  <a:cxn ang="0">
                    <a:pos x="30" y="12"/>
                  </a:cxn>
                  <a:cxn ang="0">
                    <a:pos x="17" y="0"/>
                  </a:cxn>
                  <a:cxn ang="0">
                    <a:pos x="0" y="18"/>
                  </a:cxn>
                  <a:cxn ang="0">
                    <a:pos x="13" y="30"/>
                  </a:cxn>
                  <a:cxn ang="0">
                    <a:pos x="13" y="30"/>
                  </a:cxn>
                  <a:cxn ang="0">
                    <a:pos x="31" y="12"/>
                  </a:cxn>
                </a:cxnLst>
                <a:rect l="0" t="0" r="r" b="b"/>
                <a:pathLst>
                  <a:path w="31" h="30">
                    <a:moveTo>
                      <a:pt x="31" y="12"/>
                    </a:moveTo>
                    <a:lnTo>
                      <a:pt x="30" y="12"/>
                    </a:lnTo>
                    <a:lnTo>
                      <a:pt x="17" y="0"/>
                    </a:lnTo>
                    <a:lnTo>
                      <a:pt x="0" y="18"/>
                    </a:lnTo>
                    <a:lnTo>
                      <a:pt x="13" y="30"/>
                    </a:lnTo>
                    <a:lnTo>
                      <a:pt x="13" y="30"/>
                    </a:lnTo>
                    <a:lnTo>
                      <a:pt x="31" y="1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09" name="Freeform 605"/>
              <p:cNvSpPr>
                <a:spLocks/>
              </p:cNvSpPr>
              <p:nvPr/>
            </p:nvSpPr>
            <p:spPr bwMode="auto">
              <a:xfrm>
                <a:off x="1174" y="1445"/>
                <a:ext cx="17" cy="18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0" y="18"/>
                  </a:cxn>
                  <a:cxn ang="0">
                    <a:pos x="18" y="0"/>
                  </a:cxn>
                </a:cxnLst>
                <a:rect l="0" t="0" r="r" b="b"/>
                <a:pathLst>
                  <a:path w="18" h="18">
                    <a:moveTo>
                      <a:pt x="18" y="0"/>
                    </a:moveTo>
                    <a:lnTo>
                      <a:pt x="9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0" y="18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10" name="Freeform 606"/>
              <p:cNvSpPr>
                <a:spLocks/>
              </p:cNvSpPr>
              <p:nvPr/>
            </p:nvSpPr>
            <p:spPr bwMode="auto">
              <a:xfrm>
                <a:off x="1174" y="1445"/>
                <a:ext cx="34" cy="36"/>
              </a:xfrm>
              <a:custGeom>
                <a:avLst/>
                <a:gdLst/>
                <a:ahLst/>
                <a:cxnLst>
                  <a:cxn ang="0">
                    <a:pos x="33" y="16"/>
                  </a:cxn>
                  <a:cxn ang="0">
                    <a:pos x="35" y="17"/>
                  </a:cxn>
                  <a:cxn ang="0">
                    <a:pos x="18" y="0"/>
                  </a:cxn>
                  <a:cxn ang="0">
                    <a:pos x="0" y="18"/>
                  </a:cxn>
                  <a:cxn ang="0">
                    <a:pos x="18" y="35"/>
                  </a:cxn>
                  <a:cxn ang="0">
                    <a:pos x="20" y="37"/>
                  </a:cxn>
                  <a:cxn ang="0">
                    <a:pos x="18" y="35"/>
                  </a:cxn>
                  <a:cxn ang="0">
                    <a:pos x="18" y="36"/>
                  </a:cxn>
                  <a:cxn ang="0">
                    <a:pos x="20" y="37"/>
                  </a:cxn>
                  <a:cxn ang="0">
                    <a:pos x="33" y="16"/>
                  </a:cxn>
                </a:cxnLst>
                <a:rect l="0" t="0" r="r" b="b"/>
                <a:pathLst>
                  <a:path w="35" h="37">
                    <a:moveTo>
                      <a:pt x="33" y="16"/>
                    </a:moveTo>
                    <a:lnTo>
                      <a:pt x="35" y="17"/>
                    </a:lnTo>
                    <a:lnTo>
                      <a:pt x="18" y="0"/>
                    </a:lnTo>
                    <a:lnTo>
                      <a:pt x="0" y="18"/>
                    </a:lnTo>
                    <a:lnTo>
                      <a:pt x="18" y="35"/>
                    </a:lnTo>
                    <a:lnTo>
                      <a:pt x="20" y="37"/>
                    </a:lnTo>
                    <a:lnTo>
                      <a:pt x="18" y="35"/>
                    </a:lnTo>
                    <a:lnTo>
                      <a:pt x="18" y="36"/>
                    </a:lnTo>
                    <a:lnTo>
                      <a:pt x="20" y="37"/>
                    </a:lnTo>
                    <a:lnTo>
                      <a:pt x="33" y="1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11" name="Freeform 607"/>
              <p:cNvSpPr>
                <a:spLocks/>
              </p:cNvSpPr>
              <p:nvPr/>
            </p:nvSpPr>
            <p:spPr bwMode="auto">
              <a:xfrm>
                <a:off x="1195" y="1461"/>
                <a:ext cx="26" cy="30"/>
              </a:xfrm>
              <a:custGeom>
                <a:avLst/>
                <a:gdLst/>
                <a:ahLst/>
                <a:cxnLst>
                  <a:cxn ang="0">
                    <a:pos x="26" y="8"/>
                  </a:cxn>
                  <a:cxn ang="0">
                    <a:pos x="27" y="8"/>
                  </a:cxn>
                  <a:cxn ang="0">
                    <a:pos x="13" y="0"/>
                  </a:cxn>
                  <a:cxn ang="0">
                    <a:pos x="0" y="21"/>
                  </a:cxn>
                  <a:cxn ang="0">
                    <a:pos x="14" y="30"/>
                  </a:cxn>
                  <a:cxn ang="0">
                    <a:pos x="16" y="30"/>
                  </a:cxn>
                  <a:cxn ang="0">
                    <a:pos x="26" y="8"/>
                  </a:cxn>
                </a:cxnLst>
                <a:rect l="0" t="0" r="r" b="b"/>
                <a:pathLst>
                  <a:path w="27" h="30">
                    <a:moveTo>
                      <a:pt x="26" y="8"/>
                    </a:moveTo>
                    <a:lnTo>
                      <a:pt x="27" y="8"/>
                    </a:lnTo>
                    <a:lnTo>
                      <a:pt x="13" y="0"/>
                    </a:lnTo>
                    <a:lnTo>
                      <a:pt x="0" y="21"/>
                    </a:lnTo>
                    <a:lnTo>
                      <a:pt x="14" y="30"/>
                    </a:lnTo>
                    <a:lnTo>
                      <a:pt x="16" y="30"/>
                    </a:lnTo>
                    <a:lnTo>
                      <a:pt x="26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12" name="Freeform 608"/>
              <p:cNvSpPr>
                <a:spLocks/>
              </p:cNvSpPr>
              <p:nvPr/>
            </p:nvSpPr>
            <p:spPr bwMode="auto">
              <a:xfrm>
                <a:off x="1210" y="1469"/>
                <a:ext cx="20" cy="28"/>
              </a:xfrm>
              <a:custGeom>
                <a:avLst/>
                <a:gdLst/>
                <a:ahLst/>
                <a:cxnLst>
                  <a:cxn ang="0">
                    <a:pos x="16" y="4"/>
                  </a:cxn>
                  <a:cxn ang="0">
                    <a:pos x="21" y="5"/>
                  </a:cxn>
                  <a:cxn ang="0">
                    <a:pos x="10" y="0"/>
                  </a:cxn>
                  <a:cxn ang="0">
                    <a:pos x="0" y="22"/>
                  </a:cxn>
                  <a:cxn ang="0">
                    <a:pos x="11" y="27"/>
                  </a:cxn>
                  <a:cxn ang="0">
                    <a:pos x="16" y="29"/>
                  </a:cxn>
                  <a:cxn ang="0">
                    <a:pos x="11" y="27"/>
                  </a:cxn>
                  <a:cxn ang="0">
                    <a:pos x="13" y="29"/>
                  </a:cxn>
                  <a:cxn ang="0">
                    <a:pos x="16" y="29"/>
                  </a:cxn>
                  <a:cxn ang="0">
                    <a:pos x="16" y="4"/>
                  </a:cxn>
                </a:cxnLst>
                <a:rect l="0" t="0" r="r" b="b"/>
                <a:pathLst>
                  <a:path w="21" h="29">
                    <a:moveTo>
                      <a:pt x="16" y="4"/>
                    </a:moveTo>
                    <a:lnTo>
                      <a:pt x="21" y="5"/>
                    </a:lnTo>
                    <a:lnTo>
                      <a:pt x="10" y="0"/>
                    </a:lnTo>
                    <a:lnTo>
                      <a:pt x="0" y="22"/>
                    </a:lnTo>
                    <a:lnTo>
                      <a:pt x="11" y="27"/>
                    </a:lnTo>
                    <a:lnTo>
                      <a:pt x="16" y="29"/>
                    </a:lnTo>
                    <a:lnTo>
                      <a:pt x="11" y="27"/>
                    </a:lnTo>
                    <a:lnTo>
                      <a:pt x="13" y="29"/>
                    </a:lnTo>
                    <a:lnTo>
                      <a:pt x="16" y="29"/>
                    </a:lnTo>
                    <a:lnTo>
                      <a:pt x="16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13" name="Freeform 609"/>
              <p:cNvSpPr>
                <a:spLocks/>
              </p:cNvSpPr>
              <p:nvPr/>
            </p:nvSpPr>
            <p:spPr bwMode="auto">
              <a:xfrm>
                <a:off x="1220" y="1473"/>
                <a:ext cx="5" cy="24"/>
              </a:xfrm>
              <a:custGeom>
                <a:avLst/>
                <a:gdLst/>
                <a:ahLst/>
                <a:cxnLst>
                  <a:cxn ang="0">
                    <a:pos x="5" y="0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5" y="25"/>
                  </a:cxn>
                  <a:cxn ang="0">
                    <a:pos x="0" y="23"/>
                  </a:cxn>
                  <a:cxn ang="0">
                    <a:pos x="2" y="25"/>
                  </a:cxn>
                  <a:cxn ang="0">
                    <a:pos x="5" y="25"/>
                  </a:cxn>
                  <a:cxn ang="0">
                    <a:pos x="5" y="0"/>
                  </a:cxn>
                </a:cxnLst>
                <a:rect l="0" t="0" r="r" b="b"/>
                <a:pathLst>
                  <a:path w="5" h="25">
                    <a:moveTo>
                      <a:pt x="5" y="0"/>
                    </a:moveTo>
                    <a:lnTo>
                      <a:pt x="5" y="12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5" y="25"/>
                    </a:lnTo>
                    <a:lnTo>
                      <a:pt x="0" y="23"/>
                    </a:lnTo>
                    <a:lnTo>
                      <a:pt x="2" y="25"/>
                    </a:lnTo>
                    <a:lnTo>
                      <a:pt x="5" y="25"/>
                    </a:lnTo>
                    <a:lnTo>
                      <a:pt x="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14" name="Freeform 610"/>
              <p:cNvSpPr>
                <a:spLocks/>
              </p:cNvSpPr>
              <p:nvPr/>
            </p:nvSpPr>
            <p:spPr bwMode="auto">
              <a:xfrm>
                <a:off x="1225" y="1473"/>
                <a:ext cx="19" cy="24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17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7" y="25"/>
                  </a:cxn>
                  <a:cxn ang="0">
                    <a:pos x="15" y="24"/>
                  </a:cxn>
                  <a:cxn ang="0">
                    <a:pos x="20" y="0"/>
                  </a:cxn>
                  <a:cxn ang="0">
                    <a:pos x="19" y="0"/>
                  </a:cxn>
                  <a:cxn ang="0">
                    <a:pos x="17" y="0"/>
                  </a:cxn>
                  <a:cxn ang="0">
                    <a:pos x="20" y="0"/>
                  </a:cxn>
                </a:cxnLst>
                <a:rect l="0" t="0" r="r" b="b"/>
                <a:pathLst>
                  <a:path w="20" h="25">
                    <a:moveTo>
                      <a:pt x="20" y="0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7" y="25"/>
                    </a:lnTo>
                    <a:lnTo>
                      <a:pt x="15" y="24"/>
                    </a:lnTo>
                    <a:lnTo>
                      <a:pt x="20" y="0"/>
                    </a:lnTo>
                    <a:lnTo>
                      <a:pt x="19" y="0"/>
                    </a:lnTo>
                    <a:lnTo>
                      <a:pt x="17" y="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15" name="Freeform 611"/>
              <p:cNvSpPr>
                <a:spLocks/>
              </p:cNvSpPr>
              <p:nvPr/>
            </p:nvSpPr>
            <p:spPr bwMode="auto">
              <a:xfrm>
                <a:off x="1241" y="1473"/>
                <a:ext cx="26" cy="28"/>
              </a:xfrm>
              <a:custGeom>
                <a:avLst/>
                <a:gdLst/>
                <a:ahLst/>
                <a:cxnLst>
                  <a:cxn ang="0">
                    <a:pos x="26" y="6"/>
                  </a:cxn>
                  <a:cxn ang="0">
                    <a:pos x="22" y="4"/>
                  </a:cxn>
                  <a:cxn ang="0">
                    <a:pos x="5" y="0"/>
                  </a:cxn>
                  <a:cxn ang="0">
                    <a:pos x="0" y="24"/>
                  </a:cxn>
                  <a:cxn ang="0">
                    <a:pos x="17" y="28"/>
                  </a:cxn>
                  <a:cxn ang="0">
                    <a:pos x="12" y="26"/>
                  </a:cxn>
                  <a:cxn ang="0">
                    <a:pos x="26" y="6"/>
                  </a:cxn>
                  <a:cxn ang="0">
                    <a:pos x="24" y="4"/>
                  </a:cxn>
                  <a:cxn ang="0">
                    <a:pos x="22" y="4"/>
                  </a:cxn>
                  <a:cxn ang="0">
                    <a:pos x="26" y="6"/>
                  </a:cxn>
                </a:cxnLst>
                <a:rect l="0" t="0" r="r" b="b"/>
                <a:pathLst>
                  <a:path w="26" h="28">
                    <a:moveTo>
                      <a:pt x="26" y="6"/>
                    </a:moveTo>
                    <a:lnTo>
                      <a:pt x="22" y="4"/>
                    </a:lnTo>
                    <a:lnTo>
                      <a:pt x="5" y="0"/>
                    </a:lnTo>
                    <a:lnTo>
                      <a:pt x="0" y="24"/>
                    </a:lnTo>
                    <a:lnTo>
                      <a:pt x="17" y="28"/>
                    </a:lnTo>
                    <a:lnTo>
                      <a:pt x="12" y="26"/>
                    </a:lnTo>
                    <a:lnTo>
                      <a:pt x="26" y="6"/>
                    </a:lnTo>
                    <a:lnTo>
                      <a:pt x="24" y="4"/>
                    </a:lnTo>
                    <a:lnTo>
                      <a:pt x="22" y="4"/>
                    </a:lnTo>
                    <a:lnTo>
                      <a:pt x="26" y="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16" name="Freeform 612"/>
              <p:cNvSpPr>
                <a:spLocks/>
              </p:cNvSpPr>
              <p:nvPr/>
            </p:nvSpPr>
            <p:spPr bwMode="auto">
              <a:xfrm>
                <a:off x="1253" y="1479"/>
                <a:ext cx="36" cy="32"/>
              </a:xfrm>
              <a:custGeom>
                <a:avLst/>
                <a:gdLst/>
                <a:ahLst/>
                <a:cxnLst>
                  <a:cxn ang="0">
                    <a:pos x="28" y="23"/>
                  </a:cxn>
                  <a:cxn ang="0">
                    <a:pos x="35" y="13"/>
                  </a:cxn>
                  <a:cxn ang="0">
                    <a:pos x="14" y="0"/>
                  </a:cxn>
                  <a:cxn ang="0">
                    <a:pos x="0" y="20"/>
                  </a:cxn>
                  <a:cxn ang="0">
                    <a:pos x="21" y="33"/>
                  </a:cxn>
                  <a:cxn ang="0">
                    <a:pos x="28" y="23"/>
                  </a:cxn>
                </a:cxnLst>
                <a:rect l="0" t="0" r="r" b="b"/>
                <a:pathLst>
                  <a:path w="35" h="33">
                    <a:moveTo>
                      <a:pt x="28" y="23"/>
                    </a:moveTo>
                    <a:lnTo>
                      <a:pt x="35" y="13"/>
                    </a:lnTo>
                    <a:lnTo>
                      <a:pt x="14" y="0"/>
                    </a:lnTo>
                    <a:lnTo>
                      <a:pt x="0" y="20"/>
                    </a:lnTo>
                    <a:lnTo>
                      <a:pt x="21" y="33"/>
                    </a:lnTo>
                    <a:lnTo>
                      <a:pt x="28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17" name="Freeform 613"/>
              <p:cNvSpPr>
                <a:spLocks/>
              </p:cNvSpPr>
              <p:nvPr/>
            </p:nvSpPr>
            <p:spPr bwMode="auto">
              <a:xfrm>
                <a:off x="1150" y="1385"/>
                <a:ext cx="19" cy="28"/>
              </a:xfrm>
              <a:custGeom>
                <a:avLst/>
                <a:gdLst/>
                <a:ahLst/>
                <a:cxnLst>
                  <a:cxn ang="0">
                    <a:pos x="17" y="3"/>
                  </a:cxn>
                  <a:cxn ang="0">
                    <a:pos x="18" y="4"/>
                  </a:cxn>
                  <a:cxn ang="0">
                    <a:pos x="7" y="0"/>
                  </a:cxn>
                  <a:cxn ang="0">
                    <a:pos x="0" y="24"/>
                  </a:cxn>
                  <a:cxn ang="0">
                    <a:pos x="11" y="28"/>
                  </a:cxn>
                  <a:cxn ang="0">
                    <a:pos x="13" y="28"/>
                  </a:cxn>
                  <a:cxn ang="0">
                    <a:pos x="17" y="3"/>
                  </a:cxn>
                </a:cxnLst>
                <a:rect l="0" t="0" r="r" b="b"/>
                <a:pathLst>
                  <a:path w="18" h="28">
                    <a:moveTo>
                      <a:pt x="17" y="3"/>
                    </a:moveTo>
                    <a:lnTo>
                      <a:pt x="18" y="4"/>
                    </a:lnTo>
                    <a:lnTo>
                      <a:pt x="7" y="0"/>
                    </a:lnTo>
                    <a:lnTo>
                      <a:pt x="0" y="24"/>
                    </a:lnTo>
                    <a:lnTo>
                      <a:pt x="11" y="28"/>
                    </a:lnTo>
                    <a:lnTo>
                      <a:pt x="13" y="28"/>
                    </a:lnTo>
                    <a:lnTo>
                      <a:pt x="17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18" name="Freeform 614"/>
              <p:cNvSpPr>
                <a:spLocks/>
              </p:cNvSpPr>
              <p:nvPr/>
            </p:nvSpPr>
            <p:spPr bwMode="auto">
              <a:xfrm>
                <a:off x="1164" y="1389"/>
                <a:ext cx="22" cy="28"/>
              </a:xfrm>
              <a:custGeom>
                <a:avLst/>
                <a:gdLst/>
                <a:ahLst/>
                <a:cxnLst>
                  <a:cxn ang="0">
                    <a:pos x="22" y="4"/>
                  </a:cxn>
                  <a:cxn ang="0">
                    <a:pos x="18" y="3"/>
                  </a:cxn>
                  <a:cxn ang="0">
                    <a:pos x="4" y="0"/>
                  </a:cxn>
                  <a:cxn ang="0">
                    <a:pos x="0" y="25"/>
                  </a:cxn>
                  <a:cxn ang="0">
                    <a:pos x="15" y="28"/>
                  </a:cxn>
                  <a:cxn ang="0">
                    <a:pos x="10" y="26"/>
                  </a:cxn>
                  <a:cxn ang="0">
                    <a:pos x="22" y="4"/>
                  </a:cxn>
                  <a:cxn ang="0">
                    <a:pos x="21" y="3"/>
                  </a:cxn>
                  <a:cxn ang="0">
                    <a:pos x="18" y="3"/>
                  </a:cxn>
                  <a:cxn ang="0">
                    <a:pos x="22" y="4"/>
                  </a:cxn>
                </a:cxnLst>
                <a:rect l="0" t="0" r="r" b="b"/>
                <a:pathLst>
                  <a:path w="22" h="28">
                    <a:moveTo>
                      <a:pt x="22" y="4"/>
                    </a:moveTo>
                    <a:lnTo>
                      <a:pt x="18" y="3"/>
                    </a:lnTo>
                    <a:lnTo>
                      <a:pt x="4" y="0"/>
                    </a:lnTo>
                    <a:lnTo>
                      <a:pt x="0" y="25"/>
                    </a:lnTo>
                    <a:lnTo>
                      <a:pt x="15" y="28"/>
                    </a:lnTo>
                    <a:lnTo>
                      <a:pt x="10" y="26"/>
                    </a:lnTo>
                    <a:lnTo>
                      <a:pt x="22" y="4"/>
                    </a:lnTo>
                    <a:lnTo>
                      <a:pt x="21" y="3"/>
                    </a:lnTo>
                    <a:lnTo>
                      <a:pt x="18" y="3"/>
                    </a:lnTo>
                    <a:lnTo>
                      <a:pt x="22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19" name="Freeform 615"/>
              <p:cNvSpPr>
                <a:spLocks/>
              </p:cNvSpPr>
              <p:nvPr/>
            </p:nvSpPr>
            <p:spPr bwMode="auto">
              <a:xfrm>
                <a:off x="1174" y="1393"/>
                <a:ext cx="34" cy="32"/>
              </a:xfrm>
              <a:custGeom>
                <a:avLst/>
                <a:gdLst/>
                <a:ahLst/>
                <a:cxnLst>
                  <a:cxn ang="0">
                    <a:pos x="34" y="12"/>
                  </a:cxn>
                  <a:cxn ang="0">
                    <a:pos x="32" y="11"/>
                  </a:cxn>
                  <a:cxn ang="0">
                    <a:pos x="12" y="0"/>
                  </a:cxn>
                  <a:cxn ang="0">
                    <a:pos x="0" y="22"/>
                  </a:cxn>
                  <a:cxn ang="0">
                    <a:pos x="20" y="33"/>
                  </a:cxn>
                  <a:cxn ang="0">
                    <a:pos x="19" y="32"/>
                  </a:cxn>
                  <a:cxn ang="0">
                    <a:pos x="34" y="12"/>
                  </a:cxn>
                </a:cxnLst>
                <a:rect l="0" t="0" r="r" b="b"/>
                <a:pathLst>
                  <a:path w="34" h="33">
                    <a:moveTo>
                      <a:pt x="34" y="12"/>
                    </a:moveTo>
                    <a:lnTo>
                      <a:pt x="32" y="11"/>
                    </a:lnTo>
                    <a:lnTo>
                      <a:pt x="12" y="0"/>
                    </a:lnTo>
                    <a:lnTo>
                      <a:pt x="0" y="22"/>
                    </a:lnTo>
                    <a:lnTo>
                      <a:pt x="20" y="33"/>
                    </a:lnTo>
                    <a:lnTo>
                      <a:pt x="19" y="32"/>
                    </a:lnTo>
                    <a:lnTo>
                      <a:pt x="34" y="1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20" name="Freeform 616"/>
              <p:cNvSpPr>
                <a:spLocks/>
              </p:cNvSpPr>
              <p:nvPr/>
            </p:nvSpPr>
            <p:spPr bwMode="auto">
              <a:xfrm>
                <a:off x="1193" y="1405"/>
                <a:ext cx="15" cy="2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0" y="20"/>
                  </a:cxn>
                  <a:cxn ang="0">
                    <a:pos x="15" y="0"/>
                  </a:cxn>
                </a:cxnLst>
                <a:rect l="0" t="0" r="r" b="b"/>
                <a:pathLst>
                  <a:path w="15" h="20">
                    <a:moveTo>
                      <a:pt x="15" y="0"/>
                    </a:moveTo>
                    <a:lnTo>
                      <a:pt x="7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0" y="2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21" name="Freeform 617"/>
              <p:cNvSpPr>
                <a:spLocks/>
              </p:cNvSpPr>
              <p:nvPr/>
            </p:nvSpPr>
            <p:spPr bwMode="auto">
              <a:xfrm>
                <a:off x="1193" y="1405"/>
                <a:ext cx="32" cy="34"/>
              </a:xfrm>
              <a:custGeom>
                <a:avLst/>
                <a:gdLst/>
                <a:ahLst/>
                <a:cxnLst>
                  <a:cxn ang="0">
                    <a:pos x="30" y="11"/>
                  </a:cxn>
                  <a:cxn ang="0">
                    <a:pos x="32" y="12"/>
                  </a:cxn>
                  <a:cxn ang="0">
                    <a:pos x="15" y="0"/>
                  </a:cxn>
                  <a:cxn ang="0">
                    <a:pos x="0" y="20"/>
                  </a:cxn>
                  <a:cxn ang="0">
                    <a:pos x="17" y="32"/>
                  </a:cxn>
                  <a:cxn ang="0">
                    <a:pos x="19" y="34"/>
                  </a:cxn>
                  <a:cxn ang="0">
                    <a:pos x="17" y="32"/>
                  </a:cxn>
                  <a:cxn ang="0">
                    <a:pos x="18" y="33"/>
                  </a:cxn>
                  <a:cxn ang="0">
                    <a:pos x="19" y="34"/>
                  </a:cxn>
                  <a:cxn ang="0">
                    <a:pos x="30" y="11"/>
                  </a:cxn>
                </a:cxnLst>
                <a:rect l="0" t="0" r="r" b="b"/>
                <a:pathLst>
                  <a:path w="32" h="34">
                    <a:moveTo>
                      <a:pt x="30" y="11"/>
                    </a:moveTo>
                    <a:lnTo>
                      <a:pt x="32" y="12"/>
                    </a:lnTo>
                    <a:lnTo>
                      <a:pt x="15" y="0"/>
                    </a:lnTo>
                    <a:lnTo>
                      <a:pt x="0" y="20"/>
                    </a:lnTo>
                    <a:lnTo>
                      <a:pt x="17" y="32"/>
                    </a:lnTo>
                    <a:lnTo>
                      <a:pt x="19" y="34"/>
                    </a:lnTo>
                    <a:lnTo>
                      <a:pt x="17" y="32"/>
                    </a:lnTo>
                    <a:lnTo>
                      <a:pt x="18" y="33"/>
                    </a:lnTo>
                    <a:lnTo>
                      <a:pt x="19" y="34"/>
                    </a:lnTo>
                    <a:lnTo>
                      <a:pt x="30" y="1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22" name="Freeform 618"/>
              <p:cNvSpPr>
                <a:spLocks/>
              </p:cNvSpPr>
              <p:nvPr/>
            </p:nvSpPr>
            <p:spPr bwMode="auto">
              <a:xfrm>
                <a:off x="1212" y="1415"/>
                <a:ext cx="31" cy="34"/>
              </a:xfrm>
              <a:custGeom>
                <a:avLst/>
                <a:gdLst/>
                <a:ahLst/>
                <a:cxnLst>
                  <a:cxn ang="0">
                    <a:pos x="24" y="8"/>
                  </a:cxn>
                  <a:cxn ang="0">
                    <a:pos x="31" y="9"/>
                  </a:cxn>
                  <a:cxn ang="0">
                    <a:pos x="11" y="0"/>
                  </a:cxn>
                  <a:cxn ang="0">
                    <a:pos x="0" y="23"/>
                  </a:cxn>
                  <a:cxn ang="0">
                    <a:pos x="21" y="32"/>
                  </a:cxn>
                  <a:cxn ang="0">
                    <a:pos x="28" y="33"/>
                  </a:cxn>
                  <a:cxn ang="0">
                    <a:pos x="21" y="32"/>
                  </a:cxn>
                  <a:cxn ang="0">
                    <a:pos x="24" y="33"/>
                  </a:cxn>
                  <a:cxn ang="0">
                    <a:pos x="28" y="33"/>
                  </a:cxn>
                  <a:cxn ang="0">
                    <a:pos x="24" y="8"/>
                  </a:cxn>
                </a:cxnLst>
                <a:rect l="0" t="0" r="r" b="b"/>
                <a:pathLst>
                  <a:path w="31" h="33">
                    <a:moveTo>
                      <a:pt x="24" y="8"/>
                    </a:moveTo>
                    <a:lnTo>
                      <a:pt x="31" y="9"/>
                    </a:lnTo>
                    <a:lnTo>
                      <a:pt x="11" y="0"/>
                    </a:lnTo>
                    <a:lnTo>
                      <a:pt x="0" y="23"/>
                    </a:lnTo>
                    <a:lnTo>
                      <a:pt x="21" y="32"/>
                    </a:lnTo>
                    <a:lnTo>
                      <a:pt x="28" y="33"/>
                    </a:lnTo>
                    <a:lnTo>
                      <a:pt x="21" y="32"/>
                    </a:lnTo>
                    <a:lnTo>
                      <a:pt x="24" y="33"/>
                    </a:lnTo>
                    <a:lnTo>
                      <a:pt x="28" y="33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23" name="Freeform 619"/>
              <p:cNvSpPr>
                <a:spLocks/>
              </p:cNvSpPr>
              <p:nvPr/>
            </p:nvSpPr>
            <p:spPr bwMode="auto">
              <a:xfrm>
                <a:off x="1236" y="1419"/>
                <a:ext cx="24" cy="30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0" y="0"/>
                  </a:cxn>
                  <a:cxn ang="0">
                    <a:pos x="0" y="4"/>
                  </a:cxn>
                  <a:cxn ang="0">
                    <a:pos x="4" y="29"/>
                  </a:cxn>
                  <a:cxn ang="0">
                    <a:pos x="23" y="25"/>
                  </a:cxn>
                  <a:cxn ang="0">
                    <a:pos x="22" y="25"/>
                  </a:cxn>
                  <a:cxn ang="0">
                    <a:pos x="22" y="0"/>
                  </a:cxn>
                </a:cxnLst>
                <a:rect l="0" t="0" r="r" b="b"/>
                <a:pathLst>
                  <a:path w="23" h="29">
                    <a:moveTo>
                      <a:pt x="22" y="0"/>
                    </a:moveTo>
                    <a:lnTo>
                      <a:pt x="20" y="0"/>
                    </a:lnTo>
                    <a:lnTo>
                      <a:pt x="0" y="4"/>
                    </a:lnTo>
                    <a:lnTo>
                      <a:pt x="4" y="29"/>
                    </a:lnTo>
                    <a:lnTo>
                      <a:pt x="23" y="25"/>
                    </a:lnTo>
                    <a:lnTo>
                      <a:pt x="22" y="25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24" name="Freeform 620"/>
              <p:cNvSpPr>
                <a:spLocks/>
              </p:cNvSpPr>
              <p:nvPr/>
            </p:nvSpPr>
            <p:spPr bwMode="auto">
              <a:xfrm>
                <a:off x="1258" y="1419"/>
                <a:ext cx="0" cy="26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25"/>
                  </a:cxn>
                  <a:cxn ang="0">
                    <a:pos x="0" y="0"/>
                  </a:cxn>
                </a:cxnLst>
                <a:rect l="0" t="0" r="r" b="b"/>
                <a:pathLst>
                  <a:path h="25">
                    <a:moveTo>
                      <a:pt x="0" y="0"/>
                    </a:moveTo>
                    <a:lnTo>
                      <a:pt x="0" y="13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25" name="Freeform 621"/>
              <p:cNvSpPr>
                <a:spLocks/>
              </p:cNvSpPr>
              <p:nvPr/>
            </p:nvSpPr>
            <p:spPr bwMode="auto">
              <a:xfrm>
                <a:off x="1258" y="1419"/>
                <a:ext cx="24" cy="26"/>
              </a:xfrm>
              <a:custGeom>
                <a:avLst/>
                <a:gdLst/>
                <a:ahLst/>
                <a:cxnLst>
                  <a:cxn ang="0">
                    <a:pos x="23" y="1"/>
                  </a:cxn>
                  <a:cxn ang="0">
                    <a:pos x="19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9" y="25"/>
                  </a:cxn>
                  <a:cxn ang="0">
                    <a:pos x="16" y="25"/>
                  </a:cxn>
                  <a:cxn ang="0">
                    <a:pos x="23" y="1"/>
                  </a:cxn>
                  <a:cxn ang="0">
                    <a:pos x="21" y="0"/>
                  </a:cxn>
                  <a:cxn ang="0">
                    <a:pos x="19" y="0"/>
                  </a:cxn>
                  <a:cxn ang="0">
                    <a:pos x="23" y="1"/>
                  </a:cxn>
                </a:cxnLst>
                <a:rect l="0" t="0" r="r" b="b"/>
                <a:pathLst>
                  <a:path w="23" h="25">
                    <a:moveTo>
                      <a:pt x="23" y="1"/>
                    </a:moveTo>
                    <a:lnTo>
                      <a:pt x="19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9" y="25"/>
                    </a:lnTo>
                    <a:lnTo>
                      <a:pt x="16" y="25"/>
                    </a:lnTo>
                    <a:lnTo>
                      <a:pt x="23" y="1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23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26" name="Freeform 622"/>
              <p:cNvSpPr>
                <a:spLocks/>
              </p:cNvSpPr>
              <p:nvPr/>
            </p:nvSpPr>
            <p:spPr bwMode="auto">
              <a:xfrm>
                <a:off x="1273" y="1421"/>
                <a:ext cx="32" cy="30"/>
              </a:xfrm>
              <a:custGeom>
                <a:avLst/>
                <a:gdLst/>
                <a:ahLst/>
                <a:cxnLst>
                  <a:cxn ang="0">
                    <a:pos x="32" y="7"/>
                  </a:cxn>
                  <a:cxn ang="0">
                    <a:pos x="27" y="5"/>
                  </a:cxn>
                  <a:cxn ang="0">
                    <a:pos x="7" y="0"/>
                  </a:cxn>
                  <a:cxn ang="0">
                    <a:pos x="0" y="24"/>
                  </a:cxn>
                  <a:cxn ang="0">
                    <a:pos x="21" y="29"/>
                  </a:cxn>
                  <a:cxn ang="0">
                    <a:pos x="17" y="28"/>
                  </a:cxn>
                  <a:cxn ang="0">
                    <a:pos x="32" y="7"/>
                  </a:cxn>
                  <a:cxn ang="0">
                    <a:pos x="30" y="6"/>
                  </a:cxn>
                  <a:cxn ang="0">
                    <a:pos x="27" y="5"/>
                  </a:cxn>
                  <a:cxn ang="0">
                    <a:pos x="32" y="7"/>
                  </a:cxn>
                </a:cxnLst>
                <a:rect l="0" t="0" r="r" b="b"/>
                <a:pathLst>
                  <a:path w="32" h="29">
                    <a:moveTo>
                      <a:pt x="32" y="7"/>
                    </a:moveTo>
                    <a:lnTo>
                      <a:pt x="27" y="5"/>
                    </a:lnTo>
                    <a:lnTo>
                      <a:pt x="7" y="0"/>
                    </a:lnTo>
                    <a:lnTo>
                      <a:pt x="0" y="24"/>
                    </a:lnTo>
                    <a:lnTo>
                      <a:pt x="21" y="29"/>
                    </a:lnTo>
                    <a:lnTo>
                      <a:pt x="17" y="28"/>
                    </a:lnTo>
                    <a:lnTo>
                      <a:pt x="32" y="7"/>
                    </a:lnTo>
                    <a:lnTo>
                      <a:pt x="30" y="6"/>
                    </a:lnTo>
                    <a:lnTo>
                      <a:pt x="27" y="5"/>
                    </a:lnTo>
                    <a:lnTo>
                      <a:pt x="32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27" name="Freeform 623"/>
              <p:cNvSpPr>
                <a:spLocks/>
              </p:cNvSpPr>
              <p:nvPr/>
            </p:nvSpPr>
            <p:spPr bwMode="auto">
              <a:xfrm>
                <a:off x="1290" y="1427"/>
                <a:ext cx="36" cy="36"/>
              </a:xfrm>
              <a:custGeom>
                <a:avLst/>
                <a:gdLst/>
                <a:ahLst/>
                <a:cxnLst>
                  <a:cxn ang="0">
                    <a:pos x="35" y="15"/>
                  </a:cxn>
                  <a:cxn ang="0">
                    <a:pos x="34" y="15"/>
                  </a:cxn>
                  <a:cxn ang="0">
                    <a:pos x="15" y="0"/>
                  </a:cxn>
                  <a:cxn ang="0">
                    <a:pos x="0" y="21"/>
                  </a:cxn>
                  <a:cxn ang="0">
                    <a:pos x="20" y="35"/>
                  </a:cxn>
                  <a:cxn ang="0">
                    <a:pos x="19" y="35"/>
                  </a:cxn>
                  <a:cxn ang="0">
                    <a:pos x="35" y="15"/>
                  </a:cxn>
                </a:cxnLst>
                <a:rect l="0" t="0" r="r" b="b"/>
                <a:pathLst>
                  <a:path w="35" h="35">
                    <a:moveTo>
                      <a:pt x="35" y="15"/>
                    </a:moveTo>
                    <a:lnTo>
                      <a:pt x="34" y="15"/>
                    </a:lnTo>
                    <a:lnTo>
                      <a:pt x="15" y="0"/>
                    </a:lnTo>
                    <a:lnTo>
                      <a:pt x="0" y="21"/>
                    </a:lnTo>
                    <a:lnTo>
                      <a:pt x="20" y="35"/>
                    </a:lnTo>
                    <a:lnTo>
                      <a:pt x="19" y="35"/>
                    </a:lnTo>
                    <a:lnTo>
                      <a:pt x="35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28" name="Freeform 624"/>
              <p:cNvSpPr>
                <a:spLocks/>
              </p:cNvSpPr>
              <p:nvPr/>
            </p:nvSpPr>
            <p:spPr bwMode="auto">
              <a:xfrm>
                <a:off x="1311" y="1443"/>
                <a:ext cx="15" cy="2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0" y="20"/>
                  </a:cxn>
                  <a:cxn ang="0">
                    <a:pos x="16" y="0"/>
                  </a:cxn>
                </a:cxnLst>
                <a:rect l="0" t="0" r="r" b="b"/>
                <a:pathLst>
                  <a:path w="16" h="20">
                    <a:moveTo>
                      <a:pt x="16" y="0"/>
                    </a:move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0" y="2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29" name="Freeform 625"/>
              <p:cNvSpPr>
                <a:spLocks/>
              </p:cNvSpPr>
              <p:nvPr/>
            </p:nvSpPr>
            <p:spPr bwMode="auto">
              <a:xfrm>
                <a:off x="1311" y="1443"/>
                <a:ext cx="32" cy="36"/>
              </a:xfrm>
              <a:custGeom>
                <a:avLst/>
                <a:gdLst/>
                <a:ahLst/>
                <a:cxnLst>
                  <a:cxn ang="0">
                    <a:pos x="31" y="13"/>
                  </a:cxn>
                  <a:cxn ang="0">
                    <a:pos x="33" y="14"/>
                  </a:cxn>
                  <a:cxn ang="0">
                    <a:pos x="16" y="0"/>
                  </a:cxn>
                  <a:cxn ang="0">
                    <a:pos x="0" y="20"/>
                  </a:cxn>
                  <a:cxn ang="0">
                    <a:pos x="17" y="34"/>
                  </a:cxn>
                  <a:cxn ang="0">
                    <a:pos x="20" y="35"/>
                  </a:cxn>
                  <a:cxn ang="0">
                    <a:pos x="17" y="34"/>
                  </a:cxn>
                  <a:cxn ang="0">
                    <a:pos x="18" y="35"/>
                  </a:cxn>
                  <a:cxn ang="0">
                    <a:pos x="20" y="35"/>
                  </a:cxn>
                  <a:cxn ang="0">
                    <a:pos x="31" y="13"/>
                  </a:cxn>
                </a:cxnLst>
                <a:rect l="0" t="0" r="r" b="b"/>
                <a:pathLst>
                  <a:path w="33" h="35">
                    <a:moveTo>
                      <a:pt x="31" y="13"/>
                    </a:moveTo>
                    <a:lnTo>
                      <a:pt x="33" y="14"/>
                    </a:lnTo>
                    <a:lnTo>
                      <a:pt x="16" y="0"/>
                    </a:lnTo>
                    <a:lnTo>
                      <a:pt x="0" y="20"/>
                    </a:lnTo>
                    <a:lnTo>
                      <a:pt x="17" y="34"/>
                    </a:lnTo>
                    <a:lnTo>
                      <a:pt x="20" y="35"/>
                    </a:lnTo>
                    <a:lnTo>
                      <a:pt x="17" y="34"/>
                    </a:lnTo>
                    <a:lnTo>
                      <a:pt x="18" y="35"/>
                    </a:lnTo>
                    <a:lnTo>
                      <a:pt x="20" y="35"/>
                    </a:lnTo>
                    <a:lnTo>
                      <a:pt x="31" y="1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30" name="Freeform 626"/>
              <p:cNvSpPr>
                <a:spLocks/>
              </p:cNvSpPr>
              <p:nvPr/>
            </p:nvSpPr>
            <p:spPr bwMode="auto">
              <a:xfrm>
                <a:off x="1329" y="1457"/>
                <a:ext cx="29" cy="32"/>
              </a:xfrm>
              <a:custGeom>
                <a:avLst/>
                <a:gdLst/>
                <a:ahLst/>
                <a:cxnLst>
                  <a:cxn ang="0">
                    <a:pos x="22" y="7"/>
                  </a:cxn>
                  <a:cxn ang="0">
                    <a:pos x="28" y="9"/>
                  </a:cxn>
                  <a:cxn ang="0">
                    <a:pos x="11" y="0"/>
                  </a:cxn>
                  <a:cxn ang="0">
                    <a:pos x="0" y="22"/>
                  </a:cxn>
                  <a:cxn ang="0">
                    <a:pos x="17" y="31"/>
                  </a:cxn>
                  <a:cxn ang="0">
                    <a:pos x="22" y="32"/>
                  </a:cxn>
                  <a:cxn ang="0">
                    <a:pos x="17" y="31"/>
                  </a:cxn>
                  <a:cxn ang="0">
                    <a:pos x="19" y="32"/>
                  </a:cxn>
                  <a:cxn ang="0">
                    <a:pos x="22" y="32"/>
                  </a:cxn>
                  <a:cxn ang="0">
                    <a:pos x="22" y="7"/>
                  </a:cxn>
                </a:cxnLst>
                <a:rect l="0" t="0" r="r" b="b"/>
                <a:pathLst>
                  <a:path w="28" h="32">
                    <a:moveTo>
                      <a:pt x="22" y="7"/>
                    </a:moveTo>
                    <a:lnTo>
                      <a:pt x="28" y="9"/>
                    </a:lnTo>
                    <a:lnTo>
                      <a:pt x="11" y="0"/>
                    </a:lnTo>
                    <a:lnTo>
                      <a:pt x="0" y="22"/>
                    </a:lnTo>
                    <a:lnTo>
                      <a:pt x="17" y="31"/>
                    </a:lnTo>
                    <a:lnTo>
                      <a:pt x="22" y="32"/>
                    </a:lnTo>
                    <a:lnTo>
                      <a:pt x="17" y="31"/>
                    </a:lnTo>
                    <a:lnTo>
                      <a:pt x="19" y="32"/>
                    </a:lnTo>
                    <a:lnTo>
                      <a:pt x="22" y="32"/>
                    </a:lnTo>
                    <a:lnTo>
                      <a:pt x="22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31" name="Freeform 627"/>
              <p:cNvSpPr>
                <a:spLocks/>
              </p:cNvSpPr>
              <p:nvPr/>
            </p:nvSpPr>
            <p:spPr bwMode="auto">
              <a:xfrm>
                <a:off x="1352" y="1463"/>
                <a:ext cx="19" cy="26"/>
              </a:xfrm>
              <a:custGeom>
                <a:avLst/>
                <a:gdLst/>
                <a:ahLst/>
                <a:cxnLst>
                  <a:cxn ang="0">
                    <a:pos x="18" y="1"/>
                  </a:cxn>
                  <a:cxn ang="0">
                    <a:pos x="15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5" y="25"/>
                  </a:cxn>
                  <a:cxn ang="0">
                    <a:pos x="12" y="25"/>
                  </a:cxn>
                  <a:cxn ang="0">
                    <a:pos x="18" y="1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18" y="1"/>
                  </a:cxn>
                </a:cxnLst>
                <a:rect l="0" t="0" r="r" b="b"/>
                <a:pathLst>
                  <a:path w="18" h="25">
                    <a:moveTo>
                      <a:pt x="18" y="1"/>
                    </a:moveTo>
                    <a:lnTo>
                      <a:pt x="15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5" y="25"/>
                    </a:lnTo>
                    <a:lnTo>
                      <a:pt x="12" y="25"/>
                    </a:lnTo>
                    <a:lnTo>
                      <a:pt x="18" y="1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32" name="Freeform 628"/>
              <p:cNvSpPr>
                <a:spLocks/>
              </p:cNvSpPr>
              <p:nvPr/>
            </p:nvSpPr>
            <p:spPr bwMode="auto">
              <a:xfrm>
                <a:off x="1364" y="1463"/>
                <a:ext cx="7" cy="26"/>
              </a:xfrm>
              <a:custGeom>
                <a:avLst/>
                <a:gdLst/>
                <a:ahLst/>
                <a:cxnLst>
                  <a:cxn ang="0">
                    <a:pos x="6" y="1"/>
                  </a:cxn>
                  <a:cxn ang="0">
                    <a:pos x="3" y="13"/>
                  </a:cxn>
                  <a:cxn ang="0">
                    <a:pos x="3" y="13"/>
                  </a:cxn>
                  <a:cxn ang="0">
                    <a:pos x="3" y="13"/>
                  </a:cxn>
                  <a:cxn ang="0">
                    <a:pos x="3" y="13"/>
                  </a:cxn>
                  <a:cxn ang="0">
                    <a:pos x="0" y="25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6" y="1"/>
                  </a:cxn>
                </a:cxnLst>
                <a:rect l="0" t="0" r="r" b="b"/>
                <a:pathLst>
                  <a:path w="6" h="25">
                    <a:moveTo>
                      <a:pt x="6" y="1"/>
                    </a:moveTo>
                    <a:lnTo>
                      <a:pt x="3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0" y="25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6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33" name="Freeform 629"/>
              <p:cNvSpPr>
                <a:spLocks/>
              </p:cNvSpPr>
              <p:nvPr/>
            </p:nvSpPr>
            <p:spPr bwMode="auto">
              <a:xfrm>
                <a:off x="1364" y="1465"/>
                <a:ext cx="20" cy="26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20" y="3"/>
                  </a:cxn>
                  <a:cxn ang="0">
                    <a:pos x="6" y="0"/>
                  </a:cxn>
                  <a:cxn ang="0">
                    <a:pos x="0" y="24"/>
                  </a:cxn>
                  <a:cxn ang="0">
                    <a:pos x="14" y="27"/>
                  </a:cxn>
                  <a:cxn ang="0">
                    <a:pos x="15" y="27"/>
                  </a:cxn>
                  <a:cxn ang="0">
                    <a:pos x="19" y="3"/>
                  </a:cxn>
                </a:cxnLst>
                <a:rect l="0" t="0" r="r" b="b"/>
                <a:pathLst>
                  <a:path w="20" h="27">
                    <a:moveTo>
                      <a:pt x="19" y="3"/>
                    </a:moveTo>
                    <a:lnTo>
                      <a:pt x="20" y="3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14" y="27"/>
                    </a:lnTo>
                    <a:lnTo>
                      <a:pt x="15" y="27"/>
                    </a:lnTo>
                    <a:lnTo>
                      <a:pt x="19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34" name="Freeform 630"/>
              <p:cNvSpPr>
                <a:spLocks/>
              </p:cNvSpPr>
              <p:nvPr/>
            </p:nvSpPr>
            <p:spPr bwMode="auto">
              <a:xfrm>
                <a:off x="1379" y="1467"/>
                <a:ext cx="22" cy="26"/>
              </a:xfrm>
              <a:custGeom>
                <a:avLst/>
                <a:gdLst/>
                <a:ahLst/>
                <a:cxnLst>
                  <a:cxn ang="0">
                    <a:pos x="22" y="5"/>
                  </a:cxn>
                  <a:cxn ang="0">
                    <a:pos x="16" y="2"/>
                  </a:cxn>
                  <a:cxn ang="0">
                    <a:pos x="4" y="0"/>
                  </a:cxn>
                  <a:cxn ang="0">
                    <a:pos x="0" y="24"/>
                  </a:cxn>
                  <a:cxn ang="0">
                    <a:pos x="12" y="26"/>
                  </a:cxn>
                  <a:cxn ang="0">
                    <a:pos x="6" y="24"/>
                  </a:cxn>
                  <a:cxn ang="0">
                    <a:pos x="22" y="5"/>
                  </a:cxn>
                  <a:cxn ang="0">
                    <a:pos x="19" y="3"/>
                  </a:cxn>
                  <a:cxn ang="0">
                    <a:pos x="16" y="2"/>
                  </a:cxn>
                  <a:cxn ang="0">
                    <a:pos x="22" y="5"/>
                  </a:cxn>
                </a:cxnLst>
                <a:rect l="0" t="0" r="r" b="b"/>
                <a:pathLst>
                  <a:path w="22" h="26">
                    <a:moveTo>
                      <a:pt x="22" y="5"/>
                    </a:moveTo>
                    <a:lnTo>
                      <a:pt x="16" y="2"/>
                    </a:lnTo>
                    <a:lnTo>
                      <a:pt x="4" y="0"/>
                    </a:lnTo>
                    <a:lnTo>
                      <a:pt x="0" y="24"/>
                    </a:lnTo>
                    <a:lnTo>
                      <a:pt x="12" y="26"/>
                    </a:lnTo>
                    <a:lnTo>
                      <a:pt x="6" y="24"/>
                    </a:lnTo>
                    <a:lnTo>
                      <a:pt x="22" y="5"/>
                    </a:lnTo>
                    <a:lnTo>
                      <a:pt x="19" y="3"/>
                    </a:lnTo>
                    <a:lnTo>
                      <a:pt x="16" y="2"/>
                    </a:lnTo>
                    <a:lnTo>
                      <a:pt x="22" y="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35" name="Freeform 631"/>
              <p:cNvSpPr>
                <a:spLocks/>
              </p:cNvSpPr>
              <p:nvPr/>
            </p:nvSpPr>
            <p:spPr bwMode="auto">
              <a:xfrm>
                <a:off x="1386" y="1473"/>
                <a:ext cx="24" cy="26"/>
              </a:xfrm>
              <a:custGeom>
                <a:avLst/>
                <a:gdLst/>
                <a:ahLst/>
                <a:cxnLst>
                  <a:cxn ang="0">
                    <a:pos x="16" y="16"/>
                  </a:cxn>
                  <a:cxn ang="0">
                    <a:pos x="24" y="6"/>
                  </a:cxn>
                  <a:cxn ang="0">
                    <a:pos x="16" y="0"/>
                  </a:cxn>
                  <a:cxn ang="0">
                    <a:pos x="0" y="19"/>
                  </a:cxn>
                  <a:cxn ang="0">
                    <a:pos x="8" y="26"/>
                  </a:cxn>
                  <a:cxn ang="0">
                    <a:pos x="16" y="16"/>
                  </a:cxn>
                </a:cxnLst>
                <a:rect l="0" t="0" r="r" b="b"/>
                <a:pathLst>
                  <a:path w="24" h="26">
                    <a:moveTo>
                      <a:pt x="16" y="16"/>
                    </a:moveTo>
                    <a:lnTo>
                      <a:pt x="24" y="6"/>
                    </a:lnTo>
                    <a:lnTo>
                      <a:pt x="16" y="0"/>
                    </a:lnTo>
                    <a:lnTo>
                      <a:pt x="0" y="19"/>
                    </a:lnTo>
                    <a:lnTo>
                      <a:pt x="8" y="26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36" name="Freeform 632"/>
              <p:cNvSpPr>
                <a:spLocks/>
              </p:cNvSpPr>
              <p:nvPr/>
            </p:nvSpPr>
            <p:spPr bwMode="auto">
              <a:xfrm>
                <a:off x="1160" y="1369"/>
                <a:ext cx="12" cy="24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8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8" y="25"/>
                  </a:cxn>
                  <a:cxn ang="0">
                    <a:pos x="6" y="24"/>
                  </a:cxn>
                  <a:cxn ang="0">
                    <a:pos x="11" y="0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11" y="0"/>
                  </a:cxn>
                </a:cxnLst>
                <a:rect l="0" t="0" r="r" b="b"/>
                <a:pathLst>
                  <a:path w="11" h="25">
                    <a:moveTo>
                      <a:pt x="11" y="0"/>
                    </a:moveTo>
                    <a:lnTo>
                      <a:pt x="8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8" y="25"/>
                    </a:lnTo>
                    <a:lnTo>
                      <a:pt x="6" y="24"/>
                    </a:lnTo>
                    <a:lnTo>
                      <a:pt x="11" y="0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37" name="Freeform 633"/>
              <p:cNvSpPr>
                <a:spLocks/>
              </p:cNvSpPr>
              <p:nvPr/>
            </p:nvSpPr>
            <p:spPr bwMode="auto">
              <a:xfrm>
                <a:off x="1167" y="1369"/>
                <a:ext cx="19" cy="26"/>
              </a:xfrm>
              <a:custGeom>
                <a:avLst/>
                <a:gdLst/>
                <a:ahLst/>
                <a:cxnLst>
                  <a:cxn ang="0">
                    <a:pos x="21" y="4"/>
                  </a:cxn>
                  <a:cxn ang="0">
                    <a:pos x="19" y="3"/>
                  </a:cxn>
                  <a:cxn ang="0">
                    <a:pos x="5" y="0"/>
                  </a:cxn>
                  <a:cxn ang="0">
                    <a:pos x="0" y="24"/>
                  </a:cxn>
                  <a:cxn ang="0">
                    <a:pos x="13" y="27"/>
                  </a:cxn>
                  <a:cxn ang="0">
                    <a:pos x="10" y="26"/>
                  </a:cxn>
                  <a:cxn ang="0">
                    <a:pos x="21" y="4"/>
                  </a:cxn>
                  <a:cxn ang="0">
                    <a:pos x="20" y="3"/>
                  </a:cxn>
                  <a:cxn ang="0">
                    <a:pos x="19" y="3"/>
                  </a:cxn>
                  <a:cxn ang="0">
                    <a:pos x="21" y="4"/>
                  </a:cxn>
                </a:cxnLst>
                <a:rect l="0" t="0" r="r" b="b"/>
                <a:pathLst>
                  <a:path w="21" h="27">
                    <a:moveTo>
                      <a:pt x="21" y="4"/>
                    </a:moveTo>
                    <a:lnTo>
                      <a:pt x="19" y="3"/>
                    </a:lnTo>
                    <a:lnTo>
                      <a:pt x="5" y="0"/>
                    </a:lnTo>
                    <a:lnTo>
                      <a:pt x="0" y="24"/>
                    </a:lnTo>
                    <a:lnTo>
                      <a:pt x="13" y="27"/>
                    </a:lnTo>
                    <a:lnTo>
                      <a:pt x="10" y="26"/>
                    </a:lnTo>
                    <a:lnTo>
                      <a:pt x="21" y="4"/>
                    </a:lnTo>
                    <a:lnTo>
                      <a:pt x="20" y="3"/>
                    </a:lnTo>
                    <a:lnTo>
                      <a:pt x="19" y="3"/>
                    </a:lnTo>
                    <a:lnTo>
                      <a:pt x="21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38" name="Freeform 634"/>
              <p:cNvSpPr>
                <a:spLocks/>
              </p:cNvSpPr>
              <p:nvPr/>
            </p:nvSpPr>
            <p:spPr bwMode="auto">
              <a:xfrm>
                <a:off x="1178" y="1373"/>
                <a:ext cx="29" cy="30"/>
              </a:xfrm>
              <a:custGeom>
                <a:avLst/>
                <a:gdLst/>
                <a:ahLst/>
                <a:cxnLst>
                  <a:cxn ang="0">
                    <a:pos x="30" y="9"/>
                  </a:cxn>
                  <a:cxn ang="0">
                    <a:pos x="29" y="9"/>
                  </a:cxn>
                  <a:cxn ang="0">
                    <a:pos x="11" y="0"/>
                  </a:cxn>
                  <a:cxn ang="0">
                    <a:pos x="0" y="22"/>
                  </a:cxn>
                  <a:cxn ang="0">
                    <a:pos x="18" y="31"/>
                  </a:cxn>
                  <a:cxn ang="0">
                    <a:pos x="16" y="31"/>
                  </a:cxn>
                  <a:cxn ang="0">
                    <a:pos x="30" y="9"/>
                  </a:cxn>
                </a:cxnLst>
                <a:rect l="0" t="0" r="r" b="b"/>
                <a:pathLst>
                  <a:path w="30" h="31">
                    <a:moveTo>
                      <a:pt x="30" y="9"/>
                    </a:moveTo>
                    <a:lnTo>
                      <a:pt x="29" y="9"/>
                    </a:lnTo>
                    <a:lnTo>
                      <a:pt x="11" y="0"/>
                    </a:lnTo>
                    <a:lnTo>
                      <a:pt x="0" y="22"/>
                    </a:lnTo>
                    <a:lnTo>
                      <a:pt x="18" y="31"/>
                    </a:lnTo>
                    <a:lnTo>
                      <a:pt x="16" y="31"/>
                    </a:lnTo>
                    <a:lnTo>
                      <a:pt x="30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39" name="Freeform 635"/>
              <p:cNvSpPr>
                <a:spLocks/>
              </p:cNvSpPr>
              <p:nvPr/>
            </p:nvSpPr>
            <p:spPr bwMode="auto">
              <a:xfrm>
                <a:off x="1193" y="1381"/>
                <a:ext cx="14" cy="22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7" y="11"/>
                  </a:cxn>
                  <a:cxn ang="0">
                    <a:pos x="7" y="11"/>
                  </a:cxn>
                  <a:cxn ang="0">
                    <a:pos x="7" y="11"/>
                  </a:cxn>
                  <a:cxn ang="0">
                    <a:pos x="7" y="11"/>
                  </a:cxn>
                  <a:cxn ang="0">
                    <a:pos x="0" y="22"/>
                  </a:cxn>
                  <a:cxn ang="0">
                    <a:pos x="14" y="0"/>
                  </a:cxn>
                </a:cxnLst>
                <a:rect l="0" t="0" r="r" b="b"/>
                <a:pathLst>
                  <a:path w="14" h="22">
                    <a:moveTo>
                      <a:pt x="14" y="0"/>
                    </a:moveTo>
                    <a:lnTo>
                      <a:pt x="7" y="11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0" y="2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40" name="Freeform 636"/>
              <p:cNvSpPr>
                <a:spLocks/>
              </p:cNvSpPr>
              <p:nvPr/>
            </p:nvSpPr>
            <p:spPr bwMode="auto">
              <a:xfrm>
                <a:off x="1193" y="1381"/>
                <a:ext cx="31" cy="34"/>
              </a:xfrm>
              <a:custGeom>
                <a:avLst/>
                <a:gdLst/>
                <a:ahLst/>
                <a:cxnLst>
                  <a:cxn ang="0">
                    <a:pos x="30" y="11"/>
                  </a:cxn>
                  <a:cxn ang="0">
                    <a:pos x="31" y="12"/>
                  </a:cxn>
                  <a:cxn ang="0">
                    <a:pos x="14" y="0"/>
                  </a:cxn>
                  <a:cxn ang="0">
                    <a:pos x="0" y="22"/>
                  </a:cxn>
                  <a:cxn ang="0">
                    <a:pos x="18" y="33"/>
                  </a:cxn>
                  <a:cxn ang="0">
                    <a:pos x="19" y="34"/>
                  </a:cxn>
                  <a:cxn ang="0">
                    <a:pos x="30" y="11"/>
                  </a:cxn>
                </a:cxnLst>
                <a:rect l="0" t="0" r="r" b="b"/>
                <a:pathLst>
                  <a:path w="31" h="34">
                    <a:moveTo>
                      <a:pt x="30" y="11"/>
                    </a:moveTo>
                    <a:lnTo>
                      <a:pt x="31" y="12"/>
                    </a:lnTo>
                    <a:lnTo>
                      <a:pt x="14" y="0"/>
                    </a:lnTo>
                    <a:lnTo>
                      <a:pt x="0" y="22"/>
                    </a:lnTo>
                    <a:lnTo>
                      <a:pt x="18" y="33"/>
                    </a:lnTo>
                    <a:lnTo>
                      <a:pt x="19" y="34"/>
                    </a:lnTo>
                    <a:lnTo>
                      <a:pt x="30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41" name="Freeform 637"/>
              <p:cNvSpPr>
                <a:spLocks/>
              </p:cNvSpPr>
              <p:nvPr/>
            </p:nvSpPr>
            <p:spPr bwMode="auto">
              <a:xfrm>
                <a:off x="1212" y="1393"/>
                <a:ext cx="31" cy="32"/>
              </a:xfrm>
              <a:custGeom>
                <a:avLst/>
                <a:gdLst/>
                <a:ahLst/>
                <a:cxnLst>
                  <a:cxn ang="0">
                    <a:pos x="27" y="7"/>
                  </a:cxn>
                  <a:cxn ang="0">
                    <a:pos x="31" y="8"/>
                  </a:cxn>
                  <a:cxn ang="0">
                    <a:pos x="11" y="0"/>
                  </a:cxn>
                  <a:cxn ang="0">
                    <a:pos x="0" y="23"/>
                  </a:cxn>
                  <a:cxn ang="0">
                    <a:pos x="21" y="32"/>
                  </a:cxn>
                  <a:cxn ang="0">
                    <a:pos x="24" y="32"/>
                  </a:cxn>
                  <a:cxn ang="0">
                    <a:pos x="21" y="32"/>
                  </a:cxn>
                  <a:cxn ang="0">
                    <a:pos x="23" y="32"/>
                  </a:cxn>
                  <a:cxn ang="0">
                    <a:pos x="24" y="32"/>
                  </a:cxn>
                  <a:cxn ang="0">
                    <a:pos x="27" y="7"/>
                  </a:cxn>
                </a:cxnLst>
                <a:rect l="0" t="0" r="r" b="b"/>
                <a:pathLst>
                  <a:path w="31" h="32">
                    <a:moveTo>
                      <a:pt x="27" y="7"/>
                    </a:moveTo>
                    <a:lnTo>
                      <a:pt x="31" y="8"/>
                    </a:lnTo>
                    <a:lnTo>
                      <a:pt x="11" y="0"/>
                    </a:lnTo>
                    <a:lnTo>
                      <a:pt x="0" y="23"/>
                    </a:lnTo>
                    <a:lnTo>
                      <a:pt x="21" y="32"/>
                    </a:lnTo>
                    <a:lnTo>
                      <a:pt x="24" y="32"/>
                    </a:lnTo>
                    <a:lnTo>
                      <a:pt x="21" y="32"/>
                    </a:lnTo>
                    <a:lnTo>
                      <a:pt x="23" y="32"/>
                    </a:lnTo>
                    <a:lnTo>
                      <a:pt x="24" y="32"/>
                    </a:lnTo>
                    <a:lnTo>
                      <a:pt x="27" y="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42" name="Freeform 638"/>
              <p:cNvSpPr>
                <a:spLocks/>
              </p:cNvSpPr>
              <p:nvPr/>
            </p:nvSpPr>
            <p:spPr bwMode="auto">
              <a:xfrm>
                <a:off x="1236" y="1399"/>
                <a:ext cx="24" cy="28"/>
              </a:xfrm>
              <a:custGeom>
                <a:avLst/>
                <a:gdLst/>
                <a:ahLst/>
                <a:cxnLst>
                  <a:cxn ang="0">
                    <a:pos x="20" y="3"/>
                  </a:cxn>
                  <a:cxn ang="0">
                    <a:pos x="23" y="3"/>
                  </a:cxn>
                  <a:cxn ang="0">
                    <a:pos x="3" y="0"/>
                  </a:cxn>
                  <a:cxn ang="0">
                    <a:pos x="0" y="25"/>
                  </a:cxn>
                  <a:cxn ang="0">
                    <a:pos x="20" y="28"/>
                  </a:cxn>
                  <a:cxn ang="0">
                    <a:pos x="23" y="28"/>
                  </a:cxn>
                  <a:cxn ang="0">
                    <a:pos x="20" y="28"/>
                  </a:cxn>
                  <a:cxn ang="0">
                    <a:pos x="22" y="28"/>
                  </a:cxn>
                  <a:cxn ang="0">
                    <a:pos x="23" y="28"/>
                  </a:cxn>
                  <a:cxn ang="0">
                    <a:pos x="20" y="3"/>
                  </a:cxn>
                </a:cxnLst>
                <a:rect l="0" t="0" r="r" b="b"/>
                <a:pathLst>
                  <a:path w="23" h="28">
                    <a:moveTo>
                      <a:pt x="20" y="3"/>
                    </a:moveTo>
                    <a:lnTo>
                      <a:pt x="23" y="3"/>
                    </a:lnTo>
                    <a:lnTo>
                      <a:pt x="3" y="0"/>
                    </a:lnTo>
                    <a:lnTo>
                      <a:pt x="0" y="25"/>
                    </a:lnTo>
                    <a:lnTo>
                      <a:pt x="20" y="28"/>
                    </a:lnTo>
                    <a:lnTo>
                      <a:pt x="23" y="28"/>
                    </a:lnTo>
                    <a:lnTo>
                      <a:pt x="20" y="28"/>
                    </a:lnTo>
                    <a:lnTo>
                      <a:pt x="22" y="28"/>
                    </a:lnTo>
                    <a:lnTo>
                      <a:pt x="23" y="28"/>
                    </a:lnTo>
                    <a:lnTo>
                      <a:pt x="20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43" name="Freeform 639"/>
              <p:cNvSpPr>
                <a:spLocks/>
              </p:cNvSpPr>
              <p:nvPr/>
            </p:nvSpPr>
            <p:spPr bwMode="auto">
              <a:xfrm>
                <a:off x="1256" y="1403"/>
                <a:ext cx="3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3" y="25"/>
                  </a:cxn>
                  <a:cxn ang="0">
                    <a:pos x="0" y="25"/>
                  </a:cxn>
                  <a:cxn ang="0">
                    <a:pos x="2" y="25"/>
                  </a:cxn>
                  <a:cxn ang="0">
                    <a:pos x="3" y="25"/>
                  </a:cxn>
                  <a:cxn ang="0">
                    <a:pos x="0" y="0"/>
                  </a:cxn>
                </a:cxnLst>
                <a:rect l="0" t="0" r="r" b="b"/>
                <a:pathLst>
                  <a:path w="3" h="25">
                    <a:moveTo>
                      <a:pt x="0" y="0"/>
                    </a:move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3" y="25"/>
                    </a:lnTo>
                    <a:lnTo>
                      <a:pt x="0" y="25"/>
                    </a:lnTo>
                    <a:lnTo>
                      <a:pt x="2" y="25"/>
                    </a:lnTo>
                    <a:lnTo>
                      <a:pt x="3" y="25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44" name="Freeform 640"/>
              <p:cNvSpPr>
                <a:spLocks/>
              </p:cNvSpPr>
              <p:nvPr/>
            </p:nvSpPr>
            <p:spPr bwMode="auto">
              <a:xfrm>
                <a:off x="1256" y="1399"/>
                <a:ext cx="20" cy="28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8" y="0"/>
                  </a:cxn>
                  <a:cxn ang="0">
                    <a:pos x="0" y="3"/>
                  </a:cxn>
                  <a:cxn ang="0">
                    <a:pos x="3" y="28"/>
                  </a:cxn>
                  <a:cxn ang="0">
                    <a:pos x="21" y="25"/>
                  </a:cxn>
                  <a:cxn ang="0">
                    <a:pos x="21" y="25"/>
                  </a:cxn>
                  <a:cxn ang="0">
                    <a:pos x="17" y="0"/>
                  </a:cxn>
                </a:cxnLst>
                <a:rect l="0" t="0" r="r" b="b"/>
                <a:pathLst>
                  <a:path w="21" h="28">
                    <a:moveTo>
                      <a:pt x="17" y="0"/>
                    </a:moveTo>
                    <a:lnTo>
                      <a:pt x="18" y="0"/>
                    </a:lnTo>
                    <a:lnTo>
                      <a:pt x="0" y="3"/>
                    </a:lnTo>
                    <a:lnTo>
                      <a:pt x="3" y="28"/>
                    </a:lnTo>
                    <a:lnTo>
                      <a:pt x="21" y="25"/>
                    </a:lnTo>
                    <a:lnTo>
                      <a:pt x="21" y="25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45" name="Freeform 641"/>
              <p:cNvSpPr>
                <a:spLocks/>
              </p:cNvSpPr>
              <p:nvPr/>
            </p:nvSpPr>
            <p:spPr bwMode="auto">
              <a:xfrm>
                <a:off x="1273" y="1397"/>
                <a:ext cx="26" cy="28"/>
              </a:xfrm>
              <a:custGeom>
                <a:avLst/>
                <a:gdLst/>
                <a:ahLst/>
                <a:cxnLst>
                  <a:cxn ang="0">
                    <a:pos x="25" y="2"/>
                  </a:cxn>
                  <a:cxn ang="0">
                    <a:pos x="17" y="1"/>
                  </a:cxn>
                  <a:cxn ang="0">
                    <a:pos x="0" y="3"/>
                  </a:cxn>
                  <a:cxn ang="0">
                    <a:pos x="4" y="28"/>
                  </a:cxn>
                  <a:cxn ang="0">
                    <a:pos x="21" y="26"/>
                  </a:cxn>
                  <a:cxn ang="0">
                    <a:pos x="14" y="24"/>
                  </a:cxn>
                  <a:cxn ang="0">
                    <a:pos x="25" y="2"/>
                  </a:cxn>
                  <a:cxn ang="0">
                    <a:pos x="21" y="0"/>
                  </a:cxn>
                  <a:cxn ang="0">
                    <a:pos x="17" y="1"/>
                  </a:cxn>
                  <a:cxn ang="0">
                    <a:pos x="25" y="2"/>
                  </a:cxn>
                </a:cxnLst>
                <a:rect l="0" t="0" r="r" b="b"/>
                <a:pathLst>
                  <a:path w="25" h="28">
                    <a:moveTo>
                      <a:pt x="25" y="2"/>
                    </a:moveTo>
                    <a:lnTo>
                      <a:pt x="17" y="1"/>
                    </a:lnTo>
                    <a:lnTo>
                      <a:pt x="0" y="3"/>
                    </a:lnTo>
                    <a:lnTo>
                      <a:pt x="4" y="28"/>
                    </a:lnTo>
                    <a:lnTo>
                      <a:pt x="21" y="26"/>
                    </a:lnTo>
                    <a:lnTo>
                      <a:pt x="14" y="24"/>
                    </a:lnTo>
                    <a:lnTo>
                      <a:pt x="25" y="2"/>
                    </a:lnTo>
                    <a:lnTo>
                      <a:pt x="21" y="0"/>
                    </a:lnTo>
                    <a:lnTo>
                      <a:pt x="17" y="1"/>
                    </a:lnTo>
                    <a:lnTo>
                      <a:pt x="25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46" name="Freeform 642"/>
              <p:cNvSpPr>
                <a:spLocks/>
              </p:cNvSpPr>
              <p:nvPr/>
            </p:nvSpPr>
            <p:spPr bwMode="auto">
              <a:xfrm>
                <a:off x="1287" y="1399"/>
                <a:ext cx="29" cy="30"/>
              </a:xfrm>
              <a:custGeom>
                <a:avLst/>
                <a:gdLst/>
                <a:ahLst/>
                <a:cxnLst>
                  <a:cxn ang="0">
                    <a:pos x="29" y="9"/>
                  </a:cxn>
                  <a:cxn ang="0">
                    <a:pos x="28" y="9"/>
                  </a:cxn>
                  <a:cxn ang="0">
                    <a:pos x="11" y="0"/>
                  </a:cxn>
                  <a:cxn ang="0">
                    <a:pos x="0" y="22"/>
                  </a:cxn>
                  <a:cxn ang="0">
                    <a:pos x="17" y="31"/>
                  </a:cxn>
                  <a:cxn ang="0">
                    <a:pos x="15" y="31"/>
                  </a:cxn>
                  <a:cxn ang="0">
                    <a:pos x="29" y="9"/>
                  </a:cxn>
                </a:cxnLst>
                <a:rect l="0" t="0" r="r" b="b"/>
                <a:pathLst>
                  <a:path w="29" h="31">
                    <a:moveTo>
                      <a:pt x="29" y="9"/>
                    </a:moveTo>
                    <a:lnTo>
                      <a:pt x="28" y="9"/>
                    </a:lnTo>
                    <a:lnTo>
                      <a:pt x="11" y="0"/>
                    </a:lnTo>
                    <a:lnTo>
                      <a:pt x="0" y="22"/>
                    </a:lnTo>
                    <a:lnTo>
                      <a:pt x="17" y="31"/>
                    </a:lnTo>
                    <a:lnTo>
                      <a:pt x="15" y="31"/>
                    </a:lnTo>
                    <a:lnTo>
                      <a:pt x="29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47" name="Freeform 643"/>
              <p:cNvSpPr>
                <a:spLocks/>
              </p:cNvSpPr>
              <p:nvPr/>
            </p:nvSpPr>
            <p:spPr bwMode="auto">
              <a:xfrm>
                <a:off x="1302" y="1407"/>
                <a:ext cx="14" cy="22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7" y="11"/>
                  </a:cxn>
                  <a:cxn ang="0">
                    <a:pos x="7" y="11"/>
                  </a:cxn>
                  <a:cxn ang="0">
                    <a:pos x="7" y="11"/>
                  </a:cxn>
                  <a:cxn ang="0">
                    <a:pos x="7" y="11"/>
                  </a:cxn>
                  <a:cxn ang="0">
                    <a:pos x="0" y="22"/>
                  </a:cxn>
                  <a:cxn ang="0">
                    <a:pos x="14" y="0"/>
                  </a:cxn>
                </a:cxnLst>
                <a:rect l="0" t="0" r="r" b="b"/>
                <a:pathLst>
                  <a:path w="14" h="22">
                    <a:moveTo>
                      <a:pt x="14" y="0"/>
                    </a:moveTo>
                    <a:lnTo>
                      <a:pt x="7" y="11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0" y="22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48" name="Freeform 644"/>
              <p:cNvSpPr>
                <a:spLocks/>
              </p:cNvSpPr>
              <p:nvPr/>
            </p:nvSpPr>
            <p:spPr bwMode="auto">
              <a:xfrm>
                <a:off x="1302" y="1407"/>
                <a:ext cx="31" cy="34"/>
              </a:xfrm>
              <a:custGeom>
                <a:avLst/>
                <a:gdLst/>
                <a:ahLst/>
                <a:cxnLst>
                  <a:cxn ang="0">
                    <a:pos x="30" y="11"/>
                  </a:cxn>
                  <a:cxn ang="0">
                    <a:pos x="31" y="11"/>
                  </a:cxn>
                  <a:cxn ang="0">
                    <a:pos x="14" y="0"/>
                  </a:cxn>
                  <a:cxn ang="0">
                    <a:pos x="0" y="22"/>
                  </a:cxn>
                  <a:cxn ang="0">
                    <a:pos x="17" y="33"/>
                  </a:cxn>
                  <a:cxn ang="0">
                    <a:pos x="18" y="33"/>
                  </a:cxn>
                  <a:cxn ang="0">
                    <a:pos x="30" y="11"/>
                  </a:cxn>
                </a:cxnLst>
                <a:rect l="0" t="0" r="r" b="b"/>
                <a:pathLst>
                  <a:path w="31" h="33">
                    <a:moveTo>
                      <a:pt x="30" y="11"/>
                    </a:moveTo>
                    <a:lnTo>
                      <a:pt x="31" y="11"/>
                    </a:lnTo>
                    <a:lnTo>
                      <a:pt x="14" y="0"/>
                    </a:lnTo>
                    <a:lnTo>
                      <a:pt x="0" y="22"/>
                    </a:lnTo>
                    <a:lnTo>
                      <a:pt x="17" y="33"/>
                    </a:lnTo>
                    <a:lnTo>
                      <a:pt x="18" y="33"/>
                    </a:lnTo>
                    <a:lnTo>
                      <a:pt x="30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49" name="Freeform 645"/>
              <p:cNvSpPr>
                <a:spLocks/>
              </p:cNvSpPr>
              <p:nvPr/>
            </p:nvSpPr>
            <p:spPr bwMode="auto">
              <a:xfrm>
                <a:off x="1319" y="1419"/>
                <a:ext cx="27" cy="32"/>
              </a:xfrm>
              <a:custGeom>
                <a:avLst/>
                <a:gdLst/>
                <a:ahLst/>
                <a:cxnLst>
                  <a:cxn ang="0">
                    <a:pos x="23" y="7"/>
                  </a:cxn>
                  <a:cxn ang="0">
                    <a:pos x="27" y="8"/>
                  </a:cxn>
                  <a:cxn ang="0">
                    <a:pos x="12" y="0"/>
                  </a:cxn>
                  <a:cxn ang="0">
                    <a:pos x="0" y="22"/>
                  </a:cxn>
                  <a:cxn ang="0">
                    <a:pos x="15" y="30"/>
                  </a:cxn>
                  <a:cxn ang="0">
                    <a:pos x="19" y="31"/>
                  </a:cxn>
                  <a:cxn ang="0">
                    <a:pos x="15" y="30"/>
                  </a:cxn>
                  <a:cxn ang="0">
                    <a:pos x="17" y="31"/>
                  </a:cxn>
                  <a:cxn ang="0">
                    <a:pos x="19" y="31"/>
                  </a:cxn>
                  <a:cxn ang="0">
                    <a:pos x="23" y="7"/>
                  </a:cxn>
                </a:cxnLst>
                <a:rect l="0" t="0" r="r" b="b"/>
                <a:pathLst>
                  <a:path w="27" h="31">
                    <a:moveTo>
                      <a:pt x="23" y="7"/>
                    </a:moveTo>
                    <a:lnTo>
                      <a:pt x="27" y="8"/>
                    </a:lnTo>
                    <a:lnTo>
                      <a:pt x="12" y="0"/>
                    </a:lnTo>
                    <a:lnTo>
                      <a:pt x="0" y="22"/>
                    </a:lnTo>
                    <a:lnTo>
                      <a:pt x="15" y="30"/>
                    </a:lnTo>
                    <a:lnTo>
                      <a:pt x="19" y="31"/>
                    </a:lnTo>
                    <a:lnTo>
                      <a:pt x="15" y="30"/>
                    </a:lnTo>
                    <a:lnTo>
                      <a:pt x="17" y="31"/>
                    </a:lnTo>
                    <a:lnTo>
                      <a:pt x="19" y="31"/>
                    </a:lnTo>
                    <a:lnTo>
                      <a:pt x="23" y="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50" name="Freeform 646"/>
              <p:cNvSpPr>
                <a:spLocks/>
              </p:cNvSpPr>
              <p:nvPr/>
            </p:nvSpPr>
            <p:spPr bwMode="auto">
              <a:xfrm>
                <a:off x="1340" y="1425"/>
                <a:ext cx="17" cy="28"/>
              </a:xfrm>
              <a:custGeom>
                <a:avLst/>
                <a:gdLst/>
                <a:ahLst/>
                <a:cxnLst>
                  <a:cxn ang="0">
                    <a:pos x="16" y="15"/>
                  </a:cxn>
                  <a:cxn ang="0">
                    <a:pos x="18" y="3"/>
                  </a:cxn>
                  <a:cxn ang="0">
                    <a:pos x="4" y="0"/>
                  </a:cxn>
                  <a:cxn ang="0">
                    <a:pos x="0" y="24"/>
                  </a:cxn>
                  <a:cxn ang="0">
                    <a:pos x="14" y="27"/>
                  </a:cxn>
                  <a:cxn ang="0">
                    <a:pos x="16" y="15"/>
                  </a:cxn>
                </a:cxnLst>
                <a:rect l="0" t="0" r="r" b="b"/>
                <a:pathLst>
                  <a:path w="18" h="27">
                    <a:moveTo>
                      <a:pt x="16" y="15"/>
                    </a:moveTo>
                    <a:lnTo>
                      <a:pt x="18" y="3"/>
                    </a:lnTo>
                    <a:lnTo>
                      <a:pt x="4" y="0"/>
                    </a:lnTo>
                    <a:lnTo>
                      <a:pt x="0" y="24"/>
                    </a:lnTo>
                    <a:lnTo>
                      <a:pt x="14" y="27"/>
                    </a:lnTo>
                    <a:lnTo>
                      <a:pt x="16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51" name="Freeform 647"/>
              <p:cNvSpPr>
                <a:spLocks/>
              </p:cNvSpPr>
              <p:nvPr/>
            </p:nvSpPr>
            <p:spPr bwMode="auto">
              <a:xfrm>
                <a:off x="1162" y="1355"/>
                <a:ext cx="15" cy="24"/>
              </a:xfrm>
              <a:custGeom>
                <a:avLst/>
                <a:gdLst/>
                <a:ahLst/>
                <a:cxnLst>
                  <a:cxn ang="0">
                    <a:pos x="14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1" y="25"/>
                  </a:cxn>
                  <a:cxn ang="0">
                    <a:pos x="9" y="24"/>
                  </a:cxn>
                  <a:cxn ang="0">
                    <a:pos x="14" y="0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4" y="0"/>
                  </a:cxn>
                </a:cxnLst>
                <a:rect l="0" t="0" r="r" b="b"/>
                <a:pathLst>
                  <a:path w="14" h="25">
                    <a:moveTo>
                      <a:pt x="14" y="0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1" y="25"/>
                    </a:lnTo>
                    <a:lnTo>
                      <a:pt x="9" y="24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52" name="Freeform 648"/>
              <p:cNvSpPr>
                <a:spLocks/>
              </p:cNvSpPr>
              <p:nvPr/>
            </p:nvSpPr>
            <p:spPr bwMode="auto">
              <a:xfrm>
                <a:off x="1172" y="1355"/>
                <a:ext cx="19" cy="26"/>
              </a:xfrm>
              <a:custGeom>
                <a:avLst/>
                <a:gdLst/>
                <a:ahLst/>
                <a:cxnLst>
                  <a:cxn ang="0">
                    <a:pos x="21" y="3"/>
                  </a:cxn>
                  <a:cxn ang="0">
                    <a:pos x="19" y="3"/>
                  </a:cxn>
                  <a:cxn ang="0">
                    <a:pos x="5" y="0"/>
                  </a:cxn>
                  <a:cxn ang="0">
                    <a:pos x="0" y="24"/>
                  </a:cxn>
                  <a:cxn ang="0">
                    <a:pos x="14" y="27"/>
                  </a:cxn>
                  <a:cxn ang="0">
                    <a:pos x="13" y="27"/>
                  </a:cxn>
                  <a:cxn ang="0">
                    <a:pos x="21" y="3"/>
                  </a:cxn>
                </a:cxnLst>
                <a:rect l="0" t="0" r="r" b="b"/>
                <a:pathLst>
                  <a:path w="21" h="27">
                    <a:moveTo>
                      <a:pt x="21" y="3"/>
                    </a:moveTo>
                    <a:lnTo>
                      <a:pt x="19" y="3"/>
                    </a:lnTo>
                    <a:lnTo>
                      <a:pt x="5" y="0"/>
                    </a:lnTo>
                    <a:lnTo>
                      <a:pt x="0" y="24"/>
                    </a:lnTo>
                    <a:lnTo>
                      <a:pt x="14" y="27"/>
                    </a:lnTo>
                    <a:lnTo>
                      <a:pt x="13" y="27"/>
                    </a:lnTo>
                    <a:lnTo>
                      <a:pt x="21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53" name="Freeform 649"/>
              <p:cNvSpPr>
                <a:spLocks/>
              </p:cNvSpPr>
              <p:nvPr/>
            </p:nvSpPr>
            <p:spPr bwMode="auto">
              <a:xfrm>
                <a:off x="1184" y="1357"/>
                <a:ext cx="27" cy="30"/>
              </a:xfrm>
              <a:custGeom>
                <a:avLst/>
                <a:gdLst/>
                <a:ahLst/>
                <a:cxnLst>
                  <a:cxn ang="0">
                    <a:pos x="27" y="7"/>
                  </a:cxn>
                  <a:cxn ang="0">
                    <a:pos x="26" y="6"/>
                  </a:cxn>
                  <a:cxn ang="0">
                    <a:pos x="8" y="0"/>
                  </a:cxn>
                  <a:cxn ang="0">
                    <a:pos x="0" y="24"/>
                  </a:cxn>
                  <a:cxn ang="0">
                    <a:pos x="17" y="30"/>
                  </a:cxn>
                  <a:cxn ang="0">
                    <a:pos x="15" y="29"/>
                  </a:cxn>
                  <a:cxn ang="0">
                    <a:pos x="27" y="7"/>
                  </a:cxn>
                  <a:cxn ang="0">
                    <a:pos x="26" y="6"/>
                  </a:cxn>
                  <a:cxn ang="0">
                    <a:pos x="26" y="6"/>
                  </a:cxn>
                  <a:cxn ang="0">
                    <a:pos x="27" y="7"/>
                  </a:cxn>
                </a:cxnLst>
                <a:rect l="0" t="0" r="r" b="b"/>
                <a:pathLst>
                  <a:path w="27" h="30">
                    <a:moveTo>
                      <a:pt x="27" y="7"/>
                    </a:moveTo>
                    <a:lnTo>
                      <a:pt x="26" y="6"/>
                    </a:lnTo>
                    <a:lnTo>
                      <a:pt x="8" y="0"/>
                    </a:lnTo>
                    <a:lnTo>
                      <a:pt x="0" y="24"/>
                    </a:lnTo>
                    <a:lnTo>
                      <a:pt x="17" y="30"/>
                    </a:lnTo>
                    <a:lnTo>
                      <a:pt x="15" y="29"/>
                    </a:lnTo>
                    <a:lnTo>
                      <a:pt x="27" y="7"/>
                    </a:lnTo>
                    <a:lnTo>
                      <a:pt x="26" y="6"/>
                    </a:lnTo>
                    <a:lnTo>
                      <a:pt x="26" y="6"/>
                    </a:lnTo>
                    <a:lnTo>
                      <a:pt x="27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54" name="Freeform 650"/>
              <p:cNvSpPr>
                <a:spLocks/>
              </p:cNvSpPr>
              <p:nvPr/>
            </p:nvSpPr>
            <p:spPr bwMode="auto">
              <a:xfrm>
                <a:off x="1200" y="1363"/>
                <a:ext cx="12" cy="24"/>
              </a:xfrm>
              <a:custGeom>
                <a:avLst/>
                <a:gdLst/>
                <a:ahLst/>
                <a:cxnLst>
                  <a:cxn ang="0">
                    <a:pos x="12" y="1"/>
                  </a:cxn>
                  <a:cxn ang="0">
                    <a:pos x="6" y="12"/>
                  </a:cxn>
                  <a:cxn ang="0">
                    <a:pos x="6" y="12"/>
                  </a:cxn>
                  <a:cxn ang="0">
                    <a:pos x="6" y="12"/>
                  </a:cxn>
                  <a:cxn ang="0">
                    <a:pos x="6" y="12"/>
                  </a:cxn>
                  <a:cxn ang="0">
                    <a:pos x="0" y="23"/>
                  </a:cxn>
                  <a:cxn ang="0">
                    <a:pos x="12" y="1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12" y="1"/>
                  </a:cxn>
                </a:cxnLst>
                <a:rect l="0" t="0" r="r" b="b"/>
                <a:pathLst>
                  <a:path w="12" h="23">
                    <a:moveTo>
                      <a:pt x="12" y="1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0" y="23"/>
                    </a:lnTo>
                    <a:lnTo>
                      <a:pt x="12" y="1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55" name="Freeform 651"/>
              <p:cNvSpPr>
                <a:spLocks/>
              </p:cNvSpPr>
              <p:nvPr/>
            </p:nvSpPr>
            <p:spPr bwMode="auto">
              <a:xfrm>
                <a:off x="1200" y="1365"/>
                <a:ext cx="27" cy="30"/>
              </a:xfrm>
              <a:custGeom>
                <a:avLst/>
                <a:gdLst/>
                <a:ahLst/>
                <a:cxnLst>
                  <a:cxn ang="0">
                    <a:pos x="28" y="9"/>
                  </a:cxn>
                  <a:cxn ang="0">
                    <a:pos x="27" y="9"/>
                  </a:cxn>
                  <a:cxn ang="0">
                    <a:pos x="12" y="0"/>
                  </a:cxn>
                  <a:cxn ang="0">
                    <a:pos x="0" y="22"/>
                  </a:cxn>
                  <a:cxn ang="0">
                    <a:pos x="15" y="30"/>
                  </a:cxn>
                  <a:cxn ang="0">
                    <a:pos x="14" y="30"/>
                  </a:cxn>
                  <a:cxn ang="0">
                    <a:pos x="28" y="9"/>
                  </a:cxn>
                </a:cxnLst>
                <a:rect l="0" t="0" r="r" b="b"/>
                <a:pathLst>
                  <a:path w="28" h="30">
                    <a:moveTo>
                      <a:pt x="28" y="9"/>
                    </a:moveTo>
                    <a:lnTo>
                      <a:pt x="27" y="9"/>
                    </a:lnTo>
                    <a:lnTo>
                      <a:pt x="12" y="0"/>
                    </a:lnTo>
                    <a:lnTo>
                      <a:pt x="0" y="22"/>
                    </a:lnTo>
                    <a:lnTo>
                      <a:pt x="15" y="30"/>
                    </a:lnTo>
                    <a:lnTo>
                      <a:pt x="14" y="30"/>
                    </a:lnTo>
                    <a:lnTo>
                      <a:pt x="28" y="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56" name="Freeform 652"/>
              <p:cNvSpPr>
                <a:spLocks/>
              </p:cNvSpPr>
              <p:nvPr/>
            </p:nvSpPr>
            <p:spPr bwMode="auto">
              <a:xfrm>
                <a:off x="1213" y="1373"/>
                <a:ext cx="31" cy="34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31" y="11"/>
                  </a:cxn>
                  <a:cxn ang="0">
                    <a:pos x="14" y="0"/>
                  </a:cxn>
                  <a:cxn ang="0">
                    <a:pos x="0" y="21"/>
                  </a:cxn>
                  <a:cxn ang="0">
                    <a:pos x="17" y="32"/>
                  </a:cxn>
                  <a:cxn ang="0">
                    <a:pos x="22" y="34"/>
                  </a:cxn>
                  <a:cxn ang="0">
                    <a:pos x="17" y="32"/>
                  </a:cxn>
                  <a:cxn ang="0">
                    <a:pos x="19" y="33"/>
                  </a:cxn>
                  <a:cxn ang="0">
                    <a:pos x="22" y="34"/>
                  </a:cxn>
                  <a:cxn ang="0">
                    <a:pos x="26" y="9"/>
                  </a:cxn>
                </a:cxnLst>
                <a:rect l="0" t="0" r="r" b="b"/>
                <a:pathLst>
                  <a:path w="31" h="34">
                    <a:moveTo>
                      <a:pt x="26" y="9"/>
                    </a:moveTo>
                    <a:lnTo>
                      <a:pt x="31" y="11"/>
                    </a:lnTo>
                    <a:lnTo>
                      <a:pt x="14" y="0"/>
                    </a:lnTo>
                    <a:lnTo>
                      <a:pt x="0" y="21"/>
                    </a:lnTo>
                    <a:lnTo>
                      <a:pt x="17" y="32"/>
                    </a:lnTo>
                    <a:lnTo>
                      <a:pt x="22" y="34"/>
                    </a:lnTo>
                    <a:lnTo>
                      <a:pt x="17" y="32"/>
                    </a:lnTo>
                    <a:lnTo>
                      <a:pt x="19" y="33"/>
                    </a:lnTo>
                    <a:lnTo>
                      <a:pt x="22" y="34"/>
                    </a:lnTo>
                    <a:lnTo>
                      <a:pt x="26" y="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57" name="Freeform 653"/>
              <p:cNvSpPr>
                <a:spLocks/>
              </p:cNvSpPr>
              <p:nvPr/>
            </p:nvSpPr>
            <p:spPr bwMode="auto">
              <a:xfrm>
                <a:off x="1236" y="1383"/>
                <a:ext cx="24" cy="28"/>
              </a:xfrm>
              <a:custGeom>
                <a:avLst/>
                <a:gdLst/>
                <a:ahLst/>
                <a:cxnLst>
                  <a:cxn ang="0">
                    <a:pos x="15" y="4"/>
                  </a:cxn>
                  <a:cxn ang="0">
                    <a:pos x="21" y="3"/>
                  </a:cxn>
                  <a:cxn ang="0">
                    <a:pos x="4" y="0"/>
                  </a:cxn>
                  <a:cxn ang="0">
                    <a:pos x="0" y="25"/>
                  </a:cxn>
                  <a:cxn ang="0">
                    <a:pos x="17" y="28"/>
                  </a:cxn>
                  <a:cxn ang="0">
                    <a:pos x="24" y="27"/>
                  </a:cxn>
                  <a:cxn ang="0">
                    <a:pos x="17" y="28"/>
                  </a:cxn>
                  <a:cxn ang="0">
                    <a:pos x="21" y="28"/>
                  </a:cxn>
                  <a:cxn ang="0">
                    <a:pos x="24" y="27"/>
                  </a:cxn>
                  <a:cxn ang="0">
                    <a:pos x="15" y="4"/>
                  </a:cxn>
                </a:cxnLst>
                <a:rect l="0" t="0" r="r" b="b"/>
                <a:pathLst>
                  <a:path w="24" h="28">
                    <a:moveTo>
                      <a:pt x="15" y="4"/>
                    </a:moveTo>
                    <a:lnTo>
                      <a:pt x="21" y="3"/>
                    </a:lnTo>
                    <a:lnTo>
                      <a:pt x="4" y="0"/>
                    </a:lnTo>
                    <a:lnTo>
                      <a:pt x="0" y="25"/>
                    </a:lnTo>
                    <a:lnTo>
                      <a:pt x="17" y="28"/>
                    </a:lnTo>
                    <a:lnTo>
                      <a:pt x="24" y="27"/>
                    </a:lnTo>
                    <a:lnTo>
                      <a:pt x="17" y="28"/>
                    </a:lnTo>
                    <a:lnTo>
                      <a:pt x="21" y="28"/>
                    </a:lnTo>
                    <a:lnTo>
                      <a:pt x="24" y="27"/>
                    </a:lnTo>
                    <a:lnTo>
                      <a:pt x="15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58" name="Freeform 654"/>
              <p:cNvSpPr>
                <a:spLocks/>
              </p:cNvSpPr>
              <p:nvPr/>
            </p:nvSpPr>
            <p:spPr bwMode="auto">
              <a:xfrm>
                <a:off x="1251" y="1387"/>
                <a:ext cx="9" cy="24"/>
              </a:xfrm>
              <a:custGeom>
                <a:avLst/>
                <a:gdLst/>
                <a:ahLst/>
                <a:cxnLst>
                  <a:cxn ang="0">
                    <a:pos x="0" y="0"/>
                  </a:cxn>
                  <a:cxn ang="0">
                    <a:pos x="4" y="11"/>
                  </a:cxn>
                  <a:cxn ang="0">
                    <a:pos x="4" y="11"/>
                  </a:cxn>
                  <a:cxn ang="0">
                    <a:pos x="4" y="11"/>
                  </a:cxn>
                  <a:cxn ang="0">
                    <a:pos x="4" y="11"/>
                  </a:cxn>
                  <a:cxn ang="0">
                    <a:pos x="9" y="23"/>
                  </a:cxn>
                  <a:cxn ang="0">
                    <a:pos x="2" y="24"/>
                  </a:cxn>
                  <a:cxn ang="0">
                    <a:pos x="6" y="24"/>
                  </a:cxn>
                  <a:cxn ang="0">
                    <a:pos x="9" y="23"/>
                  </a:cxn>
                  <a:cxn ang="0">
                    <a:pos x="0" y="0"/>
                  </a:cxn>
                </a:cxnLst>
                <a:rect l="0" t="0" r="r" b="b"/>
                <a:pathLst>
                  <a:path w="9" h="24">
                    <a:moveTo>
                      <a:pt x="0" y="0"/>
                    </a:move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4" y="11"/>
                    </a:lnTo>
                    <a:lnTo>
                      <a:pt x="9" y="23"/>
                    </a:lnTo>
                    <a:lnTo>
                      <a:pt x="2" y="24"/>
                    </a:lnTo>
                    <a:lnTo>
                      <a:pt x="6" y="24"/>
                    </a:lnTo>
                    <a:lnTo>
                      <a:pt x="9" y="2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59" name="Freeform 655"/>
              <p:cNvSpPr>
                <a:spLocks/>
              </p:cNvSpPr>
              <p:nvPr/>
            </p:nvSpPr>
            <p:spPr bwMode="auto">
              <a:xfrm>
                <a:off x="1251" y="1377"/>
                <a:ext cx="29" cy="32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20" y="0"/>
                  </a:cxn>
                  <a:cxn ang="0">
                    <a:pos x="0" y="9"/>
                  </a:cxn>
                  <a:cxn ang="0">
                    <a:pos x="9" y="32"/>
                  </a:cxn>
                  <a:cxn ang="0">
                    <a:pos x="29" y="23"/>
                  </a:cxn>
                  <a:cxn ang="0">
                    <a:pos x="28" y="24"/>
                  </a:cxn>
                  <a:cxn ang="0">
                    <a:pos x="20" y="0"/>
                  </a:cxn>
                </a:cxnLst>
                <a:rect l="0" t="0" r="r" b="b"/>
                <a:pathLst>
                  <a:path w="29" h="32">
                    <a:moveTo>
                      <a:pt x="20" y="0"/>
                    </a:moveTo>
                    <a:lnTo>
                      <a:pt x="20" y="0"/>
                    </a:lnTo>
                    <a:lnTo>
                      <a:pt x="0" y="9"/>
                    </a:lnTo>
                    <a:lnTo>
                      <a:pt x="9" y="32"/>
                    </a:lnTo>
                    <a:lnTo>
                      <a:pt x="29" y="23"/>
                    </a:lnTo>
                    <a:lnTo>
                      <a:pt x="28" y="24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60" name="Freeform 656"/>
              <p:cNvSpPr>
                <a:spLocks/>
              </p:cNvSpPr>
              <p:nvPr/>
            </p:nvSpPr>
            <p:spPr bwMode="auto">
              <a:xfrm>
                <a:off x="1271" y="1371"/>
                <a:ext cx="24" cy="30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8" y="0"/>
                  </a:cxn>
                  <a:cxn ang="0">
                    <a:pos x="0" y="6"/>
                  </a:cxn>
                  <a:cxn ang="0">
                    <a:pos x="8" y="30"/>
                  </a:cxn>
                  <a:cxn ang="0">
                    <a:pos x="25" y="24"/>
                  </a:cxn>
                  <a:cxn ang="0">
                    <a:pos x="21" y="25"/>
                  </a:cxn>
                  <a:cxn ang="0">
                    <a:pos x="21" y="0"/>
                  </a:cxn>
                  <a:cxn ang="0">
                    <a:pos x="19" y="0"/>
                  </a:cxn>
                  <a:cxn ang="0">
                    <a:pos x="18" y="0"/>
                  </a:cxn>
                  <a:cxn ang="0">
                    <a:pos x="21" y="0"/>
                  </a:cxn>
                </a:cxnLst>
                <a:rect l="0" t="0" r="r" b="b"/>
                <a:pathLst>
                  <a:path w="25" h="30">
                    <a:moveTo>
                      <a:pt x="21" y="0"/>
                    </a:moveTo>
                    <a:lnTo>
                      <a:pt x="18" y="0"/>
                    </a:lnTo>
                    <a:lnTo>
                      <a:pt x="0" y="6"/>
                    </a:lnTo>
                    <a:lnTo>
                      <a:pt x="8" y="30"/>
                    </a:lnTo>
                    <a:lnTo>
                      <a:pt x="25" y="24"/>
                    </a:lnTo>
                    <a:lnTo>
                      <a:pt x="21" y="25"/>
                    </a:lnTo>
                    <a:lnTo>
                      <a:pt x="21" y="0"/>
                    </a:lnTo>
                    <a:lnTo>
                      <a:pt x="19" y="0"/>
                    </a:lnTo>
                    <a:lnTo>
                      <a:pt x="18" y="0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61" name="Freeform 657"/>
              <p:cNvSpPr>
                <a:spLocks/>
              </p:cNvSpPr>
              <p:nvPr/>
            </p:nvSpPr>
            <p:spPr bwMode="auto">
              <a:xfrm>
                <a:off x="1292" y="1371"/>
                <a:ext cx="15" cy="26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1" y="25"/>
                  </a:cxn>
                  <a:cxn ang="0">
                    <a:pos x="8" y="24"/>
                  </a:cxn>
                  <a:cxn ang="0">
                    <a:pos x="15" y="0"/>
                  </a:cxn>
                  <a:cxn ang="0">
                    <a:pos x="13" y="0"/>
                  </a:cxn>
                  <a:cxn ang="0">
                    <a:pos x="11" y="0"/>
                  </a:cxn>
                  <a:cxn ang="0">
                    <a:pos x="15" y="0"/>
                  </a:cxn>
                </a:cxnLst>
                <a:rect l="0" t="0" r="r" b="b"/>
                <a:pathLst>
                  <a:path w="15" h="25">
                    <a:moveTo>
                      <a:pt x="15" y="0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1" y="25"/>
                    </a:lnTo>
                    <a:lnTo>
                      <a:pt x="8" y="24"/>
                    </a:lnTo>
                    <a:lnTo>
                      <a:pt x="15" y="0"/>
                    </a:lnTo>
                    <a:lnTo>
                      <a:pt x="13" y="0"/>
                    </a:lnTo>
                    <a:lnTo>
                      <a:pt x="11" y="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62" name="Freeform 658"/>
              <p:cNvSpPr>
                <a:spLocks/>
              </p:cNvSpPr>
              <p:nvPr/>
            </p:nvSpPr>
            <p:spPr bwMode="auto">
              <a:xfrm>
                <a:off x="1300" y="1371"/>
                <a:ext cx="7" cy="24"/>
              </a:xfrm>
              <a:custGeom>
                <a:avLst/>
                <a:gdLst/>
                <a:ahLst/>
                <a:cxnLst>
                  <a:cxn ang="0">
                    <a:pos x="7" y="0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0" y="24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7" y="0"/>
                  </a:cxn>
                </a:cxnLst>
                <a:rect l="0" t="0" r="r" b="b"/>
                <a:pathLst>
                  <a:path w="7" h="24">
                    <a:moveTo>
                      <a:pt x="7" y="0"/>
                    </a:move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0" y="24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7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63" name="Freeform 659"/>
              <p:cNvSpPr>
                <a:spLocks/>
              </p:cNvSpPr>
              <p:nvPr/>
            </p:nvSpPr>
            <p:spPr bwMode="auto">
              <a:xfrm>
                <a:off x="1300" y="1371"/>
                <a:ext cx="19" cy="28"/>
              </a:xfrm>
              <a:custGeom>
                <a:avLst/>
                <a:gdLst/>
                <a:ahLst/>
                <a:cxnLst>
                  <a:cxn ang="0">
                    <a:pos x="21" y="6"/>
                  </a:cxn>
                  <a:cxn ang="0">
                    <a:pos x="16" y="3"/>
                  </a:cxn>
                  <a:cxn ang="0">
                    <a:pos x="7" y="0"/>
                  </a:cxn>
                  <a:cxn ang="0">
                    <a:pos x="0" y="24"/>
                  </a:cxn>
                  <a:cxn ang="0">
                    <a:pos x="8" y="27"/>
                  </a:cxn>
                  <a:cxn ang="0">
                    <a:pos x="3" y="24"/>
                  </a:cxn>
                  <a:cxn ang="0">
                    <a:pos x="21" y="6"/>
                  </a:cxn>
                  <a:cxn ang="0">
                    <a:pos x="19" y="4"/>
                  </a:cxn>
                  <a:cxn ang="0">
                    <a:pos x="16" y="3"/>
                  </a:cxn>
                  <a:cxn ang="0">
                    <a:pos x="21" y="6"/>
                  </a:cxn>
                </a:cxnLst>
                <a:rect l="0" t="0" r="r" b="b"/>
                <a:pathLst>
                  <a:path w="21" h="27">
                    <a:moveTo>
                      <a:pt x="21" y="6"/>
                    </a:moveTo>
                    <a:lnTo>
                      <a:pt x="16" y="3"/>
                    </a:lnTo>
                    <a:lnTo>
                      <a:pt x="7" y="0"/>
                    </a:lnTo>
                    <a:lnTo>
                      <a:pt x="0" y="24"/>
                    </a:lnTo>
                    <a:lnTo>
                      <a:pt x="8" y="27"/>
                    </a:lnTo>
                    <a:lnTo>
                      <a:pt x="3" y="24"/>
                    </a:lnTo>
                    <a:lnTo>
                      <a:pt x="21" y="6"/>
                    </a:lnTo>
                    <a:lnTo>
                      <a:pt x="19" y="4"/>
                    </a:lnTo>
                    <a:lnTo>
                      <a:pt x="16" y="3"/>
                    </a:lnTo>
                    <a:lnTo>
                      <a:pt x="21" y="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64" name="Freeform 660"/>
              <p:cNvSpPr>
                <a:spLocks/>
              </p:cNvSpPr>
              <p:nvPr/>
            </p:nvSpPr>
            <p:spPr bwMode="auto">
              <a:xfrm>
                <a:off x="1302" y="1377"/>
                <a:ext cx="26" cy="26"/>
              </a:xfrm>
              <a:custGeom>
                <a:avLst/>
                <a:gdLst/>
                <a:ahLst/>
                <a:cxnLst>
                  <a:cxn ang="0">
                    <a:pos x="22" y="4"/>
                  </a:cxn>
                  <a:cxn ang="0">
                    <a:pos x="24" y="6"/>
                  </a:cxn>
                  <a:cxn ang="0">
                    <a:pos x="18" y="0"/>
                  </a:cxn>
                  <a:cxn ang="0">
                    <a:pos x="0" y="18"/>
                  </a:cxn>
                  <a:cxn ang="0">
                    <a:pos x="6" y="24"/>
                  </a:cxn>
                  <a:cxn ang="0">
                    <a:pos x="9" y="26"/>
                  </a:cxn>
                  <a:cxn ang="0">
                    <a:pos x="6" y="24"/>
                  </a:cxn>
                  <a:cxn ang="0">
                    <a:pos x="7" y="25"/>
                  </a:cxn>
                  <a:cxn ang="0">
                    <a:pos x="9" y="26"/>
                  </a:cxn>
                  <a:cxn ang="0">
                    <a:pos x="22" y="4"/>
                  </a:cxn>
                </a:cxnLst>
                <a:rect l="0" t="0" r="r" b="b"/>
                <a:pathLst>
                  <a:path w="24" h="26">
                    <a:moveTo>
                      <a:pt x="22" y="4"/>
                    </a:moveTo>
                    <a:lnTo>
                      <a:pt x="24" y="6"/>
                    </a:lnTo>
                    <a:lnTo>
                      <a:pt x="18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9" y="26"/>
                    </a:lnTo>
                    <a:lnTo>
                      <a:pt x="6" y="24"/>
                    </a:lnTo>
                    <a:lnTo>
                      <a:pt x="7" y="25"/>
                    </a:lnTo>
                    <a:lnTo>
                      <a:pt x="9" y="26"/>
                    </a:lnTo>
                    <a:lnTo>
                      <a:pt x="22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65" name="Freeform 661"/>
              <p:cNvSpPr>
                <a:spLocks/>
              </p:cNvSpPr>
              <p:nvPr/>
            </p:nvSpPr>
            <p:spPr bwMode="auto">
              <a:xfrm>
                <a:off x="1312" y="1381"/>
                <a:ext cx="19" cy="28"/>
              </a:xfrm>
              <a:custGeom>
                <a:avLst/>
                <a:gdLst/>
                <a:ahLst/>
                <a:cxnLst>
                  <a:cxn ang="0">
                    <a:pos x="14" y="16"/>
                  </a:cxn>
                  <a:cxn ang="0">
                    <a:pos x="21" y="6"/>
                  </a:cxn>
                  <a:cxn ang="0">
                    <a:pos x="13" y="0"/>
                  </a:cxn>
                  <a:cxn ang="0">
                    <a:pos x="0" y="22"/>
                  </a:cxn>
                  <a:cxn ang="0">
                    <a:pos x="8" y="27"/>
                  </a:cxn>
                  <a:cxn ang="0">
                    <a:pos x="14" y="16"/>
                  </a:cxn>
                </a:cxnLst>
                <a:rect l="0" t="0" r="r" b="b"/>
                <a:pathLst>
                  <a:path w="21" h="27">
                    <a:moveTo>
                      <a:pt x="14" y="16"/>
                    </a:moveTo>
                    <a:lnTo>
                      <a:pt x="21" y="6"/>
                    </a:lnTo>
                    <a:lnTo>
                      <a:pt x="13" y="0"/>
                    </a:lnTo>
                    <a:lnTo>
                      <a:pt x="0" y="22"/>
                    </a:lnTo>
                    <a:lnTo>
                      <a:pt x="8" y="27"/>
                    </a:lnTo>
                    <a:lnTo>
                      <a:pt x="14" y="1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66" name="Freeform 662"/>
              <p:cNvSpPr>
                <a:spLocks/>
              </p:cNvSpPr>
              <p:nvPr/>
            </p:nvSpPr>
            <p:spPr bwMode="auto">
              <a:xfrm>
                <a:off x="1162" y="1333"/>
                <a:ext cx="19" cy="28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2" y="1"/>
                  </a:cxn>
                  <a:cxn ang="0">
                    <a:pos x="0" y="4"/>
                  </a:cxn>
                  <a:cxn ang="0">
                    <a:pos x="7" y="28"/>
                  </a:cxn>
                  <a:cxn ang="0">
                    <a:pos x="19" y="25"/>
                  </a:cxn>
                  <a:cxn ang="0">
                    <a:pos x="16" y="25"/>
                  </a:cxn>
                  <a:cxn ang="0">
                    <a:pos x="16" y="0"/>
                  </a:cxn>
                  <a:cxn ang="0">
                    <a:pos x="14" y="0"/>
                  </a:cxn>
                  <a:cxn ang="0">
                    <a:pos x="12" y="1"/>
                  </a:cxn>
                  <a:cxn ang="0">
                    <a:pos x="16" y="0"/>
                  </a:cxn>
                </a:cxnLst>
                <a:rect l="0" t="0" r="r" b="b"/>
                <a:pathLst>
                  <a:path w="19" h="28">
                    <a:moveTo>
                      <a:pt x="16" y="0"/>
                    </a:moveTo>
                    <a:lnTo>
                      <a:pt x="12" y="1"/>
                    </a:lnTo>
                    <a:lnTo>
                      <a:pt x="0" y="4"/>
                    </a:lnTo>
                    <a:lnTo>
                      <a:pt x="7" y="28"/>
                    </a:lnTo>
                    <a:lnTo>
                      <a:pt x="19" y="25"/>
                    </a:lnTo>
                    <a:lnTo>
                      <a:pt x="16" y="25"/>
                    </a:lnTo>
                    <a:lnTo>
                      <a:pt x="16" y="0"/>
                    </a:lnTo>
                    <a:lnTo>
                      <a:pt x="14" y="0"/>
                    </a:lnTo>
                    <a:lnTo>
                      <a:pt x="12" y="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67" name="Freeform 663"/>
              <p:cNvSpPr>
                <a:spLocks/>
              </p:cNvSpPr>
              <p:nvPr/>
            </p:nvSpPr>
            <p:spPr bwMode="auto">
              <a:xfrm>
                <a:off x="1178" y="1333"/>
                <a:ext cx="19" cy="26"/>
              </a:xfrm>
              <a:custGeom>
                <a:avLst/>
                <a:gdLst/>
                <a:ahLst/>
                <a:cxnLst>
                  <a:cxn ang="0">
                    <a:pos x="19" y="1"/>
                  </a:cxn>
                  <a:cxn ang="0">
                    <a:pos x="17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7" y="25"/>
                  </a:cxn>
                  <a:cxn ang="0">
                    <a:pos x="14" y="25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9" y="1"/>
                  </a:cxn>
                </a:cxnLst>
                <a:rect l="0" t="0" r="r" b="b"/>
                <a:pathLst>
                  <a:path w="19" h="25">
                    <a:moveTo>
                      <a:pt x="19" y="1"/>
                    </a:moveTo>
                    <a:lnTo>
                      <a:pt x="17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7" y="25"/>
                    </a:lnTo>
                    <a:lnTo>
                      <a:pt x="14" y="25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9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68" name="Freeform 664"/>
              <p:cNvSpPr>
                <a:spLocks/>
              </p:cNvSpPr>
              <p:nvPr/>
            </p:nvSpPr>
            <p:spPr bwMode="auto">
              <a:xfrm>
                <a:off x="1191" y="1335"/>
                <a:ext cx="27" cy="26"/>
              </a:xfrm>
              <a:custGeom>
                <a:avLst/>
                <a:gdLst/>
                <a:ahLst/>
                <a:cxnLst>
                  <a:cxn ang="0">
                    <a:pos x="26" y="4"/>
                  </a:cxn>
                  <a:cxn ang="0">
                    <a:pos x="23" y="3"/>
                  </a:cxn>
                  <a:cxn ang="0">
                    <a:pos x="5" y="0"/>
                  </a:cxn>
                  <a:cxn ang="0">
                    <a:pos x="0" y="24"/>
                  </a:cxn>
                  <a:cxn ang="0">
                    <a:pos x="18" y="27"/>
                  </a:cxn>
                  <a:cxn ang="0">
                    <a:pos x="15" y="26"/>
                  </a:cxn>
                  <a:cxn ang="0">
                    <a:pos x="26" y="4"/>
                  </a:cxn>
                  <a:cxn ang="0">
                    <a:pos x="25" y="3"/>
                  </a:cxn>
                  <a:cxn ang="0">
                    <a:pos x="23" y="3"/>
                  </a:cxn>
                  <a:cxn ang="0">
                    <a:pos x="26" y="4"/>
                  </a:cxn>
                </a:cxnLst>
                <a:rect l="0" t="0" r="r" b="b"/>
                <a:pathLst>
                  <a:path w="26" h="27">
                    <a:moveTo>
                      <a:pt x="26" y="4"/>
                    </a:moveTo>
                    <a:lnTo>
                      <a:pt x="23" y="3"/>
                    </a:lnTo>
                    <a:lnTo>
                      <a:pt x="5" y="0"/>
                    </a:lnTo>
                    <a:lnTo>
                      <a:pt x="0" y="24"/>
                    </a:lnTo>
                    <a:lnTo>
                      <a:pt x="18" y="27"/>
                    </a:lnTo>
                    <a:lnTo>
                      <a:pt x="15" y="26"/>
                    </a:lnTo>
                    <a:lnTo>
                      <a:pt x="26" y="4"/>
                    </a:lnTo>
                    <a:lnTo>
                      <a:pt x="25" y="3"/>
                    </a:lnTo>
                    <a:lnTo>
                      <a:pt x="23" y="3"/>
                    </a:lnTo>
                    <a:lnTo>
                      <a:pt x="26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69" name="Freeform 665"/>
              <p:cNvSpPr>
                <a:spLocks/>
              </p:cNvSpPr>
              <p:nvPr/>
            </p:nvSpPr>
            <p:spPr bwMode="auto">
              <a:xfrm>
                <a:off x="1207" y="1337"/>
                <a:ext cx="12" cy="24"/>
              </a:xfrm>
              <a:custGeom>
                <a:avLst/>
                <a:gdLst/>
                <a:ahLst/>
                <a:cxnLst>
                  <a:cxn ang="0">
                    <a:pos x="11" y="1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0" y="23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8" y="0"/>
                  </a:cxn>
                  <a:cxn ang="0">
                    <a:pos x="11" y="1"/>
                  </a:cxn>
                </a:cxnLst>
                <a:rect l="0" t="0" r="r" b="b"/>
                <a:pathLst>
                  <a:path w="11" h="23">
                    <a:moveTo>
                      <a:pt x="11" y="1"/>
                    </a:moveTo>
                    <a:lnTo>
                      <a:pt x="5" y="12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0" y="23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8" y="0"/>
                    </a:ln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70" name="Freeform 666"/>
              <p:cNvSpPr>
                <a:spLocks/>
              </p:cNvSpPr>
              <p:nvPr/>
            </p:nvSpPr>
            <p:spPr bwMode="auto">
              <a:xfrm>
                <a:off x="1207" y="1339"/>
                <a:ext cx="29" cy="30"/>
              </a:xfrm>
              <a:custGeom>
                <a:avLst/>
                <a:gdLst/>
                <a:ahLst/>
                <a:cxnLst>
                  <a:cxn ang="0">
                    <a:pos x="27" y="8"/>
                  </a:cxn>
                  <a:cxn ang="0">
                    <a:pos x="28" y="9"/>
                  </a:cxn>
                  <a:cxn ang="0">
                    <a:pos x="11" y="0"/>
                  </a:cxn>
                  <a:cxn ang="0">
                    <a:pos x="0" y="22"/>
                  </a:cxn>
                  <a:cxn ang="0">
                    <a:pos x="17" y="31"/>
                  </a:cxn>
                  <a:cxn ang="0">
                    <a:pos x="18" y="31"/>
                  </a:cxn>
                  <a:cxn ang="0">
                    <a:pos x="27" y="8"/>
                  </a:cxn>
                </a:cxnLst>
                <a:rect l="0" t="0" r="r" b="b"/>
                <a:pathLst>
                  <a:path w="28" h="31">
                    <a:moveTo>
                      <a:pt x="27" y="8"/>
                    </a:moveTo>
                    <a:lnTo>
                      <a:pt x="28" y="9"/>
                    </a:lnTo>
                    <a:lnTo>
                      <a:pt x="11" y="0"/>
                    </a:lnTo>
                    <a:lnTo>
                      <a:pt x="0" y="22"/>
                    </a:lnTo>
                    <a:lnTo>
                      <a:pt x="17" y="31"/>
                    </a:lnTo>
                    <a:lnTo>
                      <a:pt x="18" y="31"/>
                    </a:lnTo>
                    <a:lnTo>
                      <a:pt x="27" y="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71" name="Freeform 667"/>
              <p:cNvSpPr>
                <a:spLocks/>
              </p:cNvSpPr>
              <p:nvPr/>
            </p:nvSpPr>
            <p:spPr bwMode="auto">
              <a:xfrm>
                <a:off x="1225" y="1347"/>
                <a:ext cx="22" cy="28"/>
              </a:xfrm>
              <a:custGeom>
                <a:avLst/>
                <a:gdLst/>
                <a:ahLst/>
                <a:cxnLst>
                  <a:cxn ang="0">
                    <a:pos x="22" y="5"/>
                  </a:cxn>
                  <a:cxn ang="0">
                    <a:pos x="22" y="5"/>
                  </a:cxn>
                  <a:cxn ang="0">
                    <a:pos x="9" y="0"/>
                  </a:cxn>
                  <a:cxn ang="0">
                    <a:pos x="0" y="23"/>
                  </a:cxn>
                  <a:cxn ang="0">
                    <a:pos x="14" y="29"/>
                  </a:cxn>
                  <a:cxn ang="0">
                    <a:pos x="15" y="29"/>
                  </a:cxn>
                  <a:cxn ang="0">
                    <a:pos x="22" y="5"/>
                  </a:cxn>
                </a:cxnLst>
                <a:rect l="0" t="0" r="r" b="b"/>
                <a:pathLst>
                  <a:path w="22" h="29">
                    <a:moveTo>
                      <a:pt x="22" y="5"/>
                    </a:moveTo>
                    <a:lnTo>
                      <a:pt x="22" y="5"/>
                    </a:lnTo>
                    <a:lnTo>
                      <a:pt x="9" y="0"/>
                    </a:lnTo>
                    <a:lnTo>
                      <a:pt x="0" y="23"/>
                    </a:lnTo>
                    <a:lnTo>
                      <a:pt x="14" y="29"/>
                    </a:lnTo>
                    <a:lnTo>
                      <a:pt x="15" y="29"/>
                    </a:lnTo>
                    <a:lnTo>
                      <a:pt x="22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72" name="Freeform 668"/>
              <p:cNvSpPr>
                <a:spLocks/>
              </p:cNvSpPr>
              <p:nvPr/>
            </p:nvSpPr>
            <p:spPr bwMode="auto">
              <a:xfrm>
                <a:off x="1241" y="1351"/>
                <a:ext cx="19" cy="28"/>
              </a:xfrm>
              <a:custGeom>
                <a:avLst/>
                <a:gdLst/>
                <a:ahLst/>
                <a:cxnLst>
                  <a:cxn ang="0">
                    <a:pos x="13" y="3"/>
                  </a:cxn>
                  <a:cxn ang="0">
                    <a:pos x="19" y="3"/>
                  </a:cxn>
                  <a:cxn ang="0">
                    <a:pos x="7" y="0"/>
                  </a:cxn>
                  <a:cxn ang="0">
                    <a:pos x="0" y="24"/>
                  </a:cxn>
                  <a:cxn ang="0">
                    <a:pos x="12" y="27"/>
                  </a:cxn>
                  <a:cxn ang="0">
                    <a:pos x="18" y="27"/>
                  </a:cxn>
                  <a:cxn ang="0">
                    <a:pos x="12" y="27"/>
                  </a:cxn>
                  <a:cxn ang="0">
                    <a:pos x="15" y="28"/>
                  </a:cxn>
                  <a:cxn ang="0">
                    <a:pos x="18" y="27"/>
                  </a:cxn>
                  <a:cxn ang="0">
                    <a:pos x="13" y="3"/>
                  </a:cxn>
                </a:cxnLst>
                <a:rect l="0" t="0" r="r" b="b"/>
                <a:pathLst>
                  <a:path w="19" h="28">
                    <a:moveTo>
                      <a:pt x="13" y="3"/>
                    </a:moveTo>
                    <a:lnTo>
                      <a:pt x="19" y="3"/>
                    </a:lnTo>
                    <a:lnTo>
                      <a:pt x="7" y="0"/>
                    </a:lnTo>
                    <a:lnTo>
                      <a:pt x="0" y="24"/>
                    </a:lnTo>
                    <a:lnTo>
                      <a:pt x="12" y="27"/>
                    </a:lnTo>
                    <a:lnTo>
                      <a:pt x="18" y="27"/>
                    </a:lnTo>
                    <a:lnTo>
                      <a:pt x="12" y="27"/>
                    </a:lnTo>
                    <a:lnTo>
                      <a:pt x="15" y="28"/>
                    </a:lnTo>
                    <a:lnTo>
                      <a:pt x="18" y="27"/>
                    </a:lnTo>
                    <a:lnTo>
                      <a:pt x="13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73" name="Freeform 669"/>
              <p:cNvSpPr>
                <a:spLocks/>
              </p:cNvSpPr>
              <p:nvPr/>
            </p:nvSpPr>
            <p:spPr bwMode="auto">
              <a:xfrm>
                <a:off x="1253" y="1355"/>
                <a:ext cx="5" cy="24"/>
              </a:xfrm>
              <a:custGeom>
                <a:avLst/>
                <a:gdLst/>
                <a:ahLst/>
                <a:cxnLst>
                  <a:cxn ang="0">
                    <a:pos x="1" y="0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6" y="24"/>
                  </a:cxn>
                  <a:cxn ang="0">
                    <a:pos x="0" y="24"/>
                  </a:cxn>
                  <a:cxn ang="0">
                    <a:pos x="3" y="25"/>
                  </a:cxn>
                  <a:cxn ang="0">
                    <a:pos x="6" y="24"/>
                  </a:cxn>
                  <a:cxn ang="0">
                    <a:pos x="1" y="0"/>
                  </a:cxn>
                </a:cxnLst>
                <a:rect l="0" t="0" r="r" b="b"/>
                <a:pathLst>
                  <a:path w="6" h="25">
                    <a:moveTo>
                      <a:pt x="1" y="0"/>
                    </a:move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6" y="24"/>
                    </a:lnTo>
                    <a:lnTo>
                      <a:pt x="0" y="24"/>
                    </a:lnTo>
                    <a:lnTo>
                      <a:pt x="3" y="25"/>
                    </a:lnTo>
                    <a:lnTo>
                      <a:pt x="6" y="24"/>
                    </a:lnTo>
                    <a:lnTo>
                      <a:pt x="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74" name="Freeform 670"/>
              <p:cNvSpPr>
                <a:spLocks/>
              </p:cNvSpPr>
              <p:nvPr/>
            </p:nvSpPr>
            <p:spPr bwMode="auto">
              <a:xfrm>
                <a:off x="1253" y="1351"/>
                <a:ext cx="19" cy="2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13" y="0"/>
                  </a:cxn>
                  <a:cxn ang="0">
                    <a:pos x="0" y="3"/>
                  </a:cxn>
                  <a:cxn ang="0">
                    <a:pos x="5" y="27"/>
                  </a:cxn>
                  <a:cxn ang="0">
                    <a:pos x="18" y="24"/>
                  </a:cxn>
                  <a:cxn ang="0">
                    <a:pos x="18" y="24"/>
                  </a:cxn>
                  <a:cxn ang="0">
                    <a:pos x="13" y="0"/>
                  </a:cxn>
                </a:cxnLst>
                <a:rect l="0" t="0" r="r" b="b"/>
                <a:pathLst>
                  <a:path w="18" h="27">
                    <a:moveTo>
                      <a:pt x="13" y="0"/>
                    </a:moveTo>
                    <a:lnTo>
                      <a:pt x="13" y="0"/>
                    </a:lnTo>
                    <a:lnTo>
                      <a:pt x="0" y="3"/>
                    </a:lnTo>
                    <a:lnTo>
                      <a:pt x="5" y="27"/>
                    </a:lnTo>
                    <a:lnTo>
                      <a:pt x="18" y="24"/>
                    </a:lnTo>
                    <a:lnTo>
                      <a:pt x="18" y="24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75" name="Freeform 671"/>
              <p:cNvSpPr>
                <a:spLocks/>
              </p:cNvSpPr>
              <p:nvPr/>
            </p:nvSpPr>
            <p:spPr bwMode="auto">
              <a:xfrm>
                <a:off x="1266" y="1349"/>
                <a:ext cx="22" cy="26"/>
              </a:xfrm>
              <a:custGeom>
                <a:avLst/>
                <a:gdLst/>
                <a:ahLst/>
                <a:cxnLst>
                  <a:cxn ang="0">
                    <a:pos x="7" y="2"/>
                  </a:cxn>
                  <a:cxn ang="0">
                    <a:pos x="12" y="0"/>
                  </a:cxn>
                  <a:cxn ang="0">
                    <a:pos x="0" y="3"/>
                  </a:cxn>
                  <a:cxn ang="0">
                    <a:pos x="5" y="27"/>
                  </a:cxn>
                  <a:cxn ang="0">
                    <a:pos x="17" y="24"/>
                  </a:cxn>
                  <a:cxn ang="0">
                    <a:pos x="23" y="22"/>
                  </a:cxn>
                  <a:cxn ang="0">
                    <a:pos x="17" y="24"/>
                  </a:cxn>
                  <a:cxn ang="0">
                    <a:pos x="20" y="24"/>
                  </a:cxn>
                  <a:cxn ang="0">
                    <a:pos x="23" y="22"/>
                  </a:cxn>
                  <a:cxn ang="0">
                    <a:pos x="7" y="2"/>
                  </a:cxn>
                </a:cxnLst>
                <a:rect l="0" t="0" r="r" b="b"/>
                <a:pathLst>
                  <a:path w="23" h="27">
                    <a:moveTo>
                      <a:pt x="7" y="2"/>
                    </a:moveTo>
                    <a:lnTo>
                      <a:pt x="12" y="0"/>
                    </a:lnTo>
                    <a:lnTo>
                      <a:pt x="0" y="3"/>
                    </a:lnTo>
                    <a:lnTo>
                      <a:pt x="5" y="27"/>
                    </a:lnTo>
                    <a:lnTo>
                      <a:pt x="17" y="24"/>
                    </a:lnTo>
                    <a:lnTo>
                      <a:pt x="23" y="22"/>
                    </a:lnTo>
                    <a:lnTo>
                      <a:pt x="17" y="24"/>
                    </a:lnTo>
                    <a:lnTo>
                      <a:pt x="20" y="24"/>
                    </a:lnTo>
                    <a:lnTo>
                      <a:pt x="23" y="22"/>
                    </a:lnTo>
                    <a:lnTo>
                      <a:pt x="7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76" name="Freeform 672"/>
              <p:cNvSpPr>
                <a:spLocks/>
              </p:cNvSpPr>
              <p:nvPr/>
            </p:nvSpPr>
            <p:spPr bwMode="auto">
              <a:xfrm>
                <a:off x="1273" y="1349"/>
                <a:ext cx="17" cy="22"/>
              </a:xfrm>
              <a:custGeom>
                <a:avLst/>
                <a:gdLst/>
                <a:ahLst/>
                <a:cxnLst>
                  <a:cxn ang="0">
                    <a:pos x="10" y="1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16" y="22"/>
                  </a:cxn>
                  <a:cxn ang="0">
                    <a:pos x="18" y="20"/>
                  </a:cxn>
                  <a:cxn ang="0">
                    <a:pos x="10" y="10"/>
                  </a:cxn>
                </a:cxnLst>
                <a:rect l="0" t="0" r="r" b="b"/>
                <a:pathLst>
                  <a:path w="18" h="22">
                    <a:moveTo>
                      <a:pt x="10" y="10"/>
                    </a:moveTo>
                    <a:lnTo>
                      <a:pt x="3" y="0"/>
                    </a:lnTo>
                    <a:lnTo>
                      <a:pt x="0" y="2"/>
                    </a:lnTo>
                    <a:lnTo>
                      <a:pt x="16" y="22"/>
                    </a:lnTo>
                    <a:lnTo>
                      <a:pt x="18" y="20"/>
                    </a:lnTo>
                    <a:lnTo>
                      <a:pt x="10" y="1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77" name="Freeform 673"/>
              <p:cNvSpPr>
                <a:spLocks/>
              </p:cNvSpPr>
              <p:nvPr/>
            </p:nvSpPr>
            <p:spPr bwMode="auto">
              <a:xfrm>
                <a:off x="1090" y="1505"/>
                <a:ext cx="12" cy="24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7" y="0"/>
                  </a:cxn>
                  <a:cxn ang="0">
                    <a:pos x="2" y="0"/>
                  </a:cxn>
                  <a:cxn ang="0">
                    <a:pos x="2" y="25"/>
                  </a:cxn>
                  <a:cxn ang="0">
                    <a:pos x="7" y="25"/>
                  </a:cxn>
                  <a:cxn ang="0">
                    <a:pos x="0" y="23"/>
                  </a:cxn>
                  <a:cxn ang="0">
                    <a:pos x="13" y="1"/>
                  </a:cxn>
                  <a:cxn ang="0">
                    <a:pos x="10" y="0"/>
                  </a:cxn>
                  <a:cxn ang="0">
                    <a:pos x="7" y="0"/>
                  </a:cxn>
                  <a:cxn ang="0">
                    <a:pos x="13" y="1"/>
                  </a:cxn>
                </a:cxnLst>
                <a:rect l="0" t="0" r="r" b="b"/>
                <a:pathLst>
                  <a:path w="13" h="25">
                    <a:moveTo>
                      <a:pt x="13" y="1"/>
                    </a:moveTo>
                    <a:lnTo>
                      <a:pt x="7" y="0"/>
                    </a:lnTo>
                    <a:lnTo>
                      <a:pt x="2" y="0"/>
                    </a:lnTo>
                    <a:lnTo>
                      <a:pt x="2" y="25"/>
                    </a:lnTo>
                    <a:lnTo>
                      <a:pt x="7" y="25"/>
                    </a:lnTo>
                    <a:lnTo>
                      <a:pt x="0" y="23"/>
                    </a:lnTo>
                    <a:lnTo>
                      <a:pt x="13" y="1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13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78" name="Freeform 674"/>
              <p:cNvSpPr>
                <a:spLocks/>
              </p:cNvSpPr>
              <p:nvPr/>
            </p:nvSpPr>
            <p:spPr bwMode="auto">
              <a:xfrm>
                <a:off x="1090" y="1505"/>
                <a:ext cx="29" cy="30"/>
              </a:xfrm>
              <a:custGeom>
                <a:avLst/>
                <a:gdLst/>
                <a:ahLst/>
                <a:cxnLst>
                  <a:cxn ang="0">
                    <a:pos x="30" y="11"/>
                  </a:cxn>
                  <a:cxn ang="0">
                    <a:pos x="28" y="9"/>
                  </a:cxn>
                  <a:cxn ang="0">
                    <a:pos x="13" y="0"/>
                  </a:cxn>
                  <a:cxn ang="0">
                    <a:pos x="0" y="22"/>
                  </a:cxn>
                  <a:cxn ang="0">
                    <a:pos x="15" y="30"/>
                  </a:cxn>
                  <a:cxn ang="0">
                    <a:pos x="13" y="29"/>
                  </a:cxn>
                  <a:cxn ang="0">
                    <a:pos x="30" y="11"/>
                  </a:cxn>
                  <a:cxn ang="0">
                    <a:pos x="29" y="10"/>
                  </a:cxn>
                  <a:cxn ang="0">
                    <a:pos x="28" y="9"/>
                  </a:cxn>
                  <a:cxn ang="0">
                    <a:pos x="30" y="11"/>
                  </a:cxn>
                </a:cxnLst>
                <a:rect l="0" t="0" r="r" b="b"/>
                <a:pathLst>
                  <a:path w="30" h="30">
                    <a:moveTo>
                      <a:pt x="30" y="11"/>
                    </a:moveTo>
                    <a:lnTo>
                      <a:pt x="28" y="9"/>
                    </a:lnTo>
                    <a:lnTo>
                      <a:pt x="13" y="0"/>
                    </a:lnTo>
                    <a:lnTo>
                      <a:pt x="0" y="22"/>
                    </a:lnTo>
                    <a:lnTo>
                      <a:pt x="15" y="30"/>
                    </a:lnTo>
                    <a:lnTo>
                      <a:pt x="13" y="29"/>
                    </a:lnTo>
                    <a:lnTo>
                      <a:pt x="30" y="11"/>
                    </a:lnTo>
                    <a:lnTo>
                      <a:pt x="29" y="10"/>
                    </a:lnTo>
                    <a:lnTo>
                      <a:pt x="28" y="9"/>
                    </a:lnTo>
                    <a:lnTo>
                      <a:pt x="30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79" name="Freeform 675"/>
              <p:cNvSpPr>
                <a:spLocks/>
              </p:cNvSpPr>
              <p:nvPr/>
            </p:nvSpPr>
            <p:spPr bwMode="auto">
              <a:xfrm>
                <a:off x="1102" y="1517"/>
                <a:ext cx="36" cy="32"/>
              </a:xfrm>
              <a:custGeom>
                <a:avLst/>
                <a:gdLst/>
                <a:ahLst/>
                <a:cxnLst>
                  <a:cxn ang="0">
                    <a:pos x="35" y="19"/>
                  </a:cxn>
                  <a:cxn ang="0">
                    <a:pos x="32" y="14"/>
                  </a:cxn>
                  <a:cxn ang="0">
                    <a:pos x="17" y="0"/>
                  </a:cxn>
                  <a:cxn ang="0">
                    <a:pos x="0" y="18"/>
                  </a:cxn>
                  <a:cxn ang="0">
                    <a:pos x="15" y="32"/>
                  </a:cxn>
                  <a:cxn ang="0">
                    <a:pos x="12" y="27"/>
                  </a:cxn>
                  <a:cxn ang="0">
                    <a:pos x="35" y="19"/>
                  </a:cxn>
                  <a:cxn ang="0">
                    <a:pos x="34" y="16"/>
                  </a:cxn>
                  <a:cxn ang="0">
                    <a:pos x="32" y="14"/>
                  </a:cxn>
                  <a:cxn ang="0">
                    <a:pos x="35" y="19"/>
                  </a:cxn>
                </a:cxnLst>
                <a:rect l="0" t="0" r="r" b="b"/>
                <a:pathLst>
                  <a:path w="35" h="32">
                    <a:moveTo>
                      <a:pt x="35" y="19"/>
                    </a:moveTo>
                    <a:lnTo>
                      <a:pt x="32" y="14"/>
                    </a:lnTo>
                    <a:lnTo>
                      <a:pt x="17" y="0"/>
                    </a:lnTo>
                    <a:lnTo>
                      <a:pt x="0" y="18"/>
                    </a:lnTo>
                    <a:lnTo>
                      <a:pt x="15" y="32"/>
                    </a:lnTo>
                    <a:lnTo>
                      <a:pt x="12" y="27"/>
                    </a:lnTo>
                    <a:lnTo>
                      <a:pt x="35" y="19"/>
                    </a:lnTo>
                    <a:lnTo>
                      <a:pt x="34" y="16"/>
                    </a:lnTo>
                    <a:lnTo>
                      <a:pt x="32" y="14"/>
                    </a:lnTo>
                    <a:lnTo>
                      <a:pt x="35" y="1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80" name="Freeform 676"/>
              <p:cNvSpPr>
                <a:spLocks/>
              </p:cNvSpPr>
              <p:nvPr/>
            </p:nvSpPr>
            <p:spPr bwMode="auto">
              <a:xfrm>
                <a:off x="1114" y="1531"/>
                <a:ext cx="24" cy="12"/>
              </a:xfrm>
              <a:custGeom>
                <a:avLst/>
                <a:gdLst/>
                <a:ahLst/>
                <a:cxnLst>
                  <a:cxn ang="0">
                    <a:pos x="23" y="5"/>
                  </a:cxn>
                  <a:cxn ang="0">
                    <a:pos x="11" y="9"/>
                  </a:cxn>
                  <a:cxn ang="0">
                    <a:pos x="11" y="9"/>
                  </a:cxn>
                  <a:cxn ang="0">
                    <a:pos x="11" y="9"/>
                  </a:cxn>
                  <a:cxn ang="0">
                    <a:pos x="11" y="9"/>
                  </a:cxn>
                  <a:cxn ang="0">
                    <a:pos x="0" y="13"/>
                  </a:cxn>
                  <a:cxn ang="0">
                    <a:pos x="23" y="5"/>
                  </a:cxn>
                  <a:cxn ang="0">
                    <a:pos x="22" y="2"/>
                  </a:cxn>
                  <a:cxn ang="0">
                    <a:pos x="20" y="0"/>
                  </a:cxn>
                  <a:cxn ang="0">
                    <a:pos x="23" y="5"/>
                  </a:cxn>
                </a:cxnLst>
                <a:rect l="0" t="0" r="r" b="b"/>
                <a:pathLst>
                  <a:path w="23" h="13">
                    <a:moveTo>
                      <a:pt x="23" y="5"/>
                    </a:moveTo>
                    <a:lnTo>
                      <a:pt x="11" y="9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0" y="13"/>
                    </a:lnTo>
                    <a:lnTo>
                      <a:pt x="23" y="5"/>
                    </a:lnTo>
                    <a:lnTo>
                      <a:pt x="22" y="2"/>
                    </a:lnTo>
                    <a:lnTo>
                      <a:pt x="20" y="0"/>
                    </a:lnTo>
                    <a:lnTo>
                      <a:pt x="23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81" name="Freeform 677"/>
              <p:cNvSpPr>
                <a:spLocks/>
              </p:cNvSpPr>
              <p:nvPr/>
            </p:nvSpPr>
            <p:spPr bwMode="auto">
              <a:xfrm>
                <a:off x="1114" y="1535"/>
                <a:ext cx="31" cy="32"/>
              </a:xfrm>
              <a:custGeom>
                <a:avLst/>
                <a:gdLst/>
                <a:ahLst/>
                <a:cxnLst>
                  <a:cxn ang="0">
                    <a:pos x="31" y="22"/>
                  </a:cxn>
                  <a:cxn ang="0">
                    <a:pos x="31" y="23"/>
                  </a:cxn>
                  <a:cxn ang="0">
                    <a:pos x="23" y="0"/>
                  </a:cxn>
                  <a:cxn ang="0">
                    <a:pos x="0" y="8"/>
                  </a:cxn>
                  <a:cxn ang="0">
                    <a:pos x="8" y="31"/>
                  </a:cxn>
                  <a:cxn ang="0">
                    <a:pos x="8" y="32"/>
                  </a:cxn>
                  <a:cxn ang="0">
                    <a:pos x="31" y="22"/>
                  </a:cxn>
                </a:cxnLst>
                <a:rect l="0" t="0" r="r" b="b"/>
                <a:pathLst>
                  <a:path w="31" h="32">
                    <a:moveTo>
                      <a:pt x="31" y="22"/>
                    </a:moveTo>
                    <a:lnTo>
                      <a:pt x="31" y="23"/>
                    </a:lnTo>
                    <a:lnTo>
                      <a:pt x="23" y="0"/>
                    </a:lnTo>
                    <a:lnTo>
                      <a:pt x="0" y="8"/>
                    </a:lnTo>
                    <a:lnTo>
                      <a:pt x="8" y="31"/>
                    </a:lnTo>
                    <a:lnTo>
                      <a:pt x="8" y="32"/>
                    </a:lnTo>
                    <a:lnTo>
                      <a:pt x="31" y="2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82" name="Freeform 678"/>
              <p:cNvSpPr>
                <a:spLocks/>
              </p:cNvSpPr>
              <p:nvPr/>
            </p:nvSpPr>
            <p:spPr bwMode="auto">
              <a:xfrm>
                <a:off x="1123" y="1556"/>
                <a:ext cx="32" cy="34"/>
              </a:xfrm>
              <a:custGeom>
                <a:avLst/>
                <a:gdLst/>
                <a:ahLst/>
                <a:cxnLst>
                  <a:cxn ang="0">
                    <a:pos x="29" y="16"/>
                  </a:cxn>
                  <a:cxn ang="0">
                    <a:pos x="32" y="20"/>
                  </a:cxn>
                  <a:cxn ang="0">
                    <a:pos x="23" y="0"/>
                  </a:cxn>
                  <a:cxn ang="0">
                    <a:pos x="0" y="10"/>
                  </a:cxn>
                  <a:cxn ang="0">
                    <a:pos x="9" y="30"/>
                  </a:cxn>
                  <a:cxn ang="0">
                    <a:pos x="12" y="34"/>
                  </a:cxn>
                  <a:cxn ang="0">
                    <a:pos x="9" y="30"/>
                  </a:cxn>
                  <a:cxn ang="0">
                    <a:pos x="10" y="32"/>
                  </a:cxn>
                  <a:cxn ang="0">
                    <a:pos x="12" y="34"/>
                  </a:cxn>
                  <a:cxn ang="0">
                    <a:pos x="29" y="16"/>
                  </a:cxn>
                </a:cxnLst>
                <a:rect l="0" t="0" r="r" b="b"/>
                <a:pathLst>
                  <a:path w="32" h="34">
                    <a:moveTo>
                      <a:pt x="29" y="16"/>
                    </a:moveTo>
                    <a:lnTo>
                      <a:pt x="32" y="20"/>
                    </a:lnTo>
                    <a:lnTo>
                      <a:pt x="23" y="0"/>
                    </a:lnTo>
                    <a:lnTo>
                      <a:pt x="0" y="10"/>
                    </a:lnTo>
                    <a:lnTo>
                      <a:pt x="9" y="30"/>
                    </a:lnTo>
                    <a:lnTo>
                      <a:pt x="12" y="34"/>
                    </a:lnTo>
                    <a:lnTo>
                      <a:pt x="9" y="30"/>
                    </a:lnTo>
                    <a:lnTo>
                      <a:pt x="10" y="32"/>
                    </a:lnTo>
                    <a:lnTo>
                      <a:pt x="12" y="34"/>
                    </a:lnTo>
                    <a:lnTo>
                      <a:pt x="29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83" name="Freeform 679"/>
              <p:cNvSpPr>
                <a:spLocks/>
              </p:cNvSpPr>
              <p:nvPr/>
            </p:nvSpPr>
            <p:spPr bwMode="auto">
              <a:xfrm>
                <a:off x="1135" y="1572"/>
                <a:ext cx="27" cy="34"/>
              </a:xfrm>
              <a:custGeom>
                <a:avLst/>
                <a:gdLst/>
                <a:ahLst/>
                <a:cxnLst>
                  <a:cxn ang="0">
                    <a:pos x="21" y="8"/>
                  </a:cxn>
                  <a:cxn ang="0">
                    <a:pos x="28" y="12"/>
                  </a:cxn>
                  <a:cxn ang="0">
                    <a:pos x="17" y="0"/>
                  </a:cxn>
                  <a:cxn ang="0">
                    <a:pos x="0" y="18"/>
                  </a:cxn>
                  <a:cxn ang="0">
                    <a:pos x="11" y="29"/>
                  </a:cxn>
                  <a:cxn ang="0">
                    <a:pos x="18" y="33"/>
                  </a:cxn>
                  <a:cxn ang="0">
                    <a:pos x="11" y="29"/>
                  </a:cxn>
                  <a:cxn ang="0">
                    <a:pos x="14" y="32"/>
                  </a:cxn>
                  <a:cxn ang="0">
                    <a:pos x="18" y="33"/>
                  </a:cxn>
                  <a:cxn ang="0">
                    <a:pos x="21" y="8"/>
                  </a:cxn>
                </a:cxnLst>
                <a:rect l="0" t="0" r="r" b="b"/>
                <a:pathLst>
                  <a:path w="28" h="33">
                    <a:moveTo>
                      <a:pt x="21" y="8"/>
                    </a:moveTo>
                    <a:lnTo>
                      <a:pt x="28" y="12"/>
                    </a:lnTo>
                    <a:lnTo>
                      <a:pt x="17" y="0"/>
                    </a:lnTo>
                    <a:lnTo>
                      <a:pt x="0" y="18"/>
                    </a:lnTo>
                    <a:lnTo>
                      <a:pt x="11" y="29"/>
                    </a:lnTo>
                    <a:lnTo>
                      <a:pt x="18" y="33"/>
                    </a:lnTo>
                    <a:lnTo>
                      <a:pt x="11" y="29"/>
                    </a:lnTo>
                    <a:lnTo>
                      <a:pt x="14" y="32"/>
                    </a:lnTo>
                    <a:lnTo>
                      <a:pt x="18" y="33"/>
                    </a:lnTo>
                    <a:lnTo>
                      <a:pt x="21" y="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84" name="Freeform 680"/>
              <p:cNvSpPr>
                <a:spLocks/>
              </p:cNvSpPr>
              <p:nvPr/>
            </p:nvSpPr>
            <p:spPr bwMode="auto">
              <a:xfrm>
                <a:off x="1145" y="1580"/>
                <a:ext cx="10" cy="26"/>
              </a:xfrm>
              <a:custGeom>
                <a:avLst/>
                <a:gdLst/>
                <a:ahLst/>
                <a:cxnLst>
                  <a:cxn ang="0">
                    <a:pos x="10" y="0"/>
                  </a:cxn>
                  <a:cxn ang="0">
                    <a:pos x="9" y="13"/>
                  </a:cxn>
                  <a:cxn ang="0">
                    <a:pos x="9" y="13"/>
                  </a:cxn>
                  <a:cxn ang="0">
                    <a:pos x="9" y="13"/>
                  </a:cxn>
                  <a:cxn ang="0">
                    <a:pos x="9" y="13"/>
                  </a:cxn>
                  <a:cxn ang="0">
                    <a:pos x="7" y="25"/>
                  </a:cxn>
                  <a:cxn ang="0">
                    <a:pos x="0" y="21"/>
                  </a:cxn>
                  <a:cxn ang="0">
                    <a:pos x="3" y="24"/>
                  </a:cxn>
                  <a:cxn ang="0">
                    <a:pos x="7" y="25"/>
                  </a:cxn>
                  <a:cxn ang="0">
                    <a:pos x="10" y="0"/>
                  </a:cxn>
                </a:cxnLst>
                <a:rect l="0" t="0" r="r" b="b"/>
                <a:pathLst>
                  <a:path w="10" h="25">
                    <a:moveTo>
                      <a:pt x="10" y="0"/>
                    </a:moveTo>
                    <a:lnTo>
                      <a:pt x="9" y="13"/>
                    </a:lnTo>
                    <a:lnTo>
                      <a:pt x="9" y="13"/>
                    </a:lnTo>
                    <a:lnTo>
                      <a:pt x="9" y="13"/>
                    </a:lnTo>
                    <a:lnTo>
                      <a:pt x="9" y="13"/>
                    </a:lnTo>
                    <a:lnTo>
                      <a:pt x="7" y="25"/>
                    </a:lnTo>
                    <a:lnTo>
                      <a:pt x="0" y="21"/>
                    </a:lnTo>
                    <a:lnTo>
                      <a:pt x="3" y="24"/>
                    </a:lnTo>
                    <a:lnTo>
                      <a:pt x="7" y="25"/>
                    </a:lnTo>
                    <a:lnTo>
                      <a:pt x="1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85" name="Freeform 681"/>
              <p:cNvSpPr>
                <a:spLocks/>
              </p:cNvSpPr>
              <p:nvPr/>
            </p:nvSpPr>
            <p:spPr bwMode="auto">
              <a:xfrm>
                <a:off x="1152" y="1580"/>
                <a:ext cx="20" cy="28"/>
              </a:xfrm>
              <a:custGeom>
                <a:avLst/>
                <a:gdLst/>
                <a:ahLst/>
                <a:cxnLst>
                  <a:cxn ang="0">
                    <a:pos x="19" y="3"/>
                  </a:cxn>
                  <a:cxn ang="0">
                    <a:pos x="18" y="3"/>
                  </a:cxn>
                  <a:cxn ang="0">
                    <a:pos x="3" y="0"/>
                  </a:cxn>
                  <a:cxn ang="0">
                    <a:pos x="0" y="25"/>
                  </a:cxn>
                  <a:cxn ang="0">
                    <a:pos x="15" y="27"/>
                  </a:cxn>
                  <a:cxn ang="0">
                    <a:pos x="14" y="27"/>
                  </a:cxn>
                  <a:cxn ang="0">
                    <a:pos x="19" y="3"/>
                  </a:cxn>
                </a:cxnLst>
                <a:rect l="0" t="0" r="r" b="b"/>
                <a:pathLst>
                  <a:path w="19" h="27">
                    <a:moveTo>
                      <a:pt x="19" y="3"/>
                    </a:moveTo>
                    <a:lnTo>
                      <a:pt x="18" y="3"/>
                    </a:lnTo>
                    <a:lnTo>
                      <a:pt x="3" y="0"/>
                    </a:lnTo>
                    <a:lnTo>
                      <a:pt x="0" y="25"/>
                    </a:lnTo>
                    <a:lnTo>
                      <a:pt x="15" y="27"/>
                    </a:lnTo>
                    <a:lnTo>
                      <a:pt x="14" y="27"/>
                    </a:lnTo>
                    <a:lnTo>
                      <a:pt x="19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86" name="Freeform 682"/>
              <p:cNvSpPr>
                <a:spLocks/>
              </p:cNvSpPr>
              <p:nvPr/>
            </p:nvSpPr>
            <p:spPr bwMode="auto">
              <a:xfrm>
                <a:off x="1167" y="1584"/>
                <a:ext cx="27" cy="26"/>
              </a:xfrm>
              <a:custGeom>
                <a:avLst/>
                <a:gdLst/>
                <a:ahLst/>
                <a:cxnLst>
                  <a:cxn ang="0">
                    <a:pos x="27" y="6"/>
                  </a:cxn>
                  <a:cxn ang="0">
                    <a:pos x="22" y="3"/>
                  </a:cxn>
                  <a:cxn ang="0">
                    <a:pos x="5" y="0"/>
                  </a:cxn>
                  <a:cxn ang="0">
                    <a:pos x="0" y="24"/>
                  </a:cxn>
                  <a:cxn ang="0">
                    <a:pos x="17" y="27"/>
                  </a:cxn>
                  <a:cxn ang="0">
                    <a:pos x="12" y="25"/>
                  </a:cxn>
                  <a:cxn ang="0">
                    <a:pos x="27" y="6"/>
                  </a:cxn>
                  <a:cxn ang="0">
                    <a:pos x="25" y="4"/>
                  </a:cxn>
                  <a:cxn ang="0">
                    <a:pos x="22" y="3"/>
                  </a:cxn>
                  <a:cxn ang="0">
                    <a:pos x="27" y="6"/>
                  </a:cxn>
                </a:cxnLst>
                <a:rect l="0" t="0" r="r" b="b"/>
                <a:pathLst>
                  <a:path w="27" h="27">
                    <a:moveTo>
                      <a:pt x="27" y="6"/>
                    </a:moveTo>
                    <a:lnTo>
                      <a:pt x="22" y="3"/>
                    </a:lnTo>
                    <a:lnTo>
                      <a:pt x="5" y="0"/>
                    </a:lnTo>
                    <a:lnTo>
                      <a:pt x="0" y="24"/>
                    </a:lnTo>
                    <a:lnTo>
                      <a:pt x="17" y="27"/>
                    </a:lnTo>
                    <a:lnTo>
                      <a:pt x="12" y="25"/>
                    </a:lnTo>
                    <a:lnTo>
                      <a:pt x="27" y="6"/>
                    </a:lnTo>
                    <a:lnTo>
                      <a:pt x="25" y="4"/>
                    </a:lnTo>
                    <a:lnTo>
                      <a:pt x="22" y="3"/>
                    </a:lnTo>
                    <a:lnTo>
                      <a:pt x="27" y="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87" name="Freeform 683"/>
              <p:cNvSpPr>
                <a:spLocks/>
              </p:cNvSpPr>
              <p:nvPr/>
            </p:nvSpPr>
            <p:spPr bwMode="auto">
              <a:xfrm>
                <a:off x="1179" y="1590"/>
                <a:ext cx="27" cy="28"/>
              </a:xfrm>
              <a:custGeom>
                <a:avLst/>
                <a:gdLst/>
                <a:ahLst/>
                <a:cxnLst>
                  <a:cxn ang="0">
                    <a:pos x="28" y="10"/>
                  </a:cxn>
                  <a:cxn ang="0">
                    <a:pos x="26" y="8"/>
                  </a:cxn>
                  <a:cxn ang="0">
                    <a:pos x="15" y="0"/>
                  </a:cxn>
                  <a:cxn ang="0">
                    <a:pos x="0" y="19"/>
                  </a:cxn>
                  <a:cxn ang="0">
                    <a:pos x="11" y="28"/>
                  </a:cxn>
                  <a:cxn ang="0">
                    <a:pos x="9" y="26"/>
                  </a:cxn>
                  <a:cxn ang="0">
                    <a:pos x="28" y="10"/>
                  </a:cxn>
                  <a:cxn ang="0">
                    <a:pos x="27" y="9"/>
                  </a:cxn>
                  <a:cxn ang="0">
                    <a:pos x="26" y="8"/>
                  </a:cxn>
                  <a:cxn ang="0">
                    <a:pos x="28" y="10"/>
                  </a:cxn>
                </a:cxnLst>
                <a:rect l="0" t="0" r="r" b="b"/>
                <a:pathLst>
                  <a:path w="28" h="28">
                    <a:moveTo>
                      <a:pt x="28" y="10"/>
                    </a:moveTo>
                    <a:lnTo>
                      <a:pt x="26" y="8"/>
                    </a:lnTo>
                    <a:lnTo>
                      <a:pt x="15" y="0"/>
                    </a:lnTo>
                    <a:lnTo>
                      <a:pt x="0" y="19"/>
                    </a:lnTo>
                    <a:lnTo>
                      <a:pt x="11" y="28"/>
                    </a:lnTo>
                    <a:lnTo>
                      <a:pt x="9" y="26"/>
                    </a:lnTo>
                    <a:lnTo>
                      <a:pt x="28" y="10"/>
                    </a:lnTo>
                    <a:lnTo>
                      <a:pt x="27" y="9"/>
                    </a:lnTo>
                    <a:lnTo>
                      <a:pt x="26" y="8"/>
                    </a:lnTo>
                    <a:lnTo>
                      <a:pt x="28" y="1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88" name="Freeform 684"/>
              <p:cNvSpPr>
                <a:spLocks/>
              </p:cNvSpPr>
              <p:nvPr/>
            </p:nvSpPr>
            <p:spPr bwMode="auto">
              <a:xfrm>
                <a:off x="1188" y="1598"/>
                <a:ext cx="19" cy="18"/>
              </a:xfrm>
              <a:custGeom>
                <a:avLst/>
                <a:gdLst/>
                <a:ahLst/>
                <a:cxnLst>
                  <a:cxn ang="0">
                    <a:pos x="19" y="2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0" y="18"/>
                  </a:cxn>
                  <a:cxn ang="0">
                    <a:pos x="19" y="2"/>
                  </a:cxn>
                  <a:cxn ang="0">
                    <a:pos x="18" y="1"/>
                  </a:cxn>
                  <a:cxn ang="0">
                    <a:pos x="17" y="0"/>
                  </a:cxn>
                  <a:cxn ang="0">
                    <a:pos x="19" y="2"/>
                  </a:cxn>
                </a:cxnLst>
                <a:rect l="0" t="0" r="r" b="b"/>
                <a:pathLst>
                  <a:path w="19" h="18">
                    <a:moveTo>
                      <a:pt x="19" y="2"/>
                    </a:moveTo>
                    <a:lnTo>
                      <a:pt x="10" y="10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0" y="18"/>
                    </a:lnTo>
                    <a:lnTo>
                      <a:pt x="19" y="2"/>
                    </a:lnTo>
                    <a:lnTo>
                      <a:pt x="18" y="1"/>
                    </a:lnTo>
                    <a:lnTo>
                      <a:pt x="17" y="0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89" name="Freeform 685"/>
              <p:cNvSpPr>
                <a:spLocks/>
              </p:cNvSpPr>
              <p:nvPr/>
            </p:nvSpPr>
            <p:spPr bwMode="auto">
              <a:xfrm>
                <a:off x="1188" y="1600"/>
                <a:ext cx="29" cy="26"/>
              </a:xfrm>
              <a:custGeom>
                <a:avLst/>
                <a:gdLst/>
                <a:ahLst/>
                <a:cxnLst>
                  <a:cxn ang="0">
                    <a:pos x="29" y="13"/>
                  </a:cxn>
                  <a:cxn ang="0">
                    <a:pos x="28" y="1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9" y="27"/>
                  </a:cxn>
                  <a:cxn ang="0">
                    <a:pos x="7" y="25"/>
                  </a:cxn>
                  <a:cxn ang="0">
                    <a:pos x="29" y="13"/>
                  </a:cxn>
                </a:cxnLst>
                <a:rect l="0" t="0" r="r" b="b"/>
                <a:pathLst>
                  <a:path w="29" h="27">
                    <a:moveTo>
                      <a:pt x="29" y="13"/>
                    </a:moveTo>
                    <a:lnTo>
                      <a:pt x="28" y="11"/>
                    </a:lnTo>
                    <a:lnTo>
                      <a:pt x="19" y="0"/>
                    </a:lnTo>
                    <a:lnTo>
                      <a:pt x="0" y="16"/>
                    </a:lnTo>
                    <a:lnTo>
                      <a:pt x="9" y="27"/>
                    </a:lnTo>
                    <a:lnTo>
                      <a:pt x="7" y="25"/>
                    </a:lnTo>
                    <a:lnTo>
                      <a:pt x="29" y="1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90" name="Freeform 686"/>
              <p:cNvSpPr>
                <a:spLocks/>
              </p:cNvSpPr>
              <p:nvPr/>
            </p:nvSpPr>
            <p:spPr bwMode="auto">
              <a:xfrm>
                <a:off x="1195" y="1612"/>
                <a:ext cx="29" cy="24"/>
              </a:xfrm>
              <a:custGeom>
                <a:avLst/>
                <a:gdLst/>
                <a:ahLst/>
                <a:cxnLst>
                  <a:cxn ang="0">
                    <a:pos x="29" y="15"/>
                  </a:cxn>
                  <a:cxn ang="0">
                    <a:pos x="28" y="11"/>
                  </a:cxn>
                  <a:cxn ang="0">
                    <a:pos x="22" y="0"/>
                  </a:cxn>
                  <a:cxn ang="0">
                    <a:pos x="0" y="12"/>
                  </a:cxn>
                  <a:cxn ang="0">
                    <a:pos x="6" y="23"/>
                  </a:cxn>
                  <a:cxn ang="0">
                    <a:pos x="5" y="19"/>
                  </a:cxn>
                  <a:cxn ang="0">
                    <a:pos x="29" y="15"/>
                  </a:cxn>
                  <a:cxn ang="0">
                    <a:pos x="29" y="13"/>
                  </a:cxn>
                  <a:cxn ang="0">
                    <a:pos x="28" y="11"/>
                  </a:cxn>
                  <a:cxn ang="0">
                    <a:pos x="29" y="15"/>
                  </a:cxn>
                </a:cxnLst>
                <a:rect l="0" t="0" r="r" b="b"/>
                <a:pathLst>
                  <a:path w="29" h="23">
                    <a:moveTo>
                      <a:pt x="29" y="15"/>
                    </a:moveTo>
                    <a:lnTo>
                      <a:pt x="28" y="11"/>
                    </a:lnTo>
                    <a:lnTo>
                      <a:pt x="22" y="0"/>
                    </a:lnTo>
                    <a:lnTo>
                      <a:pt x="0" y="12"/>
                    </a:lnTo>
                    <a:lnTo>
                      <a:pt x="6" y="23"/>
                    </a:lnTo>
                    <a:lnTo>
                      <a:pt x="5" y="19"/>
                    </a:lnTo>
                    <a:lnTo>
                      <a:pt x="29" y="15"/>
                    </a:lnTo>
                    <a:lnTo>
                      <a:pt x="29" y="13"/>
                    </a:lnTo>
                    <a:lnTo>
                      <a:pt x="28" y="11"/>
                    </a:lnTo>
                    <a:lnTo>
                      <a:pt x="29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91" name="Freeform 687"/>
              <p:cNvSpPr>
                <a:spLocks/>
              </p:cNvSpPr>
              <p:nvPr/>
            </p:nvSpPr>
            <p:spPr bwMode="auto">
              <a:xfrm>
                <a:off x="1200" y="1628"/>
                <a:ext cx="27" cy="22"/>
              </a:xfrm>
              <a:custGeom>
                <a:avLst/>
                <a:gdLst/>
                <a:ahLst/>
                <a:cxnLst>
                  <a:cxn ang="0">
                    <a:pos x="25" y="7"/>
                  </a:cxn>
                  <a:cxn ang="0">
                    <a:pos x="27" y="12"/>
                  </a:cxn>
                  <a:cxn ang="0">
                    <a:pos x="24" y="0"/>
                  </a:cxn>
                  <a:cxn ang="0">
                    <a:pos x="0" y="4"/>
                  </a:cxn>
                  <a:cxn ang="0">
                    <a:pos x="3" y="17"/>
                  </a:cxn>
                  <a:cxn ang="0">
                    <a:pos x="5" y="22"/>
                  </a:cxn>
                  <a:cxn ang="0">
                    <a:pos x="3" y="17"/>
                  </a:cxn>
                  <a:cxn ang="0">
                    <a:pos x="3" y="20"/>
                  </a:cxn>
                  <a:cxn ang="0">
                    <a:pos x="5" y="22"/>
                  </a:cxn>
                  <a:cxn ang="0">
                    <a:pos x="25" y="7"/>
                  </a:cxn>
                </a:cxnLst>
                <a:rect l="0" t="0" r="r" b="b"/>
                <a:pathLst>
                  <a:path w="27" h="22">
                    <a:moveTo>
                      <a:pt x="25" y="7"/>
                    </a:moveTo>
                    <a:lnTo>
                      <a:pt x="27" y="12"/>
                    </a:lnTo>
                    <a:lnTo>
                      <a:pt x="24" y="0"/>
                    </a:lnTo>
                    <a:lnTo>
                      <a:pt x="0" y="4"/>
                    </a:lnTo>
                    <a:lnTo>
                      <a:pt x="3" y="17"/>
                    </a:lnTo>
                    <a:lnTo>
                      <a:pt x="5" y="22"/>
                    </a:lnTo>
                    <a:lnTo>
                      <a:pt x="3" y="17"/>
                    </a:lnTo>
                    <a:lnTo>
                      <a:pt x="3" y="20"/>
                    </a:lnTo>
                    <a:lnTo>
                      <a:pt x="5" y="22"/>
                    </a:lnTo>
                    <a:lnTo>
                      <a:pt x="25" y="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92" name="Freeform 688"/>
              <p:cNvSpPr>
                <a:spLocks/>
              </p:cNvSpPr>
              <p:nvPr/>
            </p:nvSpPr>
            <p:spPr bwMode="auto">
              <a:xfrm>
                <a:off x="1203" y="1634"/>
                <a:ext cx="22" cy="16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12" y="8"/>
                  </a:cxn>
                  <a:cxn ang="0">
                    <a:pos x="12" y="8"/>
                  </a:cxn>
                  <a:cxn ang="0">
                    <a:pos x="12" y="8"/>
                  </a:cxn>
                  <a:cxn ang="0">
                    <a:pos x="12" y="8"/>
                  </a:cxn>
                  <a:cxn ang="0">
                    <a:pos x="2" y="15"/>
                  </a:cxn>
                  <a:cxn ang="0">
                    <a:pos x="0" y="10"/>
                  </a:cxn>
                  <a:cxn ang="0">
                    <a:pos x="0" y="13"/>
                  </a:cxn>
                  <a:cxn ang="0">
                    <a:pos x="2" y="15"/>
                  </a:cxn>
                  <a:cxn ang="0">
                    <a:pos x="22" y="0"/>
                  </a:cxn>
                </a:cxnLst>
                <a:rect l="0" t="0" r="r" b="b"/>
                <a:pathLst>
                  <a:path w="22" h="15">
                    <a:moveTo>
                      <a:pt x="22" y="0"/>
                    </a:move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12" y="8"/>
                    </a:lnTo>
                    <a:lnTo>
                      <a:pt x="2" y="15"/>
                    </a:lnTo>
                    <a:lnTo>
                      <a:pt x="0" y="10"/>
                    </a:lnTo>
                    <a:lnTo>
                      <a:pt x="0" y="13"/>
                    </a:lnTo>
                    <a:lnTo>
                      <a:pt x="2" y="15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93" name="Freeform 689"/>
              <p:cNvSpPr>
                <a:spLocks/>
              </p:cNvSpPr>
              <p:nvPr/>
            </p:nvSpPr>
            <p:spPr bwMode="auto">
              <a:xfrm>
                <a:off x="1205" y="1634"/>
                <a:ext cx="26" cy="24"/>
              </a:xfrm>
              <a:custGeom>
                <a:avLst/>
                <a:gdLst/>
                <a:ahLst/>
                <a:cxnLst>
                  <a:cxn ang="0">
                    <a:pos x="25" y="8"/>
                  </a:cxn>
                  <a:cxn ang="0">
                    <a:pos x="26" y="9"/>
                  </a:cxn>
                  <a:cxn ang="0">
                    <a:pos x="20" y="0"/>
                  </a:cxn>
                  <a:cxn ang="0">
                    <a:pos x="0" y="15"/>
                  </a:cxn>
                  <a:cxn ang="0">
                    <a:pos x="6" y="23"/>
                  </a:cxn>
                  <a:cxn ang="0">
                    <a:pos x="6" y="24"/>
                  </a:cxn>
                  <a:cxn ang="0">
                    <a:pos x="25" y="8"/>
                  </a:cxn>
                </a:cxnLst>
                <a:rect l="0" t="0" r="r" b="b"/>
                <a:pathLst>
                  <a:path w="26" h="24">
                    <a:moveTo>
                      <a:pt x="25" y="8"/>
                    </a:moveTo>
                    <a:lnTo>
                      <a:pt x="26" y="9"/>
                    </a:lnTo>
                    <a:lnTo>
                      <a:pt x="20" y="0"/>
                    </a:lnTo>
                    <a:lnTo>
                      <a:pt x="0" y="15"/>
                    </a:lnTo>
                    <a:lnTo>
                      <a:pt x="6" y="23"/>
                    </a:lnTo>
                    <a:lnTo>
                      <a:pt x="6" y="24"/>
                    </a:lnTo>
                    <a:lnTo>
                      <a:pt x="25" y="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94" name="Freeform 690"/>
              <p:cNvSpPr>
                <a:spLocks/>
              </p:cNvSpPr>
              <p:nvPr/>
            </p:nvSpPr>
            <p:spPr bwMode="auto">
              <a:xfrm>
                <a:off x="1212" y="1642"/>
                <a:ext cx="24" cy="26"/>
              </a:xfrm>
              <a:custGeom>
                <a:avLst/>
                <a:gdLst/>
                <a:ahLst/>
                <a:cxnLst>
                  <a:cxn ang="0">
                    <a:pos x="18" y="2"/>
                  </a:cxn>
                  <a:cxn ang="0">
                    <a:pos x="24" y="5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6" y="22"/>
                  </a:cxn>
                  <a:cxn ang="0">
                    <a:pos x="12" y="26"/>
                  </a:cxn>
                  <a:cxn ang="0">
                    <a:pos x="6" y="22"/>
                  </a:cxn>
                  <a:cxn ang="0">
                    <a:pos x="8" y="25"/>
                  </a:cxn>
                  <a:cxn ang="0">
                    <a:pos x="12" y="26"/>
                  </a:cxn>
                  <a:cxn ang="0">
                    <a:pos x="18" y="2"/>
                  </a:cxn>
                </a:cxnLst>
                <a:rect l="0" t="0" r="r" b="b"/>
                <a:pathLst>
                  <a:path w="24" h="26">
                    <a:moveTo>
                      <a:pt x="18" y="2"/>
                    </a:moveTo>
                    <a:lnTo>
                      <a:pt x="24" y="5"/>
                    </a:lnTo>
                    <a:lnTo>
                      <a:pt x="19" y="0"/>
                    </a:lnTo>
                    <a:lnTo>
                      <a:pt x="0" y="16"/>
                    </a:lnTo>
                    <a:lnTo>
                      <a:pt x="6" y="22"/>
                    </a:lnTo>
                    <a:lnTo>
                      <a:pt x="12" y="26"/>
                    </a:lnTo>
                    <a:lnTo>
                      <a:pt x="6" y="22"/>
                    </a:lnTo>
                    <a:lnTo>
                      <a:pt x="8" y="25"/>
                    </a:lnTo>
                    <a:lnTo>
                      <a:pt x="12" y="26"/>
                    </a:lnTo>
                    <a:lnTo>
                      <a:pt x="18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95" name="Freeform 691"/>
              <p:cNvSpPr>
                <a:spLocks/>
              </p:cNvSpPr>
              <p:nvPr/>
            </p:nvSpPr>
            <p:spPr bwMode="auto">
              <a:xfrm>
                <a:off x="1224" y="1644"/>
                <a:ext cx="20" cy="28"/>
              </a:xfrm>
              <a:custGeom>
                <a:avLst/>
                <a:gdLst/>
                <a:ahLst/>
                <a:cxnLst>
                  <a:cxn ang="0">
                    <a:pos x="21" y="4"/>
                  </a:cxn>
                  <a:cxn ang="0">
                    <a:pos x="18" y="3"/>
                  </a:cxn>
                  <a:cxn ang="0">
                    <a:pos x="6" y="0"/>
                  </a:cxn>
                  <a:cxn ang="0">
                    <a:pos x="0" y="24"/>
                  </a:cxn>
                  <a:cxn ang="0">
                    <a:pos x="12" y="27"/>
                  </a:cxn>
                  <a:cxn ang="0">
                    <a:pos x="9" y="25"/>
                  </a:cxn>
                  <a:cxn ang="0">
                    <a:pos x="21" y="4"/>
                  </a:cxn>
                  <a:cxn ang="0">
                    <a:pos x="19" y="3"/>
                  </a:cxn>
                  <a:cxn ang="0">
                    <a:pos x="18" y="3"/>
                  </a:cxn>
                  <a:cxn ang="0">
                    <a:pos x="21" y="4"/>
                  </a:cxn>
                </a:cxnLst>
                <a:rect l="0" t="0" r="r" b="b"/>
                <a:pathLst>
                  <a:path w="21" h="27">
                    <a:moveTo>
                      <a:pt x="21" y="4"/>
                    </a:moveTo>
                    <a:lnTo>
                      <a:pt x="18" y="3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12" y="27"/>
                    </a:lnTo>
                    <a:lnTo>
                      <a:pt x="9" y="25"/>
                    </a:lnTo>
                    <a:lnTo>
                      <a:pt x="21" y="4"/>
                    </a:lnTo>
                    <a:lnTo>
                      <a:pt x="19" y="3"/>
                    </a:lnTo>
                    <a:lnTo>
                      <a:pt x="18" y="3"/>
                    </a:lnTo>
                    <a:lnTo>
                      <a:pt x="21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96" name="Freeform 692"/>
              <p:cNvSpPr>
                <a:spLocks/>
              </p:cNvSpPr>
              <p:nvPr/>
            </p:nvSpPr>
            <p:spPr bwMode="auto">
              <a:xfrm>
                <a:off x="1232" y="1648"/>
                <a:ext cx="12" cy="22"/>
              </a:xfrm>
              <a:custGeom>
                <a:avLst/>
                <a:gdLst/>
                <a:ahLst/>
                <a:cxnLst>
                  <a:cxn ang="0">
                    <a:pos x="12" y="1"/>
                  </a:cxn>
                  <a:cxn ang="0">
                    <a:pos x="6" y="12"/>
                  </a:cxn>
                  <a:cxn ang="0">
                    <a:pos x="6" y="12"/>
                  </a:cxn>
                  <a:cxn ang="0">
                    <a:pos x="6" y="12"/>
                  </a:cxn>
                  <a:cxn ang="0">
                    <a:pos x="6" y="12"/>
                  </a:cxn>
                  <a:cxn ang="0">
                    <a:pos x="0" y="2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9" y="0"/>
                  </a:cxn>
                  <a:cxn ang="0">
                    <a:pos x="12" y="1"/>
                  </a:cxn>
                </a:cxnLst>
                <a:rect l="0" t="0" r="r" b="b"/>
                <a:pathLst>
                  <a:path w="12" h="22">
                    <a:moveTo>
                      <a:pt x="12" y="1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0" y="2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12" y="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97" name="Freeform 693"/>
              <p:cNvSpPr>
                <a:spLocks/>
              </p:cNvSpPr>
              <p:nvPr/>
            </p:nvSpPr>
            <p:spPr bwMode="auto">
              <a:xfrm>
                <a:off x="1232" y="1648"/>
                <a:ext cx="26" cy="26"/>
              </a:xfrm>
              <a:custGeom>
                <a:avLst/>
                <a:gdLst/>
                <a:ahLst/>
                <a:cxnLst>
                  <a:cxn ang="0">
                    <a:pos x="26" y="11"/>
                  </a:cxn>
                  <a:cxn ang="0">
                    <a:pos x="21" y="5"/>
                  </a:cxn>
                  <a:cxn ang="0">
                    <a:pos x="12" y="0"/>
                  </a:cxn>
                  <a:cxn ang="0">
                    <a:pos x="0" y="21"/>
                  </a:cxn>
                  <a:cxn ang="0">
                    <a:pos x="9" y="26"/>
                  </a:cxn>
                  <a:cxn ang="0">
                    <a:pos x="3" y="21"/>
                  </a:cxn>
                  <a:cxn ang="0">
                    <a:pos x="26" y="11"/>
                  </a:cxn>
                  <a:cxn ang="0">
                    <a:pos x="24" y="7"/>
                  </a:cxn>
                  <a:cxn ang="0">
                    <a:pos x="21" y="5"/>
                  </a:cxn>
                  <a:cxn ang="0">
                    <a:pos x="26" y="11"/>
                  </a:cxn>
                </a:cxnLst>
                <a:rect l="0" t="0" r="r" b="b"/>
                <a:pathLst>
                  <a:path w="26" h="26">
                    <a:moveTo>
                      <a:pt x="26" y="11"/>
                    </a:moveTo>
                    <a:lnTo>
                      <a:pt x="21" y="5"/>
                    </a:lnTo>
                    <a:lnTo>
                      <a:pt x="12" y="0"/>
                    </a:lnTo>
                    <a:lnTo>
                      <a:pt x="0" y="21"/>
                    </a:lnTo>
                    <a:lnTo>
                      <a:pt x="9" y="26"/>
                    </a:lnTo>
                    <a:lnTo>
                      <a:pt x="3" y="21"/>
                    </a:lnTo>
                    <a:lnTo>
                      <a:pt x="26" y="11"/>
                    </a:lnTo>
                    <a:lnTo>
                      <a:pt x="24" y="7"/>
                    </a:lnTo>
                    <a:lnTo>
                      <a:pt x="21" y="5"/>
                    </a:lnTo>
                    <a:lnTo>
                      <a:pt x="26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98" name="Freeform 694"/>
              <p:cNvSpPr>
                <a:spLocks/>
              </p:cNvSpPr>
              <p:nvPr/>
            </p:nvSpPr>
            <p:spPr bwMode="auto">
              <a:xfrm>
                <a:off x="1236" y="1660"/>
                <a:ext cx="24" cy="20"/>
              </a:xfrm>
              <a:custGeom>
                <a:avLst/>
                <a:gdLst/>
                <a:ahLst/>
                <a:cxnLst>
                  <a:cxn ang="0">
                    <a:pos x="23" y="2"/>
                  </a:cxn>
                  <a:cxn ang="0">
                    <a:pos x="25" y="6"/>
                  </a:cxn>
                  <a:cxn ang="0">
                    <a:pos x="23" y="0"/>
                  </a:cxn>
                  <a:cxn ang="0">
                    <a:pos x="0" y="10"/>
                  </a:cxn>
                  <a:cxn ang="0">
                    <a:pos x="3" y="16"/>
                  </a:cxn>
                  <a:cxn ang="0">
                    <a:pos x="6" y="20"/>
                  </a:cxn>
                  <a:cxn ang="0">
                    <a:pos x="3" y="16"/>
                  </a:cxn>
                  <a:cxn ang="0">
                    <a:pos x="4" y="18"/>
                  </a:cxn>
                  <a:cxn ang="0">
                    <a:pos x="6" y="20"/>
                  </a:cxn>
                  <a:cxn ang="0">
                    <a:pos x="23" y="2"/>
                  </a:cxn>
                </a:cxnLst>
                <a:rect l="0" t="0" r="r" b="b"/>
                <a:pathLst>
                  <a:path w="25" h="20">
                    <a:moveTo>
                      <a:pt x="23" y="2"/>
                    </a:moveTo>
                    <a:lnTo>
                      <a:pt x="25" y="6"/>
                    </a:lnTo>
                    <a:lnTo>
                      <a:pt x="23" y="0"/>
                    </a:lnTo>
                    <a:lnTo>
                      <a:pt x="0" y="10"/>
                    </a:lnTo>
                    <a:lnTo>
                      <a:pt x="3" y="16"/>
                    </a:lnTo>
                    <a:lnTo>
                      <a:pt x="6" y="20"/>
                    </a:lnTo>
                    <a:lnTo>
                      <a:pt x="3" y="16"/>
                    </a:lnTo>
                    <a:lnTo>
                      <a:pt x="4" y="18"/>
                    </a:lnTo>
                    <a:lnTo>
                      <a:pt x="6" y="20"/>
                    </a:lnTo>
                    <a:lnTo>
                      <a:pt x="23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199" name="Freeform 695"/>
              <p:cNvSpPr>
                <a:spLocks/>
              </p:cNvSpPr>
              <p:nvPr/>
            </p:nvSpPr>
            <p:spPr bwMode="auto">
              <a:xfrm>
                <a:off x="1241" y="1662"/>
                <a:ext cx="24" cy="24"/>
              </a:xfrm>
              <a:custGeom>
                <a:avLst/>
                <a:gdLst/>
                <a:ahLst/>
                <a:cxnLst>
                  <a:cxn ang="0">
                    <a:pos x="14" y="15"/>
                  </a:cxn>
                  <a:cxn ang="0">
                    <a:pos x="23" y="6"/>
                  </a:cxn>
                  <a:cxn ang="0">
                    <a:pos x="17" y="0"/>
                  </a:cxn>
                  <a:cxn ang="0">
                    <a:pos x="0" y="18"/>
                  </a:cxn>
                  <a:cxn ang="0">
                    <a:pos x="6" y="24"/>
                  </a:cxn>
                  <a:cxn ang="0">
                    <a:pos x="14" y="15"/>
                  </a:cxn>
                </a:cxnLst>
                <a:rect l="0" t="0" r="r" b="b"/>
                <a:pathLst>
                  <a:path w="23" h="24">
                    <a:moveTo>
                      <a:pt x="14" y="15"/>
                    </a:moveTo>
                    <a:lnTo>
                      <a:pt x="23" y="6"/>
                    </a:lnTo>
                    <a:lnTo>
                      <a:pt x="17" y="0"/>
                    </a:lnTo>
                    <a:lnTo>
                      <a:pt x="0" y="18"/>
                    </a:lnTo>
                    <a:lnTo>
                      <a:pt x="6" y="24"/>
                    </a:lnTo>
                    <a:lnTo>
                      <a:pt x="14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00" name="Freeform 696"/>
              <p:cNvSpPr>
                <a:spLocks/>
              </p:cNvSpPr>
              <p:nvPr/>
            </p:nvSpPr>
            <p:spPr bwMode="auto">
              <a:xfrm>
                <a:off x="1072" y="1517"/>
                <a:ext cx="26" cy="28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23" y="6"/>
                  </a:cxn>
                  <a:cxn ang="0">
                    <a:pos x="12" y="0"/>
                  </a:cxn>
                  <a:cxn ang="0">
                    <a:pos x="0" y="22"/>
                  </a:cxn>
                  <a:cxn ang="0">
                    <a:pos x="11" y="28"/>
                  </a:cxn>
                  <a:cxn ang="0">
                    <a:pos x="7" y="25"/>
                  </a:cxn>
                  <a:cxn ang="0">
                    <a:pos x="26" y="9"/>
                  </a:cxn>
                  <a:cxn ang="0">
                    <a:pos x="24" y="7"/>
                  </a:cxn>
                  <a:cxn ang="0">
                    <a:pos x="23" y="6"/>
                  </a:cxn>
                  <a:cxn ang="0">
                    <a:pos x="26" y="9"/>
                  </a:cxn>
                </a:cxnLst>
                <a:rect l="0" t="0" r="r" b="b"/>
                <a:pathLst>
                  <a:path w="26" h="28">
                    <a:moveTo>
                      <a:pt x="26" y="9"/>
                    </a:moveTo>
                    <a:lnTo>
                      <a:pt x="23" y="6"/>
                    </a:lnTo>
                    <a:lnTo>
                      <a:pt x="12" y="0"/>
                    </a:lnTo>
                    <a:lnTo>
                      <a:pt x="0" y="22"/>
                    </a:lnTo>
                    <a:lnTo>
                      <a:pt x="11" y="28"/>
                    </a:lnTo>
                    <a:lnTo>
                      <a:pt x="7" y="25"/>
                    </a:lnTo>
                    <a:lnTo>
                      <a:pt x="26" y="9"/>
                    </a:lnTo>
                    <a:lnTo>
                      <a:pt x="24" y="7"/>
                    </a:lnTo>
                    <a:lnTo>
                      <a:pt x="23" y="6"/>
                    </a:lnTo>
                    <a:lnTo>
                      <a:pt x="26" y="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01" name="Freeform 697"/>
              <p:cNvSpPr>
                <a:spLocks/>
              </p:cNvSpPr>
              <p:nvPr/>
            </p:nvSpPr>
            <p:spPr bwMode="auto">
              <a:xfrm>
                <a:off x="1079" y="1525"/>
                <a:ext cx="29" cy="26"/>
              </a:xfrm>
              <a:custGeom>
                <a:avLst/>
                <a:gdLst/>
                <a:ahLst/>
                <a:cxnLst>
                  <a:cxn ang="0">
                    <a:pos x="29" y="10"/>
                  </a:cxn>
                  <a:cxn ang="0">
                    <a:pos x="27" y="9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9" y="25"/>
                  </a:cxn>
                  <a:cxn ang="0">
                    <a:pos x="7" y="23"/>
                  </a:cxn>
                  <a:cxn ang="0">
                    <a:pos x="29" y="10"/>
                  </a:cxn>
                  <a:cxn ang="0">
                    <a:pos x="28" y="10"/>
                  </a:cxn>
                  <a:cxn ang="0">
                    <a:pos x="27" y="9"/>
                  </a:cxn>
                  <a:cxn ang="0">
                    <a:pos x="29" y="10"/>
                  </a:cxn>
                </a:cxnLst>
                <a:rect l="0" t="0" r="r" b="b"/>
                <a:pathLst>
                  <a:path w="29" h="25">
                    <a:moveTo>
                      <a:pt x="29" y="10"/>
                    </a:moveTo>
                    <a:lnTo>
                      <a:pt x="27" y="9"/>
                    </a:lnTo>
                    <a:lnTo>
                      <a:pt x="19" y="0"/>
                    </a:lnTo>
                    <a:lnTo>
                      <a:pt x="0" y="16"/>
                    </a:lnTo>
                    <a:lnTo>
                      <a:pt x="9" y="25"/>
                    </a:lnTo>
                    <a:lnTo>
                      <a:pt x="7" y="23"/>
                    </a:lnTo>
                    <a:lnTo>
                      <a:pt x="29" y="10"/>
                    </a:lnTo>
                    <a:lnTo>
                      <a:pt x="28" y="10"/>
                    </a:lnTo>
                    <a:lnTo>
                      <a:pt x="27" y="9"/>
                    </a:lnTo>
                    <a:lnTo>
                      <a:pt x="29" y="1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02" name="Freeform 698"/>
              <p:cNvSpPr>
                <a:spLocks/>
              </p:cNvSpPr>
              <p:nvPr/>
            </p:nvSpPr>
            <p:spPr bwMode="auto">
              <a:xfrm>
                <a:off x="1085" y="1535"/>
                <a:ext cx="34" cy="34"/>
              </a:xfrm>
              <a:custGeom>
                <a:avLst/>
                <a:gdLst/>
                <a:ahLst/>
                <a:cxnLst>
                  <a:cxn ang="0">
                    <a:pos x="34" y="22"/>
                  </a:cxn>
                  <a:cxn ang="0">
                    <a:pos x="34" y="20"/>
                  </a:cxn>
                  <a:cxn ang="0">
                    <a:pos x="22" y="0"/>
                  </a:cxn>
                  <a:cxn ang="0">
                    <a:pos x="0" y="13"/>
                  </a:cxn>
                  <a:cxn ang="0">
                    <a:pos x="12" y="33"/>
                  </a:cxn>
                  <a:cxn ang="0">
                    <a:pos x="11" y="32"/>
                  </a:cxn>
                  <a:cxn ang="0">
                    <a:pos x="34" y="22"/>
                  </a:cxn>
                </a:cxnLst>
                <a:rect l="0" t="0" r="r" b="b"/>
                <a:pathLst>
                  <a:path w="34" h="33">
                    <a:moveTo>
                      <a:pt x="34" y="22"/>
                    </a:moveTo>
                    <a:lnTo>
                      <a:pt x="34" y="20"/>
                    </a:lnTo>
                    <a:lnTo>
                      <a:pt x="22" y="0"/>
                    </a:lnTo>
                    <a:lnTo>
                      <a:pt x="0" y="13"/>
                    </a:lnTo>
                    <a:lnTo>
                      <a:pt x="12" y="33"/>
                    </a:lnTo>
                    <a:lnTo>
                      <a:pt x="11" y="32"/>
                    </a:lnTo>
                    <a:lnTo>
                      <a:pt x="34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03" name="Freeform 699"/>
              <p:cNvSpPr>
                <a:spLocks/>
              </p:cNvSpPr>
              <p:nvPr/>
            </p:nvSpPr>
            <p:spPr bwMode="auto">
              <a:xfrm>
                <a:off x="1097" y="1556"/>
                <a:ext cx="22" cy="10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0" y="10"/>
                  </a:cxn>
                  <a:cxn ang="0">
                    <a:pos x="23" y="0"/>
                  </a:cxn>
                </a:cxnLst>
                <a:rect l="0" t="0" r="r" b="b"/>
                <a:pathLst>
                  <a:path w="23" h="10">
                    <a:moveTo>
                      <a:pt x="23" y="0"/>
                    </a:move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0" y="10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04" name="Freeform 700"/>
              <p:cNvSpPr>
                <a:spLocks/>
              </p:cNvSpPr>
              <p:nvPr/>
            </p:nvSpPr>
            <p:spPr bwMode="auto">
              <a:xfrm>
                <a:off x="1097" y="1556"/>
                <a:ext cx="31" cy="32"/>
              </a:xfrm>
              <a:custGeom>
                <a:avLst/>
                <a:gdLst/>
                <a:ahLst/>
                <a:cxnLst>
                  <a:cxn ang="0">
                    <a:pos x="31" y="19"/>
                  </a:cxn>
                  <a:cxn ang="0">
                    <a:pos x="32" y="20"/>
                  </a:cxn>
                  <a:cxn ang="0">
                    <a:pos x="23" y="0"/>
                  </a:cxn>
                  <a:cxn ang="0">
                    <a:pos x="0" y="10"/>
                  </a:cxn>
                  <a:cxn ang="0">
                    <a:pos x="9" y="30"/>
                  </a:cxn>
                  <a:cxn ang="0">
                    <a:pos x="10" y="32"/>
                  </a:cxn>
                  <a:cxn ang="0">
                    <a:pos x="31" y="19"/>
                  </a:cxn>
                </a:cxnLst>
                <a:rect l="0" t="0" r="r" b="b"/>
                <a:pathLst>
                  <a:path w="32" h="32">
                    <a:moveTo>
                      <a:pt x="31" y="19"/>
                    </a:moveTo>
                    <a:lnTo>
                      <a:pt x="32" y="20"/>
                    </a:lnTo>
                    <a:lnTo>
                      <a:pt x="23" y="0"/>
                    </a:lnTo>
                    <a:lnTo>
                      <a:pt x="0" y="10"/>
                    </a:lnTo>
                    <a:lnTo>
                      <a:pt x="9" y="30"/>
                    </a:lnTo>
                    <a:lnTo>
                      <a:pt x="10" y="32"/>
                    </a:lnTo>
                    <a:lnTo>
                      <a:pt x="31" y="1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05" name="Freeform 701"/>
              <p:cNvSpPr>
                <a:spLocks/>
              </p:cNvSpPr>
              <p:nvPr/>
            </p:nvSpPr>
            <p:spPr bwMode="auto">
              <a:xfrm>
                <a:off x="1108" y="1576"/>
                <a:ext cx="29" cy="30"/>
              </a:xfrm>
              <a:custGeom>
                <a:avLst/>
                <a:gdLst/>
                <a:ahLst/>
                <a:cxnLst>
                  <a:cxn ang="0">
                    <a:pos x="27" y="10"/>
                  </a:cxn>
                  <a:cxn ang="0">
                    <a:pos x="30" y="14"/>
                  </a:cxn>
                  <a:cxn ang="0">
                    <a:pos x="21" y="0"/>
                  </a:cxn>
                  <a:cxn ang="0">
                    <a:pos x="0" y="13"/>
                  </a:cxn>
                  <a:cxn ang="0">
                    <a:pos x="9" y="26"/>
                  </a:cxn>
                  <a:cxn ang="0">
                    <a:pos x="12" y="30"/>
                  </a:cxn>
                  <a:cxn ang="0">
                    <a:pos x="9" y="26"/>
                  </a:cxn>
                  <a:cxn ang="0">
                    <a:pos x="10" y="28"/>
                  </a:cxn>
                  <a:cxn ang="0">
                    <a:pos x="12" y="30"/>
                  </a:cxn>
                  <a:cxn ang="0">
                    <a:pos x="27" y="10"/>
                  </a:cxn>
                </a:cxnLst>
                <a:rect l="0" t="0" r="r" b="b"/>
                <a:pathLst>
                  <a:path w="30" h="30">
                    <a:moveTo>
                      <a:pt x="27" y="10"/>
                    </a:moveTo>
                    <a:lnTo>
                      <a:pt x="30" y="14"/>
                    </a:lnTo>
                    <a:lnTo>
                      <a:pt x="21" y="0"/>
                    </a:lnTo>
                    <a:lnTo>
                      <a:pt x="0" y="13"/>
                    </a:lnTo>
                    <a:lnTo>
                      <a:pt x="9" y="26"/>
                    </a:lnTo>
                    <a:lnTo>
                      <a:pt x="12" y="30"/>
                    </a:lnTo>
                    <a:lnTo>
                      <a:pt x="9" y="26"/>
                    </a:lnTo>
                    <a:lnTo>
                      <a:pt x="10" y="28"/>
                    </a:lnTo>
                    <a:lnTo>
                      <a:pt x="12" y="30"/>
                    </a:lnTo>
                    <a:lnTo>
                      <a:pt x="27" y="1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06" name="Freeform 702"/>
              <p:cNvSpPr>
                <a:spLocks/>
              </p:cNvSpPr>
              <p:nvPr/>
            </p:nvSpPr>
            <p:spPr bwMode="auto">
              <a:xfrm>
                <a:off x="1119" y="1586"/>
                <a:ext cx="26" cy="28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26" y="9"/>
                  </a:cxn>
                  <a:cxn ang="0">
                    <a:pos x="15" y="0"/>
                  </a:cxn>
                  <a:cxn ang="0">
                    <a:pos x="0" y="20"/>
                  </a:cxn>
                  <a:cxn ang="0">
                    <a:pos x="11" y="28"/>
                  </a:cxn>
                  <a:cxn ang="0">
                    <a:pos x="11" y="29"/>
                  </a:cxn>
                  <a:cxn ang="0">
                    <a:pos x="26" y="9"/>
                  </a:cxn>
                </a:cxnLst>
                <a:rect l="0" t="0" r="r" b="b"/>
                <a:pathLst>
                  <a:path w="26" h="29">
                    <a:moveTo>
                      <a:pt x="26" y="9"/>
                    </a:moveTo>
                    <a:lnTo>
                      <a:pt x="26" y="9"/>
                    </a:lnTo>
                    <a:lnTo>
                      <a:pt x="15" y="0"/>
                    </a:lnTo>
                    <a:lnTo>
                      <a:pt x="0" y="20"/>
                    </a:lnTo>
                    <a:lnTo>
                      <a:pt x="11" y="28"/>
                    </a:lnTo>
                    <a:lnTo>
                      <a:pt x="11" y="29"/>
                    </a:lnTo>
                    <a:lnTo>
                      <a:pt x="26" y="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07" name="Freeform 703"/>
              <p:cNvSpPr>
                <a:spLocks/>
              </p:cNvSpPr>
              <p:nvPr/>
            </p:nvSpPr>
            <p:spPr bwMode="auto">
              <a:xfrm>
                <a:off x="1130" y="1594"/>
                <a:ext cx="15" cy="2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0" y="20"/>
                  </a:cxn>
                  <a:cxn ang="0">
                    <a:pos x="15" y="0"/>
                  </a:cxn>
                </a:cxnLst>
                <a:rect l="0" t="0" r="r" b="b"/>
                <a:pathLst>
                  <a:path w="15" h="20">
                    <a:moveTo>
                      <a:pt x="15" y="0"/>
                    </a:move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0" y="20"/>
                    </a:lnTo>
                    <a:lnTo>
                      <a:pt x="1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08" name="Freeform 704"/>
              <p:cNvSpPr>
                <a:spLocks/>
              </p:cNvSpPr>
              <p:nvPr/>
            </p:nvSpPr>
            <p:spPr bwMode="auto">
              <a:xfrm>
                <a:off x="1130" y="1594"/>
                <a:ext cx="26" cy="30"/>
              </a:xfrm>
              <a:custGeom>
                <a:avLst/>
                <a:gdLst/>
                <a:ahLst/>
                <a:cxnLst>
                  <a:cxn ang="0">
                    <a:pos x="24" y="7"/>
                  </a:cxn>
                  <a:cxn ang="0">
                    <a:pos x="26" y="8"/>
                  </a:cxn>
                  <a:cxn ang="0">
                    <a:pos x="15" y="0"/>
                  </a:cxn>
                  <a:cxn ang="0">
                    <a:pos x="0" y="20"/>
                  </a:cxn>
                  <a:cxn ang="0">
                    <a:pos x="11" y="28"/>
                  </a:cxn>
                  <a:cxn ang="0">
                    <a:pos x="13" y="29"/>
                  </a:cxn>
                  <a:cxn ang="0">
                    <a:pos x="24" y="7"/>
                  </a:cxn>
                </a:cxnLst>
                <a:rect l="0" t="0" r="r" b="b"/>
                <a:pathLst>
                  <a:path w="26" h="29">
                    <a:moveTo>
                      <a:pt x="24" y="7"/>
                    </a:moveTo>
                    <a:lnTo>
                      <a:pt x="26" y="8"/>
                    </a:lnTo>
                    <a:lnTo>
                      <a:pt x="15" y="0"/>
                    </a:lnTo>
                    <a:lnTo>
                      <a:pt x="0" y="20"/>
                    </a:lnTo>
                    <a:lnTo>
                      <a:pt x="11" y="28"/>
                    </a:lnTo>
                    <a:lnTo>
                      <a:pt x="13" y="29"/>
                    </a:lnTo>
                    <a:lnTo>
                      <a:pt x="24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319" name="Group 705"/>
            <p:cNvGrpSpPr>
              <a:grpSpLocks/>
            </p:cNvGrpSpPr>
            <p:nvPr/>
          </p:nvGrpSpPr>
          <p:grpSpPr bwMode="auto">
            <a:xfrm>
              <a:off x="841" y="1445"/>
              <a:ext cx="461" cy="389"/>
              <a:chOff x="841" y="1445"/>
              <a:chExt cx="461" cy="389"/>
            </a:xfrm>
          </p:grpSpPr>
          <p:sp>
            <p:nvSpPr>
              <p:cNvPr id="22210" name="Freeform 706"/>
              <p:cNvSpPr>
                <a:spLocks/>
              </p:cNvSpPr>
              <p:nvPr/>
            </p:nvSpPr>
            <p:spPr bwMode="auto">
              <a:xfrm>
                <a:off x="1143" y="1602"/>
                <a:ext cx="32" cy="30"/>
              </a:xfrm>
              <a:custGeom>
                <a:avLst/>
                <a:gdLst/>
                <a:ahLst/>
                <a:cxnLst>
                  <a:cxn ang="0">
                    <a:pos x="33" y="14"/>
                  </a:cxn>
                  <a:cxn ang="0">
                    <a:pos x="28" y="9"/>
                  </a:cxn>
                  <a:cxn ang="0">
                    <a:pos x="11" y="0"/>
                  </a:cxn>
                  <a:cxn ang="0">
                    <a:pos x="0" y="22"/>
                  </a:cxn>
                  <a:cxn ang="0">
                    <a:pos x="17" y="31"/>
                  </a:cxn>
                  <a:cxn ang="0">
                    <a:pos x="12" y="26"/>
                  </a:cxn>
                  <a:cxn ang="0">
                    <a:pos x="33" y="14"/>
                  </a:cxn>
                  <a:cxn ang="0">
                    <a:pos x="31" y="11"/>
                  </a:cxn>
                  <a:cxn ang="0">
                    <a:pos x="28" y="9"/>
                  </a:cxn>
                  <a:cxn ang="0">
                    <a:pos x="33" y="14"/>
                  </a:cxn>
                </a:cxnLst>
                <a:rect l="0" t="0" r="r" b="b"/>
                <a:pathLst>
                  <a:path w="33" h="31">
                    <a:moveTo>
                      <a:pt x="33" y="14"/>
                    </a:moveTo>
                    <a:lnTo>
                      <a:pt x="28" y="9"/>
                    </a:lnTo>
                    <a:lnTo>
                      <a:pt x="11" y="0"/>
                    </a:lnTo>
                    <a:lnTo>
                      <a:pt x="0" y="22"/>
                    </a:lnTo>
                    <a:lnTo>
                      <a:pt x="17" y="31"/>
                    </a:lnTo>
                    <a:lnTo>
                      <a:pt x="12" y="26"/>
                    </a:lnTo>
                    <a:lnTo>
                      <a:pt x="33" y="14"/>
                    </a:lnTo>
                    <a:lnTo>
                      <a:pt x="31" y="11"/>
                    </a:lnTo>
                    <a:lnTo>
                      <a:pt x="28" y="9"/>
                    </a:lnTo>
                    <a:lnTo>
                      <a:pt x="33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11" name="Freeform 707"/>
              <p:cNvSpPr>
                <a:spLocks/>
              </p:cNvSpPr>
              <p:nvPr/>
            </p:nvSpPr>
            <p:spPr bwMode="auto">
              <a:xfrm>
                <a:off x="1155" y="1616"/>
                <a:ext cx="32" cy="32"/>
              </a:xfrm>
              <a:custGeom>
                <a:avLst/>
                <a:gdLst/>
                <a:ahLst/>
                <a:cxnLst>
                  <a:cxn ang="0">
                    <a:pos x="23" y="27"/>
                  </a:cxn>
                  <a:cxn ang="0">
                    <a:pos x="33" y="21"/>
                  </a:cxn>
                  <a:cxn ang="0">
                    <a:pos x="21" y="0"/>
                  </a:cxn>
                  <a:cxn ang="0">
                    <a:pos x="0" y="12"/>
                  </a:cxn>
                  <a:cxn ang="0">
                    <a:pos x="12" y="33"/>
                  </a:cxn>
                  <a:cxn ang="0">
                    <a:pos x="23" y="27"/>
                  </a:cxn>
                </a:cxnLst>
                <a:rect l="0" t="0" r="r" b="b"/>
                <a:pathLst>
                  <a:path w="33" h="33">
                    <a:moveTo>
                      <a:pt x="23" y="27"/>
                    </a:moveTo>
                    <a:lnTo>
                      <a:pt x="33" y="21"/>
                    </a:lnTo>
                    <a:lnTo>
                      <a:pt x="21" y="0"/>
                    </a:lnTo>
                    <a:lnTo>
                      <a:pt x="0" y="12"/>
                    </a:lnTo>
                    <a:lnTo>
                      <a:pt x="12" y="33"/>
                    </a:lnTo>
                    <a:lnTo>
                      <a:pt x="23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12" name="Freeform 708"/>
              <p:cNvSpPr>
                <a:spLocks/>
              </p:cNvSpPr>
              <p:nvPr/>
            </p:nvSpPr>
            <p:spPr bwMode="auto">
              <a:xfrm>
                <a:off x="1097" y="1489"/>
                <a:ext cx="24" cy="28"/>
              </a:xfrm>
              <a:custGeom>
                <a:avLst/>
                <a:gdLst/>
                <a:ahLst/>
                <a:cxnLst>
                  <a:cxn ang="0">
                    <a:pos x="24" y="7"/>
                  </a:cxn>
                  <a:cxn ang="0">
                    <a:pos x="23" y="6"/>
                  </a:cxn>
                  <a:cxn ang="0">
                    <a:pos x="12" y="0"/>
                  </a:cxn>
                  <a:cxn ang="0">
                    <a:pos x="0" y="22"/>
                  </a:cxn>
                  <a:cxn ang="0">
                    <a:pos x="11" y="28"/>
                  </a:cxn>
                  <a:cxn ang="0">
                    <a:pos x="10" y="27"/>
                  </a:cxn>
                  <a:cxn ang="0">
                    <a:pos x="24" y="7"/>
                  </a:cxn>
                </a:cxnLst>
                <a:rect l="0" t="0" r="r" b="b"/>
                <a:pathLst>
                  <a:path w="24" h="28">
                    <a:moveTo>
                      <a:pt x="24" y="7"/>
                    </a:moveTo>
                    <a:lnTo>
                      <a:pt x="23" y="6"/>
                    </a:lnTo>
                    <a:lnTo>
                      <a:pt x="12" y="0"/>
                    </a:lnTo>
                    <a:lnTo>
                      <a:pt x="0" y="22"/>
                    </a:lnTo>
                    <a:lnTo>
                      <a:pt x="11" y="28"/>
                    </a:lnTo>
                    <a:lnTo>
                      <a:pt x="10" y="27"/>
                    </a:lnTo>
                    <a:lnTo>
                      <a:pt x="24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13" name="Freeform 709"/>
              <p:cNvSpPr>
                <a:spLocks/>
              </p:cNvSpPr>
              <p:nvPr/>
            </p:nvSpPr>
            <p:spPr bwMode="auto">
              <a:xfrm>
                <a:off x="1108" y="1495"/>
                <a:ext cx="29" cy="28"/>
              </a:xfrm>
              <a:custGeom>
                <a:avLst/>
                <a:gdLst/>
                <a:ahLst/>
                <a:cxnLst>
                  <a:cxn ang="0">
                    <a:pos x="30" y="12"/>
                  </a:cxn>
                  <a:cxn ang="0">
                    <a:pos x="26" y="8"/>
                  </a:cxn>
                  <a:cxn ang="0">
                    <a:pos x="14" y="0"/>
                  </a:cxn>
                  <a:cxn ang="0">
                    <a:pos x="0" y="20"/>
                  </a:cxn>
                  <a:cxn ang="0">
                    <a:pos x="13" y="28"/>
                  </a:cxn>
                  <a:cxn ang="0">
                    <a:pos x="9" y="25"/>
                  </a:cxn>
                  <a:cxn ang="0">
                    <a:pos x="30" y="12"/>
                  </a:cxn>
                  <a:cxn ang="0">
                    <a:pos x="29" y="9"/>
                  </a:cxn>
                  <a:cxn ang="0">
                    <a:pos x="26" y="8"/>
                  </a:cxn>
                  <a:cxn ang="0">
                    <a:pos x="30" y="12"/>
                  </a:cxn>
                </a:cxnLst>
                <a:rect l="0" t="0" r="r" b="b"/>
                <a:pathLst>
                  <a:path w="30" h="28">
                    <a:moveTo>
                      <a:pt x="30" y="12"/>
                    </a:moveTo>
                    <a:lnTo>
                      <a:pt x="26" y="8"/>
                    </a:lnTo>
                    <a:lnTo>
                      <a:pt x="14" y="0"/>
                    </a:lnTo>
                    <a:lnTo>
                      <a:pt x="0" y="20"/>
                    </a:lnTo>
                    <a:lnTo>
                      <a:pt x="13" y="28"/>
                    </a:lnTo>
                    <a:lnTo>
                      <a:pt x="9" y="25"/>
                    </a:lnTo>
                    <a:lnTo>
                      <a:pt x="30" y="12"/>
                    </a:lnTo>
                    <a:lnTo>
                      <a:pt x="29" y="9"/>
                    </a:lnTo>
                    <a:lnTo>
                      <a:pt x="26" y="8"/>
                    </a:lnTo>
                    <a:lnTo>
                      <a:pt x="30" y="1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14" name="Freeform 710"/>
              <p:cNvSpPr>
                <a:spLocks/>
              </p:cNvSpPr>
              <p:nvPr/>
            </p:nvSpPr>
            <p:spPr bwMode="auto">
              <a:xfrm>
                <a:off x="1116" y="1507"/>
                <a:ext cx="32" cy="32"/>
              </a:xfrm>
              <a:custGeom>
                <a:avLst/>
                <a:gdLst/>
                <a:ahLst/>
                <a:cxnLst>
                  <a:cxn ang="0">
                    <a:pos x="32" y="16"/>
                  </a:cxn>
                  <a:cxn ang="0">
                    <a:pos x="32" y="17"/>
                  </a:cxn>
                  <a:cxn ang="0">
                    <a:pos x="21" y="0"/>
                  </a:cxn>
                  <a:cxn ang="0">
                    <a:pos x="0" y="13"/>
                  </a:cxn>
                  <a:cxn ang="0">
                    <a:pos x="11" y="30"/>
                  </a:cxn>
                  <a:cxn ang="0">
                    <a:pos x="11" y="31"/>
                  </a:cxn>
                  <a:cxn ang="0">
                    <a:pos x="32" y="16"/>
                  </a:cxn>
                </a:cxnLst>
                <a:rect l="0" t="0" r="r" b="b"/>
                <a:pathLst>
                  <a:path w="32" h="31">
                    <a:moveTo>
                      <a:pt x="32" y="16"/>
                    </a:moveTo>
                    <a:lnTo>
                      <a:pt x="32" y="17"/>
                    </a:lnTo>
                    <a:lnTo>
                      <a:pt x="21" y="0"/>
                    </a:lnTo>
                    <a:lnTo>
                      <a:pt x="0" y="13"/>
                    </a:lnTo>
                    <a:lnTo>
                      <a:pt x="11" y="30"/>
                    </a:lnTo>
                    <a:lnTo>
                      <a:pt x="11" y="31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15" name="Freeform 711"/>
              <p:cNvSpPr>
                <a:spLocks/>
              </p:cNvSpPr>
              <p:nvPr/>
            </p:nvSpPr>
            <p:spPr bwMode="auto">
              <a:xfrm>
                <a:off x="1128" y="1523"/>
                <a:ext cx="20" cy="16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1" y="8"/>
                  </a:cxn>
                  <a:cxn ang="0">
                    <a:pos x="11" y="8"/>
                  </a:cxn>
                  <a:cxn ang="0">
                    <a:pos x="11" y="8"/>
                  </a:cxn>
                  <a:cxn ang="0">
                    <a:pos x="11" y="8"/>
                  </a:cxn>
                  <a:cxn ang="0">
                    <a:pos x="0" y="15"/>
                  </a:cxn>
                  <a:cxn ang="0">
                    <a:pos x="21" y="0"/>
                  </a:cxn>
                </a:cxnLst>
                <a:rect l="0" t="0" r="r" b="b"/>
                <a:pathLst>
                  <a:path w="21" h="15">
                    <a:moveTo>
                      <a:pt x="21" y="0"/>
                    </a:moveTo>
                    <a:lnTo>
                      <a:pt x="11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0" y="15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16" name="Freeform 712"/>
              <p:cNvSpPr>
                <a:spLocks/>
              </p:cNvSpPr>
              <p:nvPr/>
            </p:nvSpPr>
            <p:spPr bwMode="auto">
              <a:xfrm>
                <a:off x="1128" y="1523"/>
                <a:ext cx="34" cy="36"/>
              </a:xfrm>
              <a:custGeom>
                <a:avLst/>
                <a:gdLst/>
                <a:ahLst/>
                <a:cxnLst>
                  <a:cxn ang="0">
                    <a:pos x="34" y="19"/>
                  </a:cxn>
                  <a:cxn ang="0">
                    <a:pos x="35" y="20"/>
                  </a:cxn>
                  <a:cxn ang="0">
                    <a:pos x="21" y="0"/>
                  </a:cxn>
                  <a:cxn ang="0">
                    <a:pos x="0" y="15"/>
                  </a:cxn>
                  <a:cxn ang="0">
                    <a:pos x="15" y="35"/>
                  </a:cxn>
                  <a:cxn ang="0">
                    <a:pos x="16" y="36"/>
                  </a:cxn>
                  <a:cxn ang="0">
                    <a:pos x="34" y="19"/>
                  </a:cxn>
                </a:cxnLst>
                <a:rect l="0" t="0" r="r" b="b"/>
                <a:pathLst>
                  <a:path w="35" h="36">
                    <a:moveTo>
                      <a:pt x="34" y="19"/>
                    </a:moveTo>
                    <a:lnTo>
                      <a:pt x="35" y="20"/>
                    </a:lnTo>
                    <a:lnTo>
                      <a:pt x="21" y="0"/>
                    </a:lnTo>
                    <a:lnTo>
                      <a:pt x="0" y="15"/>
                    </a:lnTo>
                    <a:lnTo>
                      <a:pt x="15" y="35"/>
                    </a:lnTo>
                    <a:lnTo>
                      <a:pt x="16" y="36"/>
                    </a:lnTo>
                    <a:lnTo>
                      <a:pt x="34" y="1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17" name="Freeform 713"/>
              <p:cNvSpPr>
                <a:spLocks/>
              </p:cNvSpPr>
              <p:nvPr/>
            </p:nvSpPr>
            <p:spPr bwMode="auto">
              <a:xfrm>
                <a:off x="1143" y="1543"/>
                <a:ext cx="31" cy="34"/>
              </a:xfrm>
              <a:custGeom>
                <a:avLst/>
                <a:gdLst/>
                <a:ahLst/>
                <a:cxnLst>
                  <a:cxn ang="0">
                    <a:pos x="25" y="11"/>
                  </a:cxn>
                  <a:cxn ang="0">
                    <a:pos x="31" y="14"/>
                  </a:cxn>
                  <a:cxn ang="0">
                    <a:pos x="18" y="0"/>
                  </a:cxn>
                  <a:cxn ang="0">
                    <a:pos x="0" y="17"/>
                  </a:cxn>
                  <a:cxn ang="0">
                    <a:pos x="14" y="32"/>
                  </a:cxn>
                  <a:cxn ang="0">
                    <a:pos x="20" y="35"/>
                  </a:cxn>
                  <a:cxn ang="0">
                    <a:pos x="14" y="32"/>
                  </a:cxn>
                  <a:cxn ang="0">
                    <a:pos x="16" y="34"/>
                  </a:cxn>
                  <a:cxn ang="0">
                    <a:pos x="20" y="35"/>
                  </a:cxn>
                  <a:cxn ang="0">
                    <a:pos x="25" y="11"/>
                  </a:cxn>
                </a:cxnLst>
                <a:rect l="0" t="0" r="r" b="b"/>
                <a:pathLst>
                  <a:path w="31" h="35">
                    <a:moveTo>
                      <a:pt x="25" y="11"/>
                    </a:moveTo>
                    <a:lnTo>
                      <a:pt x="31" y="14"/>
                    </a:lnTo>
                    <a:lnTo>
                      <a:pt x="18" y="0"/>
                    </a:lnTo>
                    <a:lnTo>
                      <a:pt x="0" y="17"/>
                    </a:lnTo>
                    <a:lnTo>
                      <a:pt x="14" y="32"/>
                    </a:lnTo>
                    <a:lnTo>
                      <a:pt x="20" y="35"/>
                    </a:lnTo>
                    <a:lnTo>
                      <a:pt x="14" y="32"/>
                    </a:lnTo>
                    <a:lnTo>
                      <a:pt x="16" y="34"/>
                    </a:lnTo>
                    <a:lnTo>
                      <a:pt x="20" y="35"/>
                    </a:lnTo>
                    <a:lnTo>
                      <a:pt x="25" y="1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18" name="Freeform 714"/>
              <p:cNvSpPr>
                <a:spLocks/>
              </p:cNvSpPr>
              <p:nvPr/>
            </p:nvSpPr>
            <p:spPr bwMode="auto">
              <a:xfrm>
                <a:off x="1164" y="1552"/>
                <a:ext cx="29" cy="30"/>
              </a:xfrm>
              <a:custGeom>
                <a:avLst/>
                <a:gdLst/>
                <a:ahLst/>
                <a:cxnLst>
                  <a:cxn ang="0">
                    <a:pos x="29" y="6"/>
                  </a:cxn>
                  <a:cxn ang="0">
                    <a:pos x="26" y="5"/>
                  </a:cxn>
                  <a:cxn ang="0">
                    <a:pos x="5" y="0"/>
                  </a:cxn>
                  <a:cxn ang="0">
                    <a:pos x="0" y="24"/>
                  </a:cxn>
                  <a:cxn ang="0">
                    <a:pos x="21" y="29"/>
                  </a:cxn>
                  <a:cxn ang="0">
                    <a:pos x="18" y="28"/>
                  </a:cxn>
                  <a:cxn ang="0">
                    <a:pos x="29" y="6"/>
                  </a:cxn>
                  <a:cxn ang="0">
                    <a:pos x="28" y="6"/>
                  </a:cxn>
                  <a:cxn ang="0">
                    <a:pos x="26" y="5"/>
                  </a:cxn>
                  <a:cxn ang="0">
                    <a:pos x="29" y="6"/>
                  </a:cxn>
                </a:cxnLst>
                <a:rect l="0" t="0" r="r" b="b"/>
                <a:pathLst>
                  <a:path w="29" h="29">
                    <a:moveTo>
                      <a:pt x="29" y="6"/>
                    </a:moveTo>
                    <a:lnTo>
                      <a:pt x="26" y="5"/>
                    </a:lnTo>
                    <a:lnTo>
                      <a:pt x="5" y="0"/>
                    </a:lnTo>
                    <a:lnTo>
                      <a:pt x="0" y="24"/>
                    </a:lnTo>
                    <a:lnTo>
                      <a:pt x="21" y="29"/>
                    </a:lnTo>
                    <a:lnTo>
                      <a:pt x="18" y="28"/>
                    </a:lnTo>
                    <a:lnTo>
                      <a:pt x="29" y="6"/>
                    </a:lnTo>
                    <a:lnTo>
                      <a:pt x="28" y="6"/>
                    </a:lnTo>
                    <a:lnTo>
                      <a:pt x="26" y="5"/>
                    </a:lnTo>
                    <a:lnTo>
                      <a:pt x="29" y="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19" name="Freeform 715"/>
              <p:cNvSpPr>
                <a:spLocks/>
              </p:cNvSpPr>
              <p:nvPr/>
            </p:nvSpPr>
            <p:spPr bwMode="auto">
              <a:xfrm>
                <a:off x="1181" y="1558"/>
                <a:ext cx="12" cy="22"/>
              </a:xfrm>
              <a:custGeom>
                <a:avLst/>
                <a:gdLst/>
                <a:ahLst/>
                <a:cxnLst>
                  <a:cxn ang="0">
                    <a:pos x="11" y="1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0" y="23"/>
                  </a:cxn>
                  <a:cxn ang="0">
                    <a:pos x="11" y="1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11" y="1"/>
                  </a:cxn>
                </a:cxnLst>
                <a:rect l="0" t="0" r="r" b="b"/>
                <a:pathLst>
                  <a:path w="11" h="23">
                    <a:moveTo>
                      <a:pt x="11" y="1"/>
                    </a:moveTo>
                    <a:lnTo>
                      <a:pt x="5" y="12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0" y="23"/>
                    </a:lnTo>
                    <a:lnTo>
                      <a:pt x="11" y="1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20" name="Freeform 716"/>
              <p:cNvSpPr>
                <a:spLocks/>
              </p:cNvSpPr>
              <p:nvPr/>
            </p:nvSpPr>
            <p:spPr bwMode="auto">
              <a:xfrm>
                <a:off x="1181" y="1558"/>
                <a:ext cx="31" cy="32"/>
              </a:xfrm>
              <a:custGeom>
                <a:avLst/>
                <a:gdLst/>
                <a:ahLst/>
                <a:cxnLst>
                  <a:cxn ang="0">
                    <a:pos x="31" y="11"/>
                  </a:cxn>
                  <a:cxn ang="0">
                    <a:pos x="28" y="9"/>
                  </a:cxn>
                  <a:cxn ang="0">
                    <a:pos x="11" y="0"/>
                  </a:cxn>
                  <a:cxn ang="0">
                    <a:pos x="0" y="22"/>
                  </a:cxn>
                  <a:cxn ang="0">
                    <a:pos x="17" y="31"/>
                  </a:cxn>
                  <a:cxn ang="0">
                    <a:pos x="14" y="29"/>
                  </a:cxn>
                  <a:cxn ang="0">
                    <a:pos x="31" y="11"/>
                  </a:cxn>
                  <a:cxn ang="0">
                    <a:pos x="30" y="10"/>
                  </a:cxn>
                  <a:cxn ang="0">
                    <a:pos x="28" y="9"/>
                  </a:cxn>
                  <a:cxn ang="0">
                    <a:pos x="31" y="11"/>
                  </a:cxn>
                </a:cxnLst>
                <a:rect l="0" t="0" r="r" b="b"/>
                <a:pathLst>
                  <a:path w="31" h="31">
                    <a:moveTo>
                      <a:pt x="31" y="11"/>
                    </a:moveTo>
                    <a:lnTo>
                      <a:pt x="28" y="9"/>
                    </a:lnTo>
                    <a:lnTo>
                      <a:pt x="11" y="0"/>
                    </a:lnTo>
                    <a:lnTo>
                      <a:pt x="0" y="22"/>
                    </a:lnTo>
                    <a:lnTo>
                      <a:pt x="17" y="31"/>
                    </a:lnTo>
                    <a:lnTo>
                      <a:pt x="14" y="29"/>
                    </a:lnTo>
                    <a:lnTo>
                      <a:pt x="31" y="11"/>
                    </a:lnTo>
                    <a:lnTo>
                      <a:pt x="30" y="10"/>
                    </a:lnTo>
                    <a:lnTo>
                      <a:pt x="28" y="9"/>
                    </a:lnTo>
                    <a:lnTo>
                      <a:pt x="31" y="1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21" name="Freeform 717"/>
              <p:cNvSpPr>
                <a:spLocks/>
              </p:cNvSpPr>
              <p:nvPr/>
            </p:nvSpPr>
            <p:spPr bwMode="auto">
              <a:xfrm>
                <a:off x="1195" y="1570"/>
                <a:ext cx="39" cy="32"/>
              </a:xfrm>
              <a:custGeom>
                <a:avLst/>
                <a:gdLst/>
                <a:ahLst/>
                <a:cxnLst>
                  <a:cxn ang="0">
                    <a:pos x="37" y="19"/>
                  </a:cxn>
                  <a:cxn ang="0">
                    <a:pos x="34" y="14"/>
                  </a:cxn>
                  <a:cxn ang="0">
                    <a:pos x="17" y="0"/>
                  </a:cxn>
                  <a:cxn ang="0">
                    <a:pos x="0" y="18"/>
                  </a:cxn>
                  <a:cxn ang="0">
                    <a:pos x="17" y="33"/>
                  </a:cxn>
                  <a:cxn ang="0">
                    <a:pos x="14" y="29"/>
                  </a:cxn>
                  <a:cxn ang="0">
                    <a:pos x="37" y="19"/>
                  </a:cxn>
                  <a:cxn ang="0">
                    <a:pos x="36" y="16"/>
                  </a:cxn>
                  <a:cxn ang="0">
                    <a:pos x="34" y="14"/>
                  </a:cxn>
                  <a:cxn ang="0">
                    <a:pos x="37" y="19"/>
                  </a:cxn>
                </a:cxnLst>
                <a:rect l="0" t="0" r="r" b="b"/>
                <a:pathLst>
                  <a:path w="37" h="33">
                    <a:moveTo>
                      <a:pt x="37" y="19"/>
                    </a:moveTo>
                    <a:lnTo>
                      <a:pt x="34" y="14"/>
                    </a:lnTo>
                    <a:lnTo>
                      <a:pt x="17" y="0"/>
                    </a:lnTo>
                    <a:lnTo>
                      <a:pt x="0" y="18"/>
                    </a:lnTo>
                    <a:lnTo>
                      <a:pt x="17" y="33"/>
                    </a:lnTo>
                    <a:lnTo>
                      <a:pt x="14" y="29"/>
                    </a:lnTo>
                    <a:lnTo>
                      <a:pt x="37" y="19"/>
                    </a:lnTo>
                    <a:lnTo>
                      <a:pt x="36" y="16"/>
                    </a:lnTo>
                    <a:lnTo>
                      <a:pt x="34" y="14"/>
                    </a:lnTo>
                    <a:lnTo>
                      <a:pt x="37" y="1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22" name="Freeform 718"/>
              <p:cNvSpPr>
                <a:spLocks/>
              </p:cNvSpPr>
              <p:nvPr/>
            </p:nvSpPr>
            <p:spPr bwMode="auto">
              <a:xfrm>
                <a:off x="1210" y="1588"/>
                <a:ext cx="31" cy="30"/>
              </a:xfrm>
              <a:custGeom>
                <a:avLst/>
                <a:gdLst/>
                <a:ahLst/>
                <a:cxnLst>
                  <a:cxn ang="0">
                    <a:pos x="32" y="18"/>
                  </a:cxn>
                  <a:cxn ang="0">
                    <a:pos x="32" y="19"/>
                  </a:cxn>
                  <a:cxn ang="0">
                    <a:pos x="23" y="0"/>
                  </a:cxn>
                  <a:cxn ang="0">
                    <a:pos x="0" y="10"/>
                  </a:cxn>
                  <a:cxn ang="0">
                    <a:pos x="9" y="29"/>
                  </a:cxn>
                  <a:cxn ang="0">
                    <a:pos x="9" y="30"/>
                  </a:cxn>
                  <a:cxn ang="0">
                    <a:pos x="32" y="18"/>
                  </a:cxn>
                </a:cxnLst>
                <a:rect l="0" t="0" r="r" b="b"/>
                <a:pathLst>
                  <a:path w="32" h="30">
                    <a:moveTo>
                      <a:pt x="32" y="18"/>
                    </a:moveTo>
                    <a:lnTo>
                      <a:pt x="32" y="19"/>
                    </a:lnTo>
                    <a:lnTo>
                      <a:pt x="23" y="0"/>
                    </a:lnTo>
                    <a:lnTo>
                      <a:pt x="0" y="10"/>
                    </a:lnTo>
                    <a:lnTo>
                      <a:pt x="9" y="29"/>
                    </a:lnTo>
                    <a:lnTo>
                      <a:pt x="9" y="30"/>
                    </a:lnTo>
                    <a:lnTo>
                      <a:pt x="32" y="1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23" name="Freeform 719"/>
              <p:cNvSpPr>
                <a:spLocks/>
              </p:cNvSpPr>
              <p:nvPr/>
            </p:nvSpPr>
            <p:spPr bwMode="auto">
              <a:xfrm>
                <a:off x="1218" y="1606"/>
                <a:ext cx="22" cy="12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0" y="12"/>
                  </a:cxn>
                  <a:cxn ang="0">
                    <a:pos x="23" y="0"/>
                  </a:cxn>
                </a:cxnLst>
                <a:rect l="0" t="0" r="r" b="b"/>
                <a:pathLst>
                  <a:path w="23" h="12">
                    <a:moveTo>
                      <a:pt x="23" y="0"/>
                    </a:move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0" y="12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24" name="Freeform 720"/>
              <p:cNvSpPr>
                <a:spLocks/>
              </p:cNvSpPr>
              <p:nvPr/>
            </p:nvSpPr>
            <p:spPr bwMode="auto">
              <a:xfrm>
                <a:off x="1218" y="1606"/>
                <a:ext cx="34" cy="36"/>
              </a:xfrm>
              <a:custGeom>
                <a:avLst/>
                <a:gdLst/>
                <a:ahLst/>
                <a:cxnLst>
                  <a:cxn ang="0">
                    <a:pos x="32" y="19"/>
                  </a:cxn>
                  <a:cxn ang="0">
                    <a:pos x="34" y="21"/>
                  </a:cxn>
                  <a:cxn ang="0">
                    <a:pos x="23" y="0"/>
                  </a:cxn>
                  <a:cxn ang="0">
                    <a:pos x="0" y="12"/>
                  </a:cxn>
                  <a:cxn ang="0">
                    <a:pos x="11" y="33"/>
                  </a:cxn>
                  <a:cxn ang="0">
                    <a:pos x="13" y="35"/>
                  </a:cxn>
                  <a:cxn ang="0">
                    <a:pos x="11" y="33"/>
                  </a:cxn>
                  <a:cxn ang="0">
                    <a:pos x="12" y="34"/>
                  </a:cxn>
                  <a:cxn ang="0">
                    <a:pos x="13" y="35"/>
                  </a:cxn>
                  <a:cxn ang="0">
                    <a:pos x="32" y="19"/>
                  </a:cxn>
                </a:cxnLst>
                <a:rect l="0" t="0" r="r" b="b"/>
                <a:pathLst>
                  <a:path w="34" h="35">
                    <a:moveTo>
                      <a:pt x="32" y="19"/>
                    </a:moveTo>
                    <a:lnTo>
                      <a:pt x="34" y="21"/>
                    </a:lnTo>
                    <a:lnTo>
                      <a:pt x="23" y="0"/>
                    </a:lnTo>
                    <a:lnTo>
                      <a:pt x="0" y="12"/>
                    </a:lnTo>
                    <a:lnTo>
                      <a:pt x="11" y="33"/>
                    </a:lnTo>
                    <a:lnTo>
                      <a:pt x="13" y="35"/>
                    </a:lnTo>
                    <a:lnTo>
                      <a:pt x="11" y="33"/>
                    </a:lnTo>
                    <a:lnTo>
                      <a:pt x="12" y="34"/>
                    </a:lnTo>
                    <a:lnTo>
                      <a:pt x="13" y="35"/>
                    </a:lnTo>
                    <a:lnTo>
                      <a:pt x="32" y="1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25" name="Freeform 721"/>
              <p:cNvSpPr>
                <a:spLocks/>
              </p:cNvSpPr>
              <p:nvPr/>
            </p:nvSpPr>
            <p:spPr bwMode="auto">
              <a:xfrm>
                <a:off x="1230" y="1626"/>
                <a:ext cx="31" cy="32"/>
              </a:xfrm>
              <a:custGeom>
                <a:avLst/>
                <a:gdLst/>
                <a:ahLst/>
                <a:cxnLst>
                  <a:cxn ang="0">
                    <a:pos x="27" y="11"/>
                  </a:cxn>
                  <a:cxn ang="0">
                    <a:pos x="30" y="14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11" y="30"/>
                  </a:cxn>
                  <a:cxn ang="0">
                    <a:pos x="14" y="32"/>
                  </a:cxn>
                  <a:cxn ang="0">
                    <a:pos x="11" y="30"/>
                  </a:cxn>
                  <a:cxn ang="0">
                    <a:pos x="12" y="31"/>
                  </a:cxn>
                  <a:cxn ang="0">
                    <a:pos x="14" y="32"/>
                  </a:cxn>
                  <a:cxn ang="0">
                    <a:pos x="27" y="11"/>
                  </a:cxn>
                </a:cxnLst>
                <a:rect l="0" t="0" r="r" b="b"/>
                <a:pathLst>
                  <a:path w="30" h="32">
                    <a:moveTo>
                      <a:pt x="27" y="11"/>
                    </a:moveTo>
                    <a:lnTo>
                      <a:pt x="30" y="14"/>
                    </a:lnTo>
                    <a:lnTo>
                      <a:pt x="19" y="0"/>
                    </a:lnTo>
                    <a:lnTo>
                      <a:pt x="0" y="16"/>
                    </a:lnTo>
                    <a:lnTo>
                      <a:pt x="11" y="30"/>
                    </a:lnTo>
                    <a:lnTo>
                      <a:pt x="14" y="32"/>
                    </a:lnTo>
                    <a:lnTo>
                      <a:pt x="11" y="30"/>
                    </a:lnTo>
                    <a:lnTo>
                      <a:pt x="12" y="31"/>
                    </a:lnTo>
                    <a:lnTo>
                      <a:pt x="14" y="32"/>
                    </a:lnTo>
                    <a:lnTo>
                      <a:pt x="27" y="1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26" name="Freeform 722"/>
              <p:cNvSpPr>
                <a:spLocks/>
              </p:cNvSpPr>
              <p:nvPr/>
            </p:nvSpPr>
            <p:spPr bwMode="auto">
              <a:xfrm>
                <a:off x="1246" y="1636"/>
                <a:ext cx="27" cy="32"/>
              </a:xfrm>
              <a:custGeom>
                <a:avLst/>
                <a:gdLst/>
                <a:ahLst/>
                <a:cxnLst>
                  <a:cxn ang="0">
                    <a:pos x="26" y="8"/>
                  </a:cxn>
                  <a:cxn ang="0">
                    <a:pos x="28" y="9"/>
                  </a:cxn>
                  <a:cxn ang="0">
                    <a:pos x="13" y="0"/>
                  </a:cxn>
                  <a:cxn ang="0">
                    <a:pos x="0" y="21"/>
                  </a:cxn>
                  <a:cxn ang="0">
                    <a:pos x="15" y="30"/>
                  </a:cxn>
                  <a:cxn ang="0">
                    <a:pos x="17" y="31"/>
                  </a:cxn>
                  <a:cxn ang="0">
                    <a:pos x="26" y="8"/>
                  </a:cxn>
                </a:cxnLst>
                <a:rect l="0" t="0" r="r" b="b"/>
                <a:pathLst>
                  <a:path w="28" h="31">
                    <a:moveTo>
                      <a:pt x="26" y="8"/>
                    </a:moveTo>
                    <a:lnTo>
                      <a:pt x="28" y="9"/>
                    </a:lnTo>
                    <a:lnTo>
                      <a:pt x="13" y="0"/>
                    </a:lnTo>
                    <a:lnTo>
                      <a:pt x="0" y="21"/>
                    </a:lnTo>
                    <a:lnTo>
                      <a:pt x="15" y="30"/>
                    </a:lnTo>
                    <a:lnTo>
                      <a:pt x="17" y="31"/>
                    </a:lnTo>
                    <a:lnTo>
                      <a:pt x="26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27" name="Freeform 723"/>
              <p:cNvSpPr>
                <a:spLocks/>
              </p:cNvSpPr>
              <p:nvPr/>
            </p:nvSpPr>
            <p:spPr bwMode="auto">
              <a:xfrm>
                <a:off x="1263" y="1644"/>
                <a:ext cx="9" cy="24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0" y="23"/>
                  </a:cxn>
                  <a:cxn ang="0">
                    <a:pos x="9" y="0"/>
                  </a:cxn>
                </a:cxnLst>
                <a:rect l="0" t="0" r="r" b="b"/>
                <a:pathLst>
                  <a:path w="9" h="23">
                    <a:moveTo>
                      <a:pt x="9" y="0"/>
                    </a:move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0" y="23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28" name="Freeform 724"/>
              <p:cNvSpPr>
                <a:spLocks/>
              </p:cNvSpPr>
              <p:nvPr/>
            </p:nvSpPr>
            <p:spPr bwMode="auto">
              <a:xfrm>
                <a:off x="1263" y="1644"/>
                <a:ext cx="29" cy="30"/>
              </a:xfrm>
              <a:custGeom>
                <a:avLst/>
                <a:gdLst/>
                <a:ahLst/>
                <a:cxnLst>
                  <a:cxn ang="0">
                    <a:pos x="29" y="11"/>
                  </a:cxn>
                  <a:cxn ang="0">
                    <a:pos x="23" y="6"/>
                  </a:cxn>
                  <a:cxn ang="0">
                    <a:pos x="9" y="0"/>
                  </a:cxn>
                  <a:cxn ang="0">
                    <a:pos x="0" y="23"/>
                  </a:cxn>
                  <a:cxn ang="0">
                    <a:pos x="14" y="29"/>
                  </a:cxn>
                  <a:cxn ang="0">
                    <a:pos x="8" y="24"/>
                  </a:cxn>
                  <a:cxn ang="0">
                    <a:pos x="29" y="11"/>
                  </a:cxn>
                  <a:cxn ang="0">
                    <a:pos x="27" y="7"/>
                  </a:cxn>
                  <a:cxn ang="0">
                    <a:pos x="23" y="6"/>
                  </a:cxn>
                  <a:cxn ang="0">
                    <a:pos x="29" y="11"/>
                  </a:cxn>
                </a:cxnLst>
                <a:rect l="0" t="0" r="r" b="b"/>
                <a:pathLst>
                  <a:path w="29" h="29">
                    <a:moveTo>
                      <a:pt x="29" y="11"/>
                    </a:moveTo>
                    <a:lnTo>
                      <a:pt x="23" y="6"/>
                    </a:lnTo>
                    <a:lnTo>
                      <a:pt x="9" y="0"/>
                    </a:lnTo>
                    <a:lnTo>
                      <a:pt x="0" y="23"/>
                    </a:lnTo>
                    <a:lnTo>
                      <a:pt x="14" y="29"/>
                    </a:lnTo>
                    <a:lnTo>
                      <a:pt x="8" y="24"/>
                    </a:lnTo>
                    <a:lnTo>
                      <a:pt x="29" y="11"/>
                    </a:lnTo>
                    <a:lnTo>
                      <a:pt x="27" y="7"/>
                    </a:lnTo>
                    <a:lnTo>
                      <a:pt x="23" y="6"/>
                    </a:lnTo>
                    <a:lnTo>
                      <a:pt x="29" y="1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29" name="Freeform 725"/>
              <p:cNvSpPr>
                <a:spLocks/>
              </p:cNvSpPr>
              <p:nvPr/>
            </p:nvSpPr>
            <p:spPr bwMode="auto">
              <a:xfrm>
                <a:off x="1270" y="1656"/>
                <a:ext cx="27" cy="22"/>
              </a:xfrm>
              <a:custGeom>
                <a:avLst/>
                <a:gdLst/>
                <a:ahLst/>
                <a:cxnLst>
                  <a:cxn ang="0">
                    <a:pos x="26" y="8"/>
                  </a:cxn>
                  <a:cxn ang="0">
                    <a:pos x="27" y="8"/>
                  </a:cxn>
                  <a:cxn ang="0">
                    <a:pos x="21" y="0"/>
                  </a:cxn>
                  <a:cxn ang="0">
                    <a:pos x="0" y="13"/>
                  </a:cxn>
                  <a:cxn ang="0">
                    <a:pos x="6" y="21"/>
                  </a:cxn>
                  <a:cxn ang="0">
                    <a:pos x="6" y="22"/>
                  </a:cxn>
                  <a:cxn ang="0">
                    <a:pos x="26" y="8"/>
                  </a:cxn>
                </a:cxnLst>
                <a:rect l="0" t="0" r="r" b="b"/>
                <a:pathLst>
                  <a:path w="27" h="22">
                    <a:moveTo>
                      <a:pt x="26" y="8"/>
                    </a:moveTo>
                    <a:lnTo>
                      <a:pt x="27" y="8"/>
                    </a:lnTo>
                    <a:lnTo>
                      <a:pt x="21" y="0"/>
                    </a:lnTo>
                    <a:lnTo>
                      <a:pt x="0" y="13"/>
                    </a:lnTo>
                    <a:lnTo>
                      <a:pt x="6" y="21"/>
                    </a:lnTo>
                    <a:lnTo>
                      <a:pt x="6" y="22"/>
                    </a:lnTo>
                    <a:lnTo>
                      <a:pt x="26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30" name="Freeform 726"/>
              <p:cNvSpPr>
                <a:spLocks/>
              </p:cNvSpPr>
              <p:nvPr/>
            </p:nvSpPr>
            <p:spPr bwMode="auto">
              <a:xfrm>
                <a:off x="1277" y="1664"/>
                <a:ext cx="27" cy="22"/>
              </a:xfrm>
              <a:custGeom>
                <a:avLst/>
                <a:gdLst/>
                <a:ahLst/>
                <a:cxnLst>
                  <a:cxn ang="0">
                    <a:pos x="16" y="16"/>
                  </a:cxn>
                  <a:cxn ang="0">
                    <a:pos x="26" y="9"/>
                  </a:cxn>
                  <a:cxn ang="0">
                    <a:pos x="20" y="0"/>
                  </a:cxn>
                  <a:cxn ang="0">
                    <a:pos x="0" y="14"/>
                  </a:cxn>
                  <a:cxn ang="0">
                    <a:pos x="6" y="23"/>
                  </a:cxn>
                  <a:cxn ang="0">
                    <a:pos x="16" y="16"/>
                  </a:cxn>
                </a:cxnLst>
                <a:rect l="0" t="0" r="r" b="b"/>
                <a:pathLst>
                  <a:path w="26" h="23">
                    <a:moveTo>
                      <a:pt x="16" y="16"/>
                    </a:moveTo>
                    <a:lnTo>
                      <a:pt x="26" y="9"/>
                    </a:lnTo>
                    <a:lnTo>
                      <a:pt x="20" y="0"/>
                    </a:lnTo>
                    <a:lnTo>
                      <a:pt x="0" y="14"/>
                    </a:lnTo>
                    <a:lnTo>
                      <a:pt x="6" y="23"/>
                    </a:lnTo>
                    <a:lnTo>
                      <a:pt x="16" y="1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31" name="Freeform 727"/>
              <p:cNvSpPr>
                <a:spLocks/>
              </p:cNvSpPr>
              <p:nvPr/>
            </p:nvSpPr>
            <p:spPr bwMode="auto">
              <a:xfrm>
                <a:off x="1111" y="1471"/>
                <a:ext cx="24" cy="28"/>
              </a:xfrm>
              <a:custGeom>
                <a:avLst/>
                <a:gdLst/>
                <a:ahLst/>
                <a:cxnLst>
                  <a:cxn ang="0">
                    <a:pos x="24" y="7"/>
                  </a:cxn>
                  <a:cxn ang="0">
                    <a:pos x="24" y="7"/>
                  </a:cxn>
                  <a:cxn ang="0">
                    <a:pos x="15" y="0"/>
                  </a:cxn>
                  <a:cxn ang="0">
                    <a:pos x="0" y="21"/>
                  </a:cxn>
                  <a:cxn ang="0">
                    <a:pos x="9" y="27"/>
                  </a:cxn>
                  <a:cxn ang="0">
                    <a:pos x="9" y="27"/>
                  </a:cxn>
                  <a:cxn ang="0">
                    <a:pos x="24" y="7"/>
                  </a:cxn>
                </a:cxnLst>
                <a:rect l="0" t="0" r="r" b="b"/>
                <a:pathLst>
                  <a:path w="24" h="27">
                    <a:moveTo>
                      <a:pt x="24" y="7"/>
                    </a:moveTo>
                    <a:lnTo>
                      <a:pt x="24" y="7"/>
                    </a:lnTo>
                    <a:lnTo>
                      <a:pt x="15" y="0"/>
                    </a:lnTo>
                    <a:lnTo>
                      <a:pt x="0" y="21"/>
                    </a:lnTo>
                    <a:lnTo>
                      <a:pt x="9" y="27"/>
                    </a:lnTo>
                    <a:lnTo>
                      <a:pt x="9" y="27"/>
                    </a:lnTo>
                    <a:lnTo>
                      <a:pt x="24" y="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32" name="Freeform 728"/>
              <p:cNvSpPr>
                <a:spLocks/>
              </p:cNvSpPr>
              <p:nvPr/>
            </p:nvSpPr>
            <p:spPr bwMode="auto">
              <a:xfrm>
                <a:off x="1119" y="1479"/>
                <a:ext cx="27" cy="28"/>
              </a:xfrm>
              <a:custGeom>
                <a:avLst/>
                <a:gdLst/>
                <a:ahLst/>
                <a:cxnLst>
                  <a:cxn ang="0">
                    <a:pos x="28" y="10"/>
                  </a:cxn>
                  <a:cxn ang="0">
                    <a:pos x="26" y="8"/>
                  </a:cxn>
                  <a:cxn ang="0">
                    <a:pos x="15" y="0"/>
                  </a:cxn>
                  <a:cxn ang="0">
                    <a:pos x="0" y="20"/>
                  </a:cxn>
                  <a:cxn ang="0">
                    <a:pos x="11" y="28"/>
                  </a:cxn>
                  <a:cxn ang="0">
                    <a:pos x="9" y="26"/>
                  </a:cxn>
                  <a:cxn ang="0">
                    <a:pos x="28" y="10"/>
                  </a:cxn>
                  <a:cxn ang="0">
                    <a:pos x="27" y="9"/>
                  </a:cxn>
                  <a:cxn ang="0">
                    <a:pos x="26" y="8"/>
                  </a:cxn>
                  <a:cxn ang="0">
                    <a:pos x="28" y="10"/>
                  </a:cxn>
                </a:cxnLst>
                <a:rect l="0" t="0" r="r" b="b"/>
                <a:pathLst>
                  <a:path w="28" h="28">
                    <a:moveTo>
                      <a:pt x="28" y="10"/>
                    </a:moveTo>
                    <a:lnTo>
                      <a:pt x="26" y="8"/>
                    </a:lnTo>
                    <a:lnTo>
                      <a:pt x="15" y="0"/>
                    </a:lnTo>
                    <a:lnTo>
                      <a:pt x="0" y="20"/>
                    </a:lnTo>
                    <a:lnTo>
                      <a:pt x="11" y="28"/>
                    </a:lnTo>
                    <a:lnTo>
                      <a:pt x="9" y="26"/>
                    </a:lnTo>
                    <a:lnTo>
                      <a:pt x="28" y="10"/>
                    </a:lnTo>
                    <a:lnTo>
                      <a:pt x="27" y="9"/>
                    </a:lnTo>
                    <a:lnTo>
                      <a:pt x="26" y="8"/>
                    </a:lnTo>
                    <a:lnTo>
                      <a:pt x="28" y="1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33" name="Freeform 729"/>
              <p:cNvSpPr>
                <a:spLocks/>
              </p:cNvSpPr>
              <p:nvPr/>
            </p:nvSpPr>
            <p:spPr bwMode="auto">
              <a:xfrm>
                <a:off x="1128" y="1489"/>
                <a:ext cx="31" cy="30"/>
              </a:xfrm>
              <a:custGeom>
                <a:avLst/>
                <a:gdLst/>
                <a:ahLst/>
                <a:cxnLst>
                  <a:cxn ang="0">
                    <a:pos x="31" y="16"/>
                  </a:cxn>
                  <a:cxn ang="0">
                    <a:pos x="30" y="14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11" y="30"/>
                  </a:cxn>
                  <a:cxn ang="0">
                    <a:pos x="10" y="28"/>
                  </a:cxn>
                  <a:cxn ang="0">
                    <a:pos x="31" y="16"/>
                  </a:cxn>
                </a:cxnLst>
                <a:rect l="0" t="0" r="r" b="b"/>
                <a:pathLst>
                  <a:path w="31" h="30">
                    <a:moveTo>
                      <a:pt x="31" y="16"/>
                    </a:moveTo>
                    <a:lnTo>
                      <a:pt x="30" y="14"/>
                    </a:lnTo>
                    <a:lnTo>
                      <a:pt x="19" y="0"/>
                    </a:lnTo>
                    <a:lnTo>
                      <a:pt x="0" y="16"/>
                    </a:lnTo>
                    <a:lnTo>
                      <a:pt x="11" y="30"/>
                    </a:lnTo>
                    <a:lnTo>
                      <a:pt x="10" y="28"/>
                    </a:lnTo>
                    <a:lnTo>
                      <a:pt x="31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34" name="Freeform 730"/>
              <p:cNvSpPr>
                <a:spLocks/>
              </p:cNvSpPr>
              <p:nvPr/>
            </p:nvSpPr>
            <p:spPr bwMode="auto">
              <a:xfrm>
                <a:off x="1138" y="1505"/>
                <a:ext cx="20" cy="12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0" y="12"/>
                  </a:cxn>
                  <a:cxn ang="0">
                    <a:pos x="21" y="0"/>
                  </a:cxn>
                </a:cxnLst>
                <a:rect l="0" t="0" r="r" b="b"/>
                <a:pathLst>
                  <a:path w="21" h="12">
                    <a:moveTo>
                      <a:pt x="21" y="0"/>
                    </a:move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0" y="12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35" name="Freeform 731"/>
              <p:cNvSpPr>
                <a:spLocks/>
              </p:cNvSpPr>
              <p:nvPr/>
            </p:nvSpPr>
            <p:spPr bwMode="auto">
              <a:xfrm>
                <a:off x="1138" y="1505"/>
                <a:ext cx="32" cy="36"/>
              </a:xfrm>
              <a:custGeom>
                <a:avLst/>
                <a:gdLst/>
                <a:ahLst/>
                <a:cxnLst>
                  <a:cxn ang="0">
                    <a:pos x="31" y="18"/>
                  </a:cxn>
                  <a:cxn ang="0">
                    <a:pos x="33" y="21"/>
                  </a:cxn>
                  <a:cxn ang="0">
                    <a:pos x="21" y="0"/>
                  </a:cxn>
                  <a:cxn ang="0">
                    <a:pos x="0" y="12"/>
                  </a:cxn>
                  <a:cxn ang="0">
                    <a:pos x="12" y="33"/>
                  </a:cxn>
                  <a:cxn ang="0">
                    <a:pos x="14" y="36"/>
                  </a:cxn>
                  <a:cxn ang="0">
                    <a:pos x="12" y="33"/>
                  </a:cxn>
                  <a:cxn ang="0">
                    <a:pos x="13" y="35"/>
                  </a:cxn>
                  <a:cxn ang="0">
                    <a:pos x="14" y="36"/>
                  </a:cxn>
                  <a:cxn ang="0">
                    <a:pos x="31" y="18"/>
                  </a:cxn>
                </a:cxnLst>
                <a:rect l="0" t="0" r="r" b="b"/>
                <a:pathLst>
                  <a:path w="33" h="36">
                    <a:moveTo>
                      <a:pt x="31" y="18"/>
                    </a:moveTo>
                    <a:lnTo>
                      <a:pt x="33" y="21"/>
                    </a:lnTo>
                    <a:lnTo>
                      <a:pt x="21" y="0"/>
                    </a:lnTo>
                    <a:lnTo>
                      <a:pt x="0" y="12"/>
                    </a:lnTo>
                    <a:lnTo>
                      <a:pt x="12" y="33"/>
                    </a:lnTo>
                    <a:lnTo>
                      <a:pt x="14" y="36"/>
                    </a:lnTo>
                    <a:lnTo>
                      <a:pt x="12" y="33"/>
                    </a:lnTo>
                    <a:lnTo>
                      <a:pt x="13" y="35"/>
                    </a:lnTo>
                    <a:lnTo>
                      <a:pt x="14" y="36"/>
                    </a:lnTo>
                    <a:lnTo>
                      <a:pt x="31" y="1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36" name="Freeform 732"/>
              <p:cNvSpPr>
                <a:spLocks/>
              </p:cNvSpPr>
              <p:nvPr/>
            </p:nvSpPr>
            <p:spPr bwMode="auto">
              <a:xfrm>
                <a:off x="1152" y="1523"/>
                <a:ext cx="31" cy="32"/>
              </a:xfrm>
              <a:custGeom>
                <a:avLst/>
                <a:gdLst/>
                <a:ahLst/>
                <a:cxnLst>
                  <a:cxn ang="0">
                    <a:pos x="30" y="12"/>
                  </a:cxn>
                  <a:cxn ang="0">
                    <a:pos x="31" y="13"/>
                  </a:cxn>
                  <a:cxn ang="0">
                    <a:pos x="17" y="0"/>
                  </a:cxn>
                  <a:cxn ang="0">
                    <a:pos x="0" y="18"/>
                  </a:cxn>
                  <a:cxn ang="0">
                    <a:pos x="14" y="31"/>
                  </a:cxn>
                  <a:cxn ang="0">
                    <a:pos x="15" y="32"/>
                  </a:cxn>
                  <a:cxn ang="0">
                    <a:pos x="30" y="12"/>
                  </a:cxn>
                </a:cxnLst>
                <a:rect l="0" t="0" r="r" b="b"/>
                <a:pathLst>
                  <a:path w="31" h="32">
                    <a:moveTo>
                      <a:pt x="30" y="12"/>
                    </a:moveTo>
                    <a:lnTo>
                      <a:pt x="31" y="13"/>
                    </a:lnTo>
                    <a:lnTo>
                      <a:pt x="17" y="0"/>
                    </a:lnTo>
                    <a:lnTo>
                      <a:pt x="0" y="18"/>
                    </a:lnTo>
                    <a:lnTo>
                      <a:pt x="14" y="31"/>
                    </a:lnTo>
                    <a:lnTo>
                      <a:pt x="15" y="32"/>
                    </a:lnTo>
                    <a:lnTo>
                      <a:pt x="30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37" name="Freeform 733"/>
              <p:cNvSpPr>
                <a:spLocks/>
              </p:cNvSpPr>
              <p:nvPr/>
            </p:nvSpPr>
            <p:spPr bwMode="auto">
              <a:xfrm>
                <a:off x="1167" y="1535"/>
                <a:ext cx="32" cy="34"/>
              </a:xfrm>
              <a:custGeom>
                <a:avLst/>
                <a:gdLst/>
                <a:ahLst/>
                <a:cxnLst>
                  <a:cxn ang="0">
                    <a:pos x="26" y="10"/>
                  </a:cxn>
                  <a:cxn ang="0">
                    <a:pos x="32" y="12"/>
                  </a:cxn>
                  <a:cxn ang="0">
                    <a:pos x="15" y="0"/>
                  </a:cxn>
                  <a:cxn ang="0">
                    <a:pos x="0" y="20"/>
                  </a:cxn>
                  <a:cxn ang="0">
                    <a:pos x="17" y="32"/>
                  </a:cxn>
                  <a:cxn ang="0">
                    <a:pos x="23" y="35"/>
                  </a:cxn>
                  <a:cxn ang="0">
                    <a:pos x="17" y="32"/>
                  </a:cxn>
                  <a:cxn ang="0">
                    <a:pos x="20" y="34"/>
                  </a:cxn>
                  <a:cxn ang="0">
                    <a:pos x="23" y="35"/>
                  </a:cxn>
                  <a:cxn ang="0">
                    <a:pos x="26" y="10"/>
                  </a:cxn>
                </a:cxnLst>
                <a:rect l="0" t="0" r="r" b="b"/>
                <a:pathLst>
                  <a:path w="32" h="35">
                    <a:moveTo>
                      <a:pt x="26" y="10"/>
                    </a:moveTo>
                    <a:lnTo>
                      <a:pt x="32" y="12"/>
                    </a:lnTo>
                    <a:lnTo>
                      <a:pt x="15" y="0"/>
                    </a:lnTo>
                    <a:lnTo>
                      <a:pt x="0" y="20"/>
                    </a:lnTo>
                    <a:lnTo>
                      <a:pt x="17" y="32"/>
                    </a:lnTo>
                    <a:lnTo>
                      <a:pt x="23" y="35"/>
                    </a:lnTo>
                    <a:lnTo>
                      <a:pt x="17" y="32"/>
                    </a:lnTo>
                    <a:lnTo>
                      <a:pt x="20" y="34"/>
                    </a:lnTo>
                    <a:lnTo>
                      <a:pt x="23" y="35"/>
                    </a:lnTo>
                    <a:lnTo>
                      <a:pt x="26" y="1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38" name="Freeform 734"/>
              <p:cNvSpPr>
                <a:spLocks/>
              </p:cNvSpPr>
              <p:nvPr/>
            </p:nvSpPr>
            <p:spPr bwMode="auto">
              <a:xfrm>
                <a:off x="1184" y="1545"/>
                <a:ext cx="9" cy="24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6" y="25"/>
                  </a:cxn>
                  <a:cxn ang="0">
                    <a:pos x="0" y="22"/>
                  </a:cxn>
                  <a:cxn ang="0">
                    <a:pos x="3" y="24"/>
                  </a:cxn>
                  <a:cxn ang="0">
                    <a:pos x="6" y="25"/>
                  </a:cxn>
                  <a:cxn ang="0">
                    <a:pos x="9" y="0"/>
                  </a:cxn>
                </a:cxnLst>
                <a:rect l="0" t="0" r="r" b="b"/>
                <a:pathLst>
                  <a:path w="9" h="25">
                    <a:moveTo>
                      <a:pt x="9" y="0"/>
                    </a:moveTo>
                    <a:lnTo>
                      <a:pt x="8" y="12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6" y="25"/>
                    </a:lnTo>
                    <a:lnTo>
                      <a:pt x="0" y="22"/>
                    </a:lnTo>
                    <a:lnTo>
                      <a:pt x="3" y="24"/>
                    </a:lnTo>
                    <a:lnTo>
                      <a:pt x="6" y="25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39" name="Freeform 735"/>
              <p:cNvSpPr>
                <a:spLocks/>
              </p:cNvSpPr>
              <p:nvPr/>
            </p:nvSpPr>
            <p:spPr bwMode="auto">
              <a:xfrm>
                <a:off x="1189" y="1545"/>
                <a:ext cx="24" cy="26"/>
              </a:xfrm>
              <a:custGeom>
                <a:avLst/>
                <a:gdLst/>
                <a:ahLst/>
                <a:cxnLst>
                  <a:cxn ang="0">
                    <a:pos x="23" y="3"/>
                  </a:cxn>
                  <a:cxn ang="0">
                    <a:pos x="21" y="3"/>
                  </a:cxn>
                  <a:cxn ang="0">
                    <a:pos x="3" y="0"/>
                  </a:cxn>
                  <a:cxn ang="0">
                    <a:pos x="0" y="25"/>
                  </a:cxn>
                  <a:cxn ang="0">
                    <a:pos x="17" y="27"/>
                  </a:cxn>
                  <a:cxn ang="0">
                    <a:pos x="14" y="27"/>
                  </a:cxn>
                  <a:cxn ang="0">
                    <a:pos x="23" y="3"/>
                  </a:cxn>
                  <a:cxn ang="0">
                    <a:pos x="22" y="3"/>
                  </a:cxn>
                  <a:cxn ang="0">
                    <a:pos x="21" y="3"/>
                  </a:cxn>
                  <a:cxn ang="0">
                    <a:pos x="23" y="3"/>
                  </a:cxn>
                </a:cxnLst>
                <a:rect l="0" t="0" r="r" b="b"/>
                <a:pathLst>
                  <a:path w="23" h="27">
                    <a:moveTo>
                      <a:pt x="23" y="3"/>
                    </a:moveTo>
                    <a:lnTo>
                      <a:pt x="21" y="3"/>
                    </a:lnTo>
                    <a:lnTo>
                      <a:pt x="3" y="0"/>
                    </a:lnTo>
                    <a:lnTo>
                      <a:pt x="0" y="25"/>
                    </a:lnTo>
                    <a:lnTo>
                      <a:pt x="17" y="27"/>
                    </a:lnTo>
                    <a:lnTo>
                      <a:pt x="14" y="27"/>
                    </a:lnTo>
                    <a:lnTo>
                      <a:pt x="23" y="3"/>
                    </a:lnTo>
                    <a:lnTo>
                      <a:pt x="22" y="3"/>
                    </a:lnTo>
                    <a:lnTo>
                      <a:pt x="21" y="3"/>
                    </a:lnTo>
                    <a:lnTo>
                      <a:pt x="23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40" name="Freeform 736"/>
              <p:cNvSpPr>
                <a:spLocks/>
              </p:cNvSpPr>
              <p:nvPr/>
            </p:nvSpPr>
            <p:spPr bwMode="auto">
              <a:xfrm>
                <a:off x="1205" y="1546"/>
                <a:ext cx="27" cy="30"/>
              </a:xfrm>
              <a:custGeom>
                <a:avLst/>
                <a:gdLst/>
                <a:ahLst/>
                <a:cxnLst>
                  <a:cxn ang="0">
                    <a:pos x="28" y="9"/>
                  </a:cxn>
                  <a:cxn ang="0">
                    <a:pos x="24" y="6"/>
                  </a:cxn>
                  <a:cxn ang="0">
                    <a:pos x="9" y="0"/>
                  </a:cxn>
                  <a:cxn ang="0">
                    <a:pos x="0" y="24"/>
                  </a:cxn>
                  <a:cxn ang="0">
                    <a:pos x="15" y="30"/>
                  </a:cxn>
                  <a:cxn ang="0">
                    <a:pos x="11" y="27"/>
                  </a:cxn>
                  <a:cxn ang="0">
                    <a:pos x="28" y="9"/>
                  </a:cxn>
                  <a:cxn ang="0">
                    <a:pos x="26" y="7"/>
                  </a:cxn>
                  <a:cxn ang="0">
                    <a:pos x="24" y="6"/>
                  </a:cxn>
                  <a:cxn ang="0">
                    <a:pos x="28" y="9"/>
                  </a:cxn>
                </a:cxnLst>
                <a:rect l="0" t="0" r="r" b="b"/>
                <a:pathLst>
                  <a:path w="28" h="30">
                    <a:moveTo>
                      <a:pt x="28" y="9"/>
                    </a:moveTo>
                    <a:lnTo>
                      <a:pt x="24" y="6"/>
                    </a:lnTo>
                    <a:lnTo>
                      <a:pt x="9" y="0"/>
                    </a:lnTo>
                    <a:lnTo>
                      <a:pt x="0" y="24"/>
                    </a:lnTo>
                    <a:lnTo>
                      <a:pt x="15" y="30"/>
                    </a:lnTo>
                    <a:lnTo>
                      <a:pt x="11" y="27"/>
                    </a:lnTo>
                    <a:lnTo>
                      <a:pt x="28" y="9"/>
                    </a:lnTo>
                    <a:lnTo>
                      <a:pt x="26" y="7"/>
                    </a:lnTo>
                    <a:lnTo>
                      <a:pt x="24" y="6"/>
                    </a:lnTo>
                    <a:lnTo>
                      <a:pt x="28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41" name="Freeform 737"/>
              <p:cNvSpPr>
                <a:spLocks/>
              </p:cNvSpPr>
              <p:nvPr/>
            </p:nvSpPr>
            <p:spPr bwMode="auto">
              <a:xfrm>
                <a:off x="1215" y="1556"/>
                <a:ext cx="32" cy="32"/>
              </a:xfrm>
              <a:custGeom>
                <a:avLst/>
                <a:gdLst/>
                <a:ahLst/>
                <a:cxnLst>
                  <a:cxn ang="0">
                    <a:pos x="33" y="16"/>
                  </a:cxn>
                  <a:cxn ang="0">
                    <a:pos x="32" y="14"/>
                  </a:cxn>
                  <a:cxn ang="0">
                    <a:pos x="17" y="0"/>
                  </a:cxn>
                  <a:cxn ang="0">
                    <a:pos x="0" y="18"/>
                  </a:cxn>
                  <a:cxn ang="0">
                    <a:pos x="14" y="32"/>
                  </a:cxn>
                  <a:cxn ang="0">
                    <a:pos x="13" y="30"/>
                  </a:cxn>
                  <a:cxn ang="0">
                    <a:pos x="33" y="16"/>
                  </a:cxn>
                  <a:cxn ang="0">
                    <a:pos x="32" y="15"/>
                  </a:cxn>
                  <a:cxn ang="0">
                    <a:pos x="32" y="14"/>
                  </a:cxn>
                  <a:cxn ang="0">
                    <a:pos x="33" y="16"/>
                  </a:cxn>
                </a:cxnLst>
                <a:rect l="0" t="0" r="r" b="b"/>
                <a:pathLst>
                  <a:path w="33" h="32">
                    <a:moveTo>
                      <a:pt x="33" y="16"/>
                    </a:moveTo>
                    <a:lnTo>
                      <a:pt x="32" y="14"/>
                    </a:lnTo>
                    <a:lnTo>
                      <a:pt x="17" y="0"/>
                    </a:lnTo>
                    <a:lnTo>
                      <a:pt x="0" y="18"/>
                    </a:lnTo>
                    <a:lnTo>
                      <a:pt x="14" y="32"/>
                    </a:lnTo>
                    <a:lnTo>
                      <a:pt x="13" y="30"/>
                    </a:lnTo>
                    <a:lnTo>
                      <a:pt x="33" y="16"/>
                    </a:lnTo>
                    <a:lnTo>
                      <a:pt x="32" y="15"/>
                    </a:lnTo>
                    <a:lnTo>
                      <a:pt x="32" y="14"/>
                    </a:lnTo>
                    <a:lnTo>
                      <a:pt x="33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42" name="Freeform 738"/>
              <p:cNvSpPr>
                <a:spLocks/>
              </p:cNvSpPr>
              <p:nvPr/>
            </p:nvSpPr>
            <p:spPr bwMode="auto">
              <a:xfrm>
                <a:off x="1229" y="1570"/>
                <a:ext cx="19" cy="16"/>
              </a:xfrm>
              <a:custGeom>
                <a:avLst/>
                <a:gdLst/>
                <a:ahLst/>
                <a:cxnLst>
                  <a:cxn ang="0">
                    <a:pos x="20" y="2"/>
                  </a:cxn>
                  <a:cxn ang="0">
                    <a:pos x="10" y="9"/>
                  </a:cxn>
                  <a:cxn ang="0">
                    <a:pos x="10" y="9"/>
                  </a:cxn>
                  <a:cxn ang="0">
                    <a:pos x="10" y="9"/>
                  </a:cxn>
                  <a:cxn ang="0">
                    <a:pos x="10" y="9"/>
                  </a:cxn>
                  <a:cxn ang="0">
                    <a:pos x="0" y="16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9" y="0"/>
                  </a:cxn>
                  <a:cxn ang="0">
                    <a:pos x="20" y="2"/>
                  </a:cxn>
                </a:cxnLst>
                <a:rect l="0" t="0" r="r" b="b"/>
                <a:pathLst>
                  <a:path w="20" h="16">
                    <a:moveTo>
                      <a:pt x="20" y="2"/>
                    </a:moveTo>
                    <a:lnTo>
                      <a:pt x="10" y="9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0" y="16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9" y="0"/>
                    </a:lnTo>
                    <a:lnTo>
                      <a:pt x="20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43" name="Freeform 739"/>
              <p:cNvSpPr>
                <a:spLocks/>
              </p:cNvSpPr>
              <p:nvPr/>
            </p:nvSpPr>
            <p:spPr bwMode="auto">
              <a:xfrm>
                <a:off x="1229" y="1572"/>
                <a:ext cx="31" cy="30"/>
              </a:xfrm>
              <a:custGeom>
                <a:avLst/>
                <a:gdLst/>
                <a:ahLst/>
                <a:cxnLst>
                  <a:cxn ang="0">
                    <a:pos x="31" y="17"/>
                  </a:cxn>
                  <a:cxn ang="0">
                    <a:pos x="31" y="17"/>
                  </a:cxn>
                  <a:cxn ang="0">
                    <a:pos x="20" y="0"/>
                  </a:cxn>
                  <a:cxn ang="0">
                    <a:pos x="0" y="14"/>
                  </a:cxn>
                  <a:cxn ang="0">
                    <a:pos x="11" y="31"/>
                  </a:cxn>
                  <a:cxn ang="0">
                    <a:pos x="11" y="31"/>
                  </a:cxn>
                  <a:cxn ang="0">
                    <a:pos x="31" y="17"/>
                  </a:cxn>
                </a:cxnLst>
                <a:rect l="0" t="0" r="r" b="b"/>
                <a:pathLst>
                  <a:path w="31" h="31">
                    <a:moveTo>
                      <a:pt x="31" y="17"/>
                    </a:moveTo>
                    <a:lnTo>
                      <a:pt x="31" y="17"/>
                    </a:lnTo>
                    <a:lnTo>
                      <a:pt x="20" y="0"/>
                    </a:lnTo>
                    <a:lnTo>
                      <a:pt x="0" y="14"/>
                    </a:lnTo>
                    <a:lnTo>
                      <a:pt x="11" y="31"/>
                    </a:lnTo>
                    <a:lnTo>
                      <a:pt x="11" y="31"/>
                    </a:lnTo>
                    <a:lnTo>
                      <a:pt x="31" y="1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44" name="Freeform 740"/>
              <p:cNvSpPr>
                <a:spLocks/>
              </p:cNvSpPr>
              <p:nvPr/>
            </p:nvSpPr>
            <p:spPr bwMode="auto">
              <a:xfrm>
                <a:off x="1239" y="1588"/>
                <a:ext cx="29" cy="30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29" y="12"/>
                  </a:cxn>
                  <a:cxn ang="0">
                    <a:pos x="20" y="0"/>
                  </a:cxn>
                  <a:cxn ang="0">
                    <a:pos x="0" y="14"/>
                  </a:cxn>
                  <a:cxn ang="0">
                    <a:pos x="8" y="26"/>
                  </a:cxn>
                  <a:cxn ang="0">
                    <a:pos x="11" y="29"/>
                  </a:cxn>
                  <a:cxn ang="0">
                    <a:pos x="8" y="26"/>
                  </a:cxn>
                  <a:cxn ang="0">
                    <a:pos x="9" y="28"/>
                  </a:cxn>
                  <a:cxn ang="0">
                    <a:pos x="11" y="29"/>
                  </a:cxn>
                  <a:cxn ang="0">
                    <a:pos x="26" y="9"/>
                  </a:cxn>
                </a:cxnLst>
                <a:rect l="0" t="0" r="r" b="b"/>
                <a:pathLst>
                  <a:path w="29" h="29">
                    <a:moveTo>
                      <a:pt x="26" y="9"/>
                    </a:moveTo>
                    <a:lnTo>
                      <a:pt x="29" y="12"/>
                    </a:lnTo>
                    <a:lnTo>
                      <a:pt x="20" y="0"/>
                    </a:lnTo>
                    <a:lnTo>
                      <a:pt x="0" y="14"/>
                    </a:lnTo>
                    <a:lnTo>
                      <a:pt x="8" y="26"/>
                    </a:lnTo>
                    <a:lnTo>
                      <a:pt x="11" y="29"/>
                    </a:lnTo>
                    <a:lnTo>
                      <a:pt x="8" y="26"/>
                    </a:lnTo>
                    <a:lnTo>
                      <a:pt x="9" y="28"/>
                    </a:lnTo>
                    <a:lnTo>
                      <a:pt x="11" y="29"/>
                    </a:lnTo>
                    <a:lnTo>
                      <a:pt x="26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45" name="Freeform 741"/>
              <p:cNvSpPr>
                <a:spLocks/>
              </p:cNvSpPr>
              <p:nvPr/>
            </p:nvSpPr>
            <p:spPr bwMode="auto">
              <a:xfrm>
                <a:off x="1251" y="1598"/>
                <a:ext cx="26" cy="28"/>
              </a:xfrm>
              <a:custGeom>
                <a:avLst/>
                <a:gdLst/>
                <a:ahLst/>
                <a:cxnLst>
                  <a:cxn ang="0">
                    <a:pos x="19" y="19"/>
                  </a:cxn>
                  <a:cxn ang="0">
                    <a:pos x="27" y="9"/>
                  </a:cxn>
                  <a:cxn ang="0">
                    <a:pos x="15" y="0"/>
                  </a:cxn>
                  <a:cxn ang="0">
                    <a:pos x="0" y="20"/>
                  </a:cxn>
                  <a:cxn ang="0">
                    <a:pos x="11" y="28"/>
                  </a:cxn>
                  <a:cxn ang="0">
                    <a:pos x="19" y="19"/>
                  </a:cxn>
                </a:cxnLst>
                <a:rect l="0" t="0" r="r" b="b"/>
                <a:pathLst>
                  <a:path w="27" h="28">
                    <a:moveTo>
                      <a:pt x="19" y="19"/>
                    </a:moveTo>
                    <a:lnTo>
                      <a:pt x="27" y="9"/>
                    </a:lnTo>
                    <a:lnTo>
                      <a:pt x="15" y="0"/>
                    </a:lnTo>
                    <a:lnTo>
                      <a:pt x="0" y="20"/>
                    </a:lnTo>
                    <a:lnTo>
                      <a:pt x="11" y="28"/>
                    </a:lnTo>
                    <a:lnTo>
                      <a:pt x="19" y="1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46" name="Freeform 742"/>
              <p:cNvSpPr>
                <a:spLocks/>
              </p:cNvSpPr>
              <p:nvPr/>
            </p:nvSpPr>
            <p:spPr bwMode="auto">
              <a:xfrm>
                <a:off x="1118" y="1463"/>
                <a:ext cx="22" cy="28"/>
              </a:xfrm>
              <a:custGeom>
                <a:avLst/>
                <a:gdLst/>
                <a:ahLst/>
                <a:cxnLst>
                  <a:cxn ang="0">
                    <a:pos x="22" y="6"/>
                  </a:cxn>
                  <a:cxn ang="0">
                    <a:pos x="23" y="6"/>
                  </a:cxn>
                  <a:cxn ang="0">
                    <a:pos x="11" y="0"/>
                  </a:cxn>
                  <a:cxn ang="0">
                    <a:pos x="0" y="22"/>
                  </a:cxn>
                  <a:cxn ang="0">
                    <a:pos x="12" y="28"/>
                  </a:cxn>
                  <a:cxn ang="0">
                    <a:pos x="14" y="29"/>
                  </a:cxn>
                  <a:cxn ang="0">
                    <a:pos x="22" y="6"/>
                  </a:cxn>
                </a:cxnLst>
                <a:rect l="0" t="0" r="r" b="b"/>
                <a:pathLst>
                  <a:path w="23" h="29">
                    <a:moveTo>
                      <a:pt x="22" y="6"/>
                    </a:moveTo>
                    <a:lnTo>
                      <a:pt x="23" y="6"/>
                    </a:lnTo>
                    <a:lnTo>
                      <a:pt x="11" y="0"/>
                    </a:lnTo>
                    <a:lnTo>
                      <a:pt x="0" y="22"/>
                    </a:lnTo>
                    <a:lnTo>
                      <a:pt x="12" y="28"/>
                    </a:lnTo>
                    <a:lnTo>
                      <a:pt x="14" y="29"/>
                    </a:lnTo>
                    <a:lnTo>
                      <a:pt x="22" y="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47" name="Freeform 743"/>
              <p:cNvSpPr>
                <a:spLocks/>
              </p:cNvSpPr>
              <p:nvPr/>
            </p:nvSpPr>
            <p:spPr bwMode="auto">
              <a:xfrm>
                <a:off x="1131" y="1469"/>
                <a:ext cx="26" cy="28"/>
              </a:xfrm>
              <a:custGeom>
                <a:avLst/>
                <a:gdLst/>
                <a:ahLst/>
                <a:cxnLst>
                  <a:cxn ang="0">
                    <a:pos x="26" y="7"/>
                  </a:cxn>
                  <a:cxn ang="0">
                    <a:pos x="22" y="5"/>
                  </a:cxn>
                  <a:cxn ang="0">
                    <a:pos x="8" y="0"/>
                  </a:cxn>
                  <a:cxn ang="0">
                    <a:pos x="0" y="23"/>
                  </a:cxn>
                  <a:cxn ang="0">
                    <a:pos x="13" y="28"/>
                  </a:cxn>
                  <a:cxn ang="0">
                    <a:pos x="9" y="25"/>
                  </a:cxn>
                  <a:cxn ang="0">
                    <a:pos x="26" y="7"/>
                  </a:cxn>
                  <a:cxn ang="0">
                    <a:pos x="25" y="6"/>
                  </a:cxn>
                  <a:cxn ang="0">
                    <a:pos x="22" y="5"/>
                  </a:cxn>
                  <a:cxn ang="0">
                    <a:pos x="26" y="7"/>
                  </a:cxn>
                </a:cxnLst>
                <a:rect l="0" t="0" r="r" b="b"/>
                <a:pathLst>
                  <a:path w="26" h="28">
                    <a:moveTo>
                      <a:pt x="26" y="7"/>
                    </a:moveTo>
                    <a:lnTo>
                      <a:pt x="22" y="5"/>
                    </a:lnTo>
                    <a:lnTo>
                      <a:pt x="8" y="0"/>
                    </a:lnTo>
                    <a:lnTo>
                      <a:pt x="0" y="23"/>
                    </a:lnTo>
                    <a:lnTo>
                      <a:pt x="13" y="28"/>
                    </a:lnTo>
                    <a:lnTo>
                      <a:pt x="9" y="25"/>
                    </a:lnTo>
                    <a:lnTo>
                      <a:pt x="26" y="7"/>
                    </a:lnTo>
                    <a:lnTo>
                      <a:pt x="25" y="6"/>
                    </a:lnTo>
                    <a:lnTo>
                      <a:pt x="22" y="5"/>
                    </a:lnTo>
                    <a:lnTo>
                      <a:pt x="26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48" name="Freeform 744"/>
              <p:cNvSpPr>
                <a:spLocks/>
              </p:cNvSpPr>
              <p:nvPr/>
            </p:nvSpPr>
            <p:spPr bwMode="auto">
              <a:xfrm>
                <a:off x="1140" y="1475"/>
                <a:ext cx="31" cy="30"/>
              </a:xfrm>
              <a:custGeom>
                <a:avLst/>
                <a:gdLst/>
                <a:ahLst/>
                <a:cxnLst>
                  <a:cxn ang="0">
                    <a:pos x="31" y="14"/>
                  </a:cxn>
                  <a:cxn ang="0">
                    <a:pos x="29" y="12"/>
                  </a:cxn>
                  <a:cxn ang="0">
                    <a:pos x="17" y="0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10" y="28"/>
                  </a:cxn>
                  <a:cxn ang="0">
                    <a:pos x="31" y="14"/>
                  </a:cxn>
                  <a:cxn ang="0">
                    <a:pos x="30" y="13"/>
                  </a:cxn>
                  <a:cxn ang="0">
                    <a:pos x="29" y="12"/>
                  </a:cxn>
                  <a:cxn ang="0">
                    <a:pos x="31" y="14"/>
                  </a:cxn>
                </a:cxnLst>
                <a:rect l="0" t="0" r="r" b="b"/>
                <a:pathLst>
                  <a:path w="31" h="30">
                    <a:moveTo>
                      <a:pt x="31" y="14"/>
                    </a:moveTo>
                    <a:lnTo>
                      <a:pt x="29" y="12"/>
                    </a:lnTo>
                    <a:lnTo>
                      <a:pt x="17" y="0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10" y="28"/>
                    </a:lnTo>
                    <a:lnTo>
                      <a:pt x="31" y="14"/>
                    </a:lnTo>
                    <a:lnTo>
                      <a:pt x="30" y="13"/>
                    </a:lnTo>
                    <a:lnTo>
                      <a:pt x="29" y="12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49" name="Freeform 745"/>
              <p:cNvSpPr>
                <a:spLocks/>
              </p:cNvSpPr>
              <p:nvPr/>
            </p:nvSpPr>
            <p:spPr bwMode="auto">
              <a:xfrm>
                <a:off x="1150" y="1487"/>
                <a:ext cx="20" cy="16"/>
              </a:xfrm>
              <a:custGeom>
                <a:avLst/>
                <a:gdLst/>
                <a:ahLst/>
                <a:cxnLst>
                  <a:cxn ang="0">
                    <a:pos x="21" y="2"/>
                  </a:cxn>
                  <a:cxn ang="0">
                    <a:pos x="11" y="9"/>
                  </a:cxn>
                  <a:cxn ang="0">
                    <a:pos x="11" y="9"/>
                  </a:cxn>
                  <a:cxn ang="0">
                    <a:pos x="11" y="9"/>
                  </a:cxn>
                  <a:cxn ang="0">
                    <a:pos x="11" y="9"/>
                  </a:cxn>
                  <a:cxn ang="0">
                    <a:pos x="0" y="16"/>
                  </a:cxn>
                  <a:cxn ang="0">
                    <a:pos x="21" y="2"/>
                  </a:cxn>
                  <a:cxn ang="0">
                    <a:pos x="20" y="1"/>
                  </a:cxn>
                  <a:cxn ang="0">
                    <a:pos x="19" y="0"/>
                  </a:cxn>
                  <a:cxn ang="0">
                    <a:pos x="21" y="2"/>
                  </a:cxn>
                </a:cxnLst>
                <a:rect l="0" t="0" r="r" b="b"/>
                <a:pathLst>
                  <a:path w="21" h="16">
                    <a:moveTo>
                      <a:pt x="21" y="2"/>
                    </a:moveTo>
                    <a:lnTo>
                      <a:pt x="11" y="9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11" y="9"/>
                    </a:lnTo>
                    <a:lnTo>
                      <a:pt x="0" y="16"/>
                    </a:lnTo>
                    <a:lnTo>
                      <a:pt x="21" y="2"/>
                    </a:lnTo>
                    <a:lnTo>
                      <a:pt x="20" y="1"/>
                    </a:lnTo>
                    <a:lnTo>
                      <a:pt x="19" y="0"/>
                    </a:lnTo>
                    <a:lnTo>
                      <a:pt x="21" y="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50" name="Freeform 746"/>
              <p:cNvSpPr>
                <a:spLocks/>
              </p:cNvSpPr>
              <p:nvPr/>
            </p:nvSpPr>
            <p:spPr bwMode="auto">
              <a:xfrm>
                <a:off x="1150" y="1489"/>
                <a:ext cx="32" cy="32"/>
              </a:xfrm>
              <a:custGeom>
                <a:avLst/>
                <a:gdLst/>
                <a:ahLst/>
                <a:cxnLst>
                  <a:cxn ang="0">
                    <a:pos x="32" y="18"/>
                  </a:cxn>
                  <a:cxn ang="0">
                    <a:pos x="32" y="17"/>
                  </a:cxn>
                  <a:cxn ang="0">
                    <a:pos x="21" y="0"/>
                  </a:cxn>
                  <a:cxn ang="0">
                    <a:pos x="0" y="14"/>
                  </a:cxn>
                  <a:cxn ang="0">
                    <a:pos x="11" y="31"/>
                  </a:cxn>
                  <a:cxn ang="0">
                    <a:pos x="11" y="31"/>
                  </a:cxn>
                  <a:cxn ang="0">
                    <a:pos x="32" y="18"/>
                  </a:cxn>
                </a:cxnLst>
                <a:rect l="0" t="0" r="r" b="b"/>
                <a:pathLst>
                  <a:path w="32" h="31">
                    <a:moveTo>
                      <a:pt x="32" y="18"/>
                    </a:moveTo>
                    <a:lnTo>
                      <a:pt x="32" y="17"/>
                    </a:lnTo>
                    <a:lnTo>
                      <a:pt x="21" y="0"/>
                    </a:lnTo>
                    <a:lnTo>
                      <a:pt x="0" y="14"/>
                    </a:lnTo>
                    <a:lnTo>
                      <a:pt x="11" y="31"/>
                    </a:lnTo>
                    <a:lnTo>
                      <a:pt x="11" y="31"/>
                    </a:lnTo>
                    <a:lnTo>
                      <a:pt x="32" y="1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51" name="Freeform 747"/>
              <p:cNvSpPr>
                <a:spLocks/>
              </p:cNvSpPr>
              <p:nvPr/>
            </p:nvSpPr>
            <p:spPr bwMode="auto">
              <a:xfrm>
                <a:off x="1160" y="1507"/>
                <a:ext cx="31" cy="30"/>
              </a:xfrm>
              <a:custGeom>
                <a:avLst/>
                <a:gdLst/>
                <a:ahLst/>
                <a:cxnLst>
                  <a:cxn ang="0">
                    <a:pos x="27" y="10"/>
                  </a:cxn>
                  <a:cxn ang="0">
                    <a:pos x="30" y="14"/>
                  </a:cxn>
                  <a:cxn ang="0">
                    <a:pos x="21" y="0"/>
                  </a:cxn>
                  <a:cxn ang="0">
                    <a:pos x="0" y="13"/>
                  </a:cxn>
                  <a:cxn ang="0">
                    <a:pos x="9" y="27"/>
                  </a:cxn>
                  <a:cxn ang="0">
                    <a:pos x="12" y="30"/>
                  </a:cxn>
                  <a:cxn ang="0">
                    <a:pos x="9" y="27"/>
                  </a:cxn>
                  <a:cxn ang="0">
                    <a:pos x="10" y="29"/>
                  </a:cxn>
                  <a:cxn ang="0">
                    <a:pos x="12" y="30"/>
                  </a:cxn>
                  <a:cxn ang="0">
                    <a:pos x="27" y="10"/>
                  </a:cxn>
                </a:cxnLst>
                <a:rect l="0" t="0" r="r" b="b"/>
                <a:pathLst>
                  <a:path w="30" h="30">
                    <a:moveTo>
                      <a:pt x="27" y="10"/>
                    </a:moveTo>
                    <a:lnTo>
                      <a:pt x="30" y="14"/>
                    </a:lnTo>
                    <a:lnTo>
                      <a:pt x="21" y="0"/>
                    </a:lnTo>
                    <a:lnTo>
                      <a:pt x="0" y="13"/>
                    </a:lnTo>
                    <a:lnTo>
                      <a:pt x="9" y="27"/>
                    </a:lnTo>
                    <a:lnTo>
                      <a:pt x="12" y="30"/>
                    </a:lnTo>
                    <a:lnTo>
                      <a:pt x="9" y="27"/>
                    </a:lnTo>
                    <a:lnTo>
                      <a:pt x="10" y="29"/>
                    </a:lnTo>
                    <a:lnTo>
                      <a:pt x="12" y="30"/>
                    </a:lnTo>
                    <a:lnTo>
                      <a:pt x="27" y="1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52" name="Freeform 748"/>
              <p:cNvSpPr>
                <a:spLocks/>
              </p:cNvSpPr>
              <p:nvPr/>
            </p:nvSpPr>
            <p:spPr bwMode="auto">
              <a:xfrm>
                <a:off x="1172" y="1517"/>
                <a:ext cx="32" cy="36"/>
              </a:xfrm>
              <a:custGeom>
                <a:avLst/>
                <a:gdLst/>
                <a:ahLst/>
                <a:cxnLst>
                  <a:cxn ang="0">
                    <a:pos x="25" y="10"/>
                  </a:cxn>
                  <a:cxn ang="0">
                    <a:pos x="32" y="12"/>
                  </a:cxn>
                  <a:cxn ang="0">
                    <a:pos x="15" y="0"/>
                  </a:cxn>
                  <a:cxn ang="0">
                    <a:pos x="0" y="20"/>
                  </a:cxn>
                  <a:cxn ang="0">
                    <a:pos x="17" y="32"/>
                  </a:cxn>
                  <a:cxn ang="0">
                    <a:pos x="25" y="35"/>
                  </a:cxn>
                  <a:cxn ang="0">
                    <a:pos x="17" y="32"/>
                  </a:cxn>
                  <a:cxn ang="0">
                    <a:pos x="21" y="35"/>
                  </a:cxn>
                  <a:cxn ang="0">
                    <a:pos x="25" y="35"/>
                  </a:cxn>
                  <a:cxn ang="0">
                    <a:pos x="25" y="10"/>
                  </a:cxn>
                </a:cxnLst>
                <a:rect l="0" t="0" r="r" b="b"/>
                <a:pathLst>
                  <a:path w="32" h="35">
                    <a:moveTo>
                      <a:pt x="25" y="10"/>
                    </a:moveTo>
                    <a:lnTo>
                      <a:pt x="32" y="12"/>
                    </a:lnTo>
                    <a:lnTo>
                      <a:pt x="15" y="0"/>
                    </a:lnTo>
                    <a:lnTo>
                      <a:pt x="0" y="20"/>
                    </a:lnTo>
                    <a:lnTo>
                      <a:pt x="17" y="32"/>
                    </a:lnTo>
                    <a:lnTo>
                      <a:pt x="25" y="35"/>
                    </a:lnTo>
                    <a:lnTo>
                      <a:pt x="17" y="32"/>
                    </a:lnTo>
                    <a:lnTo>
                      <a:pt x="21" y="35"/>
                    </a:lnTo>
                    <a:lnTo>
                      <a:pt x="25" y="35"/>
                    </a:lnTo>
                    <a:lnTo>
                      <a:pt x="25" y="1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53" name="Freeform 749"/>
              <p:cNvSpPr>
                <a:spLocks/>
              </p:cNvSpPr>
              <p:nvPr/>
            </p:nvSpPr>
            <p:spPr bwMode="auto">
              <a:xfrm>
                <a:off x="1189" y="1527"/>
                <a:ext cx="9" cy="26"/>
              </a:xfrm>
              <a:custGeom>
                <a:avLst/>
                <a:gdLst/>
                <a:ahLst/>
                <a:cxnLst>
                  <a:cxn ang="0">
                    <a:pos x="8" y="0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8" y="25"/>
                  </a:cxn>
                  <a:cxn ang="0">
                    <a:pos x="0" y="22"/>
                  </a:cxn>
                  <a:cxn ang="0">
                    <a:pos x="4" y="25"/>
                  </a:cxn>
                  <a:cxn ang="0">
                    <a:pos x="8" y="25"/>
                  </a:cxn>
                  <a:cxn ang="0">
                    <a:pos x="8" y="0"/>
                  </a:cxn>
                </a:cxnLst>
                <a:rect l="0" t="0" r="r" b="b"/>
                <a:pathLst>
                  <a:path w="8" h="25">
                    <a:moveTo>
                      <a:pt x="8" y="0"/>
                    </a:moveTo>
                    <a:lnTo>
                      <a:pt x="8" y="12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8" y="25"/>
                    </a:lnTo>
                    <a:lnTo>
                      <a:pt x="0" y="22"/>
                    </a:lnTo>
                    <a:lnTo>
                      <a:pt x="4" y="25"/>
                    </a:lnTo>
                    <a:lnTo>
                      <a:pt x="8" y="25"/>
                    </a:lnTo>
                    <a:lnTo>
                      <a:pt x="8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54" name="Freeform 750"/>
              <p:cNvSpPr>
                <a:spLocks/>
              </p:cNvSpPr>
              <p:nvPr/>
            </p:nvSpPr>
            <p:spPr bwMode="auto">
              <a:xfrm>
                <a:off x="1198" y="1527"/>
                <a:ext cx="19" cy="26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19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9" y="25"/>
                  </a:cxn>
                  <a:cxn ang="0">
                    <a:pos x="19" y="25"/>
                  </a:cxn>
                  <a:cxn ang="0">
                    <a:pos x="19" y="0"/>
                  </a:cxn>
                </a:cxnLst>
                <a:rect l="0" t="0" r="r" b="b"/>
                <a:pathLst>
                  <a:path w="19" h="25">
                    <a:moveTo>
                      <a:pt x="19" y="0"/>
                    </a:moveTo>
                    <a:lnTo>
                      <a:pt x="19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9" y="25"/>
                    </a:lnTo>
                    <a:lnTo>
                      <a:pt x="19" y="25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55" name="Freeform 751"/>
              <p:cNvSpPr>
                <a:spLocks/>
              </p:cNvSpPr>
              <p:nvPr/>
            </p:nvSpPr>
            <p:spPr bwMode="auto">
              <a:xfrm>
                <a:off x="1217" y="1527"/>
                <a:ext cx="22" cy="26"/>
              </a:xfrm>
              <a:custGeom>
                <a:avLst/>
                <a:gdLst/>
                <a:ahLst/>
                <a:cxnLst>
                  <a:cxn ang="0">
                    <a:pos x="22" y="1"/>
                  </a:cxn>
                  <a:cxn ang="0">
                    <a:pos x="18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8" y="25"/>
                  </a:cxn>
                  <a:cxn ang="0">
                    <a:pos x="13" y="24"/>
                  </a:cxn>
                  <a:cxn ang="0">
                    <a:pos x="22" y="1"/>
                  </a:cxn>
                  <a:cxn ang="0">
                    <a:pos x="20" y="0"/>
                  </a:cxn>
                  <a:cxn ang="0">
                    <a:pos x="18" y="0"/>
                  </a:cxn>
                  <a:cxn ang="0">
                    <a:pos x="22" y="1"/>
                  </a:cxn>
                </a:cxnLst>
                <a:rect l="0" t="0" r="r" b="b"/>
                <a:pathLst>
                  <a:path w="22" h="25">
                    <a:moveTo>
                      <a:pt x="22" y="1"/>
                    </a:moveTo>
                    <a:lnTo>
                      <a:pt x="18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8" y="25"/>
                    </a:lnTo>
                    <a:lnTo>
                      <a:pt x="13" y="24"/>
                    </a:lnTo>
                    <a:lnTo>
                      <a:pt x="22" y="1"/>
                    </a:lnTo>
                    <a:lnTo>
                      <a:pt x="20" y="0"/>
                    </a:lnTo>
                    <a:lnTo>
                      <a:pt x="18" y="0"/>
                    </a:lnTo>
                    <a:lnTo>
                      <a:pt x="22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56" name="Freeform 752"/>
              <p:cNvSpPr>
                <a:spLocks/>
              </p:cNvSpPr>
              <p:nvPr/>
            </p:nvSpPr>
            <p:spPr bwMode="auto">
              <a:xfrm>
                <a:off x="1230" y="1529"/>
                <a:ext cx="24" cy="28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21" y="5"/>
                  </a:cxn>
                  <a:cxn ang="0">
                    <a:pos x="9" y="0"/>
                  </a:cxn>
                  <a:cxn ang="0">
                    <a:pos x="0" y="23"/>
                  </a:cxn>
                  <a:cxn ang="0">
                    <a:pos x="12" y="28"/>
                  </a:cxn>
                  <a:cxn ang="0">
                    <a:pos x="9" y="26"/>
                  </a:cxn>
                  <a:cxn ang="0">
                    <a:pos x="24" y="6"/>
                  </a:cxn>
                  <a:cxn ang="0">
                    <a:pos x="23" y="5"/>
                  </a:cxn>
                  <a:cxn ang="0">
                    <a:pos x="21" y="5"/>
                  </a:cxn>
                  <a:cxn ang="0">
                    <a:pos x="24" y="6"/>
                  </a:cxn>
                </a:cxnLst>
                <a:rect l="0" t="0" r="r" b="b"/>
                <a:pathLst>
                  <a:path w="24" h="28">
                    <a:moveTo>
                      <a:pt x="24" y="6"/>
                    </a:moveTo>
                    <a:lnTo>
                      <a:pt x="21" y="5"/>
                    </a:lnTo>
                    <a:lnTo>
                      <a:pt x="9" y="0"/>
                    </a:lnTo>
                    <a:lnTo>
                      <a:pt x="0" y="23"/>
                    </a:lnTo>
                    <a:lnTo>
                      <a:pt x="12" y="28"/>
                    </a:lnTo>
                    <a:lnTo>
                      <a:pt x="9" y="26"/>
                    </a:lnTo>
                    <a:lnTo>
                      <a:pt x="24" y="6"/>
                    </a:lnTo>
                    <a:lnTo>
                      <a:pt x="23" y="5"/>
                    </a:lnTo>
                    <a:lnTo>
                      <a:pt x="21" y="5"/>
                    </a:ln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57" name="Freeform 753"/>
              <p:cNvSpPr>
                <a:spLocks/>
              </p:cNvSpPr>
              <p:nvPr/>
            </p:nvSpPr>
            <p:spPr bwMode="auto">
              <a:xfrm>
                <a:off x="1239" y="1533"/>
                <a:ext cx="15" cy="22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8" y="11"/>
                  </a:cxn>
                  <a:cxn ang="0">
                    <a:pos x="8" y="11"/>
                  </a:cxn>
                  <a:cxn ang="0">
                    <a:pos x="8" y="11"/>
                  </a:cxn>
                  <a:cxn ang="0">
                    <a:pos x="8" y="11"/>
                  </a:cxn>
                  <a:cxn ang="0">
                    <a:pos x="0" y="21"/>
                  </a:cxn>
                  <a:cxn ang="0">
                    <a:pos x="15" y="1"/>
                  </a:cxn>
                  <a:cxn ang="0">
                    <a:pos x="14" y="0"/>
                  </a:cxn>
                  <a:cxn ang="0">
                    <a:pos x="12" y="0"/>
                  </a:cxn>
                  <a:cxn ang="0">
                    <a:pos x="15" y="1"/>
                  </a:cxn>
                </a:cxnLst>
                <a:rect l="0" t="0" r="r" b="b"/>
                <a:pathLst>
                  <a:path w="15" h="21">
                    <a:moveTo>
                      <a:pt x="15" y="1"/>
                    </a:moveTo>
                    <a:lnTo>
                      <a:pt x="8" y="11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0" y="21"/>
                    </a:lnTo>
                    <a:lnTo>
                      <a:pt x="15" y="1"/>
                    </a:lnTo>
                    <a:lnTo>
                      <a:pt x="14" y="0"/>
                    </a:lnTo>
                    <a:lnTo>
                      <a:pt x="12" y="0"/>
                    </a:ln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58" name="Freeform 754"/>
              <p:cNvSpPr>
                <a:spLocks/>
              </p:cNvSpPr>
              <p:nvPr/>
            </p:nvSpPr>
            <p:spPr bwMode="auto">
              <a:xfrm>
                <a:off x="1239" y="1535"/>
                <a:ext cx="29" cy="26"/>
              </a:xfrm>
              <a:custGeom>
                <a:avLst/>
                <a:gdLst/>
                <a:ahLst/>
                <a:cxnLst>
                  <a:cxn ang="0">
                    <a:pos x="28" y="13"/>
                  </a:cxn>
                  <a:cxn ang="0">
                    <a:pos x="24" y="7"/>
                  </a:cxn>
                  <a:cxn ang="0">
                    <a:pos x="15" y="0"/>
                  </a:cxn>
                  <a:cxn ang="0">
                    <a:pos x="0" y="20"/>
                  </a:cxn>
                  <a:cxn ang="0">
                    <a:pos x="9" y="27"/>
                  </a:cxn>
                  <a:cxn ang="0">
                    <a:pos x="4" y="20"/>
                  </a:cxn>
                  <a:cxn ang="0">
                    <a:pos x="28" y="13"/>
                  </a:cxn>
                  <a:cxn ang="0">
                    <a:pos x="27" y="9"/>
                  </a:cxn>
                  <a:cxn ang="0">
                    <a:pos x="24" y="7"/>
                  </a:cxn>
                  <a:cxn ang="0">
                    <a:pos x="28" y="13"/>
                  </a:cxn>
                </a:cxnLst>
                <a:rect l="0" t="0" r="r" b="b"/>
                <a:pathLst>
                  <a:path w="28" h="27">
                    <a:moveTo>
                      <a:pt x="28" y="13"/>
                    </a:moveTo>
                    <a:lnTo>
                      <a:pt x="24" y="7"/>
                    </a:lnTo>
                    <a:lnTo>
                      <a:pt x="15" y="0"/>
                    </a:lnTo>
                    <a:lnTo>
                      <a:pt x="0" y="20"/>
                    </a:lnTo>
                    <a:lnTo>
                      <a:pt x="9" y="27"/>
                    </a:lnTo>
                    <a:lnTo>
                      <a:pt x="4" y="20"/>
                    </a:lnTo>
                    <a:lnTo>
                      <a:pt x="28" y="13"/>
                    </a:lnTo>
                    <a:lnTo>
                      <a:pt x="27" y="9"/>
                    </a:lnTo>
                    <a:lnTo>
                      <a:pt x="24" y="7"/>
                    </a:lnTo>
                    <a:lnTo>
                      <a:pt x="28" y="1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59" name="Freeform 755"/>
              <p:cNvSpPr>
                <a:spLocks/>
              </p:cNvSpPr>
              <p:nvPr/>
            </p:nvSpPr>
            <p:spPr bwMode="auto">
              <a:xfrm>
                <a:off x="1242" y="1546"/>
                <a:ext cx="27" cy="16"/>
              </a:xfrm>
              <a:custGeom>
                <a:avLst/>
                <a:gdLst/>
                <a:ahLst/>
                <a:cxnLst>
                  <a:cxn ang="0">
                    <a:pos x="27" y="8"/>
                  </a:cxn>
                  <a:cxn ang="0">
                    <a:pos x="27" y="9"/>
                  </a:cxn>
                  <a:cxn ang="0">
                    <a:pos x="24" y="0"/>
                  </a:cxn>
                  <a:cxn ang="0">
                    <a:pos x="0" y="7"/>
                  </a:cxn>
                  <a:cxn ang="0">
                    <a:pos x="3" y="15"/>
                  </a:cxn>
                  <a:cxn ang="0">
                    <a:pos x="3" y="16"/>
                  </a:cxn>
                  <a:cxn ang="0">
                    <a:pos x="27" y="8"/>
                  </a:cxn>
                </a:cxnLst>
                <a:rect l="0" t="0" r="r" b="b"/>
                <a:pathLst>
                  <a:path w="27" h="16">
                    <a:moveTo>
                      <a:pt x="27" y="8"/>
                    </a:moveTo>
                    <a:lnTo>
                      <a:pt x="27" y="9"/>
                    </a:lnTo>
                    <a:lnTo>
                      <a:pt x="24" y="0"/>
                    </a:lnTo>
                    <a:lnTo>
                      <a:pt x="0" y="7"/>
                    </a:lnTo>
                    <a:lnTo>
                      <a:pt x="3" y="15"/>
                    </a:lnTo>
                    <a:lnTo>
                      <a:pt x="3" y="16"/>
                    </a:lnTo>
                    <a:lnTo>
                      <a:pt x="27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60" name="Freeform 756"/>
              <p:cNvSpPr>
                <a:spLocks/>
              </p:cNvSpPr>
              <p:nvPr/>
            </p:nvSpPr>
            <p:spPr bwMode="auto">
              <a:xfrm>
                <a:off x="1246" y="1554"/>
                <a:ext cx="26" cy="16"/>
              </a:xfrm>
              <a:custGeom>
                <a:avLst/>
                <a:gdLst/>
                <a:ahLst/>
                <a:cxnLst>
                  <a:cxn ang="0">
                    <a:pos x="14" y="13"/>
                  </a:cxn>
                  <a:cxn ang="0">
                    <a:pos x="26" y="9"/>
                  </a:cxn>
                  <a:cxn ang="0">
                    <a:pos x="24" y="0"/>
                  </a:cxn>
                  <a:cxn ang="0">
                    <a:pos x="0" y="8"/>
                  </a:cxn>
                  <a:cxn ang="0">
                    <a:pos x="2" y="16"/>
                  </a:cxn>
                  <a:cxn ang="0">
                    <a:pos x="14" y="13"/>
                  </a:cxn>
                </a:cxnLst>
                <a:rect l="0" t="0" r="r" b="b"/>
                <a:pathLst>
                  <a:path w="26" h="16">
                    <a:moveTo>
                      <a:pt x="14" y="13"/>
                    </a:moveTo>
                    <a:lnTo>
                      <a:pt x="26" y="9"/>
                    </a:lnTo>
                    <a:lnTo>
                      <a:pt x="24" y="0"/>
                    </a:lnTo>
                    <a:lnTo>
                      <a:pt x="0" y="8"/>
                    </a:lnTo>
                    <a:lnTo>
                      <a:pt x="2" y="16"/>
                    </a:lnTo>
                    <a:lnTo>
                      <a:pt x="14" y="1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61" name="Freeform 757"/>
              <p:cNvSpPr>
                <a:spLocks/>
              </p:cNvSpPr>
              <p:nvPr/>
            </p:nvSpPr>
            <p:spPr bwMode="auto">
              <a:xfrm>
                <a:off x="1130" y="1445"/>
                <a:ext cx="22" cy="30"/>
              </a:xfrm>
              <a:custGeom>
                <a:avLst/>
                <a:gdLst/>
                <a:ahLst/>
                <a:cxnLst>
                  <a:cxn ang="0">
                    <a:pos x="20" y="5"/>
                  </a:cxn>
                  <a:cxn ang="0">
                    <a:pos x="23" y="6"/>
                  </a:cxn>
                  <a:cxn ang="0">
                    <a:pos x="12" y="0"/>
                  </a:cxn>
                  <a:cxn ang="0">
                    <a:pos x="0" y="22"/>
                  </a:cxn>
                  <a:cxn ang="0">
                    <a:pos x="11" y="28"/>
                  </a:cxn>
                  <a:cxn ang="0">
                    <a:pos x="14" y="29"/>
                  </a:cxn>
                  <a:cxn ang="0">
                    <a:pos x="11" y="28"/>
                  </a:cxn>
                  <a:cxn ang="0">
                    <a:pos x="12" y="29"/>
                  </a:cxn>
                  <a:cxn ang="0">
                    <a:pos x="14" y="29"/>
                  </a:cxn>
                  <a:cxn ang="0">
                    <a:pos x="20" y="5"/>
                  </a:cxn>
                </a:cxnLst>
                <a:rect l="0" t="0" r="r" b="b"/>
                <a:pathLst>
                  <a:path w="23" h="29">
                    <a:moveTo>
                      <a:pt x="20" y="5"/>
                    </a:moveTo>
                    <a:lnTo>
                      <a:pt x="23" y="6"/>
                    </a:lnTo>
                    <a:lnTo>
                      <a:pt x="12" y="0"/>
                    </a:lnTo>
                    <a:lnTo>
                      <a:pt x="0" y="22"/>
                    </a:lnTo>
                    <a:lnTo>
                      <a:pt x="11" y="28"/>
                    </a:lnTo>
                    <a:lnTo>
                      <a:pt x="14" y="29"/>
                    </a:lnTo>
                    <a:lnTo>
                      <a:pt x="11" y="28"/>
                    </a:lnTo>
                    <a:lnTo>
                      <a:pt x="12" y="29"/>
                    </a:lnTo>
                    <a:lnTo>
                      <a:pt x="14" y="29"/>
                    </a:lnTo>
                    <a:lnTo>
                      <a:pt x="20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62" name="Freeform 758"/>
              <p:cNvSpPr>
                <a:spLocks/>
              </p:cNvSpPr>
              <p:nvPr/>
            </p:nvSpPr>
            <p:spPr bwMode="auto">
              <a:xfrm>
                <a:off x="1143" y="1451"/>
                <a:ext cx="27" cy="28"/>
              </a:xfrm>
              <a:custGeom>
                <a:avLst/>
                <a:gdLst/>
                <a:ahLst/>
                <a:cxnLst>
                  <a:cxn ang="0">
                    <a:pos x="28" y="7"/>
                  </a:cxn>
                  <a:cxn ang="0">
                    <a:pos x="24" y="5"/>
                  </a:cxn>
                  <a:cxn ang="0">
                    <a:pos x="6" y="0"/>
                  </a:cxn>
                  <a:cxn ang="0">
                    <a:pos x="0" y="24"/>
                  </a:cxn>
                  <a:cxn ang="0">
                    <a:pos x="17" y="29"/>
                  </a:cxn>
                  <a:cxn ang="0">
                    <a:pos x="13" y="27"/>
                  </a:cxn>
                  <a:cxn ang="0">
                    <a:pos x="28" y="7"/>
                  </a:cxn>
                  <a:cxn ang="0">
                    <a:pos x="26" y="6"/>
                  </a:cxn>
                  <a:cxn ang="0">
                    <a:pos x="24" y="5"/>
                  </a:cxn>
                  <a:cxn ang="0">
                    <a:pos x="28" y="7"/>
                  </a:cxn>
                </a:cxnLst>
                <a:rect l="0" t="0" r="r" b="b"/>
                <a:pathLst>
                  <a:path w="28" h="29">
                    <a:moveTo>
                      <a:pt x="28" y="7"/>
                    </a:moveTo>
                    <a:lnTo>
                      <a:pt x="24" y="5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17" y="29"/>
                    </a:lnTo>
                    <a:lnTo>
                      <a:pt x="13" y="27"/>
                    </a:lnTo>
                    <a:lnTo>
                      <a:pt x="28" y="7"/>
                    </a:lnTo>
                    <a:lnTo>
                      <a:pt x="26" y="6"/>
                    </a:lnTo>
                    <a:lnTo>
                      <a:pt x="24" y="5"/>
                    </a:lnTo>
                    <a:lnTo>
                      <a:pt x="28" y="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63" name="Freeform 759"/>
              <p:cNvSpPr>
                <a:spLocks/>
              </p:cNvSpPr>
              <p:nvPr/>
            </p:nvSpPr>
            <p:spPr bwMode="auto">
              <a:xfrm>
                <a:off x="1155" y="1457"/>
                <a:ext cx="32" cy="32"/>
              </a:xfrm>
              <a:custGeom>
                <a:avLst/>
                <a:gdLst/>
                <a:ahLst/>
                <a:cxnLst>
                  <a:cxn ang="0">
                    <a:pos x="31" y="14"/>
                  </a:cxn>
                  <a:cxn ang="0">
                    <a:pos x="30" y="12"/>
                  </a:cxn>
                  <a:cxn ang="0">
                    <a:pos x="15" y="0"/>
                  </a:cxn>
                  <a:cxn ang="0">
                    <a:pos x="0" y="20"/>
                  </a:cxn>
                  <a:cxn ang="0">
                    <a:pos x="14" y="32"/>
                  </a:cxn>
                  <a:cxn ang="0">
                    <a:pos x="12" y="30"/>
                  </a:cxn>
                  <a:cxn ang="0">
                    <a:pos x="31" y="14"/>
                  </a:cxn>
                  <a:cxn ang="0">
                    <a:pos x="30" y="13"/>
                  </a:cxn>
                  <a:cxn ang="0">
                    <a:pos x="30" y="12"/>
                  </a:cxn>
                  <a:cxn ang="0">
                    <a:pos x="31" y="14"/>
                  </a:cxn>
                </a:cxnLst>
                <a:rect l="0" t="0" r="r" b="b"/>
                <a:pathLst>
                  <a:path w="31" h="32">
                    <a:moveTo>
                      <a:pt x="31" y="14"/>
                    </a:moveTo>
                    <a:lnTo>
                      <a:pt x="30" y="12"/>
                    </a:lnTo>
                    <a:lnTo>
                      <a:pt x="15" y="0"/>
                    </a:lnTo>
                    <a:lnTo>
                      <a:pt x="0" y="20"/>
                    </a:lnTo>
                    <a:lnTo>
                      <a:pt x="14" y="32"/>
                    </a:lnTo>
                    <a:lnTo>
                      <a:pt x="12" y="30"/>
                    </a:lnTo>
                    <a:lnTo>
                      <a:pt x="31" y="14"/>
                    </a:lnTo>
                    <a:lnTo>
                      <a:pt x="30" y="13"/>
                    </a:lnTo>
                    <a:lnTo>
                      <a:pt x="30" y="12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64" name="Freeform 760"/>
              <p:cNvSpPr>
                <a:spLocks/>
              </p:cNvSpPr>
              <p:nvPr/>
            </p:nvSpPr>
            <p:spPr bwMode="auto">
              <a:xfrm>
                <a:off x="1169" y="1469"/>
                <a:ext cx="19" cy="18"/>
              </a:xfrm>
              <a:custGeom>
                <a:avLst/>
                <a:gdLst/>
                <a:ahLst/>
                <a:cxnLst>
                  <a:cxn ang="0">
                    <a:pos x="19" y="2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0" y="18"/>
                  </a:cxn>
                  <a:cxn ang="0">
                    <a:pos x="19" y="2"/>
                  </a:cxn>
                  <a:cxn ang="0">
                    <a:pos x="18" y="1"/>
                  </a:cxn>
                  <a:cxn ang="0">
                    <a:pos x="18" y="0"/>
                  </a:cxn>
                  <a:cxn ang="0">
                    <a:pos x="19" y="2"/>
                  </a:cxn>
                </a:cxnLst>
                <a:rect l="0" t="0" r="r" b="b"/>
                <a:pathLst>
                  <a:path w="19" h="18">
                    <a:moveTo>
                      <a:pt x="19" y="2"/>
                    </a:moveTo>
                    <a:lnTo>
                      <a:pt x="10" y="10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0" y="18"/>
                    </a:lnTo>
                    <a:lnTo>
                      <a:pt x="19" y="2"/>
                    </a:lnTo>
                    <a:lnTo>
                      <a:pt x="18" y="1"/>
                    </a:lnTo>
                    <a:lnTo>
                      <a:pt x="18" y="0"/>
                    </a:lnTo>
                    <a:lnTo>
                      <a:pt x="19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65" name="Freeform 761"/>
              <p:cNvSpPr>
                <a:spLocks/>
              </p:cNvSpPr>
              <p:nvPr/>
            </p:nvSpPr>
            <p:spPr bwMode="auto">
              <a:xfrm>
                <a:off x="1169" y="1471"/>
                <a:ext cx="27" cy="28"/>
              </a:xfrm>
              <a:custGeom>
                <a:avLst/>
                <a:gdLst/>
                <a:ahLst/>
                <a:cxnLst>
                  <a:cxn ang="0">
                    <a:pos x="27" y="10"/>
                  </a:cxn>
                  <a:cxn ang="0">
                    <a:pos x="28" y="1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9" y="27"/>
                  </a:cxn>
                  <a:cxn ang="0">
                    <a:pos x="10" y="28"/>
                  </a:cxn>
                  <a:cxn ang="0">
                    <a:pos x="27" y="10"/>
                  </a:cxn>
                </a:cxnLst>
                <a:rect l="0" t="0" r="r" b="b"/>
                <a:pathLst>
                  <a:path w="28" h="28">
                    <a:moveTo>
                      <a:pt x="27" y="10"/>
                    </a:moveTo>
                    <a:lnTo>
                      <a:pt x="28" y="11"/>
                    </a:lnTo>
                    <a:lnTo>
                      <a:pt x="19" y="0"/>
                    </a:lnTo>
                    <a:lnTo>
                      <a:pt x="0" y="16"/>
                    </a:lnTo>
                    <a:lnTo>
                      <a:pt x="9" y="27"/>
                    </a:lnTo>
                    <a:lnTo>
                      <a:pt x="10" y="28"/>
                    </a:lnTo>
                    <a:lnTo>
                      <a:pt x="27" y="1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66" name="Freeform 762"/>
              <p:cNvSpPr>
                <a:spLocks/>
              </p:cNvSpPr>
              <p:nvPr/>
            </p:nvSpPr>
            <p:spPr bwMode="auto">
              <a:xfrm>
                <a:off x="1178" y="1481"/>
                <a:ext cx="29" cy="30"/>
              </a:xfrm>
              <a:custGeom>
                <a:avLst/>
                <a:gdLst/>
                <a:ahLst/>
                <a:cxnLst>
                  <a:cxn ang="0">
                    <a:pos x="27" y="11"/>
                  </a:cxn>
                  <a:cxn ang="0">
                    <a:pos x="28" y="11"/>
                  </a:cxn>
                  <a:cxn ang="0">
                    <a:pos x="17" y="0"/>
                  </a:cxn>
                  <a:cxn ang="0">
                    <a:pos x="0" y="18"/>
                  </a:cxn>
                  <a:cxn ang="0">
                    <a:pos x="11" y="29"/>
                  </a:cxn>
                  <a:cxn ang="0">
                    <a:pos x="12" y="30"/>
                  </a:cxn>
                  <a:cxn ang="0">
                    <a:pos x="27" y="11"/>
                  </a:cxn>
                </a:cxnLst>
                <a:rect l="0" t="0" r="r" b="b"/>
                <a:pathLst>
                  <a:path w="28" h="30">
                    <a:moveTo>
                      <a:pt x="27" y="11"/>
                    </a:moveTo>
                    <a:lnTo>
                      <a:pt x="28" y="11"/>
                    </a:lnTo>
                    <a:lnTo>
                      <a:pt x="17" y="0"/>
                    </a:lnTo>
                    <a:lnTo>
                      <a:pt x="0" y="18"/>
                    </a:lnTo>
                    <a:lnTo>
                      <a:pt x="11" y="29"/>
                    </a:lnTo>
                    <a:lnTo>
                      <a:pt x="12" y="30"/>
                    </a:lnTo>
                    <a:lnTo>
                      <a:pt x="27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67" name="Freeform 763"/>
              <p:cNvSpPr>
                <a:spLocks/>
              </p:cNvSpPr>
              <p:nvPr/>
            </p:nvSpPr>
            <p:spPr bwMode="auto">
              <a:xfrm>
                <a:off x="1189" y="1493"/>
                <a:ext cx="27" cy="30"/>
              </a:xfrm>
              <a:custGeom>
                <a:avLst/>
                <a:gdLst/>
                <a:ahLst/>
                <a:cxnLst>
                  <a:cxn ang="0">
                    <a:pos x="22" y="6"/>
                  </a:cxn>
                  <a:cxn ang="0">
                    <a:pos x="27" y="8"/>
                  </a:cxn>
                  <a:cxn ang="0">
                    <a:pos x="15" y="0"/>
                  </a:cxn>
                  <a:cxn ang="0">
                    <a:pos x="0" y="19"/>
                  </a:cxn>
                  <a:cxn ang="0">
                    <a:pos x="11" y="28"/>
                  </a:cxn>
                  <a:cxn ang="0">
                    <a:pos x="15" y="30"/>
                  </a:cxn>
                  <a:cxn ang="0">
                    <a:pos x="11" y="28"/>
                  </a:cxn>
                  <a:cxn ang="0">
                    <a:pos x="13" y="30"/>
                  </a:cxn>
                  <a:cxn ang="0">
                    <a:pos x="15" y="30"/>
                  </a:cxn>
                  <a:cxn ang="0">
                    <a:pos x="22" y="6"/>
                  </a:cxn>
                </a:cxnLst>
                <a:rect l="0" t="0" r="r" b="b"/>
                <a:pathLst>
                  <a:path w="27" h="30">
                    <a:moveTo>
                      <a:pt x="22" y="6"/>
                    </a:moveTo>
                    <a:lnTo>
                      <a:pt x="27" y="8"/>
                    </a:lnTo>
                    <a:lnTo>
                      <a:pt x="15" y="0"/>
                    </a:lnTo>
                    <a:lnTo>
                      <a:pt x="0" y="19"/>
                    </a:lnTo>
                    <a:lnTo>
                      <a:pt x="11" y="28"/>
                    </a:lnTo>
                    <a:lnTo>
                      <a:pt x="15" y="30"/>
                    </a:lnTo>
                    <a:lnTo>
                      <a:pt x="11" y="28"/>
                    </a:lnTo>
                    <a:lnTo>
                      <a:pt x="13" y="30"/>
                    </a:lnTo>
                    <a:lnTo>
                      <a:pt x="15" y="30"/>
                    </a:lnTo>
                    <a:lnTo>
                      <a:pt x="22" y="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68" name="Freeform 764"/>
              <p:cNvSpPr>
                <a:spLocks/>
              </p:cNvSpPr>
              <p:nvPr/>
            </p:nvSpPr>
            <p:spPr bwMode="auto">
              <a:xfrm>
                <a:off x="1201" y="1499"/>
                <a:ext cx="10" cy="24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4" y="24"/>
                  </a:cxn>
                  <a:cxn ang="0">
                    <a:pos x="0" y="22"/>
                  </a:cxn>
                  <a:cxn ang="0">
                    <a:pos x="2" y="24"/>
                  </a:cxn>
                  <a:cxn ang="0">
                    <a:pos x="4" y="24"/>
                  </a:cxn>
                  <a:cxn ang="0">
                    <a:pos x="11" y="0"/>
                  </a:cxn>
                </a:cxnLst>
                <a:rect l="0" t="0" r="r" b="b"/>
                <a:pathLst>
                  <a:path w="11" h="24">
                    <a:moveTo>
                      <a:pt x="11" y="0"/>
                    </a:moveTo>
                    <a:lnTo>
                      <a:pt x="8" y="12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4" y="24"/>
                    </a:lnTo>
                    <a:lnTo>
                      <a:pt x="0" y="22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69" name="Freeform 765"/>
              <p:cNvSpPr>
                <a:spLocks/>
              </p:cNvSpPr>
              <p:nvPr/>
            </p:nvSpPr>
            <p:spPr bwMode="auto">
              <a:xfrm>
                <a:off x="1205" y="1499"/>
                <a:ext cx="19" cy="28"/>
              </a:xfrm>
              <a:custGeom>
                <a:avLst/>
                <a:gdLst/>
                <a:ahLst/>
                <a:cxnLst>
                  <a:cxn ang="0">
                    <a:pos x="16" y="3"/>
                  </a:cxn>
                  <a:cxn ang="0">
                    <a:pos x="19" y="3"/>
                  </a:cxn>
                  <a:cxn ang="0">
                    <a:pos x="7" y="0"/>
                  </a:cxn>
                  <a:cxn ang="0">
                    <a:pos x="0" y="24"/>
                  </a:cxn>
                  <a:cxn ang="0">
                    <a:pos x="12" y="27"/>
                  </a:cxn>
                  <a:cxn ang="0">
                    <a:pos x="16" y="28"/>
                  </a:cxn>
                  <a:cxn ang="0">
                    <a:pos x="12" y="27"/>
                  </a:cxn>
                  <a:cxn ang="0">
                    <a:pos x="14" y="28"/>
                  </a:cxn>
                  <a:cxn ang="0">
                    <a:pos x="16" y="28"/>
                  </a:cxn>
                  <a:cxn ang="0">
                    <a:pos x="16" y="3"/>
                  </a:cxn>
                </a:cxnLst>
                <a:rect l="0" t="0" r="r" b="b"/>
                <a:pathLst>
                  <a:path w="19" h="28">
                    <a:moveTo>
                      <a:pt x="16" y="3"/>
                    </a:moveTo>
                    <a:lnTo>
                      <a:pt x="19" y="3"/>
                    </a:lnTo>
                    <a:lnTo>
                      <a:pt x="7" y="0"/>
                    </a:lnTo>
                    <a:lnTo>
                      <a:pt x="0" y="24"/>
                    </a:lnTo>
                    <a:lnTo>
                      <a:pt x="12" y="27"/>
                    </a:lnTo>
                    <a:lnTo>
                      <a:pt x="16" y="28"/>
                    </a:lnTo>
                    <a:lnTo>
                      <a:pt x="12" y="27"/>
                    </a:lnTo>
                    <a:lnTo>
                      <a:pt x="14" y="28"/>
                    </a:lnTo>
                    <a:lnTo>
                      <a:pt x="16" y="28"/>
                    </a:lnTo>
                    <a:lnTo>
                      <a:pt x="16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70" name="Freeform 766"/>
              <p:cNvSpPr>
                <a:spLocks/>
              </p:cNvSpPr>
              <p:nvPr/>
            </p:nvSpPr>
            <p:spPr bwMode="auto">
              <a:xfrm>
                <a:off x="1222" y="1501"/>
                <a:ext cx="10" cy="26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1" y="25"/>
                  </a:cxn>
                  <a:cxn ang="0">
                    <a:pos x="11" y="25"/>
                  </a:cxn>
                  <a:cxn ang="0">
                    <a:pos x="11" y="0"/>
                  </a:cxn>
                </a:cxnLst>
                <a:rect l="0" t="0" r="r" b="b"/>
                <a:pathLst>
                  <a:path w="11" h="25">
                    <a:moveTo>
                      <a:pt x="11" y="0"/>
                    </a:moveTo>
                    <a:lnTo>
                      <a:pt x="11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1" y="25"/>
                    </a:lnTo>
                    <a:lnTo>
                      <a:pt x="11" y="25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71" name="Freeform 767"/>
              <p:cNvSpPr>
                <a:spLocks/>
              </p:cNvSpPr>
              <p:nvPr/>
            </p:nvSpPr>
            <p:spPr bwMode="auto">
              <a:xfrm>
                <a:off x="1232" y="1501"/>
                <a:ext cx="7" cy="26"/>
              </a:xfrm>
              <a:custGeom>
                <a:avLst/>
                <a:gdLst/>
                <a:ahLst/>
                <a:cxnLst>
                  <a:cxn ang="0">
                    <a:pos x="6" y="12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6" y="25"/>
                  </a:cxn>
                  <a:cxn ang="0">
                    <a:pos x="6" y="12"/>
                  </a:cxn>
                </a:cxnLst>
                <a:rect l="0" t="0" r="r" b="b"/>
                <a:pathLst>
                  <a:path w="6" h="25">
                    <a:moveTo>
                      <a:pt x="6" y="12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6" y="25"/>
                    </a:lnTo>
                    <a:lnTo>
                      <a:pt x="6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72" name="Freeform 768"/>
              <p:cNvSpPr>
                <a:spLocks/>
              </p:cNvSpPr>
              <p:nvPr/>
            </p:nvSpPr>
            <p:spPr bwMode="auto">
              <a:xfrm>
                <a:off x="995" y="1568"/>
                <a:ext cx="22" cy="24"/>
              </a:xfrm>
              <a:custGeom>
                <a:avLst/>
                <a:gdLst/>
                <a:ahLst/>
                <a:cxnLst>
                  <a:cxn ang="0">
                    <a:pos x="23" y="8"/>
                  </a:cxn>
                  <a:cxn ang="0">
                    <a:pos x="18" y="3"/>
                  </a:cxn>
                  <a:cxn ang="0">
                    <a:pos x="12" y="0"/>
                  </a:cxn>
                  <a:cxn ang="0">
                    <a:pos x="0" y="22"/>
                  </a:cxn>
                  <a:cxn ang="0">
                    <a:pos x="6" y="25"/>
                  </a:cxn>
                  <a:cxn ang="0">
                    <a:pos x="1" y="21"/>
                  </a:cxn>
                  <a:cxn ang="0">
                    <a:pos x="23" y="8"/>
                  </a:cxn>
                  <a:cxn ang="0">
                    <a:pos x="21" y="5"/>
                  </a:cxn>
                  <a:cxn ang="0">
                    <a:pos x="18" y="3"/>
                  </a:cxn>
                  <a:cxn ang="0">
                    <a:pos x="23" y="8"/>
                  </a:cxn>
                </a:cxnLst>
                <a:rect l="0" t="0" r="r" b="b"/>
                <a:pathLst>
                  <a:path w="23" h="25">
                    <a:moveTo>
                      <a:pt x="23" y="8"/>
                    </a:moveTo>
                    <a:lnTo>
                      <a:pt x="18" y="3"/>
                    </a:lnTo>
                    <a:lnTo>
                      <a:pt x="12" y="0"/>
                    </a:lnTo>
                    <a:lnTo>
                      <a:pt x="0" y="22"/>
                    </a:lnTo>
                    <a:lnTo>
                      <a:pt x="6" y="25"/>
                    </a:lnTo>
                    <a:lnTo>
                      <a:pt x="1" y="21"/>
                    </a:lnTo>
                    <a:lnTo>
                      <a:pt x="23" y="8"/>
                    </a:lnTo>
                    <a:lnTo>
                      <a:pt x="21" y="5"/>
                    </a:lnTo>
                    <a:lnTo>
                      <a:pt x="18" y="3"/>
                    </a:lnTo>
                    <a:lnTo>
                      <a:pt x="23" y="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73" name="Freeform 769"/>
              <p:cNvSpPr>
                <a:spLocks/>
              </p:cNvSpPr>
              <p:nvPr/>
            </p:nvSpPr>
            <p:spPr bwMode="auto">
              <a:xfrm>
                <a:off x="995" y="1576"/>
                <a:ext cx="31" cy="26"/>
              </a:xfrm>
              <a:custGeom>
                <a:avLst/>
                <a:gdLst/>
                <a:ahLst/>
                <a:cxnLst>
                  <a:cxn ang="0">
                    <a:pos x="31" y="14"/>
                  </a:cxn>
                  <a:cxn ang="0">
                    <a:pos x="30" y="14"/>
                  </a:cxn>
                  <a:cxn ang="0">
                    <a:pos x="22" y="0"/>
                  </a:cxn>
                  <a:cxn ang="0">
                    <a:pos x="0" y="13"/>
                  </a:cxn>
                  <a:cxn ang="0">
                    <a:pos x="9" y="26"/>
                  </a:cxn>
                  <a:cxn ang="0">
                    <a:pos x="9" y="26"/>
                  </a:cxn>
                  <a:cxn ang="0">
                    <a:pos x="31" y="14"/>
                  </a:cxn>
                </a:cxnLst>
                <a:rect l="0" t="0" r="r" b="b"/>
                <a:pathLst>
                  <a:path w="31" h="26">
                    <a:moveTo>
                      <a:pt x="31" y="14"/>
                    </a:moveTo>
                    <a:lnTo>
                      <a:pt x="30" y="14"/>
                    </a:lnTo>
                    <a:lnTo>
                      <a:pt x="22" y="0"/>
                    </a:lnTo>
                    <a:lnTo>
                      <a:pt x="0" y="13"/>
                    </a:lnTo>
                    <a:lnTo>
                      <a:pt x="9" y="26"/>
                    </a:lnTo>
                    <a:lnTo>
                      <a:pt x="9" y="26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74" name="Freeform 770"/>
              <p:cNvSpPr>
                <a:spLocks/>
              </p:cNvSpPr>
              <p:nvPr/>
            </p:nvSpPr>
            <p:spPr bwMode="auto">
              <a:xfrm>
                <a:off x="1003" y="1590"/>
                <a:ext cx="32" cy="28"/>
              </a:xfrm>
              <a:custGeom>
                <a:avLst/>
                <a:gdLst/>
                <a:ahLst/>
                <a:cxnLst>
                  <a:cxn ang="0">
                    <a:pos x="32" y="24"/>
                  </a:cxn>
                  <a:cxn ang="0">
                    <a:pos x="30" y="18"/>
                  </a:cxn>
                  <a:cxn ang="0">
                    <a:pos x="22" y="0"/>
                  </a:cxn>
                  <a:cxn ang="0">
                    <a:pos x="0" y="12"/>
                  </a:cxn>
                  <a:cxn ang="0">
                    <a:pos x="8" y="29"/>
                  </a:cxn>
                  <a:cxn ang="0">
                    <a:pos x="7" y="22"/>
                  </a:cxn>
                  <a:cxn ang="0">
                    <a:pos x="32" y="24"/>
                  </a:cxn>
                  <a:cxn ang="0">
                    <a:pos x="32" y="21"/>
                  </a:cxn>
                  <a:cxn ang="0">
                    <a:pos x="30" y="18"/>
                  </a:cxn>
                  <a:cxn ang="0">
                    <a:pos x="32" y="24"/>
                  </a:cxn>
                </a:cxnLst>
                <a:rect l="0" t="0" r="r" b="b"/>
                <a:pathLst>
                  <a:path w="32" h="29">
                    <a:moveTo>
                      <a:pt x="32" y="24"/>
                    </a:moveTo>
                    <a:lnTo>
                      <a:pt x="30" y="18"/>
                    </a:lnTo>
                    <a:lnTo>
                      <a:pt x="22" y="0"/>
                    </a:lnTo>
                    <a:lnTo>
                      <a:pt x="0" y="12"/>
                    </a:lnTo>
                    <a:lnTo>
                      <a:pt x="8" y="29"/>
                    </a:lnTo>
                    <a:lnTo>
                      <a:pt x="7" y="22"/>
                    </a:lnTo>
                    <a:lnTo>
                      <a:pt x="32" y="24"/>
                    </a:lnTo>
                    <a:lnTo>
                      <a:pt x="32" y="21"/>
                    </a:lnTo>
                    <a:lnTo>
                      <a:pt x="30" y="18"/>
                    </a:lnTo>
                    <a:lnTo>
                      <a:pt x="32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75" name="Freeform 771"/>
              <p:cNvSpPr>
                <a:spLocks/>
              </p:cNvSpPr>
              <p:nvPr/>
            </p:nvSpPr>
            <p:spPr bwMode="auto">
              <a:xfrm>
                <a:off x="1012" y="1608"/>
                <a:ext cx="24" cy="6"/>
              </a:xfrm>
              <a:custGeom>
                <a:avLst/>
                <a:gdLst/>
                <a:ahLst/>
                <a:cxnLst>
                  <a:cxn ang="0">
                    <a:pos x="25" y="6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0" y="4"/>
                  </a:cxn>
                  <a:cxn ang="0">
                    <a:pos x="25" y="6"/>
                  </a:cxn>
                  <a:cxn ang="0">
                    <a:pos x="25" y="3"/>
                  </a:cxn>
                  <a:cxn ang="0">
                    <a:pos x="23" y="0"/>
                  </a:cxn>
                  <a:cxn ang="0">
                    <a:pos x="25" y="6"/>
                  </a:cxn>
                </a:cxnLst>
                <a:rect l="0" t="0" r="r" b="b"/>
                <a:pathLst>
                  <a:path w="25" h="6">
                    <a:moveTo>
                      <a:pt x="25" y="6"/>
                    </a:move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0" y="4"/>
                    </a:lnTo>
                    <a:lnTo>
                      <a:pt x="25" y="6"/>
                    </a:lnTo>
                    <a:lnTo>
                      <a:pt x="25" y="3"/>
                    </a:lnTo>
                    <a:lnTo>
                      <a:pt x="23" y="0"/>
                    </a:lnTo>
                    <a:lnTo>
                      <a:pt x="25" y="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76" name="Freeform 772"/>
              <p:cNvSpPr>
                <a:spLocks/>
              </p:cNvSpPr>
              <p:nvPr/>
            </p:nvSpPr>
            <p:spPr bwMode="auto">
              <a:xfrm>
                <a:off x="1007" y="1612"/>
                <a:ext cx="29" cy="28"/>
              </a:xfrm>
              <a:custGeom>
                <a:avLst/>
                <a:gdLst/>
                <a:ahLst/>
                <a:cxnLst>
                  <a:cxn ang="0">
                    <a:pos x="25" y="25"/>
                  </a:cxn>
                  <a:cxn ang="0">
                    <a:pos x="25" y="28"/>
                  </a:cxn>
                  <a:cxn ang="0">
                    <a:pos x="29" y="2"/>
                  </a:cxn>
                  <a:cxn ang="0">
                    <a:pos x="4" y="0"/>
                  </a:cxn>
                  <a:cxn ang="0">
                    <a:pos x="0" y="26"/>
                  </a:cxn>
                  <a:cxn ang="0">
                    <a:pos x="0" y="29"/>
                  </a:cxn>
                  <a:cxn ang="0">
                    <a:pos x="0" y="26"/>
                  </a:cxn>
                  <a:cxn ang="0">
                    <a:pos x="0" y="27"/>
                  </a:cxn>
                  <a:cxn ang="0">
                    <a:pos x="0" y="29"/>
                  </a:cxn>
                  <a:cxn ang="0">
                    <a:pos x="25" y="25"/>
                  </a:cxn>
                </a:cxnLst>
                <a:rect l="0" t="0" r="r" b="b"/>
                <a:pathLst>
                  <a:path w="29" h="29">
                    <a:moveTo>
                      <a:pt x="25" y="25"/>
                    </a:moveTo>
                    <a:lnTo>
                      <a:pt x="25" y="28"/>
                    </a:lnTo>
                    <a:lnTo>
                      <a:pt x="29" y="2"/>
                    </a:lnTo>
                    <a:lnTo>
                      <a:pt x="4" y="0"/>
                    </a:lnTo>
                    <a:lnTo>
                      <a:pt x="0" y="26"/>
                    </a:lnTo>
                    <a:lnTo>
                      <a:pt x="0" y="29"/>
                    </a:lnTo>
                    <a:lnTo>
                      <a:pt x="0" y="26"/>
                    </a:lnTo>
                    <a:lnTo>
                      <a:pt x="0" y="27"/>
                    </a:lnTo>
                    <a:lnTo>
                      <a:pt x="0" y="29"/>
                    </a:lnTo>
                    <a:lnTo>
                      <a:pt x="25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77" name="Freeform 773"/>
              <p:cNvSpPr>
                <a:spLocks/>
              </p:cNvSpPr>
              <p:nvPr/>
            </p:nvSpPr>
            <p:spPr bwMode="auto">
              <a:xfrm>
                <a:off x="1007" y="1636"/>
                <a:ext cx="29" cy="28"/>
              </a:xfrm>
              <a:custGeom>
                <a:avLst/>
                <a:gdLst/>
                <a:ahLst/>
                <a:cxnLst>
                  <a:cxn ang="0">
                    <a:pos x="28" y="23"/>
                  </a:cxn>
                  <a:cxn ang="0">
                    <a:pos x="29" y="23"/>
                  </a:cxn>
                  <a:cxn ang="0">
                    <a:pos x="25" y="0"/>
                  </a:cxn>
                  <a:cxn ang="0">
                    <a:pos x="0" y="4"/>
                  </a:cxn>
                  <a:cxn ang="0">
                    <a:pos x="4" y="27"/>
                  </a:cxn>
                  <a:cxn ang="0">
                    <a:pos x="4" y="27"/>
                  </a:cxn>
                  <a:cxn ang="0">
                    <a:pos x="28" y="23"/>
                  </a:cxn>
                </a:cxnLst>
                <a:rect l="0" t="0" r="r" b="b"/>
                <a:pathLst>
                  <a:path w="29" h="27">
                    <a:moveTo>
                      <a:pt x="28" y="23"/>
                    </a:moveTo>
                    <a:lnTo>
                      <a:pt x="29" y="23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4" y="27"/>
                    </a:lnTo>
                    <a:lnTo>
                      <a:pt x="4" y="27"/>
                    </a:lnTo>
                    <a:lnTo>
                      <a:pt x="28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78" name="Freeform 774"/>
              <p:cNvSpPr>
                <a:spLocks/>
              </p:cNvSpPr>
              <p:nvPr/>
            </p:nvSpPr>
            <p:spPr bwMode="auto">
              <a:xfrm>
                <a:off x="1012" y="1660"/>
                <a:ext cx="26" cy="26"/>
              </a:xfrm>
              <a:custGeom>
                <a:avLst/>
                <a:gdLst/>
                <a:ahLst/>
                <a:cxnLst>
                  <a:cxn ang="0">
                    <a:pos x="23" y="7"/>
                  </a:cxn>
                  <a:cxn ang="0">
                    <a:pos x="27" y="15"/>
                  </a:cxn>
                  <a:cxn ang="0">
                    <a:pos x="24" y="0"/>
                  </a:cxn>
                  <a:cxn ang="0">
                    <a:pos x="0" y="4"/>
                  </a:cxn>
                  <a:cxn ang="0">
                    <a:pos x="3" y="19"/>
                  </a:cxn>
                  <a:cxn ang="0">
                    <a:pos x="7" y="27"/>
                  </a:cxn>
                  <a:cxn ang="0">
                    <a:pos x="3" y="19"/>
                  </a:cxn>
                  <a:cxn ang="0">
                    <a:pos x="3" y="24"/>
                  </a:cxn>
                  <a:cxn ang="0">
                    <a:pos x="7" y="27"/>
                  </a:cxn>
                  <a:cxn ang="0">
                    <a:pos x="23" y="7"/>
                  </a:cxn>
                </a:cxnLst>
                <a:rect l="0" t="0" r="r" b="b"/>
                <a:pathLst>
                  <a:path w="27" h="27">
                    <a:moveTo>
                      <a:pt x="23" y="7"/>
                    </a:moveTo>
                    <a:lnTo>
                      <a:pt x="27" y="15"/>
                    </a:lnTo>
                    <a:lnTo>
                      <a:pt x="24" y="0"/>
                    </a:lnTo>
                    <a:lnTo>
                      <a:pt x="0" y="4"/>
                    </a:lnTo>
                    <a:lnTo>
                      <a:pt x="3" y="19"/>
                    </a:lnTo>
                    <a:lnTo>
                      <a:pt x="7" y="27"/>
                    </a:lnTo>
                    <a:lnTo>
                      <a:pt x="3" y="19"/>
                    </a:lnTo>
                    <a:lnTo>
                      <a:pt x="3" y="24"/>
                    </a:lnTo>
                    <a:lnTo>
                      <a:pt x="7" y="27"/>
                    </a:lnTo>
                    <a:lnTo>
                      <a:pt x="23" y="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79" name="Freeform 775"/>
              <p:cNvSpPr>
                <a:spLocks/>
              </p:cNvSpPr>
              <p:nvPr/>
            </p:nvSpPr>
            <p:spPr bwMode="auto">
              <a:xfrm>
                <a:off x="1014" y="1666"/>
                <a:ext cx="20" cy="20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12" y="10"/>
                  </a:cxn>
                  <a:cxn ang="0">
                    <a:pos x="12" y="10"/>
                  </a:cxn>
                  <a:cxn ang="0">
                    <a:pos x="12" y="10"/>
                  </a:cxn>
                  <a:cxn ang="0">
                    <a:pos x="12" y="10"/>
                  </a:cxn>
                  <a:cxn ang="0">
                    <a:pos x="4" y="20"/>
                  </a:cxn>
                  <a:cxn ang="0">
                    <a:pos x="0" y="12"/>
                  </a:cxn>
                  <a:cxn ang="0">
                    <a:pos x="0" y="17"/>
                  </a:cxn>
                  <a:cxn ang="0">
                    <a:pos x="4" y="20"/>
                  </a:cxn>
                  <a:cxn ang="0">
                    <a:pos x="20" y="0"/>
                  </a:cxn>
                </a:cxnLst>
                <a:rect l="0" t="0" r="r" b="b"/>
                <a:pathLst>
                  <a:path w="20" h="20">
                    <a:moveTo>
                      <a:pt x="20" y="0"/>
                    </a:moveTo>
                    <a:lnTo>
                      <a:pt x="12" y="1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4" y="20"/>
                    </a:lnTo>
                    <a:lnTo>
                      <a:pt x="0" y="12"/>
                    </a:lnTo>
                    <a:lnTo>
                      <a:pt x="0" y="17"/>
                    </a:lnTo>
                    <a:lnTo>
                      <a:pt x="4" y="20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80" name="Freeform 776"/>
              <p:cNvSpPr>
                <a:spLocks/>
              </p:cNvSpPr>
              <p:nvPr/>
            </p:nvSpPr>
            <p:spPr bwMode="auto">
              <a:xfrm>
                <a:off x="1019" y="1666"/>
                <a:ext cx="26" cy="30"/>
              </a:xfrm>
              <a:custGeom>
                <a:avLst/>
                <a:gdLst/>
                <a:ahLst/>
                <a:cxnLst>
                  <a:cxn ang="0">
                    <a:pos x="25" y="8"/>
                  </a:cxn>
                  <a:cxn ang="0">
                    <a:pos x="27" y="9"/>
                  </a:cxn>
                  <a:cxn ang="0">
                    <a:pos x="16" y="0"/>
                  </a:cxn>
                  <a:cxn ang="0">
                    <a:pos x="0" y="20"/>
                  </a:cxn>
                  <a:cxn ang="0">
                    <a:pos x="11" y="28"/>
                  </a:cxn>
                  <a:cxn ang="0">
                    <a:pos x="13" y="30"/>
                  </a:cxn>
                  <a:cxn ang="0">
                    <a:pos x="25" y="8"/>
                  </a:cxn>
                </a:cxnLst>
                <a:rect l="0" t="0" r="r" b="b"/>
                <a:pathLst>
                  <a:path w="27" h="30">
                    <a:moveTo>
                      <a:pt x="25" y="8"/>
                    </a:moveTo>
                    <a:lnTo>
                      <a:pt x="27" y="9"/>
                    </a:lnTo>
                    <a:lnTo>
                      <a:pt x="16" y="0"/>
                    </a:lnTo>
                    <a:lnTo>
                      <a:pt x="0" y="20"/>
                    </a:lnTo>
                    <a:lnTo>
                      <a:pt x="11" y="28"/>
                    </a:lnTo>
                    <a:lnTo>
                      <a:pt x="13" y="30"/>
                    </a:lnTo>
                    <a:lnTo>
                      <a:pt x="25" y="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81" name="Freeform 777"/>
              <p:cNvSpPr>
                <a:spLocks/>
              </p:cNvSpPr>
              <p:nvPr/>
            </p:nvSpPr>
            <p:spPr bwMode="auto">
              <a:xfrm>
                <a:off x="1031" y="1674"/>
                <a:ext cx="31" cy="30"/>
              </a:xfrm>
              <a:custGeom>
                <a:avLst/>
                <a:gdLst/>
                <a:ahLst/>
                <a:cxnLst>
                  <a:cxn ang="0">
                    <a:pos x="31" y="12"/>
                  </a:cxn>
                  <a:cxn ang="0">
                    <a:pos x="27" y="8"/>
                  </a:cxn>
                  <a:cxn ang="0">
                    <a:pos x="12" y="0"/>
                  </a:cxn>
                  <a:cxn ang="0">
                    <a:pos x="0" y="22"/>
                  </a:cxn>
                  <a:cxn ang="0">
                    <a:pos x="15" y="30"/>
                  </a:cxn>
                  <a:cxn ang="0">
                    <a:pos x="11" y="26"/>
                  </a:cxn>
                  <a:cxn ang="0">
                    <a:pos x="31" y="12"/>
                  </a:cxn>
                  <a:cxn ang="0">
                    <a:pos x="29" y="9"/>
                  </a:cxn>
                  <a:cxn ang="0">
                    <a:pos x="27" y="8"/>
                  </a:cxn>
                  <a:cxn ang="0">
                    <a:pos x="31" y="12"/>
                  </a:cxn>
                </a:cxnLst>
                <a:rect l="0" t="0" r="r" b="b"/>
                <a:pathLst>
                  <a:path w="31" h="30">
                    <a:moveTo>
                      <a:pt x="31" y="12"/>
                    </a:moveTo>
                    <a:lnTo>
                      <a:pt x="27" y="8"/>
                    </a:lnTo>
                    <a:lnTo>
                      <a:pt x="12" y="0"/>
                    </a:lnTo>
                    <a:lnTo>
                      <a:pt x="0" y="22"/>
                    </a:lnTo>
                    <a:lnTo>
                      <a:pt x="15" y="30"/>
                    </a:lnTo>
                    <a:lnTo>
                      <a:pt x="11" y="26"/>
                    </a:lnTo>
                    <a:lnTo>
                      <a:pt x="31" y="12"/>
                    </a:lnTo>
                    <a:lnTo>
                      <a:pt x="29" y="9"/>
                    </a:lnTo>
                    <a:lnTo>
                      <a:pt x="27" y="8"/>
                    </a:lnTo>
                    <a:lnTo>
                      <a:pt x="31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82" name="Freeform 778"/>
              <p:cNvSpPr>
                <a:spLocks/>
              </p:cNvSpPr>
              <p:nvPr/>
            </p:nvSpPr>
            <p:spPr bwMode="auto">
              <a:xfrm>
                <a:off x="1043" y="1686"/>
                <a:ext cx="29" cy="26"/>
              </a:xfrm>
              <a:custGeom>
                <a:avLst/>
                <a:gdLst/>
                <a:ahLst/>
                <a:cxnLst>
                  <a:cxn ang="0">
                    <a:pos x="30" y="16"/>
                  </a:cxn>
                  <a:cxn ang="0">
                    <a:pos x="28" y="11"/>
                  </a:cxn>
                  <a:cxn ang="0">
                    <a:pos x="20" y="0"/>
                  </a:cxn>
                  <a:cxn ang="0">
                    <a:pos x="0" y="14"/>
                  </a:cxn>
                  <a:cxn ang="0">
                    <a:pos x="8" y="25"/>
                  </a:cxn>
                  <a:cxn ang="0">
                    <a:pos x="6" y="20"/>
                  </a:cxn>
                  <a:cxn ang="0">
                    <a:pos x="30" y="16"/>
                  </a:cxn>
                  <a:cxn ang="0">
                    <a:pos x="30" y="13"/>
                  </a:cxn>
                  <a:cxn ang="0">
                    <a:pos x="28" y="11"/>
                  </a:cxn>
                  <a:cxn ang="0">
                    <a:pos x="30" y="16"/>
                  </a:cxn>
                </a:cxnLst>
                <a:rect l="0" t="0" r="r" b="b"/>
                <a:pathLst>
                  <a:path w="30" h="25">
                    <a:moveTo>
                      <a:pt x="30" y="16"/>
                    </a:moveTo>
                    <a:lnTo>
                      <a:pt x="28" y="11"/>
                    </a:lnTo>
                    <a:lnTo>
                      <a:pt x="20" y="0"/>
                    </a:lnTo>
                    <a:lnTo>
                      <a:pt x="0" y="14"/>
                    </a:lnTo>
                    <a:lnTo>
                      <a:pt x="8" y="25"/>
                    </a:lnTo>
                    <a:lnTo>
                      <a:pt x="6" y="20"/>
                    </a:lnTo>
                    <a:lnTo>
                      <a:pt x="30" y="16"/>
                    </a:lnTo>
                    <a:lnTo>
                      <a:pt x="30" y="13"/>
                    </a:lnTo>
                    <a:lnTo>
                      <a:pt x="28" y="11"/>
                    </a:lnTo>
                    <a:lnTo>
                      <a:pt x="30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83" name="Freeform 779"/>
              <p:cNvSpPr>
                <a:spLocks/>
              </p:cNvSpPr>
              <p:nvPr/>
            </p:nvSpPr>
            <p:spPr bwMode="auto">
              <a:xfrm>
                <a:off x="1048" y="1698"/>
                <a:ext cx="24" cy="8"/>
              </a:xfrm>
              <a:custGeom>
                <a:avLst/>
                <a:gdLst/>
                <a:ahLst/>
                <a:cxnLst>
                  <a:cxn ang="0">
                    <a:pos x="24" y="5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0" y="9"/>
                  </a:cxn>
                  <a:cxn ang="0">
                    <a:pos x="24" y="5"/>
                  </a:cxn>
                  <a:cxn ang="0">
                    <a:pos x="24" y="2"/>
                  </a:cxn>
                  <a:cxn ang="0">
                    <a:pos x="22" y="0"/>
                  </a:cxn>
                  <a:cxn ang="0">
                    <a:pos x="24" y="5"/>
                  </a:cxn>
                </a:cxnLst>
                <a:rect l="0" t="0" r="r" b="b"/>
                <a:pathLst>
                  <a:path w="24" h="9">
                    <a:moveTo>
                      <a:pt x="24" y="5"/>
                    </a:moveTo>
                    <a:lnTo>
                      <a:pt x="12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0" y="9"/>
                    </a:lnTo>
                    <a:lnTo>
                      <a:pt x="24" y="5"/>
                    </a:lnTo>
                    <a:lnTo>
                      <a:pt x="24" y="2"/>
                    </a:lnTo>
                    <a:lnTo>
                      <a:pt x="22" y="0"/>
                    </a:lnTo>
                    <a:lnTo>
                      <a:pt x="24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84" name="Freeform 780"/>
              <p:cNvSpPr>
                <a:spLocks/>
              </p:cNvSpPr>
              <p:nvPr/>
            </p:nvSpPr>
            <p:spPr bwMode="auto">
              <a:xfrm>
                <a:off x="1048" y="1702"/>
                <a:ext cx="27" cy="20"/>
              </a:xfrm>
              <a:custGeom>
                <a:avLst/>
                <a:gdLst/>
                <a:ahLst/>
                <a:cxnLst>
                  <a:cxn ang="0">
                    <a:pos x="27" y="17"/>
                  </a:cxn>
                  <a:cxn ang="0">
                    <a:pos x="27" y="15"/>
                  </a:cxn>
                  <a:cxn ang="0">
                    <a:pos x="24" y="0"/>
                  </a:cxn>
                  <a:cxn ang="0">
                    <a:pos x="0" y="4"/>
                  </a:cxn>
                  <a:cxn ang="0">
                    <a:pos x="3" y="19"/>
                  </a:cxn>
                  <a:cxn ang="0">
                    <a:pos x="2" y="17"/>
                  </a:cxn>
                  <a:cxn ang="0">
                    <a:pos x="27" y="17"/>
                  </a:cxn>
                  <a:cxn ang="0">
                    <a:pos x="27" y="16"/>
                  </a:cxn>
                  <a:cxn ang="0">
                    <a:pos x="27" y="15"/>
                  </a:cxn>
                  <a:cxn ang="0">
                    <a:pos x="27" y="17"/>
                  </a:cxn>
                </a:cxnLst>
                <a:rect l="0" t="0" r="r" b="b"/>
                <a:pathLst>
                  <a:path w="27" h="19">
                    <a:moveTo>
                      <a:pt x="27" y="17"/>
                    </a:moveTo>
                    <a:lnTo>
                      <a:pt x="27" y="15"/>
                    </a:lnTo>
                    <a:lnTo>
                      <a:pt x="24" y="0"/>
                    </a:lnTo>
                    <a:lnTo>
                      <a:pt x="0" y="4"/>
                    </a:lnTo>
                    <a:lnTo>
                      <a:pt x="3" y="19"/>
                    </a:lnTo>
                    <a:lnTo>
                      <a:pt x="2" y="17"/>
                    </a:lnTo>
                    <a:lnTo>
                      <a:pt x="27" y="17"/>
                    </a:lnTo>
                    <a:lnTo>
                      <a:pt x="27" y="16"/>
                    </a:lnTo>
                    <a:lnTo>
                      <a:pt x="27" y="15"/>
                    </a:lnTo>
                    <a:lnTo>
                      <a:pt x="27" y="1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85" name="Freeform 781"/>
              <p:cNvSpPr>
                <a:spLocks/>
              </p:cNvSpPr>
              <p:nvPr/>
            </p:nvSpPr>
            <p:spPr bwMode="auto">
              <a:xfrm>
                <a:off x="1050" y="1720"/>
                <a:ext cx="27" cy="16"/>
              </a:xfrm>
              <a:custGeom>
                <a:avLst/>
                <a:gdLst/>
                <a:ahLst/>
                <a:cxnLst>
                  <a:cxn ang="0">
                    <a:pos x="25" y="16"/>
                  </a:cxn>
                  <a:cxn ang="0">
                    <a:pos x="25" y="14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14"/>
                  </a:cxn>
                  <a:cxn ang="0">
                    <a:pos x="1" y="11"/>
                  </a:cxn>
                  <a:cxn ang="0">
                    <a:pos x="25" y="16"/>
                  </a:cxn>
                  <a:cxn ang="0">
                    <a:pos x="25" y="15"/>
                  </a:cxn>
                  <a:cxn ang="0">
                    <a:pos x="25" y="14"/>
                  </a:cxn>
                  <a:cxn ang="0">
                    <a:pos x="25" y="16"/>
                  </a:cxn>
                </a:cxnLst>
                <a:rect l="0" t="0" r="r" b="b"/>
                <a:pathLst>
                  <a:path w="25" h="16">
                    <a:moveTo>
                      <a:pt x="25" y="16"/>
                    </a:moveTo>
                    <a:lnTo>
                      <a:pt x="25" y="14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1" y="11"/>
                    </a:lnTo>
                    <a:lnTo>
                      <a:pt x="25" y="16"/>
                    </a:lnTo>
                    <a:lnTo>
                      <a:pt x="25" y="15"/>
                    </a:lnTo>
                    <a:lnTo>
                      <a:pt x="25" y="14"/>
                    </a:lnTo>
                    <a:lnTo>
                      <a:pt x="25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86" name="Freeform 782"/>
              <p:cNvSpPr>
                <a:spLocks/>
              </p:cNvSpPr>
              <p:nvPr/>
            </p:nvSpPr>
            <p:spPr bwMode="auto">
              <a:xfrm>
                <a:off x="1048" y="1730"/>
                <a:ext cx="27" cy="18"/>
              </a:xfrm>
              <a:custGeom>
                <a:avLst/>
                <a:gdLst/>
                <a:ahLst/>
                <a:cxnLst>
                  <a:cxn ang="0">
                    <a:pos x="25" y="11"/>
                  </a:cxn>
                  <a:cxn ang="0">
                    <a:pos x="25" y="18"/>
                  </a:cxn>
                  <a:cxn ang="0">
                    <a:pos x="28" y="5"/>
                  </a:cxn>
                  <a:cxn ang="0">
                    <a:pos x="4" y="0"/>
                  </a:cxn>
                  <a:cxn ang="0">
                    <a:pos x="1" y="12"/>
                  </a:cxn>
                  <a:cxn ang="0">
                    <a:pos x="1" y="18"/>
                  </a:cxn>
                  <a:cxn ang="0">
                    <a:pos x="1" y="12"/>
                  </a:cxn>
                  <a:cxn ang="0">
                    <a:pos x="0" y="15"/>
                  </a:cxn>
                  <a:cxn ang="0">
                    <a:pos x="1" y="18"/>
                  </a:cxn>
                  <a:cxn ang="0">
                    <a:pos x="25" y="11"/>
                  </a:cxn>
                </a:cxnLst>
                <a:rect l="0" t="0" r="r" b="b"/>
                <a:pathLst>
                  <a:path w="28" h="18">
                    <a:moveTo>
                      <a:pt x="25" y="11"/>
                    </a:moveTo>
                    <a:lnTo>
                      <a:pt x="25" y="18"/>
                    </a:lnTo>
                    <a:lnTo>
                      <a:pt x="28" y="5"/>
                    </a:lnTo>
                    <a:lnTo>
                      <a:pt x="4" y="0"/>
                    </a:lnTo>
                    <a:lnTo>
                      <a:pt x="1" y="12"/>
                    </a:lnTo>
                    <a:lnTo>
                      <a:pt x="1" y="18"/>
                    </a:lnTo>
                    <a:lnTo>
                      <a:pt x="1" y="12"/>
                    </a:lnTo>
                    <a:lnTo>
                      <a:pt x="0" y="15"/>
                    </a:lnTo>
                    <a:lnTo>
                      <a:pt x="1" y="18"/>
                    </a:lnTo>
                    <a:lnTo>
                      <a:pt x="25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87" name="Freeform 783"/>
              <p:cNvSpPr>
                <a:spLocks/>
              </p:cNvSpPr>
              <p:nvPr/>
            </p:nvSpPr>
            <p:spPr bwMode="auto">
              <a:xfrm>
                <a:off x="1048" y="1742"/>
                <a:ext cx="24" cy="6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13" y="4"/>
                  </a:cxn>
                  <a:cxn ang="0">
                    <a:pos x="13" y="4"/>
                  </a:cxn>
                  <a:cxn ang="0">
                    <a:pos x="13" y="4"/>
                  </a:cxn>
                  <a:cxn ang="0">
                    <a:pos x="13" y="4"/>
                  </a:cxn>
                  <a:cxn ang="0">
                    <a:pos x="1" y="7"/>
                  </a:cxn>
                  <a:cxn ang="0">
                    <a:pos x="1" y="1"/>
                  </a:cxn>
                  <a:cxn ang="0">
                    <a:pos x="0" y="4"/>
                  </a:cxn>
                  <a:cxn ang="0">
                    <a:pos x="1" y="7"/>
                  </a:cxn>
                  <a:cxn ang="0">
                    <a:pos x="25" y="0"/>
                  </a:cxn>
                </a:cxnLst>
                <a:rect l="0" t="0" r="r" b="b"/>
                <a:pathLst>
                  <a:path w="25" h="7">
                    <a:moveTo>
                      <a:pt x="25" y="0"/>
                    </a:moveTo>
                    <a:lnTo>
                      <a:pt x="13" y="4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" y="7"/>
                    </a:lnTo>
                    <a:lnTo>
                      <a:pt x="1" y="1"/>
                    </a:lnTo>
                    <a:lnTo>
                      <a:pt x="0" y="4"/>
                    </a:lnTo>
                    <a:lnTo>
                      <a:pt x="1" y="7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88" name="Freeform 784"/>
              <p:cNvSpPr>
                <a:spLocks/>
              </p:cNvSpPr>
              <p:nvPr/>
            </p:nvSpPr>
            <p:spPr bwMode="auto">
              <a:xfrm>
                <a:off x="1048" y="1742"/>
                <a:ext cx="27" cy="20"/>
              </a:xfrm>
              <a:custGeom>
                <a:avLst/>
                <a:gdLst/>
                <a:ahLst/>
                <a:cxnLst>
                  <a:cxn ang="0">
                    <a:pos x="25" y="5"/>
                  </a:cxn>
                  <a:cxn ang="0">
                    <a:pos x="27" y="9"/>
                  </a:cxn>
                  <a:cxn ang="0">
                    <a:pos x="24" y="0"/>
                  </a:cxn>
                  <a:cxn ang="0">
                    <a:pos x="0" y="7"/>
                  </a:cxn>
                  <a:cxn ang="0">
                    <a:pos x="3" y="16"/>
                  </a:cxn>
                  <a:cxn ang="0">
                    <a:pos x="5" y="20"/>
                  </a:cxn>
                  <a:cxn ang="0">
                    <a:pos x="3" y="16"/>
                  </a:cxn>
                  <a:cxn ang="0">
                    <a:pos x="4" y="18"/>
                  </a:cxn>
                  <a:cxn ang="0">
                    <a:pos x="5" y="20"/>
                  </a:cxn>
                  <a:cxn ang="0">
                    <a:pos x="25" y="5"/>
                  </a:cxn>
                </a:cxnLst>
                <a:rect l="0" t="0" r="r" b="b"/>
                <a:pathLst>
                  <a:path w="27" h="20">
                    <a:moveTo>
                      <a:pt x="25" y="5"/>
                    </a:moveTo>
                    <a:lnTo>
                      <a:pt x="27" y="9"/>
                    </a:lnTo>
                    <a:lnTo>
                      <a:pt x="24" y="0"/>
                    </a:lnTo>
                    <a:lnTo>
                      <a:pt x="0" y="7"/>
                    </a:lnTo>
                    <a:lnTo>
                      <a:pt x="3" y="16"/>
                    </a:lnTo>
                    <a:lnTo>
                      <a:pt x="5" y="20"/>
                    </a:lnTo>
                    <a:lnTo>
                      <a:pt x="3" y="16"/>
                    </a:lnTo>
                    <a:lnTo>
                      <a:pt x="4" y="18"/>
                    </a:lnTo>
                    <a:lnTo>
                      <a:pt x="5" y="20"/>
                    </a:lnTo>
                    <a:lnTo>
                      <a:pt x="25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89" name="Freeform 785"/>
              <p:cNvSpPr>
                <a:spLocks/>
              </p:cNvSpPr>
              <p:nvPr/>
            </p:nvSpPr>
            <p:spPr bwMode="auto">
              <a:xfrm>
                <a:off x="1053" y="1746"/>
                <a:ext cx="26" cy="26"/>
              </a:xfrm>
              <a:custGeom>
                <a:avLst/>
                <a:gdLst/>
                <a:ahLst/>
                <a:cxnLst>
                  <a:cxn ang="0">
                    <a:pos x="25" y="7"/>
                  </a:cxn>
                  <a:cxn ang="0">
                    <a:pos x="26" y="8"/>
                  </a:cxn>
                  <a:cxn ang="0">
                    <a:pos x="20" y="0"/>
                  </a:cxn>
                  <a:cxn ang="0">
                    <a:pos x="0" y="15"/>
                  </a:cxn>
                  <a:cxn ang="0">
                    <a:pos x="6" y="23"/>
                  </a:cxn>
                  <a:cxn ang="0">
                    <a:pos x="7" y="25"/>
                  </a:cxn>
                  <a:cxn ang="0">
                    <a:pos x="25" y="7"/>
                  </a:cxn>
                </a:cxnLst>
                <a:rect l="0" t="0" r="r" b="b"/>
                <a:pathLst>
                  <a:path w="26" h="25">
                    <a:moveTo>
                      <a:pt x="25" y="7"/>
                    </a:moveTo>
                    <a:lnTo>
                      <a:pt x="26" y="8"/>
                    </a:lnTo>
                    <a:lnTo>
                      <a:pt x="20" y="0"/>
                    </a:lnTo>
                    <a:lnTo>
                      <a:pt x="0" y="15"/>
                    </a:lnTo>
                    <a:lnTo>
                      <a:pt x="6" y="23"/>
                    </a:lnTo>
                    <a:lnTo>
                      <a:pt x="7" y="25"/>
                    </a:lnTo>
                    <a:lnTo>
                      <a:pt x="25" y="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90" name="Freeform 786"/>
              <p:cNvSpPr>
                <a:spLocks/>
              </p:cNvSpPr>
              <p:nvPr/>
            </p:nvSpPr>
            <p:spPr bwMode="auto">
              <a:xfrm>
                <a:off x="1060" y="1754"/>
                <a:ext cx="31" cy="26"/>
              </a:xfrm>
              <a:custGeom>
                <a:avLst/>
                <a:gdLst/>
                <a:ahLst/>
                <a:cxnLst>
                  <a:cxn ang="0">
                    <a:pos x="30" y="14"/>
                  </a:cxn>
                  <a:cxn ang="0">
                    <a:pos x="26" y="9"/>
                  </a:cxn>
                  <a:cxn ang="0">
                    <a:pos x="18" y="0"/>
                  </a:cxn>
                  <a:cxn ang="0">
                    <a:pos x="0" y="18"/>
                  </a:cxn>
                  <a:cxn ang="0">
                    <a:pos x="9" y="26"/>
                  </a:cxn>
                  <a:cxn ang="0">
                    <a:pos x="6" y="21"/>
                  </a:cxn>
                  <a:cxn ang="0">
                    <a:pos x="30" y="14"/>
                  </a:cxn>
                  <a:cxn ang="0">
                    <a:pos x="29" y="11"/>
                  </a:cxn>
                  <a:cxn ang="0">
                    <a:pos x="26" y="9"/>
                  </a:cxn>
                  <a:cxn ang="0">
                    <a:pos x="30" y="14"/>
                  </a:cxn>
                </a:cxnLst>
                <a:rect l="0" t="0" r="r" b="b"/>
                <a:pathLst>
                  <a:path w="30" h="26">
                    <a:moveTo>
                      <a:pt x="30" y="14"/>
                    </a:moveTo>
                    <a:lnTo>
                      <a:pt x="26" y="9"/>
                    </a:lnTo>
                    <a:lnTo>
                      <a:pt x="18" y="0"/>
                    </a:lnTo>
                    <a:lnTo>
                      <a:pt x="0" y="18"/>
                    </a:lnTo>
                    <a:lnTo>
                      <a:pt x="9" y="26"/>
                    </a:lnTo>
                    <a:lnTo>
                      <a:pt x="6" y="21"/>
                    </a:lnTo>
                    <a:lnTo>
                      <a:pt x="30" y="14"/>
                    </a:lnTo>
                    <a:lnTo>
                      <a:pt x="29" y="11"/>
                    </a:lnTo>
                    <a:lnTo>
                      <a:pt x="26" y="9"/>
                    </a:lnTo>
                    <a:lnTo>
                      <a:pt x="30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91" name="Freeform 787"/>
              <p:cNvSpPr>
                <a:spLocks/>
              </p:cNvSpPr>
              <p:nvPr/>
            </p:nvSpPr>
            <p:spPr bwMode="auto">
              <a:xfrm>
                <a:off x="1067" y="1756"/>
                <a:ext cx="24" cy="12"/>
              </a:xfrm>
              <a:custGeom>
                <a:avLst/>
                <a:gdLst/>
                <a:ahLst/>
                <a:cxnLst>
                  <a:cxn ang="0">
                    <a:pos x="24" y="5"/>
                  </a:cxn>
                  <a:cxn ang="0">
                    <a:pos x="12" y="9"/>
                  </a:cxn>
                  <a:cxn ang="0">
                    <a:pos x="12" y="9"/>
                  </a:cxn>
                  <a:cxn ang="0">
                    <a:pos x="12" y="9"/>
                  </a:cxn>
                  <a:cxn ang="0">
                    <a:pos x="12" y="9"/>
                  </a:cxn>
                  <a:cxn ang="0">
                    <a:pos x="0" y="12"/>
                  </a:cxn>
                  <a:cxn ang="0">
                    <a:pos x="24" y="5"/>
                  </a:cxn>
                  <a:cxn ang="0">
                    <a:pos x="23" y="2"/>
                  </a:cxn>
                  <a:cxn ang="0">
                    <a:pos x="20" y="0"/>
                  </a:cxn>
                  <a:cxn ang="0">
                    <a:pos x="24" y="5"/>
                  </a:cxn>
                </a:cxnLst>
                <a:rect l="0" t="0" r="r" b="b"/>
                <a:pathLst>
                  <a:path w="24" h="12">
                    <a:moveTo>
                      <a:pt x="24" y="5"/>
                    </a:moveTo>
                    <a:lnTo>
                      <a:pt x="12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0" y="12"/>
                    </a:lnTo>
                    <a:lnTo>
                      <a:pt x="24" y="5"/>
                    </a:lnTo>
                    <a:lnTo>
                      <a:pt x="23" y="2"/>
                    </a:lnTo>
                    <a:lnTo>
                      <a:pt x="20" y="0"/>
                    </a:lnTo>
                    <a:lnTo>
                      <a:pt x="24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92" name="Freeform 788"/>
              <p:cNvSpPr>
                <a:spLocks/>
              </p:cNvSpPr>
              <p:nvPr/>
            </p:nvSpPr>
            <p:spPr bwMode="auto">
              <a:xfrm>
                <a:off x="1067" y="1756"/>
                <a:ext cx="27" cy="20"/>
              </a:xfrm>
              <a:custGeom>
                <a:avLst/>
                <a:gdLst/>
                <a:ahLst/>
                <a:cxnLst>
                  <a:cxn ang="0">
                    <a:pos x="24" y="5"/>
                  </a:cxn>
                  <a:cxn ang="0">
                    <a:pos x="26" y="9"/>
                  </a:cxn>
                  <a:cxn ang="0">
                    <a:pos x="24" y="0"/>
                  </a:cxn>
                  <a:cxn ang="0">
                    <a:pos x="0" y="7"/>
                  </a:cxn>
                  <a:cxn ang="0">
                    <a:pos x="2" y="16"/>
                  </a:cxn>
                  <a:cxn ang="0">
                    <a:pos x="4" y="20"/>
                  </a:cxn>
                  <a:cxn ang="0">
                    <a:pos x="2" y="16"/>
                  </a:cxn>
                  <a:cxn ang="0">
                    <a:pos x="2" y="18"/>
                  </a:cxn>
                  <a:cxn ang="0">
                    <a:pos x="4" y="20"/>
                  </a:cxn>
                  <a:cxn ang="0">
                    <a:pos x="24" y="5"/>
                  </a:cxn>
                </a:cxnLst>
                <a:rect l="0" t="0" r="r" b="b"/>
                <a:pathLst>
                  <a:path w="26" h="20">
                    <a:moveTo>
                      <a:pt x="24" y="5"/>
                    </a:moveTo>
                    <a:lnTo>
                      <a:pt x="26" y="9"/>
                    </a:lnTo>
                    <a:lnTo>
                      <a:pt x="24" y="0"/>
                    </a:lnTo>
                    <a:lnTo>
                      <a:pt x="0" y="7"/>
                    </a:lnTo>
                    <a:lnTo>
                      <a:pt x="2" y="16"/>
                    </a:lnTo>
                    <a:lnTo>
                      <a:pt x="4" y="20"/>
                    </a:lnTo>
                    <a:lnTo>
                      <a:pt x="2" y="16"/>
                    </a:lnTo>
                    <a:lnTo>
                      <a:pt x="2" y="18"/>
                    </a:lnTo>
                    <a:lnTo>
                      <a:pt x="4" y="20"/>
                    </a:lnTo>
                    <a:lnTo>
                      <a:pt x="24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93" name="Freeform 789"/>
              <p:cNvSpPr>
                <a:spLocks/>
              </p:cNvSpPr>
              <p:nvPr/>
            </p:nvSpPr>
            <p:spPr bwMode="auto">
              <a:xfrm>
                <a:off x="1070" y="1756"/>
                <a:ext cx="26" cy="20"/>
              </a:xfrm>
              <a:custGeom>
                <a:avLst/>
                <a:gdLst/>
                <a:ahLst/>
                <a:cxnLst>
                  <a:cxn ang="0">
                    <a:pos x="26" y="12"/>
                  </a:cxn>
                  <a:cxn ang="0">
                    <a:pos x="24" y="5"/>
                  </a:cxn>
                  <a:cxn ang="0">
                    <a:pos x="20" y="0"/>
                  </a:cxn>
                  <a:cxn ang="0">
                    <a:pos x="0" y="15"/>
                  </a:cxn>
                  <a:cxn ang="0">
                    <a:pos x="3" y="20"/>
                  </a:cxn>
                  <a:cxn ang="0">
                    <a:pos x="1" y="12"/>
                  </a:cxn>
                  <a:cxn ang="0">
                    <a:pos x="26" y="12"/>
                  </a:cxn>
                  <a:cxn ang="0">
                    <a:pos x="26" y="8"/>
                  </a:cxn>
                  <a:cxn ang="0">
                    <a:pos x="24" y="5"/>
                  </a:cxn>
                  <a:cxn ang="0">
                    <a:pos x="26" y="12"/>
                  </a:cxn>
                </a:cxnLst>
                <a:rect l="0" t="0" r="r" b="b"/>
                <a:pathLst>
                  <a:path w="26" h="20">
                    <a:moveTo>
                      <a:pt x="26" y="12"/>
                    </a:moveTo>
                    <a:lnTo>
                      <a:pt x="24" y="5"/>
                    </a:lnTo>
                    <a:lnTo>
                      <a:pt x="20" y="0"/>
                    </a:lnTo>
                    <a:lnTo>
                      <a:pt x="0" y="15"/>
                    </a:lnTo>
                    <a:lnTo>
                      <a:pt x="3" y="20"/>
                    </a:lnTo>
                    <a:lnTo>
                      <a:pt x="1" y="12"/>
                    </a:lnTo>
                    <a:lnTo>
                      <a:pt x="26" y="12"/>
                    </a:lnTo>
                    <a:lnTo>
                      <a:pt x="26" y="8"/>
                    </a:lnTo>
                    <a:lnTo>
                      <a:pt x="24" y="5"/>
                    </a:lnTo>
                    <a:lnTo>
                      <a:pt x="26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94" name="Freeform 790"/>
              <p:cNvSpPr>
                <a:spLocks/>
              </p:cNvSpPr>
              <p:nvPr/>
            </p:nvSpPr>
            <p:spPr bwMode="auto">
              <a:xfrm>
                <a:off x="1072" y="1756"/>
                <a:ext cx="24" cy="10"/>
              </a:xfrm>
              <a:custGeom>
                <a:avLst/>
                <a:gdLst/>
                <a:ahLst/>
                <a:cxnLst>
                  <a:cxn ang="0">
                    <a:pos x="13" y="9"/>
                  </a:cxn>
                  <a:cxn ang="0">
                    <a:pos x="25" y="9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9"/>
                  </a:cxn>
                  <a:cxn ang="0">
                    <a:pos x="13" y="9"/>
                  </a:cxn>
                </a:cxnLst>
                <a:rect l="0" t="0" r="r" b="b"/>
                <a:pathLst>
                  <a:path w="25" h="9">
                    <a:moveTo>
                      <a:pt x="13" y="9"/>
                    </a:moveTo>
                    <a:lnTo>
                      <a:pt x="25" y="9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13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95" name="Freeform 791"/>
              <p:cNvSpPr>
                <a:spLocks/>
              </p:cNvSpPr>
              <p:nvPr/>
            </p:nvSpPr>
            <p:spPr bwMode="auto">
              <a:xfrm>
                <a:off x="973" y="1578"/>
                <a:ext cx="27" cy="22"/>
              </a:xfrm>
              <a:custGeom>
                <a:avLst/>
                <a:gdLst/>
                <a:ahLst/>
                <a:cxnLst>
                  <a:cxn ang="0">
                    <a:pos x="27" y="12"/>
                  </a:cxn>
                  <a:cxn ang="0">
                    <a:pos x="26" y="9"/>
                  </a:cxn>
                  <a:cxn ang="0">
                    <a:pos x="20" y="0"/>
                  </a:cxn>
                  <a:cxn ang="0">
                    <a:pos x="0" y="14"/>
                  </a:cxn>
                  <a:cxn ang="0">
                    <a:pos x="6" y="23"/>
                  </a:cxn>
                  <a:cxn ang="0">
                    <a:pos x="4" y="20"/>
                  </a:cxn>
                  <a:cxn ang="0">
                    <a:pos x="27" y="12"/>
                  </a:cxn>
                  <a:cxn ang="0">
                    <a:pos x="27" y="10"/>
                  </a:cxn>
                  <a:cxn ang="0">
                    <a:pos x="26" y="9"/>
                  </a:cxn>
                  <a:cxn ang="0">
                    <a:pos x="27" y="12"/>
                  </a:cxn>
                </a:cxnLst>
                <a:rect l="0" t="0" r="r" b="b"/>
                <a:pathLst>
                  <a:path w="27" h="23">
                    <a:moveTo>
                      <a:pt x="27" y="12"/>
                    </a:moveTo>
                    <a:lnTo>
                      <a:pt x="26" y="9"/>
                    </a:lnTo>
                    <a:lnTo>
                      <a:pt x="20" y="0"/>
                    </a:lnTo>
                    <a:lnTo>
                      <a:pt x="0" y="14"/>
                    </a:lnTo>
                    <a:lnTo>
                      <a:pt x="6" y="23"/>
                    </a:lnTo>
                    <a:lnTo>
                      <a:pt x="4" y="20"/>
                    </a:lnTo>
                    <a:lnTo>
                      <a:pt x="27" y="12"/>
                    </a:lnTo>
                    <a:lnTo>
                      <a:pt x="27" y="10"/>
                    </a:lnTo>
                    <a:lnTo>
                      <a:pt x="26" y="9"/>
                    </a:lnTo>
                    <a:lnTo>
                      <a:pt x="27" y="1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96" name="Freeform 792"/>
              <p:cNvSpPr>
                <a:spLocks/>
              </p:cNvSpPr>
              <p:nvPr/>
            </p:nvSpPr>
            <p:spPr bwMode="auto">
              <a:xfrm>
                <a:off x="978" y="1590"/>
                <a:ext cx="29" cy="22"/>
              </a:xfrm>
              <a:custGeom>
                <a:avLst/>
                <a:gdLst/>
                <a:ahLst/>
                <a:cxnLst>
                  <a:cxn ang="0">
                    <a:pos x="29" y="16"/>
                  </a:cxn>
                  <a:cxn ang="0">
                    <a:pos x="29" y="14"/>
                  </a:cxn>
                  <a:cxn ang="0">
                    <a:pos x="23" y="0"/>
                  </a:cxn>
                  <a:cxn ang="0">
                    <a:pos x="0" y="8"/>
                  </a:cxn>
                  <a:cxn ang="0">
                    <a:pos x="5" y="22"/>
                  </a:cxn>
                  <a:cxn ang="0">
                    <a:pos x="5" y="20"/>
                  </a:cxn>
                  <a:cxn ang="0">
                    <a:pos x="29" y="16"/>
                  </a:cxn>
                  <a:cxn ang="0">
                    <a:pos x="29" y="15"/>
                  </a:cxn>
                  <a:cxn ang="0">
                    <a:pos x="29" y="14"/>
                  </a:cxn>
                  <a:cxn ang="0">
                    <a:pos x="29" y="16"/>
                  </a:cxn>
                </a:cxnLst>
                <a:rect l="0" t="0" r="r" b="b"/>
                <a:pathLst>
                  <a:path w="29" h="22">
                    <a:moveTo>
                      <a:pt x="29" y="16"/>
                    </a:moveTo>
                    <a:lnTo>
                      <a:pt x="29" y="14"/>
                    </a:lnTo>
                    <a:lnTo>
                      <a:pt x="23" y="0"/>
                    </a:lnTo>
                    <a:lnTo>
                      <a:pt x="0" y="8"/>
                    </a:lnTo>
                    <a:lnTo>
                      <a:pt x="5" y="22"/>
                    </a:lnTo>
                    <a:lnTo>
                      <a:pt x="5" y="20"/>
                    </a:lnTo>
                    <a:lnTo>
                      <a:pt x="29" y="16"/>
                    </a:lnTo>
                    <a:lnTo>
                      <a:pt x="29" y="15"/>
                    </a:lnTo>
                    <a:lnTo>
                      <a:pt x="29" y="14"/>
                    </a:lnTo>
                    <a:lnTo>
                      <a:pt x="29" y="1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97" name="Freeform 793"/>
              <p:cNvSpPr>
                <a:spLocks/>
              </p:cNvSpPr>
              <p:nvPr/>
            </p:nvSpPr>
            <p:spPr bwMode="auto">
              <a:xfrm>
                <a:off x="983" y="1606"/>
                <a:ext cx="27" cy="24"/>
              </a:xfrm>
              <a:custGeom>
                <a:avLst/>
                <a:gdLst/>
                <a:ahLst/>
                <a:cxnLst>
                  <a:cxn ang="0">
                    <a:pos x="28" y="22"/>
                  </a:cxn>
                  <a:cxn ang="0">
                    <a:pos x="28" y="20"/>
                  </a:cxn>
                  <a:cxn ang="0">
                    <a:pos x="24" y="0"/>
                  </a:cxn>
                  <a:cxn ang="0">
                    <a:pos x="0" y="4"/>
                  </a:cxn>
                  <a:cxn ang="0">
                    <a:pos x="3" y="24"/>
                  </a:cxn>
                  <a:cxn ang="0">
                    <a:pos x="3" y="22"/>
                  </a:cxn>
                  <a:cxn ang="0">
                    <a:pos x="28" y="22"/>
                  </a:cxn>
                </a:cxnLst>
                <a:rect l="0" t="0" r="r" b="b"/>
                <a:pathLst>
                  <a:path w="28" h="24">
                    <a:moveTo>
                      <a:pt x="28" y="22"/>
                    </a:moveTo>
                    <a:lnTo>
                      <a:pt x="28" y="20"/>
                    </a:lnTo>
                    <a:lnTo>
                      <a:pt x="24" y="0"/>
                    </a:lnTo>
                    <a:lnTo>
                      <a:pt x="0" y="4"/>
                    </a:lnTo>
                    <a:lnTo>
                      <a:pt x="3" y="24"/>
                    </a:lnTo>
                    <a:lnTo>
                      <a:pt x="3" y="22"/>
                    </a:lnTo>
                    <a:lnTo>
                      <a:pt x="28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98" name="Freeform 794"/>
              <p:cNvSpPr>
                <a:spLocks/>
              </p:cNvSpPr>
              <p:nvPr/>
            </p:nvSpPr>
            <p:spPr bwMode="auto">
              <a:xfrm>
                <a:off x="985" y="1628"/>
                <a:ext cx="27" cy="0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25" y="0"/>
                  </a:cxn>
                </a:cxnLst>
                <a:rect l="0" t="0" r="r" b="b"/>
                <a:pathLst>
                  <a:path w="25">
                    <a:moveTo>
                      <a:pt x="25" y="0"/>
                    </a:move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299" name="Freeform 795"/>
              <p:cNvSpPr>
                <a:spLocks/>
              </p:cNvSpPr>
              <p:nvPr/>
            </p:nvSpPr>
            <p:spPr bwMode="auto">
              <a:xfrm>
                <a:off x="985" y="1628"/>
                <a:ext cx="27" cy="22"/>
              </a:xfrm>
              <a:custGeom>
                <a:avLst/>
                <a:gdLst/>
                <a:ahLst/>
                <a:cxnLst>
                  <a:cxn ang="0">
                    <a:pos x="25" y="23"/>
                  </a:cxn>
                  <a:cxn ang="0">
                    <a:pos x="25" y="23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23"/>
                  </a:cxn>
                  <a:cxn ang="0">
                    <a:pos x="0" y="23"/>
                  </a:cxn>
                  <a:cxn ang="0">
                    <a:pos x="25" y="23"/>
                  </a:cxn>
                </a:cxnLst>
                <a:rect l="0" t="0" r="r" b="b"/>
                <a:pathLst>
                  <a:path w="25" h="23">
                    <a:moveTo>
                      <a:pt x="25" y="23"/>
                    </a:moveTo>
                    <a:lnTo>
                      <a:pt x="25" y="23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23"/>
                    </a:lnTo>
                    <a:lnTo>
                      <a:pt x="0" y="23"/>
                    </a:lnTo>
                    <a:lnTo>
                      <a:pt x="25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00" name="Freeform 796"/>
              <p:cNvSpPr>
                <a:spLocks/>
              </p:cNvSpPr>
              <p:nvPr/>
            </p:nvSpPr>
            <p:spPr bwMode="auto">
              <a:xfrm>
                <a:off x="985" y="1650"/>
                <a:ext cx="27" cy="20"/>
              </a:xfrm>
              <a:custGeom>
                <a:avLst/>
                <a:gdLst/>
                <a:ahLst/>
                <a:cxnLst>
                  <a:cxn ang="0">
                    <a:pos x="23" y="7"/>
                  </a:cxn>
                  <a:cxn ang="0">
                    <a:pos x="25" y="14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14"/>
                  </a:cxn>
                  <a:cxn ang="0">
                    <a:pos x="2" y="20"/>
                  </a:cxn>
                  <a:cxn ang="0">
                    <a:pos x="0" y="14"/>
                  </a:cxn>
                  <a:cxn ang="0">
                    <a:pos x="0" y="17"/>
                  </a:cxn>
                  <a:cxn ang="0">
                    <a:pos x="2" y="20"/>
                  </a:cxn>
                  <a:cxn ang="0">
                    <a:pos x="23" y="7"/>
                  </a:cxn>
                </a:cxnLst>
                <a:rect l="0" t="0" r="r" b="b"/>
                <a:pathLst>
                  <a:path w="25" h="20">
                    <a:moveTo>
                      <a:pt x="23" y="7"/>
                    </a:moveTo>
                    <a:lnTo>
                      <a:pt x="25" y="14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2" y="20"/>
                    </a:lnTo>
                    <a:lnTo>
                      <a:pt x="0" y="14"/>
                    </a:lnTo>
                    <a:lnTo>
                      <a:pt x="0" y="17"/>
                    </a:lnTo>
                    <a:lnTo>
                      <a:pt x="2" y="20"/>
                    </a:lnTo>
                    <a:lnTo>
                      <a:pt x="23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01" name="Freeform 797"/>
              <p:cNvSpPr>
                <a:spLocks/>
              </p:cNvSpPr>
              <p:nvPr/>
            </p:nvSpPr>
            <p:spPr bwMode="auto">
              <a:xfrm>
                <a:off x="988" y="1658"/>
                <a:ext cx="29" cy="28"/>
              </a:xfrm>
              <a:custGeom>
                <a:avLst/>
                <a:gdLst/>
                <a:ahLst/>
                <a:cxnLst>
                  <a:cxn ang="0">
                    <a:pos x="29" y="14"/>
                  </a:cxn>
                  <a:cxn ang="0">
                    <a:pos x="30" y="15"/>
                  </a:cxn>
                  <a:cxn ang="0">
                    <a:pos x="21" y="0"/>
                  </a:cxn>
                  <a:cxn ang="0">
                    <a:pos x="0" y="13"/>
                  </a:cxn>
                  <a:cxn ang="0">
                    <a:pos x="8" y="28"/>
                  </a:cxn>
                  <a:cxn ang="0">
                    <a:pos x="9" y="29"/>
                  </a:cxn>
                  <a:cxn ang="0">
                    <a:pos x="29" y="14"/>
                  </a:cxn>
                </a:cxnLst>
                <a:rect l="0" t="0" r="r" b="b"/>
                <a:pathLst>
                  <a:path w="30" h="29">
                    <a:moveTo>
                      <a:pt x="29" y="14"/>
                    </a:moveTo>
                    <a:lnTo>
                      <a:pt x="30" y="15"/>
                    </a:lnTo>
                    <a:lnTo>
                      <a:pt x="21" y="0"/>
                    </a:lnTo>
                    <a:lnTo>
                      <a:pt x="0" y="13"/>
                    </a:lnTo>
                    <a:lnTo>
                      <a:pt x="8" y="28"/>
                    </a:lnTo>
                    <a:lnTo>
                      <a:pt x="9" y="29"/>
                    </a:lnTo>
                    <a:lnTo>
                      <a:pt x="29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02" name="Freeform 798"/>
              <p:cNvSpPr>
                <a:spLocks/>
              </p:cNvSpPr>
              <p:nvPr/>
            </p:nvSpPr>
            <p:spPr bwMode="auto">
              <a:xfrm>
                <a:off x="997" y="1672"/>
                <a:ext cx="19" cy="14"/>
              </a:xfrm>
              <a:custGeom>
                <a:avLst/>
                <a:gdLst/>
                <a:ahLst/>
                <a:cxnLst>
                  <a:cxn ang="0">
                    <a:pos x="20" y="0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0" y="15"/>
                  </a:cxn>
                  <a:cxn ang="0">
                    <a:pos x="20" y="0"/>
                  </a:cxn>
                </a:cxnLst>
                <a:rect l="0" t="0" r="r" b="b"/>
                <a:pathLst>
                  <a:path w="20" h="15">
                    <a:moveTo>
                      <a:pt x="20" y="0"/>
                    </a:move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0" y="15"/>
                    </a:lnTo>
                    <a:lnTo>
                      <a:pt x="20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03" name="Freeform 799"/>
              <p:cNvSpPr>
                <a:spLocks/>
              </p:cNvSpPr>
              <p:nvPr/>
            </p:nvSpPr>
            <p:spPr bwMode="auto">
              <a:xfrm>
                <a:off x="997" y="1672"/>
                <a:ext cx="29" cy="26"/>
              </a:xfrm>
              <a:custGeom>
                <a:avLst/>
                <a:gdLst/>
                <a:ahLst/>
                <a:cxnLst>
                  <a:cxn ang="0">
                    <a:pos x="29" y="12"/>
                  </a:cxn>
                  <a:cxn ang="0">
                    <a:pos x="28" y="11"/>
                  </a:cxn>
                  <a:cxn ang="0">
                    <a:pos x="20" y="0"/>
                  </a:cxn>
                  <a:cxn ang="0">
                    <a:pos x="0" y="15"/>
                  </a:cxn>
                  <a:cxn ang="0">
                    <a:pos x="9" y="27"/>
                  </a:cxn>
                  <a:cxn ang="0">
                    <a:pos x="8" y="26"/>
                  </a:cxn>
                  <a:cxn ang="0">
                    <a:pos x="29" y="12"/>
                  </a:cxn>
                </a:cxnLst>
                <a:rect l="0" t="0" r="r" b="b"/>
                <a:pathLst>
                  <a:path w="29" h="27">
                    <a:moveTo>
                      <a:pt x="29" y="12"/>
                    </a:moveTo>
                    <a:lnTo>
                      <a:pt x="28" y="11"/>
                    </a:lnTo>
                    <a:lnTo>
                      <a:pt x="20" y="0"/>
                    </a:lnTo>
                    <a:lnTo>
                      <a:pt x="0" y="15"/>
                    </a:lnTo>
                    <a:lnTo>
                      <a:pt x="9" y="27"/>
                    </a:lnTo>
                    <a:lnTo>
                      <a:pt x="8" y="26"/>
                    </a:lnTo>
                    <a:lnTo>
                      <a:pt x="29" y="1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04" name="Freeform 800"/>
              <p:cNvSpPr>
                <a:spLocks/>
              </p:cNvSpPr>
              <p:nvPr/>
            </p:nvSpPr>
            <p:spPr bwMode="auto">
              <a:xfrm>
                <a:off x="1003" y="1684"/>
                <a:ext cx="34" cy="30"/>
              </a:xfrm>
              <a:custGeom>
                <a:avLst/>
                <a:gdLst/>
                <a:ahLst/>
                <a:cxnLst>
                  <a:cxn ang="0">
                    <a:pos x="34" y="22"/>
                  </a:cxn>
                  <a:cxn ang="0">
                    <a:pos x="32" y="17"/>
                  </a:cxn>
                  <a:cxn ang="0">
                    <a:pos x="21" y="0"/>
                  </a:cxn>
                  <a:cxn ang="0">
                    <a:pos x="0" y="14"/>
                  </a:cxn>
                  <a:cxn ang="0">
                    <a:pos x="11" y="31"/>
                  </a:cxn>
                  <a:cxn ang="0">
                    <a:pos x="9" y="25"/>
                  </a:cxn>
                  <a:cxn ang="0">
                    <a:pos x="34" y="22"/>
                  </a:cxn>
                  <a:cxn ang="0">
                    <a:pos x="34" y="20"/>
                  </a:cxn>
                  <a:cxn ang="0">
                    <a:pos x="32" y="17"/>
                  </a:cxn>
                  <a:cxn ang="0">
                    <a:pos x="34" y="22"/>
                  </a:cxn>
                </a:cxnLst>
                <a:rect l="0" t="0" r="r" b="b"/>
                <a:pathLst>
                  <a:path w="34" h="31">
                    <a:moveTo>
                      <a:pt x="34" y="22"/>
                    </a:moveTo>
                    <a:lnTo>
                      <a:pt x="32" y="17"/>
                    </a:lnTo>
                    <a:lnTo>
                      <a:pt x="21" y="0"/>
                    </a:lnTo>
                    <a:lnTo>
                      <a:pt x="0" y="14"/>
                    </a:lnTo>
                    <a:lnTo>
                      <a:pt x="11" y="31"/>
                    </a:lnTo>
                    <a:lnTo>
                      <a:pt x="9" y="25"/>
                    </a:lnTo>
                    <a:lnTo>
                      <a:pt x="34" y="22"/>
                    </a:lnTo>
                    <a:lnTo>
                      <a:pt x="34" y="20"/>
                    </a:lnTo>
                    <a:lnTo>
                      <a:pt x="32" y="17"/>
                    </a:lnTo>
                    <a:lnTo>
                      <a:pt x="34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05" name="Freeform 801"/>
              <p:cNvSpPr>
                <a:spLocks/>
              </p:cNvSpPr>
              <p:nvPr/>
            </p:nvSpPr>
            <p:spPr bwMode="auto">
              <a:xfrm>
                <a:off x="1014" y="1706"/>
                <a:ext cx="27" cy="26"/>
              </a:xfrm>
              <a:custGeom>
                <a:avLst/>
                <a:gdLst/>
                <a:ahLst/>
                <a:cxnLst>
                  <a:cxn ang="0">
                    <a:pos x="15" y="25"/>
                  </a:cxn>
                  <a:cxn ang="0">
                    <a:pos x="28" y="24"/>
                  </a:cxn>
                  <a:cxn ang="0">
                    <a:pos x="25" y="0"/>
                  </a:cxn>
                  <a:cxn ang="0">
                    <a:pos x="0" y="3"/>
                  </a:cxn>
                  <a:cxn ang="0">
                    <a:pos x="3" y="26"/>
                  </a:cxn>
                  <a:cxn ang="0">
                    <a:pos x="15" y="25"/>
                  </a:cxn>
                </a:cxnLst>
                <a:rect l="0" t="0" r="r" b="b"/>
                <a:pathLst>
                  <a:path w="28" h="26">
                    <a:moveTo>
                      <a:pt x="15" y="25"/>
                    </a:moveTo>
                    <a:lnTo>
                      <a:pt x="28" y="24"/>
                    </a:lnTo>
                    <a:lnTo>
                      <a:pt x="25" y="0"/>
                    </a:lnTo>
                    <a:lnTo>
                      <a:pt x="0" y="3"/>
                    </a:lnTo>
                    <a:lnTo>
                      <a:pt x="3" y="26"/>
                    </a:lnTo>
                    <a:lnTo>
                      <a:pt x="15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06" name="Freeform 802"/>
              <p:cNvSpPr>
                <a:spLocks/>
              </p:cNvSpPr>
              <p:nvPr/>
            </p:nvSpPr>
            <p:spPr bwMode="auto">
              <a:xfrm>
                <a:off x="1007" y="1560"/>
                <a:ext cx="31" cy="26"/>
              </a:xfrm>
              <a:custGeom>
                <a:avLst/>
                <a:gdLst/>
                <a:ahLst/>
                <a:cxnLst>
                  <a:cxn ang="0">
                    <a:pos x="30" y="14"/>
                  </a:cxn>
                  <a:cxn ang="0">
                    <a:pos x="29" y="11"/>
                  </a:cxn>
                  <a:cxn ang="0">
                    <a:pos x="20" y="0"/>
                  </a:cxn>
                  <a:cxn ang="0">
                    <a:pos x="0" y="16"/>
                  </a:cxn>
                  <a:cxn ang="0">
                    <a:pos x="9" y="27"/>
                  </a:cxn>
                  <a:cxn ang="0">
                    <a:pos x="7" y="24"/>
                  </a:cxn>
                  <a:cxn ang="0">
                    <a:pos x="30" y="14"/>
                  </a:cxn>
                  <a:cxn ang="0">
                    <a:pos x="30" y="12"/>
                  </a:cxn>
                  <a:cxn ang="0">
                    <a:pos x="29" y="11"/>
                  </a:cxn>
                  <a:cxn ang="0">
                    <a:pos x="30" y="14"/>
                  </a:cxn>
                </a:cxnLst>
                <a:rect l="0" t="0" r="r" b="b"/>
                <a:pathLst>
                  <a:path w="30" h="27">
                    <a:moveTo>
                      <a:pt x="30" y="14"/>
                    </a:moveTo>
                    <a:lnTo>
                      <a:pt x="29" y="11"/>
                    </a:lnTo>
                    <a:lnTo>
                      <a:pt x="20" y="0"/>
                    </a:lnTo>
                    <a:lnTo>
                      <a:pt x="0" y="16"/>
                    </a:lnTo>
                    <a:lnTo>
                      <a:pt x="9" y="27"/>
                    </a:lnTo>
                    <a:lnTo>
                      <a:pt x="7" y="24"/>
                    </a:lnTo>
                    <a:lnTo>
                      <a:pt x="30" y="14"/>
                    </a:lnTo>
                    <a:lnTo>
                      <a:pt x="30" y="12"/>
                    </a:lnTo>
                    <a:lnTo>
                      <a:pt x="29" y="11"/>
                    </a:lnTo>
                    <a:lnTo>
                      <a:pt x="30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07" name="Freeform 803"/>
              <p:cNvSpPr>
                <a:spLocks/>
              </p:cNvSpPr>
              <p:nvPr/>
            </p:nvSpPr>
            <p:spPr bwMode="auto">
              <a:xfrm>
                <a:off x="1014" y="1574"/>
                <a:ext cx="31" cy="24"/>
              </a:xfrm>
              <a:custGeom>
                <a:avLst/>
                <a:gdLst/>
                <a:ahLst/>
                <a:cxnLst>
                  <a:cxn ang="0">
                    <a:pos x="30" y="16"/>
                  </a:cxn>
                  <a:cxn ang="0">
                    <a:pos x="29" y="15"/>
                  </a:cxn>
                  <a:cxn ang="0">
                    <a:pos x="23" y="0"/>
                  </a:cxn>
                  <a:cxn ang="0">
                    <a:pos x="0" y="10"/>
                  </a:cxn>
                  <a:cxn ang="0">
                    <a:pos x="6" y="24"/>
                  </a:cxn>
                  <a:cxn ang="0">
                    <a:pos x="6" y="23"/>
                  </a:cxn>
                  <a:cxn ang="0">
                    <a:pos x="30" y="16"/>
                  </a:cxn>
                </a:cxnLst>
                <a:rect l="0" t="0" r="r" b="b"/>
                <a:pathLst>
                  <a:path w="30" h="24">
                    <a:moveTo>
                      <a:pt x="30" y="16"/>
                    </a:moveTo>
                    <a:lnTo>
                      <a:pt x="29" y="15"/>
                    </a:lnTo>
                    <a:lnTo>
                      <a:pt x="23" y="0"/>
                    </a:lnTo>
                    <a:lnTo>
                      <a:pt x="0" y="10"/>
                    </a:lnTo>
                    <a:lnTo>
                      <a:pt x="6" y="24"/>
                    </a:lnTo>
                    <a:lnTo>
                      <a:pt x="6" y="23"/>
                    </a:lnTo>
                    <a:lnTo>
                      <a:pt x="30" y="1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08" name="Freeform 804"/>
              <p:cNvSpPr>
                <a:spLocks/>
              </p:cNvSpPr>
              <p:nvPr/>
            </p:nvSpPr>
            <p:spPr bwMode="auto">
              <a:xfrm>
                <a:off x="1021" y="1590"/>
                <a:ext cx="29" cy="26"/>
              </a:xfrm>
              <a:custGeom>
                <a:avLst/>
                <a:gdLst/>
                <a:ahLst/>
                <a:cxnLst>
                  <a:cxn ang="0">
                    <a:pos x="29" y="21"/>
                  </a:cxn>
                  <a:cxn ang="0">
                    <a:pos x="29" y="20"/>
                  </a:cxn>
                  <a:cxn ang="0">
                    <a:pos x="24" y="0"/>
                  </a:cxn>
                  <a:cxn ang="0">
                    <a:pos x="0" y="7"/>
                  </a:cxn>
                  <a:cxn ang="0">
                    <a:pos x="5" y="26"/>
                  </a:cxn>
                  <a:cxn ang="0">
                    <a:pos x="4" y="25"/>
                  </a:cxn>
                  <a:cxn ang="0">
                    <a:pos x="29" y="21"/>
                  </a:cxn>
                </a:cxnLst>
                <a:rect l="0" t="0" r="r" b="b"/>
                <a:pathLst>
                  <a:path w="29" h="26">
                    <a:moveTo>
                      <a:pt x="29" y="21"/>
                    </a:moveTo>
                    <a:lnTo>
                      <a:pt x="29" y="20"/>
                    </a:lnTo>
                    <a:lnTo>
                      <a:pt x="24" y="0"/>
                    </a:lnTo>
                    <a:lnTo>
                      <a:pt x="0" y="7"/>
                    </a:lnTo>
                    <a:lnTo>
                      <a:pt x="5" y="26"/>
                    </a:lnTo>
                    <a:lnTo>
                      <a:pt x="4" y="25"/>
                    </a:lnTo>
                    <a:lnTo>
                      <a:pt x="29" y="2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09" name="Freeform 805"/>
              <p:cNvSpPr>
                <a:spLocks/>
              </p:cNvSpPr>
              <p:nvPr/>
            </p:nvSpPr>
            <p:spPr bwMode="auto">
              <a:xfrm>
                <a:off x="1024" y="1610"/>
                <a:ext cx="26" cy="4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0" y="4"/>
                  </a:cxn>
                  <a:cxn ang="0">
                    <a:pos x="25" y="0"/>
                  </a:cxn>
                </a:cxnLst>
                <a:rect l="0" t="0" r="r" b="b"/>
                <a:pathLst>
                  <a:path w="25" h="4">
                    <a:moveTo>
                      <a:pt x="25" y="0"/>
                    </a:moveTo>
                    <a:lnTo>
                      <a:pt x="13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0" y="4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10" name="Freeform 806"/>
              <p:cNvSpPr>
                <a:spLocks/>
              </p:cNvSpPr>
              <p:nvPr/>
            </p:nvSpPr>
            <p:spPr bwMode="auto">
              <a:xfrm>
                <a:off x="1024" y="1610"/>
                <a:ext cx="29" cy="32"/>
              </a:xfrm>
              <a:custGeom>
                <a:avLst/>
                <a:gdLst/>
                <a:ahLst/>
                <a:cxnLst>
                  <a:cxn ang="0">
                    <a:pos x="27" y="20"/>
                  </a:cxn>
                  <a:cxn ang="0">
                    <a:pos x="29" y="24"/>
                  </a:cxn>
                  <a:cxn ang="0">
                    <a:pos x="25" y="0"/>
                  </a:cxn>
                  <a:cxn ang="0">
                    <a:pos x="0" y="4"/>
                  </a:cxn>
                  <a:cxn ang="0">
                    <a:pos x="4" y="28"/>
                  </a:cxn>
                  <a:cxn ang="0">
                    <a:pos x="5" y="31"/>
                  </a:cxn>
                  <a:cxn ang="0">
                    <a:pos x="4" y="28"/>
                  </a:cxn>
                  <a:cxn ang="0">
                    <a:pos x="4" y="29"/>
                  </a:cxn>
                  <a:cxn ang="0">
                    <a:pos x="5" y="31"/>
                  </a:cxn>
                  <a:cxn ang="0">
                    <a:pos x="27" y="20"/>
                  </a:cxn>
                </a:cxnLst>
                <a:rect l="0" t="0" r="r" b="b"/>
                <a:pathLst>
                  <a:path w="29" h="31">
                    <a:moveTo>
                      <a:pt x="27" y="20"/>
                    </a:moveTo>
                    <a:lnTo>
                      <a:pt x="29" y="24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4" y="28"/>
                    </a:lnTo>
                    <a:lnTo>
                      <a:pt x="5" y="31"/>
                    </a:lnTo>
                    <a:lnTo>
                      <a:pt x="4" y="28"/>
                    </a:lnTo>
                    <a:lnTo>
                      <a:pt x="4" y="29"/>
                    </a:lnTo>
                    <a:lnTo>
                      <a:pt x="5" y="31"/>
                    </a:lnTo>
                    <a:lnTo>
                      <a:pt x="27" y="2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11" name="Freeform 807"/>
              <p:cNvSpPr>
                <a:spLocks/>
              </p:cNvSpPr>
              <p:nvPr/>
            </p:nvSpPr>
            <p:spPr bwMode="auto">
              <a:xfrm>
                <a:off x="1029" y="1630"/>
                <a:ext cx="31" cy="32"/>
              </a:xfrm>
              <a:custGeom>
                <a:avLst/>
                <a:gdLst/>
                <a:ahLst/>
                <a:cxnLst>
                  <a:cxn ang="0">
                    <a:pos x="29" y="14"/>
                  </a:cxn>
                  <a:cxn ang="0">
                    <a:pos x="31" y="17"/>
                  </a:cxn>
                  <a:cxn ang="0">
                    <a:pos x="22" y="0"/>
                  </a:cxn>
                  <a:cxn ang="0">
                    <a:pos x="0" y="11"/>
                  </a:cxn>
                  <a:cxn ang="0">
                    <a:pos x="9" y="28"/>
                  </a:cxn>
                  <a:cxn ang="0">
                    <a:pos x="11" y="32"/>
                  </a:cxn>
                  <a:cxn ang="0">
                    <a:pos x="9" y="28"/>
                  </a:cxn>
                  <a:cxn ang="0">
                    <a:pos x="10" y="30"/>
                  </a:cxn>
                  <a:cxn ang="0">
                    <a:pos x="11" y="32"/>
                  </a:cxn>
                  <a:cxn ang="0">
                    <a:pos x="29" y="14"/>
                  </a:cxn>
                </a:cxnLst>
                <a:rect l="0" t="0" r="r" b="b"/>
                <a:pathLst>
                  <a:path w="31" h="32">
                    <a:moveTo>
                      <a:pt x="29" y="14"/>
                    </a:moveTo>
                    <a:lnTo>
                      <a:pt x="31" y="17"/>
                    </a:lnTo>
                    <a:lnTo>
                      <a:pt x="22" y="0"/>
                    </a:lnTo>
                    <a:lnTo>
                      <a:pt x="0" y="11"/>
                    </a:lnTo>
                    <a:lnTo>
                      <a:pt x="9" y="28"/>
                    </a:lnTo>
                    <a:lnTo>
                      <a:pt x="11" y="32"/>
                    </a:lnTo>
                    <a:lnTo>
                      <a:pt x="9" y="28"/>
                    </a:lnTo>
                    <a:lnTo>
                      <a:pt x="10" y="30"/>
                    </a:lnTo>
                    <a:lnTo>
                      <a:pt x="11" y="32"/>
                    </a:lnTo>
                    <a:lnTo>
                      <a:pt x="29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12" name="Freeform 808"/>
              <p:cNvSpPr>
                <a:spLocks/>
              </p:cNvSpPr>
              <p:nvPr/>
            </p:nvSpPr>
            <p:spPr bwMode="auto">
              <a:xfrm>
                <a:off x="1041" y="1644"/>
                <a:ext cx="31" cy="32"/>
              </a:xfrm>
              <a:custGeom>
                <a:avLst/>
                <a:gdLst/>
                <a:ahLst/>
                <a:cxnLst>
                  <a:cxn ang="0">
                    <a:pos x="31" y="14"/>
                  </a:cxn>
                  <a:cxn ang="0">
                    <a:pos x="32" y="14"/>
                  </a:cxn>
                  <a:cxn ang="0">
                    <a:pos x="18" y="0"/>
                  </a:cxn>
                  <a:cxn ang="0">
                    <a:pos x="0" y="18"/>
                  </a:cxn>
                  <a:cxn ang="0">
                    <a:pos x="14" y="32"/>
                  </a:cxn>
                  <a:cxn ang="0">
                    <a:pos x="14" y="32"/>
                  </a:cxn>
                  <a:cxn ang="0">
                    <a:pos x="31" y="14"/>
                  </a:cxn>
                </a:cxnLst>
                <a:rect l="0" t="0" r="r" b="b"/>
                <a:pathLst>
                  <a:path w="32" h="32">
                    <a:moveTo>
                      <a:pt x="31" y="14"/>
                    </a:moveTo>
                    <a:lnTo>
                      <a:pt x="32" y="14"/>
                    </a:lnTo>
                    <a:lnTo>
                      <a:pt x="18" y="0"/>
                    </a:lnTo>
                    <a:lnTo>
                      <a:pt x="0" y="18"/>
                    </a:lnTo>
                    <a:lnTo>
                      <a:pt x="14" y="32"/>
                    </a:lnTo>
                    <a:lnTo>
                      <a:pt x="14" y="32"/>
                    </a:lnTo>
                    <a:lnTo>
                      <a:pt x="31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13" name="Freeform 809"/>
              <p:cNvSpPr>
                <a:spLocks/>
              </p:cNvSpPr>
              <p:nvPr/>
            </p:nvSpPr>
            <p:spPr bwMode="auto">
              <a:xfrm>
                <a:off x="1055" y="1658"/>
                <a:ext cx="17" cy="18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0" y="18"/>
                  </a:cxn>
                  <a:cxn ang="0">
                    <a:pos x="17" y="0"/>
                  </a:cxn>
                </a:cxnLst>
                <a:rect l="0" t="0" r="r" b="b"/>
                <a:pathLst>
                  <a:path w="17" h="18">
                    <a:moveTo>
                      <a:pt x="17" y="0"/>
                    </a:moveTo>
                    <a:lnTo>
                      <a:pt x="9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0" y="18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14" name="Freeform 810"/>
              <p:cNvSpPr>
                <a:spLocks/>
              </p:cNvSpPr>
              <p:nvPr/>
            </p:nvSpPr>
            <p:spPr bwMode="auto">
              <a:xfrm>
                <a:off x="1055" y="1658"/>
                <a:ext cx="34" cy="32"/>
              </a:xfrm>
              <a:custGeom>
                <a:avLst/>
                <a:gdLst/>
                <a:ahLst/>
                <a:cxnLst>
                  <a:cxn ang="0">
                    <a:pos x="35" y="18"/>
                  </a:cxn>
                  <a:cxn ang="0">
                    <a:pos x="32" y="14"/>
                  </a:cxn>
                  <a:cxn ang="0">
                    <a:pos x="17" y="0"/>
                  </a:cxn>
                  <a:cxn ang="0">
                    <a:pos x="0" y="18"/>
                  </a:cxn>
                  <a:cxn ang="0">
                    <a:pos x="15" y="32"/>
                  </a:cxn>
                  <a:cxn ang="0">
                    <a:pos x="12" y="28"/>
                  </a:cxn>
                  <a:cxn ang="0">
                    <a:pos x="35" y="18"/>
                  </a:cxn>
                  <a:cxn ang="0">
                    <a:pos x="34" y="16"/>
                  </a:cxn>
                  <a:cxn ang="0">
                    <a:pos x="32" y="14"/>
                  </a:cxn>
                  <a:cxn ang="0">
                    <a:pos x="35" y="18"/>
                  </a:cxn>
                </a:cxnLst>
                <a:rect l="0" t="0" r="r" b="b"/>
                <a:pathLst>
                  <a:path w="35" h="32">
                    <a:moveTo>
                      <a:pt x="35" y="18"/>
                    </a:moveTo>
                    <a:lnTo>
                      <a:pt x="32" y="14"/>
                    </a:lnTo>
                    <a:lnTo>
                      <a:pt x="17" y="0"/>
                    </a:lnTo>
                    <a:lnTo>
                      <a:pt x="0" y="18"/>
                    </a:lnTo>
                    <a:lnTo>
                      <a:pt x="15" y="32"/>
                    </a:lnTo>
                    <a:lnTo>
                      <a:pt x="12" y="28"/>
                    </a:lnTo>
                    <a:lnTo>
                      <a:pt x="35" y="18"/>
                    </a:lnTo>
                    <a:lnTo>
                      <a:pt x="34" y="16"/>
                    </a:lnTo>
                    <a:lnTo>
                      <a:pt x="32" y="14"/>
                    </a:lnTo>
                    <a:lnTo>
                      <a:pt x="35" y="1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15" name="Freeform 811"/>
              <p:cNvSpPr>
                <a:spLocks/>
              </p:cNvSpPr>
              <p:nvPr/>
            </p:nvSpPr>
            <p:spPr bwMode="auto">
              <a:xfrm>
                <a:off x="1067" y="1676"/>
                <a:ext cx="32" cy="30"/>
              </a:xfrm>
              <a:custGeom>
                <a:avLst/>
                <a:gdLst/>
                <a:ahLst/>
                <a:cxnLst>
                  <a:cxn ang="0">
                    <a:pos x="32" y="24"/>
                  </a:cxn>
                  <a:cxn ang="0">
                    <a:pos x="31" y="21"/>
                  </a:cxn>
                  <a:cxn ang="0">
                    <a:pos x="23" y="0"/>
                  </a:cxn>
                  <a:cxn ang="0">
                    <a:pos x="0" y="10"/>
                  </a:cxn>
                  <a:cxn ang="0">
                    <a:pos x="8" y="30"/>
                  </a:cxn>
                  <a:cxn ang="0">
                    <a:pos x="7" y="27"/>
                  </a:cxn>
                  <a:cxn ang="0">
                    <a:pos x="32" y="24"/>
                  </a:cxn>
                  <a:cxn ang="0">
                    <a:pos x="32" y="23"/>
                  </a:cxn>
                  <a:cxn ang="0">
                    <a:pos x="31" y="21"/>
                  </a:cxn>
                  <a:cxn ang="0">
                    <a:pos x="32" y="24"/>
                  </a:cxn>
                </a:cxnLst>
                <a:rect l="0" t="0" r="r" b="b"/>
                <a:pathLst>
                  <a:path w="32" h="30">
                    <a:moveTo>
                      <a:pt x="32" y="24"/>
                    </a:moveTo>
                    <a:lnTo>
                      <a:pt x="31" y="21"/>
                    </a:lnTo>
                    <a:lnTo>
                      <a:pt x="23" y="0"/>
                    </a:lnTo>
                    <a:lnTo>
                      <a:pt x="0" y="10"/>
                    </a:lnTo>
                    <a:lnTo>
                      <a:pt x="8" y="30"/>
                    </a:lnTo>
                    <a:lnTo>
                      <a:pt x="7" y="27"/>
                    </a:lnTo>
                    <a:lnTo>
                      <a:pt x="32" y="24"/>
                    </a:lnTo>
                    <a:lnTo>
                      <a:pt x="32" y="23"/>
                    </a:lnTo>
                    <a:lnTo>
                      <a:pt x="31" y="21"/>
                    </a:lnTo>
                    <a:lnTo>
                      <a:pt x="32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16" name="Freeform 812"/>
              <p:cNvSpPr>
                <a:spLocks/>
              </p:cNvSpPr>
              <p:nvPr/>
            </p:nvSpPr>
            <p:spPr bwMode="auto">
              <a:xfrm>
                <a:off x="1073" y="1700"/>
                <a:ext cx="27" cy="26"/>
              </a:xfrm>
              <a:custGeom>
                <a:avLst/>
                <a:gdLst/>
                <a:ahLst/>
                <a:cxnLst>
                  <a:cxn ang="0">
                    <a:pos x="28" y="24"/>
                  </a:cxn>
                  <a:cxn ang="0">
                    <a:pos x="28" y="23"/>
                  </a:cxn>
                  <a:cxn ang="0">
                    <a:pos x="25" y="0"/>
                  </a:cxn>
                  <a:cxn ang="0">
                    <a:pos x="0" y="3"/>
                  </a:cxn>
                  <a:cxn ang="0">
                    <a:pos x="3" y="25"/>
                  </a:cxn>
                  <a:cxn ang="0">
                    <a:pos x="3" y="24"/>
                  </a:cxn>
                  <a:cxn ang="0">
                    <a:pos x="28" y="24"/>
                  </a:cxn>
                </a:cxnLst>
                <a:rect l="0" t="0" r="r" b="b"/>
                <a:pathLst>
                  <a:path w="28" h="25">
                    <a:moveTo>
                      <a:pt x="28" y="24"/>
                    </a:moveTo>
                    <a:lnTo>
                      <a:pt x="28" y="23"/>
                    </a:lnTo>
                    <a:lnTo>
                      <a:pt x="25" y="0"/>
                    </a:lnTo>
                    <a:lnTo>
                      <a:pt x="0" y="3"/>
                    </a:lnTo>
                    <a:lnTo>
                      <a:pt x="3" y="25"/>
                    </a:lnTo>
                    <a:lnTo>
                      <a:pt x="3" y="24"/>
                    </a:lnTo>
                    <a:lnTo>
                      <a:pt x="28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17" name="Freeform 813"/>
              <p:cNvSpPr>
                <a:spLocks/>
              </p:cNvSpPr>
              <p:nvPr/>
            </p:nvSpPr>
            <p:spPr bwMode="auto">
              <a:xfrm>
                <a:off x="1077" y="1724"/>
                <a:ext cx="24" cy="0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0" y="0"/>
                  </a:cxn>
                  <a:cxn ang="0">
                    <a:pos x="25" y="0"/>
                  </a:cxn>
                </a:cxnLst>
                <a:rect l="0" t="0" r="r" b="b"/>
                <a:pathLst>
                  <a:path w="25">
                    <a:moveTo>
                      <a:pt x="25" y="0"/>
                    </a:move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0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18" name="Freeform 814"/>
              <p:cNvSpPr>
                <a:spLocks/>
              </p:cNvSpPr>
              <p:nvPr/>
            </p:nvSpPr>
            <p:spPr bwMode="auto">
              <a:xfrm>
                <a:off x="1077" y="1724"/>
                <a:ext cx="24" cy="28"/>
              </a:xfrm>
              <a:custGeom>
                <a:avLst/>
                <a:gdLst/>
                <a:ahLst/>
                <a:cxnLst>
                  <a:cxn ang="0">
                    <a:pos x="24" y="19"/>
                  </a:cxn>
                  <a:cxn ang="0">
                    <a:pos x="25" y="24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24"/>
                  </a:cxn>
                  <a:cxn ang="0">
                    <a:pos x="1" y="28"/>
                  </a:cxn>
                  <a:cxn ang="0">
                    <a:pos x="0" y="24"/>
                  </a:cxn>
                  <a:cxn ang="0">
                    <a:pos x="0" y="26"/>
                  </a:cxn>
                  <a:cxn ang="0">
                    <a:pos x="1" y="28"/>
                  </a:cxn>
                  <a:cxn ang="0">
                    <a:pos x="24" y="19"/>
                  </a:cxn>
                </a:cxnLst>
                <a:rect l="0" t="0" r="r" b="b"/>
                <a:pathLst>
                  <a:path w="25" h="28">
                    <a:moveTo>
                      <a:pt x="24" y="19"/>
                    </a:moveTo>
                    <a:lnTo>
                      <a:pt x="25" y="24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24"/>
                    </a:lnTo>
                    <a:lnTo>
                      <a:pt x="1" y="28"/>
                    </a:lnTo>
                    <a:lnTo>
                      <a:pt x="0" y="24"/>
                    </a:lnTo>
                    <a:lnTo>
                      <a:pt x="0" y="26"/>
                    </a:lnTo>
                    <a:lnTo>
                      <a:pt x="1" y="28"/>
                    </a:lnTo>
                    <a:lnTo>
                      <a:pt x="24" y="1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19" name="Freeform 815"/>
              <p:cNvSpPr>
                <a:spLocks/>
              </p:cNvSpPr>
              <p:nvPr/>
            </p:nvSpPr>
            <p:spPr bwMode="auto">
              <a:xfrm>
                <a:off x="1077" y="1744"/>
                <a:ext cx="29" cy="30"/>
              </a:xfrm>
              <a:custGeom>
                <a:avLst/>
                <a:gdLst/>
                <a:ahLst/>
                <a:cxnLst>
                  <a:cxn ang="0">
                    <a:pos x="26" y="13"/>
                  </a:cxn>
                  <a:cxn ang="0">
                    <a:pos x="29" y="17"/>
                  </a:cxn>
                  <a:cxn ang="0">
                    <a:pos x="23" y="0"/>
                  </a:cxn>
                  <a:cxn ang="0">
                    <a:pos x="0" y="9"/>
                  </a:cxn>
                  <a:cxn ang="0">
                    <a:pos x="6" y="26"/>
                  </a:cxn>
                  <a:cxn ang="0">
                    <a:pos x="9" y="30"/>
                  </a:cxn>
                  <a:cxn ang="0">
                    <a:pos x="6" y="26"/>
                  </a:cxn>
                  <a:cxn ang="0">
                    <a:pos x="7" y="29"/>
                  </a:cxn>
                  <a:cxn ang="0">
                    <a:pos x="9" y="30"/>
                  </a:cxn>
                  <a:cxn ang="0">
                    <a:pos x="26" y="13"/>
                  </a:cxn>
                </a:cxnLst>
                <a:rect l="0" t="0" r="r" b="b"/>
                <a:pathLst>
                  <a:path w="29" h="30">
                    <a:moveTo>
                      <a:pt x="26" y="13"/>
                    </a:moveTo>
                    <a:lnTo>
                      <a:pt x="29" y="17"/>
                    </a:lnTo>
                    <a:lnTo>
                      <a:pt x="23" y="0"/>
                    </a:lnTo>
                    <a:lnTo>
                      <a:pt x="0" y="9"/>
                    </a:lnTo>
                    <a:lnTo>
                      <a:pt x="6" y="26"/>
                    </a:lnTo>
                    <a:lnTo>
                      <a:pt x="9" y="30"/>
                    </a:lnTo>
                    <a:lnTo>
                      <a:pt x="6" y="26"/>
                    </a:lnTo>
                    <a:lnTo>
                      <a:pt x="7" y="29"/>
                    </a:lnTo>
                    <a:lnTo>
                      <a:pt x="9" y="30"/>
                    </a:lnTo>
                    <a:lnTo>
                      <a:pt x="26" y="1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20" name="Freeform 816"/>
              <p:cNvSpPr>
                <a:spLocks/>
              </p:cNvSpPr>
              <p:nvPr/>
            </p:nvSpPr>
            <p:spPr bwMode="auto">
              <a:xfrm>
                <a:off x="1085" y="1756"/>
                <a:ext cx="31" cy="28"/>
              </a:xfrm>
              <a:custGeom>
                <a:avLst/>
                <a:gdLst/>
                <a:ahLst/>
                <a:cxnLst>
                  <a:cxn ang="0">
                    <a:pos x="30" y="13"/>
                  </a:cxn>
                  <a:cxn ang="0">
                    <a:pos x="28" y="11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11" y="28"/>
                  </a:cxn>
                  <a:cxn ang="0">
                    <a:pos x="10" y="27"/>
                  </a:cxn>
                  <a:cxn ang="0">
                    <a:pos x="30" y="13"/>
                  </a:cxn>
                  <a:cxn ang="0">
                    <a:pos x="29" y="12"/>
                  </a:cxn>
                  <a:cxn ang="0">
                    <a:pos x="28" y="11"/>
                  </a:cxn>
                  <a:cxn ang="0">
                    <a:pos x="30" y="13"/>
                  </a:cxn>
                </a:cxnLst>
                <a:rect l="0" t="0" r="r" b="b"/>
                <a:pathLst>
                  <a:path w="30" h="28">
                    <a:moveTo>
                      <a:pt x="30" y="13"/>
                    </a:moveTo>
                    <a:lnTo>
                      <a:pt x="28" y="11"/>
                    </a:lnTo>
                    <a:lnTo>
                      <a:pt x="17" y="0"/>
                    </a:lnTo>
                    <a:lnTo>
                      <a:pt x="0" y="17"/>
                    </a:lnTo>
                    <a:lnTo>
                      <a:pt x="11" y="28"/>
                    </a:lnTo>
                    <a:lnTo>
                      <a:pt x="10" y="27"/>
                    </a:lnTo>
                    <a:lnTo>
                      <a:pt x="30" y="13"/>
                    </a:lnTo>
                    <a:lnTo>
                      <a:pt x="29" y="12"/>
                    </a:lnTo>
                    <a:lnTo>
                      <a:pt x="28" y="11"/>
                    </a:lnTo>
                    <a:lnTo>
                      <a:pt x="30" y="1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21" name="Freeform 817"/>
              <p:cNvSpPr>
                <a:spLocks/>
              </p:cNvSpPr>
              <p:nvPr/>
            </p:nvSpPr>
            <p:spPr bwMode="auto">
              <a:xfrm>
                <a:off x="1096" y="1756"/>
                <a:ext cx="20" cy="16"/>
              </a:xfrm>
              <a:custGeom>
                <a:avLst/>
                <a:gdLst/>
                <a:ahLst/>
                <a:cxnLst>
                  <a:cxn ang="0">
                    <a:pos x="20" y="2"/>
                  </a:cxn>
                  <a:cxn ang="0">
                    <a:pos x="10" y="9"/>
                  </a:cxn>
                  <a:cxn ang="0">
                    <a:pos x="10" y="9"/>
                  </a:cxn>
                  <a:cxn ang="0">
                    <a:pos x="10" y="9"/>
                  </a:cxn>
                  <a:cxn ang="0">
                    <a:pos x="10" y="9"/>
                  </a:cxn>
                  <a:cxn ang="0">
                    <a:pos x="0" y="16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20" y="2"/>
                  </a:cxn>
                </a:cxnLst>
                <a:rect l="0" t="0" r="r" b="b"/>
                <a:pathLst>
                  <a:path w="20" h="16">
                    <a:moveTo>
                      <a:pt x="20" y="2"/>
                    </a:moveTo>
                    <a:lnTo>
                      <a:pt x="10" y="9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10" y="9"/>
                    </a:lnTo>
                    <a:lnTo>
                      <a:pt x="0" y="16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20" y="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22" name="Freeform 818"/>
              <p:cNvSpPr>
                <a:spLocks/>
              </p:cNvSpPr>
              <p:nvPr/>
            </p:nvSpPr>
            <p:spPr bwMode="auto">
              <a:xfrm>
                <a:off x="1096" y="1756"/>
                <a:ext cx="32" cy="26"/>
              </a:xfrm>
              <a:custGeom>
                <a:avLst/>
                <a:gdLst/>
                <a:ahLst/>
                <a:cxnLst>
                  <a:cxn ang="0">
                    <a:pos x="30" y="15"/>
                  </a:cxn>
                  <a:cxn ang="0">
                    <a:pos x="28" y="12"/>
                  </a:cxn>
                  <a:cxn ang="0">
                    <a:pos x="20" y="0"/>
                  </a:cxn>
                  <a:cxn ang="0">
                    <a:pos x="0" y="14"/>
                  </a:cxn>
                  <a:cxn ang="0">
                    <a:pos x="8" y="26"/>
                  </a:cxn>
                  <a:cxn ang="0">
                    <a:pos x="6" y="22"/>
                  </a:cxn>
                  <a:cxn ang="0">
                    <a:pos x="30" y="15"/>
                  </a:cxn>
                  <a:cxn ang="0">
                    <a:pos x="29" y="13"/>
                  </a:cxn>
                  <a:cxn ang="0">
                    <a:pos x="28" y="12"/>
                  </a:cxn>
                  <a:cxn ang="0">
                    <a:pos x="30" y="15"/>
                  </a:cxn>
                </a:cxnLst>
                <a:rect l="0" t="0" r="r" b="b"/>
                <a:pathLst>
                  <a:path w="30" h="26">
                    <a:moveTo>
                      <a:pt x="30" y="15"/>
                    </a:moveTo>
                    <a:lnTo>
                      <a:pt x="28" y="12"/>
                    </a:lnTo>
                    <a:lnTo>
                      <a:pt x="20" y="0"/>
                    </a:lnTo>
                    <a:lnTo>
                      <a:pt x="0" y="14"/>
                    </a:lnTo>
                    <a:lnTo>
                      <a:pt x="8" y="26"/>
                    </a:lnTo>
                    <a:lnTo>
                      <a:pt x="6" y="22"/>
                    </a:lnTo>
                    <a:lnTo>
                      <a:pt x="30" y="15"/>
                    </a:lnTo>
                    <a:lnTo>
                      <a:pt x="29" y="13"/>
                    </a:lnTo>
                    <a:lnTo>
                      <a:pt x="28" y="12"/>
                    </a:lnTo>
                    <a:lnTo>
                      <a:pt x="30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23" name="Freeform 819"/>
              <p:cNvSpPr>
                <a:spLocks/>
              </p:cNvSpPr>
              <p:nvPr/>
            </p:nvSpPr>
            <p:spPr bwMode="auto">
              <a:xfrm>
                <a:off x="1102" y="1756"/>
                <a:ext cx="27" cy="18"/>
              </a:xfrm>
              <a:custGeom>
                <a:avLst/>
                <a:gdLst/>
                <a:ahLst/>
                <a:cxnLst>
                  <a:cxn ang="0">
                    <a:pos x="28" y="15"/>
                  </a:cxn>
                  <a:cxn ang="0">
                    <a:pos x="28" y="11"/>
                  </a:cxn>
                  <a:cxn ang="0">
                    <a:pos x="24" y="0"/>
                  </a:cxn>
                  <a:cxn ang="0">
                    <a:pos x="0" y="7"/>
                  </a:cxn>
                  <a:cxn ang="0">
                    <a:pos x="4" y="18"/>
                  </a:cxn>
                  <a:cxn ang="0">
                    <a:pos x="3" y="15"/>
                  </a:cxn>
                  <a:cxn ang="0">
                    <a:pos x="28" y="15"/>
                  </a:cxn>
                  <a:cxn ang="0">
                    <a:pos x="28" y="13"/>
                  </a:cxn>
                  <a:cxn ang="0">
                    <a:pos x="28" y="11"/>
                  </a:cxn>
                  <a:cxn ang="0">
                    <a:pos x="28" y="15"/>
                  </a:cxn>
                </a:cxnLst>
                <a:rect l="0" t="0" r="r" b="b"/>
                <a:pathLst>
                  <a:path w="28" h="18">
                    <a:moveTo>
                      <a:pt x="28" y="15"/>
                    </a:moveTo>
                    <a:lnTo>
                      <a:pt x="28" y="11"/>
                    </a:lnTo>
                    <a:lnTo>
                      <a:pt x="24" y="0"/>
                    </a:lnTo>
                    <a:lnTo>
                      <a:pt x="0" y="7"/>
                    </a:lnTo>
                    <a:lnTo>
                      <a:pt x="4" y="18"/>
                    </a:lnTo>
                    <a:lnTo>
                      <a:pt x="3" y="15"/>
                    </a:lnTo>
                    <a:lnTo>
                      <a:pt x="28" y="15"/>
                    </a:lnTo>
                    <a:lnTo>
                      <a:pt x="28" y="13"/>
                    </a:lnTo>
                    <a:lnTo>
                      <a:pt x="28" y="11"/>
                    </a:lnTo>
                    <a:lnTo>
                      <a:pt x="28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24" name="Freeform 820"/>
              <p:cNvSpPr>
                <a:spLocks/>
              </p:cNvSpPr>
              <p:nvPr/>
            </p:nvSpPr>
            <p:spPr bwMode="auto">
              <a:xfrm>
                <a:off x="1106" y="1756"/>
                <a:ext cx="24" cy="10"/>
              </a:xfrm>
              <a:custGeom>
                <a:avLst/>
                <a:gdLst/>
                <a:ahLst/>
                <a:cxnLst>
                  <a:cxn ang="0">
                    <a:pos x="13" y="11"/>
                  </a:cxn>
                  <a:cxn ang="0">
                    <a:pos x="25" y="11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13" y="11"/>
                  </a:cxn>
                </a:cxnLst>
                <a:rect l="0" t="0" r="r" b="b"/>
                <a:pathLst>
                  <a:path w="25" h="11">
                    <a:moveTo>
                      <a:pt x="13" y="11"/>
                    </a:moveTo>
                    <a:lnTo>
                      <a:pt x="25" y="11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13" y="1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25" name="Freeform 821"/>
              <p:cNvSpPr>
                <a:spLocks/>
              </p:cNvSpPr>
              <p:nvPr/>
            </p:nvSpPr>
            <p:spPr bwMode="auto">
              <a:xfrm>
                <a:off x="1026" y="1550"/>
                <a:ext cx="29" cy="26"/>
              </a:xfrm>
              <a:custGeom>
                <a:avLst/>
                <a:gdLst/>
                <a:ahLst/>
                <a:cxnLst>
                  <a:cxn ang="0">
                    <a:pos x="29" y="11"/>
                  </a:cxn>
                  <a:cxn ang="0">
                    <a:pos x="27" y="8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9" y="25"/>
                  </a:cxn>
                  <a:cxn ang="0">
                    <a:pos x="7" y="23"/>
                  </a:cxn>
                  <a:cxn ang="0">
                    <a:pos x="29" y="11"/>
                  </a:cxn>
                  <a:cxn ang="0">
                    <a:pos x="28" y="9"/>
                  </a:cxn>
                  <a:cxn ang="0">
                    <a:pos x="27" y="8"/>
                  </a:cxn>
                  <a:cxn ang="0">
                    <a:pos x="29" y="11"/>
                  </a:cxn>
                </a:cxnLst>
                <a:rect l="0" t="0" r="r" b="b"/>
                <a:pathLst>
                  <a:path w="29" h="25">
                    <a:moveTo>
                      <a:pt x="29" y="11"/>
                    </a:moveTo>
                    <a:lnTo>
                      <a:pt x="27" y="8"/>
                    </a:lnTo>
                    <a:lnTo>
                      <a:pt x="19" y="0"/>
                    </a:lnTo>
                    <a:lnTo>
                      <a:pt x="0" y="16"/>
                    </a:lnTo>
                    <a:lnTo>
                      <a:pt x="9" y="25"/>
                    </a:lnTo>
                    <a:lnTo>
                      <a:pt x="7" y="23"/>
                    </a:lnTo>
                    <a:lnTo>
                      <a:pt x="29" y="11"/>
                    </a:lnTo>
                    <a:lnTo>
                      <a:pt x="28" y="9"/>
                    </a:lnTo>
                    <a:lnTo>
                      <a:pt x="27" y="8"/>
                    </a:lnTo>
                    <a:lnTo>
                      <a:pt x="29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26" name="Freeform 822"/>
              <p:cNvSpPr>
                <a:spLocks/>
              </p:cNvSpPr>
              <p:nvPr/>
            </p:nvSpPr>
            <p:spPr bwMode="auto">
              <a:xfrm>
                <a:off x="1032" y="1562"/>
                <a:ext cx="29" cy="22"/>
              </a:xfrm>
              <a:custGeom>
                <a:avLst/>
                <a:gdLst/>
                <a:ahLst/>
                <a:cxnLst>
                  <a:cxn ang="0">
                    <a:pos x="29" y="14"/>
                  </a:cxn>
                  <a:cxn ang="0">
                    <a:pos x="28" y="11"/>
                  </a:cxn>
                  <a:cxn ang="0">
                    <a:pos x="22" y="0"/>
                  </a:cxn>
                  <a:cxn ang="0">
                    <a:pos x="0" y="12"/>
                  </a:cxn>
                  <a:cxn ang="0">
                    <a:pos x="6" y="23"/>
                  </a:cxn>
                  <a:cxn ang="0">
                    <a:pos x="5" y="20"/>
                  </a:cxn>
                  <a:cxn ang="0">
                    <a:pos x="29" y="14"/>
                  </a:cxn>
                  <a:cxn ang="0">
                    <a:pos x="28" y="12"/>
                  </a:cxn>
                  <a:cxn ang="0">
                    <a:pos x="28" y="11"/>
                  </a:cxn>
                  <a:cxn ang="0">
                    <a:pos x="29" y="14"/>
                  </a:cxn>
                </a:cxnLst>
                <a:rect l="0" t="0" r="r" b="b"/>
                <a:pathLst>
                  <a:path w="29" h="23">
                    <a:moveTo>
                      <a:pt x="29" y="14"/>
                    </a:moveTo>
                    <a:lnTo>
                      <a:pt x="28" y="11"/>
                    </a:lnTo>
                    <a:lnTo>
                      <a:pt x="22" y="0"/>
                    </a:lnTo>
                    <a:lnTo>
                      <a:pt x="0" y="12"/>
                    </a:lnTo>
                    <a:lnTo>
                      <a:pt x="6" y="23"/>
                    </a:lnTo>
                    <a:lnTo>
                      <a:pt x="5" y="20"/>
                    </a:lnTo>
                    <a:lnTo>
                      <a:pt x="29" y="14"/>
                    </a:lnTo>
                    <a:lnTo>
                      <a:pt x="28" y="12"/>
                    </a:lnTo>
                    <a:lnTo>
                      <a:pt x="28" y="11"/>
                    </a:lnTo>
                    <a:lnTo>
                      <a:pt x="29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27" name="Freeform 823"/>
              <p:cNvSpPr>
                <a:spLocks/>
              </p:cNvSpPr>
              <p:nvPr/>
            </p:nvSpPr>
            <p:spPr bwMode="auto">
              <a:xfrm>
                <a:off x="1038" y="1576"/>
                <a:ext cx="29" cy="26"/>
              </a:xfrm>
              <a:custGeom>
                <a:avLst/>
                <a:gdLst/>
                <a:ahLst/>
                <a:cxnLst>
                  <a:cxn ang="0">
                    <a:pos x="29" y="21"/>
                  </a:cxn>
                  <a:cxn ang="0">
                    <a:pos x="29" y="20"/>
                  </a:cxn>
                  <a:cxn ang="0">
                    <a:pos x="24" y="0"/>
                  </a:cxn>
                  <a:cxn ang="0">
                    <a:pos x="0" y="6"/>
                  </a:cxn>
                  <a:cxn ang="0">
                    <a:pos x="5" y="26"/>
                  </a:cxn>
                  <a:cxn ang="0">
                    <a:pos x="5" y="26"/>
                  </a:cxn>
                  <a:cxn ang="0">
                    <a:pos x="29" y="21"/>
                  </a:cxn>
                </a:cxnLst>
                <a:rect l="0" t="0" r="r" b="b"/>
                <a:pathLst>
                  <a:path w="29" h="26">
                    <a:moveTo>
                      <a:pt x="29" y="21"/>
                    </a:moveTo>
                    <a:lnTo>
                      <a:pt x="29" y="20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5" y="26"/>
                    </a:lnTo>
                    <a:lnTo>
                      <a:pt x="5" y="26"/>
                    </a:lnTo>
                    <a:lnTo>
                      <a:pt x="29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28" name="Freeform 824"/>
              <p:cNvSpPr>
                <a:spLocks/>
              </p:cNvSpPr>
              <p:nvPr/>
            </p:nvSpPr>
            <p:spPr bwMode="auto">
              <a:xfrm>
                <a:off x="1043" y="1596"/>
                <a:ext cx="24" cy="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0" y="5"/>
                  </a:cxn>
                  <a:cxn ang="0">
                    <a:pos x="24" y="0"/>
                  </a:cxn>
                </a:cxnLst>
                <a:rect l="0" t="0" r="r" b="b"/>
                <a:pathLst>
                  <a:path w="24" h="5">
                    <a:moveTo>
                      <a:pt x="24" y="0"/>
                    </a:move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0" y="5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29" name="Freeform 825"/>
              <p:cNvSpPr>
                <a:spLocks/>
              </p:cNvSpPr>
              <p:nvPr/>
            </p:nvSpPr>
            <p:spPr bwMode="auto">
              <a:xfrm>
                <a:off x="1043" y="1596"/>
                <a:ext cx="27" cy="26"/>
              </a:xfrm>
              <a:custGeom>
                <a:avLst/>
                <a:gdLst/>
                <a:ahLst/>
                <a:cxnLst>
                  <a:cxn ang="0">
                    <a:pos x="28" y="19"/>
                  </a:cxn>
                  <a:cxn ang="0">
                    <a:pos x="28" y="20"/>
                  </a:cxn>
                  <a:cxn ang="0">
                    <a:pos x="24" y="0"/>
                  </a:cxn>
                  <a:cxn ang="0">
                    <a:pos x="0" y="5"/>
                  </a:cxn>
                  <a:cxn ang="0">
                    <a:pos x="4" y="24"/>
                  </a:cxn>
                  <a:cxn ang="0">
                    <a:pos x="4" y="25"/>
                  </a:cxn>
                  <a:cxn ang="0">
                    <a:pos x="28" y="19"/>
                  </a:cxn>
                </a:cxnLst>
                <a:rect l="0" t="0" r="r" b="b"/>
                <a:pathLst>
                  <a:path w="28" h="25">
                    <a:moveTo>
                      <a:pt x="28" y="19"/>
                    </a:moveTo>
                    <a:lnTo>
                      <a:pt x="28" y="20"/>
                    </a:lnTo>
                    <a:lnTo>
                      <a:pt x="24" y="0"/>
                    </a:lnTo>
                    <a:lnTo>
                      <a:pt x="0" y="5"/>
                    </a:lnTo>
                    <a:lnTo>
                      <a:pt x="4" y="24"/>
                    </a:lnTo>
                    <a:lnTo>
                      <a:pt x="4" y="25"/>
                    </a:lnTo>
                    <a:lnTo>
                      <a:pt x="28" y="1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30" name="Freeform 826"/>
              <p:cNvSpPr>
                <a:spLocks/>
              </p:cNvSpPr>
              <p:nvPr/>
            </p:nvSpPr>
            <p:spPr bwMode="auto">
              <a:xfrm>
                <a:off x="1046" y="1616"/>
                <a:ext cx="29" cy="30"/>
              </a:xfrm>
              <a:custGeom>
                <a:avLst/>
                <a:gdLst/>
                <a:ahLst/>
                <a:cxnLst>
                  <a:cxn ang="0">
                    <a:pos x="26" y="15"/>
                  </a:cxn>
                  <a:cxn ang="0">
                    <a:pos x="29" y="20"/>
                  </a:cxn>
                  <a:cxn ang="0">
                    <a:pos x="24" y="0"/>
                  </a:cxn>
                  <a:cxn ang="0">
                    <a:pos x="0" y="6"/>
                  </a:cxn>
                  <a:cxn ang="0">
                    <a:pos x="5" y="26"/>
                  </a:cxn>
                  <a:cxn ang="0">
                    <a:pos x="7" y="31"/>
                  </a:cxn>
                  <a:cxn ang="0">
                    <a:pos x="5" y="26"/>
                  </a:cxn>
                  <a:cxn ang="0">
                    <a:pos x="5" y="29"/>
                  </a:cxn>
                  <a:cxn ang="0">
                    <a:pos x="7" y="31"/>
                  </a:cxn>
                  <a:cxn ang="0">
                    <a:pos x="26" y="15"/>
                  </a:cxn>
                </a:cxnLst>
                <a:rect l="0" t="0" r="r" b="b"/>
                <a:pathLst>
                  <a:path w="29" h="31">
                    <a:moveTo>
                      <a:pt x="26" y="15"/>
                    </a:moveTo>
                    <a:lnTo>
                      <a:pt x="29" y="20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5" y="26"/>
                    </a:lnTo>
                    <a:lnTo>
                      <a:pt x="7" y="31"/>
                    </a:lnTo>
                    <a:lnTo>
                      <a:pt x="5" y="26"/>
                    </a:lnTo>
                    <a:lnTo>
                      <a:pt x="5" y="29"/>
                    </a:lnTo>
                    <a:lnTo>
                      <a:pt x="7" y="31"/>
                    </a:lnTo>
                    <a:lnTo>
                      <a:pt x="26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31" name="Freeform 827"/>
              <p:cNvSpPr>
                <a:spLocks/>
              </p:cNvSpPr>
              <p:nvPr/>
            </p:nvSpPr>
            <p:spPr bwMode="auto">
              <a:xfrm>
                <a:off x="1053" y="1630"/>
                <a:ext cx="34" cy="36"/>
              </a:xfrm>
              <a:custGeom>
                <a:avLst/>
                <a:gdLst/>
                <a:ahLst/>
                <a:cxnLst>
                  <a:cxn ang="0">
                    <a:pos x="31" y="15"/>
                  </a:cxn>
                  <a:cxn ang="0">
                    <a:pos x="34" y="18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15" y="33"/>
                  </a:cxn>
                  <a:cxn ang="0">
                    <a:pos x="19" y="36"/>
                  </a:cxn>
                  <a:cxn ang="0">
                    <a:pos x="15" y="33"/>
                  </a:cxn>
                  <a:cxn ang="0">
                    <a:pos x="16" y="35"/>
                  </a:cxn>
                  <a:cxn ang="0">
                    <a:pos x="19" y="36"/>
                  </a:cxn>
                  <a:cxn ang="0">
                    <a:pos x="31" y="15"/>
                  </a:cxn>
                </a:cxnLst>
                <a:rect l="0" t="0" r="r" b="b"/>
                <a:pathLst>
                  <a:path w="34" h="36">
                    <a:moveTo>
                      <a:pt x="31" y="15"/>
                    </a:moveTo>
                    <a:lnTo>
                      <a:pt x="34" y="18"/>
                    </a:lnTo>
                    <a:lnTo>
                      <a:pt x="19" y="0"/>
                    </a:lnTo>
                    <a:lnTo>
                      <a:pt x="0" y="16"/>
                    </a:lnTo>
                    <a:lnTo>
                      <a:pt x="15" y="33"/>
                    </a:lnTo>
                    <a:lnTo>
                      <a:pt x="19" y="36"/>
                    </a:lnTo>
                    <a:lnTo>
                      <a:pt x="15" y="33"/>
                    </a:lnTo>
                    <a:lnTo>
                      <a:pt x="16" y="35"/>
                    </a:lnTo>
                    <a:lnTo>
                      <a:pt x="19" y="36"/>
                    </a:lnTo>
                    <a:lnTo>
                      <a:pt x="31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32" name="Freeform 828"/>
              <p:cNvSpPr>
                <a:spLocks/>
              </p:cNvSpPr>
              <p:nvPr/>
            </p:nvSpPr>
            <p:spPr bwMode="auto">
              <a:xfrm>
                <a:off x="1068" y="1646"/>
                <a:ext cx="15" cy="20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0" y="11"/>
                  </a:cxn>
                  <a:cxn ang="0">
                    <a:pos x="10" y="11"/>
                  </a:cxn>
                  <a:cxn ang="0">
                    <a:pos x="10" y="11"/>
                  </a:cxn>
                  <a:cxn ang="0">
                    <a:pos x="10" y="11"/>
                  </a:cxn>
                  <a:cxn ang="0">
                    <a:pos x="4" y="21"/>
                  </a:cxn>
                  <a:cxn ang="0">
                    <a:pos x="0" y="18"/>
                  </a:cxn>
                  <a:cxn ang="0">
                    <a:pos x="1" y="20"/>
                  </a:cxn>
                  <a:cxn ang="0">
                    <a:pos x="4" y="21"/>
                  </a:cxn>
                  <a:cxn ang="0">
                    <a:pos x="16" y="0"/>
                  </a:cxn>
                </a:cxnLst>
                <a:rect l="0" t="0" r="r" b="b"/>
                <a:pathLst>
                  <a:path w="16" h="21">
                    <a:moveTo>
                      <a:pt x="16" y="0"/>
                    </a:move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10" y="11"/>
                    </a:lnTo>
                    <a:lnTo>
                      <a:pt x="4" y="21"/>
                    </a:lnTo>
                    <a:lnTo>
                      <a:pt x="0" y="18"/>
                    </a:lnTo>
                    <a:lnTo>
                      <a:pt x="1" y="20"/>
                    </a:lnTo>
                    <a:lnTo>
                      <a:pt x="4" y="2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33" name="Freeform 829"/>
              <p:cNvSpPr>
                <a:spLocks/>
              </p:cNvSpPr>
              <p:nvPr/>
            </p:nvSpPr>
            <p:spPr bwMode="auto">
              <a:xfrm>
                <a:off x="1072" y="1646"/>
                <a:ext cx="29" cy="28"/>
              </a:xfrm>
              <a:custGeom>
                <a:avLst/>
                <a:gdLst/>
                <a:ahLst/>
                <a:cxnLst>
                  <a:cxn ang="0">
                    <a:pos x="29" y="11"/>
                  </a:cxn>
                  <a:cxn ang="0">
                    <a:pos x="26" y="8"/>
                  </a:cxn>
                  <a:cxn ang="0">
                    <a:pos x="12" y="0"/>
                  </a:cxn>
                  <a:cxn ang="0">
                    <a:pos x="0" y="21"/>
                  </a:cxn>
                  <a:cxn ang="0">
                    <a:pos x="14" y="29"/>
                  </a:cxn>
                  <a:cxn ang="0">
                    <a:pos x="11" y="27"/>
                  </a:cxn>
                  <a:cxn ang="0">
                    <a:pos x="29" y="11"/>
                  </a:cxn>
                  <a:cxn ang="0">
                    <a:pos x="28" y="9"/>
                  </a:cxn>
                  <a:cxn ang="0">
                    <a:pos x="26" y="8"/>
                  </a:cxn>
                  <a:cxn ang="0">
                    <a:pos x="29" y="11"/>
                  </a:cxn>
                </a:cxnLst>
                <a:rect l="0" t="0" r="r" b="b"/>
                <a:pathLst>
                  <a:path w="29" h="29">
                    <a:moveTo>
                      <a:pt x="29" y="11"/>
                    </a:moveTo>
                    <a:lnTo>
                      <a:pt x="26" y="8"/>
                    </a:lnTo>
                    <a:lnTo>
                      <a:pt x="12" y="0"/>
                    </a:lnTo>
                    <a:lnTo>
                      <a:pt x="0" y="21"/>
                    </a:lnTo>
                    <a:lnTo>
                      <a:pt x="14" y="29"/>
                    </a:lnTo>
                    <a:lnTo>
                      <a:pt x="11" y="27"/>
                    </a:lnTo>
                    <a:lnTo>
                      <a:pt x="29" y="11"/>
                    </a:lnTo>
                    <a:lnTo>
                      <a:pt x="28" y="9"/>
                    </a:lnTo>
                    <a:lnTo>
                      <a:pt x="26" y="8"/>
                    </a:lnTo>
                    <a:lnTo>
                      <a:pt x="29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34" name="Freeform 830"/>
              <p:cNvSpPr>
                <a:spLocks/>
              </p:cNvSpPr>
              <p:nvPr/>
            </p:nvSpPr>
            <p:spPr bwMode="auto">
              <a:xfrm>
                <a:off x="1084" y="1656"/>
                <a:ext cx="31" cy="28"/>
              </a:xfrm>
              <a:custGeom>
                <a:avLst/>
                <a:gdLst/>
                <a:ahLst/>
                <a:cxnLst>
                  <a:cxn ang="0">
                    <a:pos x="32" y="16"/>
                  </a:cxn>
                  <a:cxn ang="0">
                    <a:pos x="29" y="12"/>
                  </a:cxn>
                  <a:cxn ang="0">
                    <a:pos x="18" y="0"/>
                  </a:cxn>
                  <a:cxn ang="0">
                    <a:pos x="0" y="16"/>
                  </a:cxn>
                  <a:cxn ang="0">
                    <a:pos x="11" y="28"/>
                  </a:cxn>
                  <a:cxn ang="0">
                    <a:pos x="8" y="24"/>
                  </a:cxn>
                  <a:cxn ang="0">
                    <a:pos x="32" y="16"/>
                  </a:cxn>
                  <a:cxn ang="0">
                    <a:pos x="31" y="13"/>
                  </a:cxn>
                  <a:cxn ang="0">
                    <a:pos x="29" y="12"/>
                  </a:cxn>
                  <a:cxn ang="0">
                    <a:pos x="32" y="16"/>
                  </a:cxn>
                </a:cxnLst>
                <a:rect l="0" t="0" r="r" b="b"/>
                <a:pathLst>
                  <a:path w="32" h="28">
                    <a:moveTo>
                      <a:pt x="32" y="16"/>
                    </a:moveTo>
                    <a:lnTo>
                      <a:pt x="29" y="12"/>
                    </a:lnTo>
                    <a:lnTo>
                      <a:pt x="18" y="0"/>
                    </a:lnTo>
                    <a:lnTo>
                      <a:pt x="0" y="16"/>
                    </a:lnTo>
                    <a:lnTo>
                      <a:pt x="11" y="28"/>
                    </a:lnTo>
                    <a:lnTo>
                      <a:pt x="8" y="24"/>
                    </a:lnTo>
                    <a:lnTo>
                      <a:pt x="32" y="16"/>
                    </a:lnTo>
                    <a:lnTo>
                      <a:pt x="31" y="13"/>
                    </a:lnTo>
                    <a:lnTo>
                      <a:pt x="29" y="12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35" name="Freeform 831"/>
              <p:cNvSpPr>
                <a:spLocks/>
              </p:cNvSpPr>
              <p:nvPr/>
            </p:nvSpPr>
            <p:spPr bwMode="auto">
              <a:xfrm>
                <a:off x="1090" y="1672"/>
                <a:ext cx="31" cy="28"/>
              </a:xfrm>
              <a:custGeom>
                <a:avLst/>
                <a:gdLst/>
                <a:ahLst/>
                <a:cxnLst>
                  <a:cxn ang="0">
                    <a:pos x="30" y="22"/>
                  </a:cxn>
                  <a:cxn ang="0">
                    <a:pos x="30" y="20"/>
                  </a:cxn>
                  <a:cxn ang="0">
                    <a:pos x="24" y="0"/>
                  </a:cxn>
                  <a:cxn ang="0">
                    <a:pos x="0" y="8"/>
                  </a:cxn>
                  <a:cxn ang="0">
                    <a:pos x="6" y="27"/>
                  </a:cxn>
                  <a:cxn ang="0">
                    <a:pos x="5" y="26"/>
                  </a:cxn>
                  <a:cxn ang="0">
                    <a:pos x="30" y="22"/>
                  </a:cxn>
                </a:cxnLst>
                <a:rect l="0" t="0" r="r" b="b"/>
                <a:pathLst>
                  <a:path w="30" h="27">
                    <a:moveTo>
                      <a:pt x="30" y="22"/>
                    </a:moveTo>
                    <a:lnTo>
                      <a:pt x="30" y="20"/>
                    </a:lnTo>
                    <a:lnTo>
                      <a:pt x="24" y="0"/>
                    </a:lnTo>
                    <a:lnTo>
                      <a:pt x="0" y="8"/>
                    </a:lnTo>
                    <a:lnTo>
                      <a:pt x="6" y="27"/>
                    </a:lnTo>
                    <a:lnTo>
                      <a:pt x="5" y="26"/>
                    </a:lnTo>
                    <a:lnTo>
                      <a:pt x="30" y="2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36" name="Freeform 832"/>
              <p:cNvSpPr>
                <a:spLocks/>
              </p:cNvSpPr>
              <p:nvPr/>
            </p:nvSpPr>
            <p:spPr bwMode="auto">
              <a:xfrm>
                <a:off x="1096" y="1694"/>
                <a:ext cx="27" cy="4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0" y="4"/>
                  </a:cxn>
                  <a:cxn ang="0">
                    <a:pos x="25" y="0"/>
                  </a:cxn>
                </a:cxnLst>
                <a:rect l="0" t="0" r="r" b="b"/>
                <a:pathLst>
                  <a:path w="25" h="4">
                    <a:moveTo>
                      <a:pt x="25" y="0"/>
                    </a:moveTo>
                    <a:lnTo>
                      <a:pt x="13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0" y="4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37" name="Freeform 833"/>
              <p:cNvSpPr>
                <a:spLocks/>
              </p:cNvSpPr>
              <p:nvPr/>
            </p:nvSpPr>
            <p:spPr bwMode="auto">
              <a:xfrm>
                <a:off x="1096" y="1694"/>
                <a:ext cx="29" cy="24"/>
              </a:xfrm>
              <a:custGeom>
                <a:avLst/>
                <a:gdLst/>
                <a:ahLst/>
                <a:cxnLst>
                  <a:cxn ang="0">
                    <a:pos x="28" y="20"/>
                  </a:cxn>
                  <a:cxn ang="0">
                    <a:pos x="28" y="20"/>
                  </a:cxn>
                  <a:cxn ang="0">
                    <a:pos x="25" y="0"/>
                  </a:cxn>
                  <a:cxn ang="0">
                    <a:pos x="0" y="4"/>
                  </a:cxn>
                  <a:cxn ang="0">
                    <a:pos x="3" y="23"/>
                  </a:cxn>
                  <a:cxn ang="0">
                    <a:pos x="3" y="23"/>
                  </a:cxn>
                  <a:cxn ang="0">
                    <a:pos x="28" y="20"/>
                  </a:cxn>
                </a:cxnLst>
                <a:rect l="0" t="0" r="r" b="b"/>
                <a:pathLst>
                  <a:path w="28" h="23">
                    <a:moveTo>
                      <a:pt x="28" y="20"/>
                    </a:moveTo>
                    <a:lnTo>
                      <a:pt x="28" y="20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3" y="23"/>
                    </a:lnTo>
                    <a:lnTo>
                      <a:pt x="3" y="23"/>
                    </a:lnTo>
                    <a:lnTo>
                      <a:pt x="28" y="2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38" name="Freeform 834"/>
              <p:cNvSpPr>
                <a:spLocks/>
              </p:cNvSpPr>
              <p:nvPr/>
            </p:nvSpPr>
            <p:spPr bwMode="auto">
              <a:xfrm>
                <a:off x="1099" y="1714"/>
                <a:ext cx="27" cy="22"/>
              </a:xfrm>
              <a:custGeom>
                <a:avLst/>
                <a:gdLst/>
                <a:ahLst/>
                <a:cxnLst>
                  <a:cxn ang="0">
                    <a:pos x="26" y="9"/>
                  </a:cxn>
                  <a:cxn ang="0">
                    <a:pos x="27" y="14"/>
                  </a:cxn>
                  <a:cxn ang="0">
                    <a:pos x="25" y="0"/>
                  </a:cxn>
                  <a:cxn ang="0">
                    <a:pos x="0" y="3"/>
                  </a:cxn>
                  <a:cxn ang="0">
                    <a:pos x="3" y="18"/>
                  </a:cxn>
                  <a:cxn ang="0">
                    <a:pos x="4" y="22"/>
                  </a:cxn>
                  <a:cxn ang="0">
                    <a:pos x="3" y="18"/>
                  </a:cxn>
                  <a:cxn ang="0">
                    <a:pos x="3" y="20"/>
                  </a:cxn>
                  <a:cxn ang="0">
                    <a:pos x="4" y="22"/>
                  </a:cxn>
                  <a:cxn ang="0">
                    <a:pos x="26" y="9"/>
                  </a:cxn>
                </a:cxnLst>
                <a:rect l="0" t="0" r="r" b="b"/>
                <a:pathLst>
                  <a:path w="27" h="22">
                    <a:moveTo>
                      <a:pt x="26" y="9"/>
                    </a:moveTo>
                    <a:lnTo>
                      <a:pt x="27" y="14"/>
                    </a:lnTo>
                    <a:lnTo>
                      <a:pt x="25" y="0"/>
                    </a:lnTo>
                    <a:lnTo>
                      <a:pt x="0" y="3"/>
                    </a:lnTo>
                    <a:lnTo>
                      <a:pt x="3" y="18"/>
                    </a:lnTo>
                    <a:lnTo>
                      <a:pt x="4" y="22"/>
                    </a:lnTo>
                    <a:lnTo>
                      <a:pt x="3" y="18"/>
                    </a:lnTo>
                    <a:lnTo>
                      <a:pt x="3" y="20"/>
                    </a:lnTo>
                    <a:lnTo>
                      <a:pt x="4" y="22"/>
                    </a:lnTo>
                    <a:lnTo>
                      <a:pt x="26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39" name="Freeform 835"/>
              <p:cNvSpPr>
                <a:spLocks/>
              </p:cNvSpPr>
              <p:nvPr/>
            </p:nvSpPr>
            <p:spPr bwMode="auto">
              <a:xfrm>
                <a:off x="1102" y="1724"/>
                <a:ext cx="31" cy="28"/>
              </a:xfrm>
              <a:custGeom>
                <a:avLst/>
                <a:gdLst/>
                <a:ahLst/>
                <a:cxnLst>
                  <a:cxn ang="0">
                    <a:pos x="20" y="22"/>
                  </a:cxn>
                  <a:cxn ang="0">
                    <a:pos x="30" y="15"/>
                  </a:cxn>
                  <a:cxn ang="0">
                    <a:pos x="22" y="0"/>
                  </a:cxn>
                  <a:cxn ang="0">
                    <a:pos x="0" y="13"/>
                  </a:cxn>
                  <a:cxn ang="0">
                    <a:pos x="9" y="28"/>
                  </a:cxn>
                  <a:cxn ang="0">
                    <a:pos x="20" y="22"/>
                  </a:cxn>
                </a:cxnLst>
                <a:rect l="0" t="0" r="r" b="b"/>
                <a:pathLst>
                  <a:path w="30" h="28">
                    <a:moveTo>
                      <a:pt x="20" y="22"/>
                    </a:moveTo>
                    <a:lnTo>
                      <a:pt x="30" y="15"/>
                    </a:lnTo>
                    <a:lnTo>
                      <a:pt x="22" y="0"/>
                    </a:lnTo>
                    <a:lnTo>
                      <a:pt x="0" y="13"/>
                    </a:lnTo>
                    <a:lnTo>
                      <a:pt x="9" y="28"/>
                    </a:lnTo>
                    <a:lnTo>
                      <a:pt x="20" y="2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40" name="Freeform 836"/>
              <p:cNvSpPr>
                <a:spLocks/>
              </p:cNvSpPr>
              <p:nvPr/>
            </p:nvSpPr>
            <p:spPr bwMode="auto">
              <a:xfrm>
                <a:off x="1036" y="1545"/>
                <a:ext cx="27" cy="26"/>
              </a:xfrm>
              <a:custGeom>
                <a:avLst/>
                <a:gdLst/>
                <a:ahLst/>
                <a:cxnLst>
                  <a:cxn ang="0">
                    <a:pos x="27" y="8"/>
                  </a:cxn>
                  <a:cxn ang="0">
                    <a:pos x="27" y="8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9" y="25"/>
                  </a:cxn>
                  <a:cxn ang="0">
                    <a:pos x="9" y="26"/>
                  </a:cxn>
                  <a:cxn ang="0">
                    <a:pos x="27" y="8"/>
                  </a:cxn>
                </a:cxnLst>
                <a:rect l="0" t="0" r="r" b="b"/>
                <a:pathLst>
                  <a:path w="27" h="26">
                    <a:moveTo>
                      <a:pt x="27" y="8"/>
                    </a:moveTo>
                    <a:lnTo>
                      <a:pt x="27" y="8"/>
                    </a:lnTo>
                    <a:lnTo>
                      <a:pt x="19" y="0"/>
                    </a:lnTo>
                    <a:lnTo>
                      <a:pt x="0" y="16"/>
                    </a:lnTo>
                    <a:lnTo>
                      <a:pt x="9" y="25"/>
                    </a:lnTo>
                    <a:lnTo>
                      <a:pt x="9" y="26"/>
                    </a:lnTo>
                    <a:lnTo>
                      <a:pt x="27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41" name="Freeform 837"/>
              <p:cNvSpPr>
                <a:spLocks/>
              </p:cNvSpPr>
              <p:nvPr/>
            </p:nvSpPr>
            <p:spPr bwMode="auto">
              <a:xfrm>
                <a:off x="1044" y="1552"/>
                <a:ext cx="34" cy="30"/>
              </a:xfrm>
              <a:custGeom>
                <a:avLst/>
                <a:gdLst/>
                <a:ahLst/>
                <a:cxnLst>
                  <a:cxn ang="0">
                    <a:pos x="33" y="17"/>
                  </a:cxn>
                  <a:cxn ang="0">
                    <a:pos x="30" y="12"/>
                  </a:cxn>
                  <a:cxn ang="0">
                    <a:pos x="18" y="0"/>
                  </a:cxn>
                  <a:cxn ang="0">
                    <a:pos x="0" y="18"/>
                  </a:cxn>
                  <a:cxn ang="0">
                    <a:pos x="12" y="30"/>
                  </a:cxn>
                  <a:cxn ang="0">
                    <a:pos x="9" y="24"/>
                  </a:cxn>
                  <a:cxn ang="0">
                    <a:pos x="33" y="17"/>
                  </a:cxn>
                  <a:cxn ang="0">
                    <a:pos x="32" y="14"/>
                  </a:cxn>
                  <a:cxn ang="0">
                    <a:pos x="30" y="12"/>
                  </a:cxn>
                  <a:cxn ang="0">
                    <a:pos x="33" y="17"/>
                  </a:cxn>
                </a:cxnLst>
                <a:rect l="0" t="0" r="r" b="b"/>
                <a:pathLst>
                  <a:path w="33" h="30">
                    <a:moveTo>
                      <a:pt x="33" y="17"/>
                    </a:moveTo>
                    <a:lnTo>
                      <a:pt x="30" y="12"/>
                    </a:lnTo>
                    <a:lnTo>
                      <a:pt x="18" y="0"/>
                    </a:lnTo>
                    <a:lnTo>
                      <a:pt x="0" y="18"/>
                    </a:lnTo>
                    <a:lnTo>
                      <a:pt x="12" y="30"/>
                    </a:lnTo>
                    <a:lnTo>
                      <a:pt x="9" y="24"/>
                    </a:lnTo>
                    <a:lnTo>
                      <a:pt x="33" y="17"/>
                    </a:lnTo>
                    <a:lnTo>
                      <a:pt x="32" y="14"/>
                    </a:lnTo>
                    <a:lnTo>
                      <a:pt x="30" y="12"/>
                    </a:lnTo>
                    <a:lnTo>
                      <a:pt x="33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42" name="Freeform 838"/>
              <p:cNvSpPr>
                <a:spLocks/>
              </p:cNvSpPr>
              <p:nvPr/>
            </p:nvSpPr>
            <p:spPr bwMode="auto">
              <a:xfrm>
                <a:off x="1055" y="1570"/>
                <a:ext cx="29" cy="24"/>
              </a:xfrm>
              <a:custGeom>
                <a:avLst/>
                <a:gdLst/>
                <a:ahLst/>
                <a:cxnLst>
                  <a:cxn ang="0">
                    <a:pos x="29" y="18"/>
                  </a:cxn>
                  <a:cxn ang="0">
                    <a:pos x="29" y="17"/>
                  </a:cxn>
                  <a:cxn ang="0">
                    <a:pos x="24" y="0"/>
                  </a:cxn>
                  <a:cxn ang="0">
                    <a:pos x="0" y="7"/>
                  </a:cxn>
                  <a:cxn ang="0">
                    <a:pos x="5" y="25"/>
                  </a:cxn>
                  <a:cxn ang="0">
                    <a:pos x="5" y="24"/>
                  </a:cxn>
                  <a:cxn ang="0">
                    <a:pos x="29" y="18"/>
                  </a:cxn>
                </a:cxnLst>
                <a:rect l="0" t="0" r="r" b="b"/>
                <a:pathLst>
                  <a:path w="29" h="25">
                    <a:moveTo>
                      <a:pt x="29" y="18"/>
                    </a:moveTo>
                    <a:lnTo>
                      <a:pt x="29" y="17"/>
                    </a:lnTo>
                    <a:lnTo>
                      <a:pt x="24" y="0"/>
                    </a:lnTo>
                    <a:lnTo>
                      <a:pt x="0" y="7"/>
                    </a:lnTo>
                    <a:lnTo>
                      <a:pt x="5" y="25"/>
                    </a:lnTo>
                    <a:lnTo>
                      <a:pt x="5" y="24"/>
                    </a:lnTo>
                    <a:lnTo>
                      <a:pt x="29" y="1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43" name="Freeform 839"/>
              <p:cNvSpPr>
                <a:spLocks/>
              </p:cNvSpPr>
              <p:nvPr/>
            </p:nvSpPr>
            <p:spPr bwMode="auto">
              <a:xfrm>
                <a:off x="1060" y="1588"/>
                <a:ext cx="24" cy="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0" y="6"/>
                  </a:cxn>
                  <a:cxn ang="0">
                    <a:pos x="24" y="0"/>
                  </a:cxn>
                </a:cxnLst>
                <a:rect l="0" t="0" r="r" b="b"/>
                <a:pathLst>
                  <a:path w="24" h="6">
                    <a:moveTo>
                      <a:pt x="24" y="0"/>
                    </a:move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0" y="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44" name="Freeform 840"/>
              <p:cNvSpPr>
                <a:spLocks/>
              </p:cNvSpPr>
              <p:nvPr/>
            </p:nvSpPr>
            <p:spPr bwMode="auto">
              <a:xfrm>
                <a:off x="1060" y="1588"/>
                <a:ext cx="27" cy="22"/>
              </a:xfrm>
              <a:custGeom>
                <a:avLst/>
                <a:gdLst/>
                <a:ahLst/>
                <a:cxnLst>
                  <a:cxn ang="0">
                    <a:pos x="28" y="18"/>
                  </a:cxn>
                  <a:cxn ang="0">
                    <a:pos x="28" y="17"/>
                  </a:cxn>
                  <a:cxn ang="0">
                    <a:pos x="24" y="0"/>
                  </a:cxn>
                  <a:cxn ang="0">
                    <a:pos x="0" y="6"/>
                  </a:cxn>
                  <a:cxn ang="0">
                    <a:pos x="4" y="23"/>
                  </a:cxn>
                  <a:cxn ang="0">
                    <a:pos x="3" y="22"/>
                  </a:cxn>
                  <a:cxn ang="0">
                    <a:pos x="28" y="18"/>
                  </a:cxn>
                </a:cxnLst>
                <a:rect l="0" t="0" r="r" b="b"/>
                <a:pathLst>
                  <a:path w="28" h="23">
                    <a:moveTo>
                      <a:pt x="28" y="18"/>
                    </a:moveTo>
                    <a:lnTo>
                      <a:pt x="28" y="17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4" y="23"/>
                    </a:lnTo>
                    <a:lnTo>
                      <a:pt x="3" y="22"/>
                    </a:lnTo>
                    <a:lnTo>
                      <a:pt x="28" y="1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45" name="Freeform 841"/>
              <p:cNvSpPr>
                <a:spLocks/>
              </p:cNvSpPr>
              <p:nvPr/>
            </p:nvSpPr>
            <p:spPr bwMode="auto">
              <a:xfrm>
                <a:off x="1061" y="1606"/>
                <a:ext cx="29" cy="28"/>
              </a:xfrm>
              <a:custGeom>
                <a:avLst/>
                <a:gdLst/>
                <a:ahLst/>
                <a:cxnLst>
                  <a:cxn ang="0">
                    <a:pos x="26" y="14"/>
                  </a:cxn>
                  <a:cxn ang="0">
                    <a:pos x="28" y="20"/>
                  </a:cxn>
                  <a:cxn ang="0">
                    <a:pos x="25" y="0"/>
                  </a:cxn>
                  <a:cxn ang="0">
                    <a:pos x="0" y="4"/>
                  </a:cxn>
                  <a:cxn ang="0">
                    <a:pos x="3" y="24"/>
                  </a:cxn>
                  <a:cxn ang="0">
                    <a:pos x="5" y="29"/>
                  </a:cxn>
                  <a:cxn ang="0">
                    <a:pos x="3" y="24"/>
                  </a:cxn>
                  <a:cxn ang="0">
                    <a:pos x="4" y="27"/>
                  </a:cxn>
                  <a:cxn ang="0">
                    <a:pos x="5" y="29"/>
                  </a:cxn>
                  <a:cxn ang="0">
                    <a:pos x="26" y="14"/>
                  </a:cxn>
                </a:cxnLst>
                <a:rect l="0" t="0" r="r" b="b"/>
                <a:pathLst>
                  <a:path w="28" h="29">
                    <a:moveTo>
                      <a:pt x="26" y="14"/>
                    </a:moveTo>
                    <a:lnTo>
                      <a:pt x="28" y="20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3" y="24"/>
                    </a:lnTo>
                    <a:lnTo>
                      <a:pt x="5" y="29"/>
                    </a:lnTo>
                    <a:lnTo>
                      <a:pt x="3" y="24"/>
                    </a:lnTo>
                    <a:lnTo>
                      <a:pt x="4" y="27"/>
                    </a:lnTo>
                    <a:lnTo>
                      <a:pt x="5" y="29"/>
                    </a:lnTo>
                    <a:lnTo>
                      <a:pt x="26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46" name="Freeform 842"/>
              <p:cNvSpPr>
                <a:spLocks/>
              </p:cNvSpPr>
              <p:nvPr/>
            </p:nvSpPr>
            <p:spPr bwMode="auto">
              <a:xfrm>
                <a:off x="1067" y="1620"/>
                <a:ext cx="32" cy="34"/>
              </a:xfrm>
              <a:custGeom>
                <a:avLst/>
                <a:gdLst/>
                <a:ahLst/>
                <a:cxnLst>
                  <a:cxn ang="0">
                    <a:pos x="27" y="12"/>
                  </a:cxn>
                  <a:cxn ang="0">
                    <a:pos x="32" y="15"/>
                  </a:cxn>
                  <a:cxn ang="0">
                    <a:pos x="21" y="0"/>
                  </a:cxn>
                  <a:cxn ang="0">
                    <a:pos x="0" y="15"/>
                  </a:cxn>
                  <a:cxn ang="0">
                    <a:pos x="11" y="30"/>
                  </a:cxn>
                  <a:cxn ang="0">
                    <a:pos x="16" y="34"/>
                  </a:cxn>
                  <a:cxn ang="0">
                    <a:pos x="11" y="30"/>
                  </a:cxn>
                  <a:cxn ang="0">
                    <a:pos x="13" y="32"/>
                  </a:cxn>
                  <a:cxn ang="0">
                    <a:pos x="16" y="34"/>
                  </a:cxn>
                  <a:cxn ang="0">
                    <a:pos x="27" y="12"/>
                  </a:cxn>
                </a:cxnLst>
                <a:rect l="0" t="0" r="r" b="b"/>
                <a:pathLst>
                  <a:path w="32" h="34">
                    <a:moveTo>
                      <a:pt x="27" y="12"/>
                    </a:moveTo>
                    <a:lnTo>
                      <a:pt x="32" y="15"/>
                    </a:lnTo>
                    <a:lnTo>
                      <a:pt x="21" y="0"/>
                    </a:lnTo>
                    <a:lnTo>
                      <a:pt x="0" y="15"/>
                    </a:lnTo>
                    <a:lnTo>
                      <a:pt x="11" y="30"/>
                    </a:lnTo>
                    <a:lnTo>
                      <a:pt x="16" y="34"/>
                    </a:lnTo>
                    <a:lnTo>
                      <a:pt x="11" y="30"/>
                    </a:lnTo>
                    <a:lnTo>
                      <a:pt x="13" y="32"/>
                    </a:lnTo>
                    <a:lnTo>
                      <a:pt x="16" y="34"/>
                    </a:lnTo>
                    <a:lnTo>
                      <a:pt x="27" y="1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47" name="Freeform 843"/>
              <p:cNvSpPr>
                <a:spLocks/>
              </p:cNvSpPr>
              <p:nvPr/>
            </p:nvSpPr>
            <p:spPr bwMode="auto">
              <a:xfrm>
                <a:off x="1079" y="1632"/>
                <a:ext cx="15" cy="22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5" y="22"/>
                  </a:cxn>
                  <a:cxn ang="0">
                    <a:pos x="0" y="18"/>
                  </a:cxn>
                  <a:cxn ang="0">
                    <a:pos x="2" y="20"/>
                  </a:cxn>
                  <a:cxn ang="0">
                    <a:pos x="5" y="22"/>
                  </a:cxn>
                  <a:cxn ang="0">
                    <a:pos x="16" y="0"/>
                  </a:cxn>
                </a:cxnLst>
                <a:rect l="0" t="0" r="r" b="b"/>
                <a:pathLst>
                  <a:path w="16" h="22">
                    <a:moveTo>
                      <a:pt x="16" y="0"/>
                    </a:moveTo>
                    <a:lnTo>
                      <a:pt x="11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5" y="22"/>
                    </a:lnTo>
                    <a:lnTo>
                      <a:pt x="0" y="18"/>
                    </a:lnTo>
                    <a:lnTo>
                      <a:pt x="2" y="20"/>
                    </a:lnTo>
                    <a:lnTo>
                      <a:pt x="5" y="22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48" name="Freeform 844"/>
              <p:cNvSpPr>
                <a:spLocks/>
              </p:cNvSpPr>
              <p:nvPr/>
            </p:nvSpPr>
            <p:spPr bwMode="auto">
              <a:xfrm>
                <a:off x="1084" y="1632"/>
                <a:ext cx="29" cy="30"/>
              </a:xfrm>
              <a:custGeom>
                <a:avLst/>
                <a:gdLst/>
                <a:ahLst/>
                <a:cxnLst>
                  <a:cxn ang="0">
                    <a:pos x="29" y="8"/>
                  </a:cxn>
                  <a:cxn ang="0">
                    <a:pos x="28" y="8"/>
                  </a:cxn>
                  <a:cxn ang="0">
                    <a:pos x="11" y="0"/>
                  </a:cxn>
                  <a:cxn ang="0">
                    <a:pos x="0" y="22"/>
                  </a:cxn>
                  <a:cxn ang="0">
                    <a:pos x="17" y="30"/>
                  </a:cxn>
                  <a:cxn ang="0">
                    <a:pos x="16" y="30"/>
                  </a:cxn>
                  <a:cxn ang="0">
                    <a:pos x="29" y="8"/>
                  </a:cxn>
                </a:cxnLst>
                <a:rect l="0" t="0" r="r" b="b"/>
                <a:pathLst>
                  <a:path w="29" h="30">
                    <a:moveTo>
                      <a:pt x="29" y="8"/>
                    </a:moveTo>
                    <a:lnTo>
                      <a:pt x="28" y="8"/>
                    </a:lnTo>
                    <a:lnTo>
                      <a:pt x="11" y="0"/>
                    </a:lnTo>
                    <a:lnTo>
                      <a:pt x="0" y="22"/>
                    </a:lnTo>
                    <a:lnTo>
                      <a:pt x="17" y="30"/>
                    </a:lnTo>
                    <a:lnTo>
                      <a:pt x="16" y="30"/>
                    </a:lnTo>
                    <a:lnTo>
                      <a:pt x="29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49" name="Freeform 845"/>
              <p:cNvSpPr>
                <a:spLocks/>
              </p:cNvSpPr>
              <p:nvPr/>
            </p:nvSpPr>
            <p:spPr bwMode="auto">
              <a:xfrm>
                <a:off x="1099" y="1640"/>
                <a:ext cx="29" cy="30"/>
              </a:xfrm>
              <a:custGeom>
                <a:avLst/>
                <a:gdLst/>
                <a:ahLst/>
                <a:cxnLst>
                  <a:cxn ang="0">
                    <a:pos x="29" y="10"/>
                  </a:cxn>
                  <a:cxn ang="0">
                    <a:pos x="28" y="9"/>
                  </a:cxn>
                  <a:cxn ang="0">
                    <a:pos x="13" y="0"/>
                  </a:cxn>
                  <a:cxn ang="0">
                    <a:pos x="0" y="22"/>
                  </a:cxn>
                  <a:cxn ang="0">
                    <a:pos x="15" y="30"/>
                  </a:cxn>
                  <a:cxn ang="0">
                    <a:pos x="14" y="30"/>
                  </a:cxn>
                  <a:cxn ang="0">
                    <a:pos x="29" y="10"/>
                  </a:cxn>
                </a:cxnLst>
                <a:rect l="0" t="0" r="r" b="b"/>
                <a:pathLst>
                  <a:path w="29" h="30">
                    <a:moveTo>
                      <a:pt x="29" y="10"/>
                    </a:moveTo>
                    <a:lnTo>
                      <a:pt x="28" y="9"/>
                    </a:lnTo>
                    <a:lnTo>
                      <a:pt x="13" y="0"/>
                    </a:lnTo>
                    <a:lnTo>
                      <a:pt x="0" y="22"/>
                    </a:lnTo>
                    <a:lnTo>
                      <a:pt x="15" y="30"/>
                    </a:lnTo>
                    <a:lnTo>
                      <a:pt x="14" y="30"/>
                    </a:lnTo>
                    <a:lnTo>
                      <a:pt x="29" y="1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50" name="Freeform 846"/>
              <p:cNvSpPr>
                <a:spLocks/>
              </p:cNvSpPr>
              <p:nvPr/>
            </p:nvSpPr>
            <p:spPr bwMode="auto">
              <a:xfrm>
                <a:off x="1113" y="1650"/>
                <a:ext cx="31" cy="28"/>
              </a:xfrm>
              <a:custGeom>
                <a:avLst/>
                <a:gdLst/>
                <a:ahLst/>
                <a:cxnLst>
                  <a:cxn ang="0">
                    <a:pos x="30" y="14"/>
                  </a:cxn>
                  <a:cxn ang="0">
                    <a:pos x="26" y="8"/>
                  </a:cxn>
                  <a:cxn ang="0">
                    <a:pos x="15" y="0"/>
                  </a:cxn>
                  <a:cxn ang="0">
                    <a:pos x="0" y="20"/>
                  </a:cxn>
                  <a:cxn ang="0">
                    <a:pos x="11" y="28"/>
                  </a:cxn>
                  <a:cxn ang="0">
                    <a:pos x="7" y="22"/>
                  </a:cxn>
                  <a:cxn ang="0">
                    <a:pos x="30" y="14"/>
                  </a:cxn>
                  <a:cxn ang="0">
                    <a:pos x="29" y="10"/>
                  </a:cxn>
                  <a:cxn ang="0">
                    <a:pos x="26" y="8"/>
                  </a:cxn>
                  <a:cxn ang="0">
                    <a:pos x="30" y="14"/>
                  </a:cxn>
                </a:cxnLst>
                <a:rect l="0" t="0" r="r" b="b"/>
                <a:pathLst>
                  <a:path w="30" h="28">
                    <a:moveTo>
                      <a:pt x="30" y="14"/>
                    </a:moveTo>
                    <a:lnTo>
                      <a:pt x="26" y="8"/>
                    </a:lnTo>
                    <a:lnTo>
                      <a:pt x="15" y="0"/>
                    </a:lnTo>
                    <a:lnTo>
                      <a:pt x="0" y="20"/>
                    </a:lnTo>
                    <a:lnTo>
                      <a:pt x="11" y="28"/>
                    </a:lnTo>
                    <a:lnTo>
                      <a:pt x="7" y="22"/>
                    </a:lnTo>
                    <a:lnTo>
                      <a:pt x="30" y="14"/>
                    </a:lnTo>
                    <a:lnTo>
                      <a:pt x="29" y="10"/>
                    </a:lnTo>
                    <a:lnTo>
                      <a:pt x="26" y="8"/>
                    </a:lnTo>
                    <a:lnTo>
                      <a:pt x="30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51" name="Freeform 847"/>
              <p:cNvSpPr>
                <a:spLocks/>
              </p:cNvSpPr>
              <p:nvPr/>
            </p:nvSpPr>
            <p:spPr bwMode="auto">
              <a:xfrm>
                <a:off x="1119" y="1658"/>
                <a:ext cx="24" cy="14"/>
              </a:xfrm>
              <a:custGeom>
                <a:avLst/>
                <a:gdLst/>
                <a:ahLst/>
                <a:cxnLst>
                  <a:cxn ang="0">
                    <a:pos x="23" y="6"/>
                  </a:cxn>
                  <a:cxn ang="0">
                    <a:pos x="12" y="10"/>
                  </a:cxn>
                  <a:cxn ang="0">
                    <a:pos x="12" y="10"/>
                  </a:cxn>
                  <a:cxn ang="0">
                    <a:pos x="12" y="10"/>
                  </a:cxn>
                  <a:cxn ang="0">
                    <a:pos x="12" y="10"/>
                  </a:cxn>
                  <a:cxn ang="0">
                    <a:pos x="0" y="14"/>
                  </a:cxn>
                  <a:cxn ang="0">
                    <a:pos x="23" y="6"/>
                  </a:cxn>
                  <a:cxn ang="0">
                    <a:pos x="22" y="2"/>
                  </a:cxn>
                  <a:cxn ang="0">
                    <a:pos x="19" y="0"/>
                  </a:cxn>
                  <a:cxn ang="0">
                    <a:pos x="23" y="6"/>
                  </a:cxn>
                </a:cxnLst>
                <a:rect l="0" t="0" r="r" b="b"/>
                <a:pathLst>
                  <a:path w="23" h="14">
                    <a:moveTo>
                      <a:pt x="23" y="6"/>
                    </a:moveTo>
                    <a:lnTo>
                      <a:pt x="12" y="1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0" y="14"/>
                    </a:lnTo>
                    <a:lnTo>
                      <a:pt x="23" y="6"/>
                    </a:lnTo>
                    <a:lnTo>
                      <a:pt x="22" y="2"/>
                    </a:lnTo>
                    <a:lnTo>
                      <a:pt x="19" y="0"/>
                    </a:lnTo>
                    <a:lnTo>
                      <a:pt x="23" y="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52" name="Freeform 848"/>
              <p:cNvSpPr>
                <a:spLocks/>
              </p:cNvSpPr>
              <p:nvPr/>
            </p:nvSpPr>
            <p:spPr bwMode="auto">
              <a:xfrm>
                <a:off x="1119" y="1664"/>
                <a:ext cx="27" cy="16"/>
              </a:xfrm>
              <a:custGeom>
                <a:avLst/>
                <a:gdLst/>
                <a:ahLst/>
                <a:cxnLst>
                  <a:cxn ang="0">
                    <a:pos x="27" y="13"/>
                  </a:cxn>
                  <a:cxn ang="0">
                    <a:pos x="26" y="9"/>
                  </a:cxn>
                  <a:cxn ang="0">
                    <a:pos x="23" y="0"/>
                  </a:cxn>
                  <a:cxn ang="0">
                    <a:pos x="0" y="8"/>
                  </a:cxn>
                  <a:cxn ang="0">
                    <a:pos x="3" y="17"/>
                  </a:cxn>
                  <a:cxn ang="0">
                    <a:pos x="2" y="13"/>
                  </a:cxn>
                  <a:cxn ang="0">
                    <a:pos x="27" y="13"/>
                  </a:cxn>
                  <a:cxn ang="0">
                    <a:pos x="27" y="11"/>
                  </a:cxn>
                  <a:cxn ang="0">
                    <a:pos x="26" y="9"/>
                  </a:cxn>
                  <a:cxn ang="0">
                    <a:pos x="27" y="13"/>
                  </a:cxn>
                </a:cxnLst>
                <a:rect l="0" t="0" r="r" b="b"/>
                <a:pathLst>
                  <a:path w="27" h="17">
                    <a:moveTo>
                      <a:pt x="27" y="13"/>
                    </a:moveTo>
                    <a:lnTo>
                      <a:pt x="26" y="9"/>
                    </a:lnTo>
                    <a:lnTo>
                      <a:pt x="23" y="0"/>
                    </a:lnTo>
                    <a:lnTo>
                      <a:pt x="0" y="8"/>
                    </a:lnTo>
                    <a:lnTo>
                      <a:pt x="3" y="17"/>
                    </a:lnTo>
                    <a:lnTo>
                      <a:pt x="2" y="13"/>
                    </a:lnTo>
                    <a:lnTo>
                      <a:pt x="27" y="13"/>
                    </a:lnTo>
                    <a:lnTo>
                      <a:pt x="27" y="11"/>
                    </a:lnTo>
                    <a:lnTo>
                      <a:pt x="26" y="9"/>
                    </a:lnTo>
                    <a:lnTo>
                      <a:pt x="27" y="1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53" name="Freeform 849"/>
              <p:cNvSpPr>
                <a:spLocks/>
              </p:cNvSpPr>
              <p:nvPr/>
            </p:nvSpPr>
            <p:spPr bwMode="auto">
              <a:xfrm>
                <a:off x="1123" y="1676"/>
                <a:ext cx="24" cy="10"/>
              </a:xfrm>
              <a:custGeom>
                <a:avLst/>
                <a:gdLst/>
                <a:ahLst/>
                <a:cxnLst>
                  <a:cxn ang="0">
                    <a:pos x="25" y="9"/>
                  </a:cxn>
                  <a:cxn ang="0">
                    <a:pos x="25" y="9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25" y="9"/>
                  </a:cxn>
                </a:cxnLst>
                <a:rect l="0" t="0" r="r" b="b"/>
                <a:pathLst>
                  <a:path w="25" h="9">
                    <a:moveTo>
                      <a:pt x="25" y="9"/>
                    </a:moveTo>
                    <a:lnTo>
                      <a:pt x="25" y="9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25" y="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54" name="Freeform 850"/>
              <p:cNvSpPr>
                <a:spLocks/>
              </p:cNvSpPr>
              <p:nvPr/>
            </p:nvSpPr>
            <p:spPr bwMode="auto">
              <a:xfrm>
                <a:off x="1123" y="1686"/>
                <a:ext cx="24" cy="8"/>
              </a:xfrm>
              <a:custGeom>
                <a:avLst/>
                <a:gdLst/>
                <a:ahLst/>
                <a:cxnLst>
                  <a:cxn ang="0">
                    <a:pos x="13" y="8"/>
                  </a:cxn>
                  <a:cxn ang="0">
                    <a:pos x="25" y="8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8"/>
                  </a:cxn>
                  <a:cxn ang="0">
                    <a:pos x="13" y="8"/>
                  </a:cxn>
                </a:cxnLst>
                <a:rect l="0" t="0" r="r" b="b"/>
                <a:pathLst>
                  <a:path w="25" h="8">
                    <a:moveTo>
                      <a:pt x="13" y="8"/>
                    </a:moveTo>
                    <a:lnTo>
                      <a:pt x="25" y="8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13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55" name="Freeform 851"/>
              <p:cNvSpPr>
                <a:spLocks/>
              </p:cNvSpPr>
              <p:nvPr/>
            </p:nvSpPr>
            <p:spPr bwMode="auto">
              <a:xfrm>
                <a:off x="1055" y="1535"/>
                <a:ext cx="27" cy="26"/>
              </a:xfrm>
              <a:custGeom>
                <a:avLst/>
                <a:gdLst/>
                <a:ahLst/>
                <a:cxnLst>
                  <a:cxn ang="0">
                    <a:pos x="24" y="7"/>
                  </a:cxn>
                  <a:cxn ang="0">
                    <a:pos x="26" y="8"/>
                  </a:cxn>
                  <a:cxn ang="0">
                    <a:pos x="18" y="0"/>
                  </a:cxn>
                  <a:cxn ang="0">
                    <a:pos x="0" y="16"/>
                  </a:cxn>
                  <a:cxn ang="0">
                    <a:pos x="8" y="25"/>
                  </a:cxn>
                  <a:cxn ang="0">
                    <a:pos x="10" y="27"/>
                  </a:cxn>
                  <a:cxn ang="0">
                    <a:pos x="24" y="7"/>
                  </a:cxn>
                </a:cxnLst>
                <a:rect l="0" t="0" r="r" b="b"/>
                <a:pathLst>
                  <a:path w="26" h="27">
                    <a:moveTo>
                      <a:pt x="24" y="7"/>
                    </a:moveTo>
                    <a:lnTo>
                      <a:pt x="26" y="8"/>
                    </a:lnTo>
                    <a:lnTo>
                      <a:pt x="18" y="0"/>
                    </a:lnTo>
                    <a:lnTo>
                      <a:pt x="0" y="16"/>
                    </a:lnTo>
                    <a:lnTo>
                      <a:pt x="8" y="25"/>
                    </a:lnTo>
                    <a:lnTo>
                      <a:pt x="10" y="27"/>
                    </a:lnTo>
                    <a:lnTo>
                      <a:pt x="24" y="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56" name="Freeform 852"/>
              <p:cNvSpPr>
                <a:spLocks/>
              </p:cNvSpPr>
              <p:nvPr/>
            </p:nvSpPr>
            <p:spPr bwMode="auto">
              <a:xfrm>
                <a:off x="1065" y="1541"/>
                <a:ext cx="32" cy="32"/>
              </a:xfrm>
              <a:custGeom>
                <a:avLst/>
                <a:gdLst/>
                <a:ahLst/>
                <a:cxnLst>
                  <a:cxn ang="0">
                    <a:pos x="33" y="15"/>
                  </a:cxn>
                  <a:cxn ang="0">
                    <a:pos x="29" y="11"/>
                  </a:cxn>
                  <a:cxn ang="0">
                    <a:pos x="14" y="0"/>
                  </a:cxn>
                  <a:cxn ang="0">
                    <a:pos x="0" y="20"/>
                  </a:cxn>
                  <a:cxn ang="0">
                    <a:pos x="14" y="31"/>
                  </a:cxn>
                  <a:cxn ang="0">
                    <a:pos x="11" y="26"/>
                  </a:cxn>
                  <a:cxn ang="0">
                    <a:pos x="33" y="15"/>
                  </a:cxn>
                  <a:cxn ang="0">
                    <a:pos x="32" y="12"/>
                  </a:cxn>
                  <a:cxn ang="0">
                    <a:pos x="29" y="11"/>
                  </a:cxn>
                  <a:cxn ang="0">
                    <a:pos x="33" y="15"/>
                  </a:cxn>
                </a:cxnLst>
                <a:rect l="0" t="0" r="r" b="b"/>
                <a:pathLst>
                  <a:path w="33" h="31">
                    <a:moveTo>
                      <a:pt x="33" y="15"/>
                    </a:moveTo>
                    <a:lnTo>
                      <a:pt x="29" y="11"/>
                    </a:lnTo>
                    <a:lnTo>
                      <a:pt x="14" y="0"/>
                    </a:lnTo>
                    <a:lnTo>
                      <a:pt x="0" y="20"/>
                    </a:lnTo>
                    <a:lnTo>
                      <a:pt x="14" y="31"/>
                    </a:lnTo>
                    <a:lnTo>
                      <a:pt x="11" y="26"/>
                    </a:lnTo>
                    <a:lnTo>
                      <a:pt x="33" y="15"/>
                    </a:lnTo>
                    <a:lnTo>
                      <a:pt x="32" y="12"/>
                    </a:lnTo>
                    <a:lnTo>
                      <a:pt x="29" y="11"/>
                    </a:lnTo>
                    <a:lnTo>
                      <a:pt x="33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57" name="Freeform 853"/>
              <p:cNvSpPr>
                <a:spLocks/>
              </p:cNvSpPr>
              <p:nvPr/>
            </p:nvSpPr>
            <p:spPr bwMode="auto">
              <a:xfrm>
                <a:off x="1075" y="1556"/>
                <a:ext cx="32" cy="28"/>
              </a:xfrm>
              <a:custGeom>
                <a:avLst/>
                <a:gdLst/>
                <a:ahLst/>
                <a:cxnLst>
                  <a:cxn ang="0">
                    <a:pos x="32" y="21"/>
                  </a:cxn>
                  <a:cxn ang="0">
                    <a:pos x="31" y="17"/>
                  </a:cxn>
                  <a:cxn ang="0">
                    <a:pos x="22" y="0"/>
                  </a:cxn>
                  <a:cxn ang="0">
                    <a:pos x="0" y="11"/>
                  </a:cxn>
                  <a:cxn ang="0">
                    <a:pos x="9" y="28"/>
                  </a:cxn>
                  <a:cxn ang="0">
                    <a:pos x="7" y="25"/>
                  </a:cxn>
                  <a:cxn ang="0">
                    <a:pos x="32" y="21"/>
                  </a:cxn>
                  <a:cxn ang="0">
                    <a:pos x="32" y="19"/>
                  </a:cxn>
                  <a:cxn ang="0">
                    <a:pos x="31" y="17"/>
                  </a:cxn>
                  <a:cxn ang="0">
                    <a:pos x="32" y="21"/>
                  </a:cxn>
                </a:cxnLst>
                <a:rect l="0" t="0" r="r" b="b"/>
                <a:pathLst>
                  <a:path w="32" h="28">
                    <a:moveTo>
                      <a:pt x="32" y="21"/>
                    </a:moveTo>
                    <a:lnTo>
                      <a:pt x="31" y="17"/>
                    </a:lnTo>
                    <a:lnTo>
                      <a:pt x="22" y="0"/>
                    </a:lnTo>
                    <a:lnTo>
                      <a:pt x="0" y="11"/>
                    </a:lnTo>
                    <a:lnTo>
                      <a:pt x="9" y="28"/>
                    </a:lnTo>
                    <a:lnTo>
                      <a:pt x="7" y="25"/>
                    </a:lnTo>
                    <a:lnTo>
                      <a:pt x="32" y="21"/>
                    </a:lnTo>
                    <a:lnTo>
                      <a:pt x="32" y="19"/>
                    </a:lnTo>
                    <a:lnTo>
                      <a:pt x="31" y="17"/>
                    </a:lnTo>
                    <a:lnTo>
                      <a:pt x="32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58" name="Freeform 854"/>
              <p:cNvSpPr>
                <a:spLocks/>
              </p:cNvSpPr>
              <p:nvPr/>
            </p:nvSpPr>
            <p:spPr bwMode="auto">
              <a:xfrm>
                <a:off x="1082" y="1572"/>
                <a:ext cx="26" cy="8"/>
              </a:xfrm>
              <a:custGeom>
                <a:avLst/>
                <a:gdLst/>
                <a:ahLst/>
                <a:cxnLst>
                  <a:cxn ang="0">
                    <a:pos x="25" y="4"/>
                  </a:cxn>
                  <a:cxn ang="0">
                    <a:pos x="13" y="6"/>
                  </a:cxn>
                  <a:cxn ang="0">
                    <a:pos x="13" y="6"/>
                  </a:cxn>
                  <a:cxn ang="0">
                    <a:pos x="13" y="6"/>
                  </a:cxn>
                  <a:cxn ang="0">
                    <a:pos x="13" y="6"/>
                  </a:cxn>
                  <a:cxn ang="0">
                    <a:pos x="0" y="8"/>
                  </a:cxn>
                  <a:cxn ang="0">
                    <a:pos x="25" y="4"/>
                  </a:cxn>
                  <a:cxn ang="0">
                    <a:pos x="25" y="2"/>
                  </a:cxn>
                  <a:cxn ang="0">
                    <a:pos x="24" y="0"/>
                  </a:cxn>
                  <a:cxn ang="0">
                    <a:pos x="25" y="4"/>
                  </a:cxn>
                </a:cxnLst>
                <a:rect l="0" t="0" r="r" b="b"/>
                <a:pathLst>
                  <a:path w="25" h="8">
                    <a:moveTo>
                      <a:pt x="25" y="4"/>
                    </a:move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13" y="6"/>
                    </a:lnTo>
                    <a:lnTo>
                      <a:pt x="0" y="8"/>
                    </a:lnTo>
                    <a:lnTo>
                      <a:pt x="25" y="4"/>
                    </a:lnTo>
                    <a:lnTo>
                      <a:pt x="25" y="2"/>
                    </a:lnTo>
                    <a:lnTo>
                      <a:pt x="24" y="0"/>
                    </a:lnTo>
                    <a:lnTo>
                      <a:pt x="25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59" name="Freeform 855"/>
              <p:cNvSpPr>
                <a:spLocks/>
              </p:cNvSpPr>
              <p:nvPr/>
            </p:nvSpPr>
            <p:spPr bwMode="auto">
              <a:xfrm>
                <a:off x="1082" y="1576"/>
                <a:ext cx="27" cy="24"/>
              </a:xfrm>
              <a:custGeom>
                <a:avLst/>
                <a:gdLst/>
                <a:ahLst/>
                <a:cxnLst>
                  <a:cxn ang="0">
                    <a:pos x="26" y="14"/>
                  </a:cxn>
                  <a:cxn ang="0">
                    <a:pos x="27" y="17"/>
                  </a:cxn>
                  <a:cxn ang="0">
                    <a:pos x="25" y="0"/>
                  </a:cxn>
                  <a:cxn ang="0">
                    <a:pos x="0" y="4"/>
                  </a:cxn>
                  <a:cxn ang="0">
                    <a:pos x="2" y="21"/>
                  </a:cxn>
                  <a:cxn ang="0">
                    <a:pos x="3" y="24"/>
                  </a:cxn>
                  <a:cxn ang="0">
                    <a:pos x="2" y="21"/>
                  </a:cxn>
                  <a:cxn ang="0">
                    <a:pos x="3" y="22"/>
                  </a:cxn>
                  <a:cxn ang="0">
                    <a:pos x="3" y="24"/>
                  </a:cxn>
                  <a:cxn ang="0">
                    <a:pos x="26" y="14"/>
                  </a:cxn>
                </a:cxnLst>
                <a:rect l="0" t="0" r="r" b="b"/>
                <a:pathLst>
                  <a:path w="27" h="24">
                    <a:moveTo>
                      <a:pt x="26" y="14"/>
                    </a:moveTo>
                    <a:lnTo>
                      <a:pt x="27" y="17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2" y="21"/>
                    </a:lnTo>
                    <a:lnTo>
                      <a:pt x="3" y="24"/>
                    </a:lnTo>
                    <a:lnTo>
                      <a:pt x="2" y="21"/>
                    </a:lnTo>
                    <a:lnTo>
                      <a:pt x="3" y="22"/>
                    </a:lnTo>
                    <a:lnTo>
                      <a:pt x="3" y="24"/>
                    </a:lnTo>
                    <a:lnTo>
                      <a:pt x="26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60" name="Freeform 856"/>
              <p:cNvSpPr>
                <a:spLocks/>
              </p:cNvSpPr>
              <p:nvPr/>
            </p:nvSpPr>
            <p:spPr bwMode="auto">
              <a:xfrm>
                <a:off x="1085" y="1590"/>
                <a:ext cx="29" cy="28"/>
              </a:xfrm>
              <a:custGeom>
                <a:avLst/>
                <a:gdLst/>
                <a:ahLst/>
                <a:cxnLst>
                  <a:cxn ang="0">
                    <a:pos x="28" y="12"/>
                  </a:cxn>
                  <a:cxn ang="0">
                    <a:pos x="29" y="15"/>
                  </a:cxn>
                  <a:cxn ang="0">
                    <a:pos x="23" y="0"/>
                  </a:cxn>
                  <a:cxn ang="0">
                    <a:pos x="0" y="10"/>
                  </a:cxn>
                  <a:cxn ang="0">
                    <a:pos x="6" y="24"/>
                  </a:cxn>
                  <a:cxn ang="0">
                    <a:pos x="8" y="27"/>
                  </a:cxn>
                  <a:cxn ang="0">
                    <a:pos x="6" y="24"/>
                  </a:cxn>
                  <a:cxn ang="0">
                    <a:pos x="7" y="26"/>
                  </a:cxn>
                  <a:cxn ang="0">
                    <a:pos x="8" y="27"/>
                  </a:cxn>
                  <a:cxn ang="0">
                    <a:pos x="28" y="12"/>
                  </a:cxn>
                </a:cxnLst>
                <a:rect l="0" t="0" r="r" b="b"/>
                <a:pathLst>
                  <a:path w="29" h="27">
                    <a:moveTo>
                      <a:pt x="28" y="12"/>
                    </a:moveTo>
                    <a:lnTo>
                      <a:pt x="29" y="15"/>
                    </a:lnTo>
                    <a:lnTo>
                      <a:pt x="23" y="0"/>
                    </a:lnTo>
                    <a:lnTo>
                      <a:pt x="0" y="10"/>
                    </a:lnTo>
                    <a:lnTo>
                      <a:pt x="6" y="24"/>
                    </a:lnTo>
                    <a:lnTo>
                      <a:pt x="8" y="27"/>
                    </a:lnTo>
                    <a:lnTo>
                      <a:pt x="6" y="24"/>
                    </a:lnTo>
                    <a:lnTo>
                      <a:pt x="7" y="26"/>
                    </a:lnTo>
                    <a:lnTo>
                      <a:pt x="8" y="27"/>
                    </a:lnTo>
                    <a:lnTo>
                      <a:pt x="28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61" name="Freeform 857"/>
              <p:cNvSpPr>
                <a:spLocks/>
              </p:cNvSpPr>
              <p:nvPr/>
            </p:nvSpPr>
            <p:spPr bwMode="auto">
              <a:xfrm>
                <a:off x="1094" y="1602"/>
                <a:ext cx="26" cy="26"/>
              </a:xfrm>
              <a:custGeom>
                <a:avLst/>
                <a:gdLst/>
                <a:ahLst/>
                <a:cxnLst>
                  <a:cxn ang="0">
                    <a:pos x="23" y="6"/>
                  </a:cxn>
                  <a:cxn ang="0">
                    <a:pos x="26" y="9"/>
                  </a:cxn>
                  <a:cxn ang="0">
                    <a:pos x="20" y="0"/>
                  </a:cxn>
                  <a:cxn ang="0">
                    <a:pos x="0" y="15"/>
                  </a:cxn>
                  <a:cxn ang="0">
                    <a:pos x="6" y="23"/>
                  </a:cxn>
                  <a:cxn ang="0">
                    <a:pos x="9" y="26"/>
                  </a:cxn>
                  <a:cxn ang="0">
                    <a:pos x="6" y="23"/>
                  </a:cxn>
                  <a:cxn ang="0">
                    <a:pos x="7" y="25"/>
                  </a:cxn>
                  <a:cxn ang="0">
                    <a:pos x="9" y="26"/>
                  </a:cxn>
                  <a:cxn ang="0">
                    <a:pos x="23" y="6"/>
                  </a:cxn>
                </a:cxnLst>
                <a:rect l="0" t="0" r="r" b="b"/>
                <a:pathLst>
                  <a:path w="26" h="26">
                    <a:moveTo>
                      <a:pt x="23" y="6"/>
                    </a:moveTo>
                    <a:lnTo>
                      <a:pt x="26" y="9"/>
                    </a:lnTo>
                    <a:lnTo>
                      <a:pt x="20" y="0"/>
                    </a:lnTo>
                    <a:lnTo>
                      <a:pt x="0" y="15"/>
                    </a:lnTo>
                    <a:lnTo>
                      <a:pt x="6" y="23"/>
                    </a:lnTo>
                    <a:lnTo>
                      <a:pt x="9" y="26"/>
                    </a:lnTo>
                    <a:lnTo>
                      <a:pt x="6" y="23"/>
                    </a:lnTo>
                    <a:lnTo>
                      <a:pt x="7" y="25"/>
                    </a:lnTo>
                    <a:lnTo>
                      <a:pt x="9" y="26"/>
                    </a:lnTo>
                    <a:lnTo>
                      <a:pt x="23" y="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62" name="Freeform 858"/>
              <p:cNvSpPr>
                <a:spLocks/>
              </p:cNvSpPr>
              <p:nvPr/>
            </p:nvSpPr>
            <p:spPr bwMode="auto">
              <a:xfrm>
                <a:off x="1099" y="1608"/>
                <a:ext cx="17" cy="20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10" y="10"/>
                  </a:cxn>
                  <a:cxn ang="0">
                    <a:pos x="3" y="20"/>
                  </a:cxn>
                  <a:cxn ang="0">
                    <a:pos x="0" y="17"/>
                  </a:cxn>
                  <a:cxn ang="0">
                    <a:pos x="1" y="19"/>
                  </a:cxn>
                  <a:cxn ang="0">
                    <a:pos x="3" y="20"/>
                  </a:cxn>
                  <a:cxn ang="0">
                    <a:pos x="17" y="0"/>
                  </a:cxn>
                </a:cxnLst>
                <a:rect l="0" t="0" r="r" b="b"/>
                <a:pathLst>
                  <a:path w="17" h="20">
                    <a:moveTo>
                      <a:pt x="17" y="0"/>
                    </a:moveTo>
                    <a:lnTo>
                      <a:pt x="10" y="10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10" y="10"/>
                    </a:lnTo>
                    <a:lnTo>
                      <a:pt x="3" y="20"/>
                    </a:lnTo>
                    <a:lnTo>
                      <a:pt x="0" y="17"/>
                    </a:lnTo>
                    <a:lnTo>
                      <a:pt x="1" y="19"/>
                    </a:lnTo>
                    <a:lnTo>
                      <a:pt x="3" y="2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63" name="Freeform 859"/>
              <p:cNvSpPr>
                <a:spLocks/>
              </p:cNvSpPr>
              <p:nvPr/>
            </p:nvSpPr>
            <p:spPr bwMode="auto">
              <a:xfrm>
                <a:off x="1102" y="1608"/>
                <a:ext cx="26" cy="30"/>
              </a:xfrm>
              <a:custGeom>
                <a:avLst/>
                <a:gdLst/>
                <a:ahLst/>
                <a:cxnLst>
                  <a:cxn ang="0">
                    <a:pos x="24" y="8"/>
                  </a:cxn>
                  <a:cxn ang="0">
                    <a:pos x="26" y="9"/>
                  </a:cxn>
                  <a:cxn ang="0">
                    <a:pos x="14" y="0"/>
                  </a:cxn>
                  <a:cxn ang="0">
                    <a:pos x="0" y="20"/>
                  </a:cxn>
                  <a:cxn ang="0">
                    <a:pos x="11" y="29"/>
                  </a:cxn>
                  <a:cxn ang="0">
                    <a:pos x="12" y="30"/>
                  </a:cxn>
                  <a:cxn ang="0">
                    <a:pos x="24" y="8"/>
                  </a:cxn>
                </a:cxnLst>
                <a:rect l="0" t="0" r="r" b="b"/>
                <a:pathLst>
                  <a:path w="26" h="30">
                    <a:moveTo>
                      <a:pt x="24" y="8"/>
                    </a:moveTo>
                    <a:lnTo>
                      <a:pt x="26" y="9"/>
                    </a:lnTo>
                    <a:lnTo>
                      <a:pt x="14" y="0"/>
                    </a:lnTo>
                    <a:lnTo>
                      <a:pt x="0" y="20"/>
                    </a:lnTo>
                    <a:lnTo>
                      <a:pt x="11" y="29"/>
                    </a:lnTo>
                    <a:lnTo>
                      <a:pt x="12" y="30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64" name="Freeform 860"/>
              <p:cNvSpPr>
                <a:spLocks/>
              </p:cNvSpPr>
              <p:nvPr/>
            </p:nvSpPr>
            <p:spPr bwMode="auto">
              <a:xfrm>
                <a:off x="1114" y="1616"/>
                <a:ext cx="26" cy="28"/>
              </a:xfrm>
              <a:custGeom>
                <a:avLst/>
                <a:gdLst/>
                <a:ahLst/>
                <a:cxnLst>
                  <a:cxn ang="0">
                    <a:pos x="26" y="8"/>
                  </a:cxn>
                  <a:cxn ang="0">
                    <a:pos x="24" y="6"/>
                  </a:cxn>
                  <a:cxn ang="0">
                    <a:pos x="12" y="0"/>
                  </a:cxn>
                  <a:cxn ang="0">
                    <a:pos x="0" y="22"/>
                  </a:cxn>
                  <a:cxn ang="0">
                    <a:pos x="12" y="28"/>
                  </a:cxn>
                  <a:cxn ang="0">
                    <a:pos x="9" y="26"/>
                  </a:cxn>
                  <a:cxn ang="0">
                    <a:pos x="26" y="8"/>
                  </a:cxn>
                  <a:cxn ang="0">
                    <a:pos x="24" y="7"/>
                  </a:cxn>
                  <a:cxn ang="0">
                    <a:pos x="24" y="6"/>
                  </a:cxn>
                  <a:cxn ang="0">
                    <a:pos x="26" y="8"/>
                  </a:cxn>
                </a:cxnLst>
                <a:rect l="0" t="0" r="r" b="b"/>
                <a:pathLst>
                  <a:path w="26" h="28">
                    <a:moveTo>
                      <a:pt x="26" y="8"/>
                    </a:moveTo>
                    <a:lnTo>
                      <a:pt x="24" y="6"/>
                    </a:lnTo>
                    <a:lnTo>
                      <a:pt x="12" y="0"/>
                    </a:lnTo>
                    <a:lnTo>
                      <a:pt x="0" y="22"/>
                    </a:lnTo>
                    <a:lnTo>
                      <a:pt x="12" y="28"/>
                    </a:lnTo>
                    <a:lnTo>
                      <a:pt x="9" y="26"/>
                    </a:lnTo>
                    <a:lnTo>
                      <a:pt x="26" y="8"/>
                    </a:lnTo>
                    <a:lnTo>
                      <a:pt x="24" y="7"/>
                    </a:lnTo>
                    <a:lnTo>
                      <a:pt x="24" y="6"/>
                    </a:lnTo>
                    <a:lnTo>
                      <a:pt x="26" y="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65" name="Freeform 861"/>
              <p:cNvSpPr>
                <a:spLocks/>
              </p:cNvSpPr>
              <p:nvPr/>
            </p:nvSpPr>
            <p:spPr bwMode="auto">
              <a:xfrm>
                <a:off x="1123" y="1624"/>
                <a:ext cx="20" cy="22"/>
              </a:xfrm>
              <a:custGeom>
                <a:avLst/>
                <a:gdLst/>
                <a:ahLst/>
                <a:cxnLst>
                  <a:cxn ang="0">
                    <a:pos x="12" y="12"/>
                  </a:cxn>
                  <a:cxn ang="0">
                    <a:pos x="20" y="2"/>
                  </a:cxn>
                  <a:cxn ang="0">
                    <a:pos x="17" y="0"/>
                  </a:cxn>
                  <a:cxn ang="0">
                    <a:pos x="0" y="18"/>
                  </a:cxn>
                  <a:cxn ang="0">
                    <a:pos x="3" y="21"/>
                  </a:cxn>
                  <a:cxn ang="0">
                    <a:pos x="12" y="12"/>
                  </a:cxn>
                </a:cxnLst>
                <a:rect l="0" t="0" r="r" b="b"/>
                <a:pathLst>
                  <a:path w="20" h="21">
                    <a:moveTo>
                      <a:pt x="12" y="12"/>
                    </a:moveTo>
                    <a:lnTo>
                      <a:pt x="20" y="2"/>
                    </a:lnTo>
                    <a:lnTo>
                      <a:pt x="17" y="0"/>
                    </a:lnTo>
                    <a:lnTo>
                      <a:pt x="0" y="18"/>
                    </a:lnTo>
                    <a:lnTo>
                      <a:pt x="3" y="21"/>
                    </a:lnTo>
                    <a:lnTo>
                      <a:pt x="12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66" name="Freeform 862"/>
              <p:cNvSpPr>
                <a:spLocks/>
              </p:cNvSpPr>
              <p:nvPr/>
            </p:nvSpPr>
            <p:spPr bwMode="auto">
              <a:xfrm>
                <a:off x="879" y="1594"/>
                <a:ext cx="26" cy="14"/>
              </a:xfrm>
              <a:custGeom>
                <a:avLst/>
                <a:gdLst/>
                <a:ahLst/>
                <a:cxnLst>
                  <a:cxn ang="0">
                    <a:pos x="26" y="6"/>
                  </a:cxn>
                  <a:cxn ang="0">
                    <a:pos x="26" y="5"/>
                  </a:cxn>
                  <a:cxn ang="0">
                    <a:pos x="24" y="0"/>
                  </a:cxn>
                  <a:cxn ang="0">
                    <a:pos x="0" y="9"/>
                  </a:cxn>
                  <a:cxn ang="0">
                    <a:pos x="3" y="14"/>
                  </a:cxn>
                  <a:cxn ang="0">
                    <a:pos x="3" y="14"/>
                  </a:cxn>
                  <a:cxn ang="0">
                    <a:pos x="26" y="6"/>
                  </a:cxn>
                </a:cxnLst>
                <a:rect l="0" t="0" r="r" b="b"/>
                <a:pathLst>
                  <a:path w="26" h="14">
                    <a:moveTo>
                      <a:pt x="26" y="6"/>
                    </a:moveTo>
                    <a:lnTo>
                      <a:pt x="26" y="5"/>
                    </a:lnTo>
                    <a:lnTo>
                      <a:pt x="24" y="0"/>
                    </a:lnTo>
                    <a:lnTo>
                      <a:pt x="0" y="9"/>
                    </a:lnTo>
                    <a:lnTo>
                      <a:pt x="3" y="14"/>
                    </a:lnTo>
                    <a:lnTo>
                      <a:pt x="3" y="14"/>
                    </a:lnTo>
                    <a:lnTo>
                      <a:pt x="26" y="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67" name="Freeform 863"/>
              <p:cNvSpPr>
                <a:spLocks/>
              </p:cNvSpPr>
              <p:nvPr/>
            </p:nvSpPr>
            <p:spPr bwMode="auto">
              <a:xfrm>
                <a:off x="882" y="1600"/>
                <a:ext cx="31" cy="26"/>
              </a:xfrm>
              <a:custGeom>
                <a:avLst/>
                <a:gdLst/>
                <a:ahLst/>
                <a:cxnLst>
                  <a:cxn ang="0">
                    <a:pos x="30" y="22"/>
                  </a:cxn>
                  <a:cxn ang="0">
                    <a:pos x="29" y="17"/>
                  </a:cxn>
                  <a:cxn ang="0">
                    <a:pos x="23" y="0"/>
                  </a:cxn>
                  <a:cxn ang="0">
                    <a:pos x="0" y="8"/>
                  </a:cxn>
                  <a:cxn ang="0">
                    <a:pos x="6" y="25"/>
                  </a:cxn>
                  <a:cxn ang="0">
                    <a:pos x="5" y="19"/>
                  </a:cxn>
                  <a:cxn ang="0">
                    <a:pos x="30" y="22"/>
                  </a:cxn>
                  <a:cxn ang="0">
                    <a:pos x="30" y="19"/>
                  </a:cxn>
                  <a:cxn ang="0">
                    <a:pos x="29" y="17"/>
                  </a:cxn>
                  <a:cxn ang="0">
                    <a:pos x="30" y="22"/>
                  </a:cxn>
                </a:cxnLst>
                <a:rect l="0" t="0" r="r" b="b"/>
                <a:pathLst>
                  <a:path w="30" h="25">
                    <a:moveTo>
                      <a:pt x="30" y="22"/>
                    </a:moveTo>
                    <a:lnTo>
                      <a:pt x="29" y="17"/>
                    </a:lnTo>
                    <a:lnTo>
                      <a:pt x="23" y="0"/>
                    </a:lnTo>
                    <a:lnTo>
                      <a:pt x="0" y="8"/>
                    </a:lnTo>
                    <a:lnTo>
                      <a:pt x="6" y="25"/>
                    </a:lnTo>
                    <a:lnTo>
                      <a:pt x="5" y="19"/>
                    </a:lnTo>
                    <a:lnTo>
                      <a:pt x="30" y="22"/>
                    </a:lnTo>
                    <a:lnTo>
                      <a:pt x="30" y="19"/>
                    </a:lnTo>
                    <a:lnTo>
                      <a:pt x="29" y="17"/>
                    </a:lnTo>
                    <a:lnTo>
                      <a:pt x="30" y="2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68" name="Freeform 864"/>
              <p:cNvSpPr>
                <a:spLocks/>
              </p:cNvSpPr>
              <p:nvPr/>
            </p:nvSpPr>
            <p:spPr bwMode="auto">
              <a:xfrm>
                <a:off x="886" y="1620"/>
                <a:ext cx="27" cy="28"/>
              </a:xfrm>
              <a:custGeom>
                <a:avLst/>
                <a:gdLst/>
                <a:ahLst/>
                <a:cxnLst>
                  <a:cxn ang="0">
                    <a:pos x="24" y="28"/>
                  </a:cxn>
                  <a:cxn ang="0">
                    <a:pos x="24" y="24"/>
                  </a:cxn>
                  <a:cxn ang="0">
                    <a:pos x="27" y="3"/>
                  </a:cxn>
                  <a:cxn ang="0">
                    <a:pos x="2" y="0"/>
                  </a:cxn>
                  <a:cxn ang="0">
                    <a:pos x="0" y="21"/>
                  </a:cxn>
                  <a:cxn ang="0">
                    <a:pos x="0" y="18"/>
                  </a:cxn>
                  <a:cxn ang="0">
                    <a:pos x="24" y="28"/>
                  </a:cxn>
                  <a:cxn ang="0">
                    <a:pos x="24" y="26"/>
                  </a:cxn>
                  <a:cxn ang="0">
                    <a:pos x="24" y="24"/>
                  </a:cxn>
                  <a:cxn ang="0">
                    <a:pos x="24" y="28"/>
                  </a:cxn>
                </a:cxnLst>
                <a:rect l="0" t="0" r="r" b="b"/>
                <a:pathLst>
                  <a:path w="27" h="28">
                    <a:moveTo>
                      <a:pt x="24" y="28"/>
                    </a:moveTo>
                    <a:lnTo>
                      <a:pt x="24" y="24"/>
                    </a:lnTo>
                    <a:lnTo>
                      <a:pt x="27" y="3"/>
                    </a:lnTo>
                    <a:lnTo>
                      <a:pt x="2" y="0"/>
                    </a:lnTo>
                    <a:lnTo>
                      <a:pt x="0" y="21"/>
                    </a:lnTo>
                    <a:lnTo>
                      <a:pt x="0" y="18"/>
                    </a:lnTo>
                    <a:lnTo>
                      <a:pt x="24" y="28"/>
                    </a:lnTo>
                    <a:lnTo>
                      <a:pt x="24" y="26"/>
                    </a:lnTo>
                    <a:lnTo>
                      <a:pt x="24" y="24"/>
                    </a:lnTo>
                    <a:lnTo>
                      <a:pt x="24" y="2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69" name="Freeform 865"/>
              <p:cNvSpPr>
                <a:spLocks/>
              </p:cNvSpPr>
              <p:nvPr/>
            </p:nvSpPr>
            <p:spPr bwMode="auto">
              <a:xfrm>
                <a:off x="886" y="1638"/>
                <a:ext cx="24" cy="10"/>
              </a:xfrm>
              <a:custGeom>
                <a:avLst/>
                <a:gdLst/>
                <a:ahLst/>
                <a:cxnLst>
                  <a:cxn ang="0">
                    <a:pos x="24" y="10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0" y="0"/>
                  </a:cxn>
                  <a:cxn ang="0">
                    <a:pos x="24" y="10"/>
                  </a:cxn>
                  <a:cxn ang="0">
                    <a:pos x="24" y="8"/>
                  </a:cxn>
                  <a:cxn ang="0">
                    <a:pos x="24" y="6"/>
                  </a:cxn>
                  <a:cxn ang="0">
                    <a:pos x="24" y="10"/>
                  </a:cxn>
                </a:cxnLst>
                <a:rect l="0" t="0" r="r" b="b"/>
                <a:pathLst>
                  <a:path w="24" h="10">
                    <a:moveTo>
                      <a:pt x="24" y="10"/>
                    </a:move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0" y="0"/>
                    </a:lnTo>
                    <a:lnTo>
                      <a:pt x="24" y="10"/>
                    </a:lnTo>
                    <a:lnTo>
                      <a:pt x="24" y="8"/>
                    </a:lnTo>
                    <a:lnTo>
                      <a:pt x="24" y="6"/>
                    </a:lnTo>
                    <a:lnTo>
                      <a:pt x="24" y="1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70" name="Freeform 866"/>
              <p:cNvSpPr>
                <a:spLocks/>
              </p:cNvSpPr>
              <p:nvPr/>
            </p:nvSpPr>
            <p:spPr bwMode="auto">
              <a:xfrm>
                <a:off x="877" y="1638"/>
                <a:ext cx="32" cy="28"/>
              </a:xfrm>
              <a:custGeom>
                <a:avLst/>
                <a:gdLst/>
                <a:ahLst/>
                <a:cxnLst>
                  <a:cxn ang="0">
                    <a:pos x="23" y="28"/>
                  </a:cxn>
                  <a:cxn ang="0">
                    <a:pos x="23" y="29"/>
                  </a:cxn>
                  <a:cxn ang="0">
                    <a:pos x="32" y="10"/>
                  </a:cxn>
                  <a:cxn ang="0">
                    <a:pos x="8" y="0"/>
                  </a:cxn>
                  <a:cxn ang="0">
                    <a:pos x="0" y="19"/>
                  </a:cxn>
                  <a:cxn ang="0">
                    <a:pos x="0" y="20"/>
                  </a:cxn>
                  <a:cxn ang="0">
                    <a:pos x="23" y="28"/>
                  </a:cxn>
                </a:cxnLst>
                <a:rect l="0" t="0" r="r" b="b"/>
                <a:pathLst>
                  <a:path w="32" h="29">
                    <a:moveTo>
                      <a:pt x="23" y="28"/>
                    </a:moveTo>
                    <a:lnTo>
                      <a:pt x="23" y="29"/>
                    </a:lnTo>
                    <a:lnTo>
                      <a:pt x="32" y="10"/>
                    </a:lnTo>
                    <a:lnTo>
                      <a:pt x="8" y="0"/>
                    </a:lnTo>
                    <a:lnTo>
                      <a:pt x="0" y="19"/>
                    </a:lnTo>
                    <a:lnTo>
                      <a:pt x="0" y="20"/>
                    </a:lnTo>
                    <a:lnTo>
                      <a:pt x="23" y="2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71" name="Freeform 867"/>
              <p:cNvSpPr>
                <a:spLocks/>
              </p:cNvSpPr>
              <p:nvPr/>
            </p:nvSpPr>
            <p:spPr bwMode="auto">
              <a:xfrm>
                <a:off x="867" y="1658"/>
                <a:ext cx="34" cy="32"/>
              </a:xfrm>
              <a:custGeom>
                <a:avLst/>
                <a:gdLst/>
                <a:ahLst/>
                <a:cxnLst>
                  <a:cxn ang="0">
                    <a:pos x="24" y="30"/>
                  </a:cxn>
                  <a:cxn ang="0">
                    <a:pos x="24" y="32"/>
                  </a:cxn>
                  <a:cxn ang="0">
                    <a:pos x="33" y="8"/>
                  </a:cxn>
                  <a:cxn ang="0">
                    <a:pos x="10" y="0"/>
                  </a:cxn>
                  <a:cxn ang="0">
                    <a:pos x="1" y="23"/>
                  </a:cxn>
                  <a:cxn ang="0">
                    <a:pos x="0" y="25"/>
                  </a:cxn>
                  <a:cxn ang="0">
                    <a:pos x="24" y="30"/>
                  </a:cxn>
                </a:cxnLst>
                <a:rect l="0" t="0" r="r" b="b"/>
                <a:pathLst>
                  <a:path w="33" h="32">
                    <a:moveTo>
                      <a:pt x="24" y="30"/>
                    </a:moveTo>
                    <a:lnTo>
                      <a:pt x="24" y="32"/>
                    </a:lnTo>
                    <a:lnTo>
                      <a:pt x="33" y="8"/>
                    </a:lnTo>
                    <a:lnTo>
                      <a:pt x="10" y="0"/>
                    </a:lnTo>
                    <a:lnTo>
                      <a:pt x="1" y="23"/>
                    </a:lnTo>
                    <a:lnTo>
                      <a:pt x="0" y="25"/>
                    </a:lnTo>
                    <a:lnTo>
                      <a:pt x="24" y="3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72" name="Freeform 868"/>
              <p:cNvSpPr>
                <a:spLocks/>
              </p:cNvSpPr>
              <p:nvPr/>
            </p:nvSpPr>
            <p:spPr bwMode="auto">
              <a:xfrm>
                <a:off x="863" y="1682"/>
                <a:ext cx="27" cy="24"/>
              </a:xfrm>
              <a:custGeom>
                <a:avLst/>
                <a:gdLst/>
                <a:ahLst/>
                <a:cxnLst>
                  <a:cxn ang="0">
                    <a:pos x="24" y="10"/>
                  </a:cxn>
                  <a:cxn ang="0">
                    <a:pos x="25" y="19"/>
                  </a:cxn>
                  <a:cxn ang="0">
                    <a:pos x="28" y="5"/>
                  </a:cxn>
                  <a:cxn ang="0">
                    <a:pos x="4" y="0"/>
                  </a:cxn>
                  <a:cxn ang="0">
                    <a:pos x="1" y="14"/>
                  </a:cxn>
                  <a:cxn ang="0">
                    <a:pos x="3" y="23"/>
                  </a:cxn>
                  <a:cxn ang="0">
                    <a:pos x="1" y="14"/>
                  </a:cxn>
                  <a:cxn ang="0">
                    <a:pos x="0" y="19"/>
                  </a:cxn>
                  <a:cxn ang="0">
                    <a:pos x="3" y="23"/>
                  </a:cxn>
                  <a:cxn ang="0">
                    <a:pos x="24" y="10"/>
                  </a:cxn>
                </a:cxnLst>
                <a:rect l="0" t="0" r="r" b="b"/>
                <a:pathLst>
                  <a:path w="28" h="23">
                    <a:moveTo>
                      <a:pt x="24" y="10"/>
                    </a:moveTo>
                    <a:lnTo>
                      <a:pt x="25" y="19"/>
                    </a:lnTo>
                    <a:lnTo>
                      <a:pt x="28" y="5"/>
                    </a:lnTo>
                    <a:lnTo>
                      <a:pt x="4" y="0"/>
                    </a:lnTo>
                    <a:lnTo>
                      <a:pt x="1" y="14"/>
                    </a:lnTo>
                    <a:lnTo>
                      <a:pt x="3" y="23"/>
                    </a:lnTo>
                    <a:lnTo>
                      <a:pt x="1" y="14"/>
                    </a:lnTo>
                    <a:lnTo>
                      <a:pt x="0" y="19"/>
                    </a:lnTo>
                    <a:lnTo>
                      <a:pt x="3" y="23"/>
                    </a:lnTo>
                    <a:lnTo>
                      <a:pt x="24" y="1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73" name="Freeform 869"/>
              <p:cNvSpPr>
                <a:spLocks/>
              </p:cNvSpPr>
              <p:nvPr/>
            </p:nvSpPr>
            <p:spPr bwMode="auto">
              <a:xfrm>
                <a:off x="863" y="1692"/>
                <a:ext cx="24" cy="14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3" y="7"/>
                  </a:cxn>
                  <a:cxn ang="0">
                    <a:pos x="13" y="7"/>
                  </a:cxn>
                  <a:cxn ang="0">
                    <a:pos x="13" y="7"/>
                  </a:cxn>
                  <a:cxn ang="0">
                    <a:pos x="13" y="7"/>
                  </a:cxn>
                  <a:cxn ang="0">
                    <a:pos x="3" y="13"/>
                  </a:cxn>
                  <a:cxn ang="0">
                    <a:pos x="1" y="4"/>
                  </a:cxn>
                  <a:cxn ang="0">
                    <a:pos x="0" y="9"/>
                  </a:cxn>
                  <a:cxn ang="0">
                    <a:pos x="3" y="13"/>
                  </a:cxn>
                  <a:cxn ang="0">
                    <a:pos x="24" y="0"/>
                  </a:cxn>
                </a:cxnLst>
                <a:rect l="0" t="0" r="r" b="b"/>
                <a:pathLst>
                  <a:path w="24" h="13">
                    <a:moveTo>
                      <a:pt x="24" y="0"/>
                    </a:moveTo>
                    <a:lnTo>
                      <a:pt x="13" y="7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3" y="13"/>
                    </a:lnTo>
                    <a:lnTo>
                      <a:pt x="1" y="4"/>
                    </a:lnTo>
                    <a:lnTo>
                      <a:pt x="0" y="9"/>
                    </a:lnTo>
                    <a:lnTo>
                      <a:pt x="3" y="13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74" name="Freeform 870"/>
              <p:cNvSpPr>
                <a:spLocks/>
              </p:cNvSpPr>
              <p:nvPr/>
            </p:nvSpPr>
            <p:spPr bwMode="auto">
              <a:xfrm>
                <a:off x="867" y="1692"/>
                <a:ext cx="29" cy="28"/>
              </a:xfrm>
              <a:custGeom>
                <a:avLst/>
                <a:gdLst/>
                <a:ahLst/>
                <a:cxnLst>
                  <a:cxn ang="0">
                    <a:pos x="30" y="15"/>
                  </a:cxn>
                  <a:cxn ang="0">
                    <a:pos x="30" y="14"/>
                  </a:cxn>
                  <a:cxn ang="0">
                    <a:pos x="21" y="0"/>
                  </a:cxn>
                  <a:cxn ang="0">
                    <a:pos x="0" y="13"/>
                  </a:cxn>
                  <a:cxn ang="0">
                    <a:pos x="8" y="27"/>
                  </a:cxn>
                  <a:cxn ang="0">
                    <a:pos x="8" y="27"/>
                  </a:cxn>
                  <a:cxn ang="0">
                    <a:pos x="30" y="15"/>
                  </a:cxn>
                </a:cxnLst>
                <a:rect l="0" t="0" r="r" b="b"/>
                <a:pathLst>
                  <a:path w="30" h="27">
                    <a:moveTo>
                      <a:pt x="30" y="15"/>
                    </a:moveTo>
                    <a:lnTo>
                      <a:pt x="30" y="14"/>
                    </a:lnTo>
                    <a:lnTo>
                      <a:pt x="21" y="0"/>
                    </a:lnTo>
                    <a:lnTo>
                      <a:pt x="0" y="13"/>
                    </a:lnTo>
                    <a:lnTo>
                      <a:pt x="8" y="27"/>
                    </a:lnTo>
                    <a:lnTo>
                      <a:pt x="8" y="27"/>
                    </a:lnTo>
                    <a:lnTo>
                      <a:pt x="30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75" name="Freeform 871"/>
              <p:cNvSpPr>
                <a:spLocks/>
              </p:cNvSpPr>
              <p:nvPr/>
            </p:nvSpPr>
            <p:spPr bwMode="auto">
              <a:xfrm>
                <a:off x="874" y="1708"/>
                <a:ext cx="31" cy="26"/>
              </a:xfrm>
              <a:custGeom>
                <a:avLst/>
                <a:gdLst/>
                <a:ahLst/>
                <a:cxnLst>
                  <a:cxn ang="0">
                    <a:pos x="31" y="17"/>
                  </a:cxn>
                  <a:cxn ang="0">
                    <a:pos x="30" y="15"/>
                  </a:cxn>
                  <a:cxn ang="0">
                    <a:pos x="22" y="0"/>
                  </a:cxn>
                  <a:cxn ang="0">
                    <a:pos x="0" y="12"/>
                  </a:cxn>
                  <a:cxn ang="0">
                    <a:pos x="8" y="27"/>
                  </a:cxn>
                  <a:cxn ang="0">
                    <a:pos x="7" y="24"/>
                  </a:cxn>
                  <a:cxn ang="0">
                    <a:pos x="31" y="17"/>
                  </a:cxn>
                  <a:cxn ang="0">
                    <a:pos x="31" y="16"/>
                  </a:cxn>
                  <a:cxn ang="0">
                    <a:pos x="30" y="15"/>
                  </a:cxn>
                  <a:cxn ang="0">
                    <a:pos x="31" y="17"/>
                  </a:cxn>
                </a:cxnLst>
                <a:rect l="0" t="0" r="r" b="b"/>
                <a:pathLst>
                  <a:path w="31" h="27">
                    <a:moveTo>
                      <a:pt x="31" y="17"/>
                    </a:moveTo>
                    <a:lnTo>
                      <a:pt x="30" y="15"/>
                    </a:lnTo>
                    <a:lnTo>
                      <a:pt x="22" y="0"/>
                    </a:lnTo>
                    <a:lnTo>
                      <a:pt x="0" y="12"/>
                    </a:lnTo>
                    <a:lnTo>
                      <a:pt x="8" y="27"/>
                    </a:lnTo>
                    <a:lnTo>
                      <a:pt x="7" y="24"/>
                    </a:lnTo>
                    <a:lnTo>
                      <a:pt x="31" y="17"/>
                    </a:lnTo>
                    <a:lnTo>
                      <a:pt x="31" y="16"/>
                    </a:lnTo>
                    <a:lnTo>
                      <a:pt x="30" y="15"/>
                    </a:lnTo>
                    <a:lnTo>
                      <a:pt x="31" y="1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76" name="Freeform 872"/>
              <p:cNvSpPr>
                <a:spLocks/>
              </p:cNvSpPr>
              <p:nvPr/>
            </p:nvSpPr>
            <p:spPr bwMode="auto">
              <a:xfrm>
                <a:off x="881" y="1724"/>
                <a:ext cx="29" cy="18"/>
              </a:xfrm>
              <a:custGeom>
                <a:avLst/>
                <a:gdLst/>
                <a:ahLst/>
                <a:cxnLst>
                  <a:cxn ang="0">
                    <a:pos x="28" y="18"/>
                  </a:cxn>
                  <a:cxn ang="0">
                    <a:pos x="28" y="11"/>
                  </a:cxn>
                  <a:cxn ang="0">
                    <a:pos x="24" y="0"/>
                  </a:cxn>
                  <a:cxn ang="0">
                    <a:pos x="0" y="7"/>
                  </a:cxn>
                  <a:cxn ang="0">
                    <a:pos x="4" y="18"/>
                  </a:cxn>
                  <a:cxn ang="0">
                    <a:pos x="4" y="11"/>
                  </a:cxn>
                  <a:cxn ang="0">
                    <a:pos x="28" y="18"/>
                  </a:cxn>
                  <a:cxn ang="0">
                    <a:pos x="29" y="14"/>
                  </a:cxn>
                  <a:cxn ang="0">
                    <a:pos x="28" y="11"/>
                  </a:cxn>
                  <a:cxn ang="0">
                    <a:pos x="28" y="18"/>
                  </a:cxn>
                </a:cxnLst>
                <a:rect l="0" t="0" r="r" b="b"/>
                <a:pathLst>
                  <a:path w="29" h="18">
                    <a:moveTo>
                      <a:pt x="28" y="18"/>
                    </a:moveTo>
                    <a:lnTo>
                      <a:pt x="28" y="11"/>
                    </a:lnTo>
                    <a:lnTo>
                      <a:pt x="24" y="0"/>
                    </a:lnTo>
                    <a:lnTo>
                      <a:pt x="0" y="7"/>
                    </a:lnTo>
                    <a:lnTo>
                      <a:pt x="4" y="18"/>
                    </a:lnTo>
                    <a:lnTo>
                      <a:pt x="4" y="11"/>
                    </a:lnTo>
                    <a:lnTo>
                      <a:pt x="28" y="18"/>
                    </a:lnTo>
                    <a:lnTo>
                      <a:pt x="29" y="14"/>
                    </a:lnTo>
                    <a:lnTo>
                      <a:pt x="28" y="11"/>
                    </a:lnTo>
                    <a:lnTo>
                      <a:pt x="28" y="1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77" name="Freeform 873"/>
              <p:cNvSpPr>
                <a:spLocks/>
              </p:cNvSpPr>
              <p:nvPr/>
            </p:nvSpPr>
            <p:spPr bwMode="auto">
              <a:xfrm>
                <a:off x="886" y="1736"/>
                <a:ext cx="24" cy="6"/>
              </a:xfrm>
              <a:custGeom>
                <a:avLst/>
                <a:gdLst/>
                <a:ahLst/>
                <a:cxnLst>
                  <a:cxn ang="0">
                    <a:pos x="24" y="7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0" y="0"/>
                  </a:cxn>
                  <a:cxn ang="0">
                    <a:pos x="24" y="7"/>
                  </a:cxn>
                  <a:cxn ang="0">
                    <a:pos x="25" y="3"/>
                  </a:cxn>
                  <a:cxn ang="0">
                    <a:pos x="24" y="0"/>
                  </a:cxn>
                  <a:cxn ang="0">
                    <a:pos x="24" y="7"/>
                  </a:cxn>
                </a:cxnLst>
                <a:rect l="0" t="0" r="r" b="b"/>
                <a:pathLst>
                  <a:path w="25" h="7">
                    <a:moveTo>
                      <a:pt x="24" y="7"/>
                    </a:move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0" y="0"/>
                    </a:lnTo>
                    <a:lnTo>
                      <a:pt x="24" y="7"/>
                    </a:lnTo>
                    <a:lnTo>
                      <a:pt x="25" y="3"/>
                    </a:lnTo>
                    <a:lnTo>
                      <a:pt x="24" y="0"/>
                    </a:lnTo>
                    <a:lnTo>
                      <a:pt x="24" y="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78" name="Freeform 874"/>
              <p:cNvSpPr>
                <a:spLocks/>
              </p:cNvSpPr>
              <p:nvPr/>
            </p:nvSpPr>
            <p:spPr bwMode="auto">
              <a:xfrm>
                <a:off x="881" y="1736"/>
                <a:ext cx="29" cy="22"/>
              </a:xfrm>
              <a:custGeom>
                <a:avLst/>
                <a:gdLst/>
                <a:ahLst/>
                <a:cxnLst>
                  <a:cxn ang="0">
                    <a:pos x="24" y="23"/>
                  </a:cxn>
                  <a:cxn ang="0">
                    <a:pos x="24" y="22"/>
                  </a:cxn>
                  <a:cxn ang="0">
                    <a:pos x="28" y="7"/>
                  </a:cxn>
                  <a:cxn ang="0">
                    <a:pos x="4" y="0"/>
                  </a:cxn>
                  <a:cxn ang="0">
                    <a:pos x="0" y="15"/>
                  </a:cxn>
                  <a:cxn ang="0">
                    <a:pos x="1" y="14"/>
                  </a:cxn>
                  <a:cxn ang="0">
                    <a:pos x="24" y="23"/>
                  </a:cxn>
                </a:cxnLst>
                <a:rect l="0" t="0" r="r" b="b"/>
                <a:pathLst>
                  <a:path w="28" h="23">
                    <a:moveTo>
                      <a:pt x="24" y="23"/>
                    </a:moveTo>
                    <a:lnTo>
                      <a:pt x="24" y="22"/>
                    </a:lnTo>
                    <a:lnTo>
                      <a:pt x="28" y="7"/>
                    </a:lnTo>
                    <a:lnTo>
                      <a:pt x="4" y="0"/>
                    </a:lnTo>
                    <a:lnTo>
                      <a:pt x="0" y="15"/>
                    </a:lnTo>
                    <a:lnTo>
                      <a:pt x="1" y="14"/>
                    </a:lnTo>
                    <a:lnTo>
                      <a:pt x="24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79" name="Freeform 875"/>
              <p:cNvSpPr>
                <a:spLocks/>
              </p:cNvSpPr>
              <p:nvPr/>
            </p:nvSpPr>
            <p:spPr bwMode="auto">
              <a:xfrm>
                <a:off x="877" y="1750"/>
                <a:ext cx="27" cy="26"/>
              </a:xfrm>
              <a:custGeom>
                <a:avLst/>
                <a:gdLst/>
                <a:ahLst/>
                <a:cxnLst>
                  <a:cxn ang="0">
                    <a:pos x="20" y="27"/>
                  </a:cxn>
                  <a:cxn ang="0">
                    <a:pos x="23" y="22"/>
                  </a:cxn>
                  <a:cxn ang="0">
                    <a:pos x="28" y="9"/>
                  </a:cxn>
                  <a:cxn ang="0">
                    <a:pos x="5" y="0"/>
                  </a:cxn>
                  <a:cxn ang="0">
                    <a:pos x="0" y="14"/>
                  </a:cxn>
                  <a:cxn ang="0">
                    <a:pos x="2" y="9"/>
                  </a:cxn>
                  <a:cxn ang="0">
                    <a:pos x="20" y="27"/>
                  </a:cxn>
                  <a:cxn ang="0">
                    <a:pos x="22" y="25"/>
                  </a:cxn>
                  <a:cxn ang="0">
                    <a:pos x="23" y="22"/>
                  </a:cxn>
                  <a:cxn ang="0">
                    <a:pos x="20" y="27"/>
                  </a:cxn>
                </a:cxnLst>
                <a:rect l="0" t="0" r="r" b="b"/>
                <a:pathLst>
                  <a:path w="28" h="27">
                    <a:moveTo>
                      <a:pt x="20" y="27"/>
                    </a:moveTo>
                    <a:lnTo>
                      <a:pt x="23" y="22"/>
                    </a:lnTo>
                    <a:lnTo>
                      <a:pt x="28" y="9"/>
                    </a:lnTo>
                    <a:lnTo>
                      <a:pt x="5" y="0"/>
                    </a:lnTo>
                    <a:lnTo>
                      <a:pt x="0" y="14"/>
                    </a:lnTo>
                    <a:lnTo>
                      <a:pt x="2" y="9"/>
                    </a:lnTo>
                    <a:lnTo>
                      <a:pt x="20" y="27"/>
                    </a:lnTo>
                    <a:lnTo>
                      <a:pt x="22" y="25"/>
                    </a:lnTo>
                    <a:lnTo>
                      <a:pt x="23" y="22"/>
                    </a:lnTo>
                    <a:lnTo>
                      <a:pt x="20" y="2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80" name="Freeform 876"/>
              <p:cNvSpPr>
                <a:spLocks/>
              </p:cNvSpPr>
              <p:nvPr/>
            </p:nvSpPr>
            <p:spPr bwMode="auto">
              <a:xfrm>
                <a:off x="867" y="1756"/>
                <a:ext cx="31" cy="26"/>
              </a:xfrm>
              <a:custGeom>
                <a:avLst/>
                <a:gdLst/>
                <a:ahLst/>
                <a:cxnLst>
                  <a:cxn ang="0">
                    <a:pos x="25" y="18"/>
                  </a:cxn>
                  <a:cxn ang="0">
                    <a:pos x="21" y="26"/>
                  </a:cxn>
                  <a:cxn ang="0">
                    <a:pos x="30" y="18"/>
                  </a:cxn>
                  <a:cxn ang="0">
                    <a:pos x="12" y="0"/>
                  </a:cxn>
                  <a:cxn ang="0">
                    <a:pos x="4" y="9"/>
                  </a:cxn>
                  <a:cxn ang="0">
                    <a:pos x="0" y="18"/>
                  </a:cxn>
                  <a:cxn ang="0">
                    <a:pos x="4" y="9"/>
                  </a:cxn>
                  <a:cxn ang="0">
                    <a:pos x="0" y="13"/>
                  </a:cxn>
                  <a:cxn ang="0">
                    <a:pos x="0" y="18"/>
                  </a:cxn>
                  <a:cxn ang="0">
                    <a:pos x="25" y="18"/>
                  </a:cxn>
                </a:cxnLst>
                <a:rect l="0" t="0" r="r" b="b"/>
                <a:pathLst>
                  <a:path w="30" h="26">
                    <a:moveTo>
                      <a:pt x="25" y="18"/>
                    </a:moveTo>
                    <a:lnTo>
                      <a:pt x="21" y="26"/>
                    </a:lnTo>
                    <a:lnTo>
                      <a:pt x="30" y="18"/>
                    </a:lnTo>
                    <a:lnTo>
                      <a:pt x="12" y="0"/>
                    </a:lnTo>
                    <a:lnTo>
                      <a:pt x="4" y="9"/>
                    </a:lnTo>
                    <a:lnTo>
                      <a:pt x="0" y="18"/>
                    </a:lnTo>
                    <a:lnTo>
                      <a:pt x="4" y="9"/>
                    </a:lnTo>
                    <a:lnTo>
                      <a:pt x="0" y="13"/>
                    </a:lnTo>
                    <a:lnTo>
                      <a:pt x="0" y="18"/>
                    </a:lnTo>
                    <a:lnTo>
                      <a:pt x="25" y="1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81" name="Freeform 877"/>
              <p:cNvSpPr>
                <a:spLocks/>
              </p:cNvSpPr>
              <p:nvPr/>
            </p:nvSpPr>
            <p:spPr bwMode="auto">
              <a:xfrm>
                <a:off x="867" y="1756"/>
                <a:ext cx="26" cy="8"/>
              </a:xfrm>
              <a:custGeom>
                <a:avLst/>
                <a:gdLst/>
                <a:ahLst/>
                <a:cxnLst>
                  <a:cxn ang="0">
                    <a:pos x="25" y="9"/>
                  </a:cxn>
                  <a:cxn ang="0">
                    <a:pos x="12" y="9"/>
                  </a:cxn>
                  <a:cxn ang="0">
                    <a:pos x="12" y="9"/>
                  </a:cxn>
                  <a:cxn ang="0">
                    <a:pos x="12" y="9"/>
                  </a:cxn>
                  <a:cxn ang="0">
                    <a:pos x="12" y="9"/>
                  </a:cxn>
                  <a:cxn ang="0">
                    <a:pos x="0" y="9"/>
                  </a:cxn>
                  <a:cxn ang="0">
                    <a:pos x="4" y="0"/>
                  </a:cxn>
                  <a:cxn ang="0">
                    <a:pos x="0" y="4"/>
                  </a:cxn>
                  <a:cxn ang="0">
                    <a:pos x="0" y="9"/>
                  </a:cxn>
                  <a:cxn ang="0">
                    <a:pos x="25" y="9"/>
                  </a:cxn>
                </a:cxnLst>
                <a:rect l="0" t="0" r="r" b="b"/>
                <a:pathLst>
                  <a:path w="25" h="9">
                    <a:moveTo>
                      <a:pt x="25" y="9"/>
                    </a:moveTo>
                    <a:lnTo>
                      <a:pt x="12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12" y="9"/>
                    </a:lnTo>
                    <a:lnTo>
                      <a:pt x="0" y="9"/>
                    </a:lnTo>
                    <a:lnTo>
                      <a:pt x="4" y="0"/>
                    </a:lnTo>
                    <a:lnTo>
                      <a:pt x="0" y="4"/>
                    </a:lnTo>
                    <a:lnTo>
                      <a:pt x="0" y="9"/>
                    </a:lnTo>
                    <a:lnTo>
                      <a:pt x="25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82" name="Freeform 878"/>
              <p:cNvSpPr>
                <a:spLocks/>
              </p:cNvSpPr>
              <p:nvPr/>
            </p:nvSpPr>
            <p:spPr bwMode="auto">
              <a:xfrm>
                <a:off x="867" y="1756"/>
                <a:ext cx="26" cy="8"/>
              </a:xfrm>
              <a:custGeom>
                <a:avLst/>
                <a:gdLst/>
                <a:ahLst/>
                <a:cxnLst>
                  <a:cxn ang="0">
                    <a:pos x="25" y="8"/>
                  </a:cxn>
                  <a:cxn ang="0">
                    <a:pos x="25" y="8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5" y="8"/>
                  </a:cxn>
                </a:cxnLst>
                <a:rect l="0" t="0" r="r" b="b"/>
                <a:pathLst>
                  <a:path w="25" h="8">
                    <a:moveTo>
                      <a:pt x="25" y="8"/>
                    </a:moveTo>
                    <a:lnTo>
                      <a:pt x="25" y="8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5" y="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83" name="Freeform 879"/>
              <p:cNvSpPr>
                <a:spLocks/>
              </p:cNvSpPr>
              <p:nvPr/>
            </p:nvSpPr>
            <p:spPr bwMode="auto">
              <a:xfrm>
                <a:off x="867" y="1756"/>
                <a:ext cx="26" cy="18"/>
              </a:xfrm>
              <a:custGeom>
                <a:avLst/>
                <a:gdLst/>
                <a:ahLst/>
                <a:cxnLst>
                  <a:cxn ang="0">
                    <a:pos x="24" y="7"/>
                  </a:cxn>
                  <a:cxn ang="0">
                    <a:pos x="25" y="12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1" y="18"/>
                  </a:cxn>
                  <a:cxn ang="0">
                    <a:pos x="0" y="12"/>
                  </a:cxn>
                  <a:cxn ang="0">
                    <a:pos x="0" y="15"/>
                  </a:cxn>
                  <a:cxn ang="0">
                    <a:pos x="1" y="18"/>
                  </a:cxn>
                  <a:cxn ang="0">
                    <a:pos x="24" y="7"/>
                  </a:cxn>
                </a:cxnLst>
                <a:rect l="0" t="0" r="r" b="b"/>
                <a:pathLst>
                  <a:path w="25" h="18">
                    <a:moveTo>
                      <a:pt x="24" y="7"/>
                    </a:moveTo>
                    <a:lnTo>
                      <a:pt x="25" y="12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" y="18"/>
                    </a:lnTo>
                    <a:lnTo>
                      <a:pt x="0" y="12"/>
                    </a:lnTo>
                    <a:lnTo>
                      <a:pt x="0" y="15"/>
                    </a:lnTo>
                    <a:lnTo>
                      <a:pt x="1" y="18"/>
                    </a:lnTo>
                    <a:lnTo>
                      <a:pt x="24" y="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84" name="Freeform 880"/>
              <p:cNvSpPr>
                <a:spLocks/>
              </p:cNvSpPr>
              <p:nvPr/>
            </p:nvSpPr>
            <p:spPr bwMode="auto">
              <a:xfrm>
                <a:off x="869" y="1756"/>
                <a:ext cx="29" cy="22"/>
              </a:xfrm>
              <a:custGeom>
                <a:avLst/>
                <a:gdLst/>
                <a:ahLst/>
                <a:cxnLst>
                  <a:cxn ang="0">
                    <a:pos x="29" y="17"/>
                  </a:cxn>
                  <a:cxn ang="0">
                    <a:pos x="28" y="11"/>
                  </a:cxn>
                  <a:cxn ang="0">
                    <a:pos x="23" y="0"/>
                  </a:cxn>
                  <a:cxn ang="0">
                    <a:pos x="0" y="11"/>
                  </a:cxn>
                  <a:cxn ang="0">
                    <a:pos x="6" y="22"/>
                  </a:cxn>
                  <a:cxn ang="0">
                    <a:pos x="5" y="17"/>
                  </a:cxn>
                  <a:cxn ang="0">
                    <a:pos x="29" y="17"/>
                  </a:cxn>
                  <a:cxn ang="0">
                    <a:pos x="29" y="14"/>
                  </a:cxn>
                  <a:cxn ang="0">
                    <a:pos x="28" y="11"/>
                  </a:cxn>
                  <a:cxn ang="0">
                    <a:pos x="29" y="17"/>
                  </a:cxn>
                </a:cxnLst>
                <a:rect l="0" t="0" r="r" b="b"/>
                <a:pathLst>
                  <a:path w="29" h="22">
                    <a:moveTo>
                      <a:pt x="29" y="17"/>
                    </a:moveTo>
                    <a:lnTo>
                      <a:pt x="28" y="11"/>
                    </a:lnTo>
                    <a:lnTo>
                      <a:pt x="23" y="0"/>
                    </a:lnTo>
                    <a:lnTo>
                      <a:pt x="0" y="11"/>
                    </a:lnTo>
                    <a:lnTo>
                      <a:pt x="6" y="22"/>
                    </a:lnTo>
                    <a:lnTo>
                      <a:pt x="5" y="17"/>
                    </a:lnTo>
                    <a:lnTo>
                      <a:pt x="29" y="17"/>
                    </a:lnTo>
                    <a:lnTo>
                      <a:pt x="29" y="14"/>
                    </a:lnTo>
                    <a:lnTo>
                      <a:pt x="28" y="11"/>
                    </a:lnTo>
                    <a:lnTo>
                      <a:pt x="29" y="1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85" name="Freeform 881"/>
              <p:cNvSpPr>
                <a:spLocks/>
              </p:cNvSpPr>
              <p:nvPr/>
            </p:nvSpPr>
            <p:spPr bwMode="auto">
              <a:xfrm>
                <a:off x="874" y="1756"/>
                <a:ext cx="24" cy="6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0" y="6"/>
                  </a:cxn>
                  <a:cxn ang="0">
                    <a:pos x="24" y="6"/>
                  </a:cxn>
                  <a:cxn ang="0">
                    <a:pos x="24" y="3"/>
                  </a:cxn>
                  <a:cxn ang="0">
                    <a:pos x="23" y="0"/>
                  </a:cxn>
                  <a:cxn ang="0">
                    <a:pos x="24" y="6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0" y="6"/>
                    </a:lnTo>
                    <a:lnTo>
                      <a:pt x="24" y="6"/>
                    </a:lnTo>
                    <a:lnTo>
                      <a:pt x="24" y="3"/>
                    </a:lnTo>
                    <a:lnTo>
                      <a:pt x="23" y="0"/>
                    </a:ln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86" name="Freeform 882"/>
              <p:cNvSpPr>
                <a:spLocks/>
              </p:cNvSpPr>
              <p:nvPr/>
            </p:nvSpPr>
            <p:spPr bwMode="auto">
              <a:xfrm>
                <a:off x="874" y="1759"/>
                <a:ext cx="24" cy="8"/>
              </a:xfrm>
              <a:custGeom>
                <a:avLst/>
                <a:gdLst/>
                <a:ahLst/>
                <a:cxnLst>
                  <a:cxn ang="0">
                    <a:pos x="24" y="8"/>
                  </a:cxn>
                  <a:cxn ang="0">
                    <a:pos x="24" y="8"/>
                  </a:cxn>
                  <a:cxn ang="0">
                    <a:pos x="24" y="0"/>
                  </a:cxn>
                  <a:cxn ang="0">
                    <a:pos x="0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24" y="8"/>
                  </a:cxn>
                </a:cxnLst>
                <a:rect l="0" t="0" r="r" b="b"/>
                <a:pathLst>
                  <a:path w="24" h="8">
                    <a:moveTo>
                      <a:pt x="24" y="8"/>
                    </a:moveTo>
                    <a:lnTo>
                      <a:pt x="24" y="8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24" y="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87" name="Freeform 883"/>
              <p:cNvSpPr>
                <a:spLocks/>
              </p:cNvSpPr>
              <p:nvPr/>
            </p:nvSpPr>
            <p:spPr bwMode="auto">
              <a:xfrm>
                <a:off x="874" y="1767"/>
                <a:ext cx="24" cy="12"/>
              </a:xfrm>
              <a:custGeom>
                <a:avLst/>
                <a:gdLst/>
                <a:ahLst/>
                <a:cxnLst>
                  <a:cxn ang="0">
                    <a:pos x="23" y="12"/>
                  </a:cxn>
                  <a:cxn ang="0">
                    <a:pos x="24" y="6"/>
                  </a:cxn>
                  <a:cxn ang="0">
                    <a:pos x="24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1" y="0"/>
                  </a:cxn>
                  <a:cxn ang="0">
                    <a:pos x="23" y="12"/>
                  </a:cxn>
                  <a:cxn ang="0">
                    <a:pos x="24" y="10"/>
                  </a:cxn>
                  <a:cxn ang="0">
                    <a:pos x="24" y="6"/>
                  </a:cxn>
                  <a:cxn ang="0">
                    <a:pos x="23" y="12"/>
                  </a:cxn>
                </a:cxnLst>
                <a:rect l="0" t="0" r="r" b="b"/>
                <a:pathLst>
                  <a:path w="24" h="12">
                    <a:moveTo>
                      <a:pt x="23" y="12"/>
                    </a:moveTo>
                    <a:lnTo>
                      <a:pt x="24" y="6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1" y="0"/>
                    </a:lnTo>
                    <a:lnTo>
                      <a:pt x="23" y="12"/>
                    </a:lnTo>
                    <a:lnTo>
                      <a:pt x="24" y="10"/>
                    </a:lnTo>
                    <a:lnTo>
                      <a:pt x="24" y="6"/>
                    </a:lnTo>
                    <a:lnTo>
                      <a:pt x="23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88" name="Freeform 884"/>
              <p:cNvSpPr>
                <a:spLocks/>
              </p:cNvSpPr>
              <p:nvPr/>
            </p:nvSpPr>
            <p:spPr bwMode="auto">
              <a:xfrm>
                <a:off x="872" y="1767"/>
                <a:ext cx="24" cy="18"/>
              </a:xfrm>
              <a:custGeom>
                <a:avLst/>
                <a:gdLst/>
                <a:ahLst/>
                <a:cxnLst>
                  <a:cxn ang="0">
                    <a:pos x="11" y="11"/>
                  </a:cxn>
                  <a:cxn ang="0">
                    <a:pos x="22" y="17"/>
                  </a:cxn>
                  <a:cxn ang="0">
                    <a:pos x="25" y="12"/>
                  </a:cxn>
                  <a:cxn ang="0">
                    <a:pos x="3" y="0"/>
                  </a:cxn>
                  <a:cxn ang="0">
                    <a:pos x="0" y="5"/>
                  </a:cxn>
                  <a:cxn ang="0">
                    <a:pos x="11" y="11"/>
                  </a:cxn>
                </a:cxnLst>
                <a:rect l="0" t="0" r="r" b="b"/>
                <a:pathLst>
                  <a:path w="25" h="17">
                    <a:moveTo>
                      <a:pt x="11" y="11"/>
                    </a:moveTo>
                    <a:lnTo>
                      <a:pt x="22" y="17"/>
                    </a:lnTo>
                    <a:lnTo>
                      <a:pt x="25" y="12"/>
                    </a:lnTo>
                    <a:lnTo>
                      <a:pt x="3" y="0"/>
                    </a:lnTo>
                    <a:lnTo>
                      <a:pt x="0" y="5"/>
                    </a:lnTo>
                    <a:lnTo>
                      <a:pt x="11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89" name="Freeform 885"/>
              <p:cNvSpPr>
                <a:spLocks/>
              </p:cNvSpPr>
              <p:nvPr/>
            </p:nvSpPr>
            <p:spPr bwMode="auto">
              <a:xfrm>
                <a:off x="862" y="1596"/>
                <a:ext cx="27" cy="16"/>
              </a:xfrm>
              <a:custGeom>
                <a:avLst/>
                <a:gdLst/>
                <a:ahLst/>
                <a:cxnLst>
                  <a:cxn ang="0">
                    <a:pos x="27" y="14"/>
                  </a:cxn>
                  <a:cxn ang="0">
                    <a:pos x="26" y="11"/>
                  </a:cxn>
                  <a:cxn ang="0">
                    <a:pos x="24" y="0"/>
                  </a:cxn>
                  <a:cxn ang="0">
                    <a:pos x="0" y="5"/>
                  </a:cxn>
                  <a:cxn ang="0">
                    <a:pos x="2" y="16"/>
                  </a:cxn>
                  <a:cxn ang="0">
                    <a:pos x="2" y="14"/>
                  </a:cxn>
                  <a:cxn ang="0">
                    <a:pos x="27" y="14"/>
                  </a:cxn>
                  <a:cxn ang="0">
                    <a:pos x="27" y="12"/>
                  </a:cxn>
                  <a:cxn ang="0">
                    <a:pos x="26" y="11"/>
                  </a:cxn>
                  <a:cxn ang="0">
                    <a:pos x="27" y="14"/>
                  </a:cxn>
                </a:cxnLst>
                <a:rect l="0" t="0" r="r" b="b"/>
                <a:pathLst>
                  <a:path w="27" h="16">
                    <a:moveTo>
                      <a:pt x="27" y="14"/>
                    </a:moveTo>
                    <a:lnTo>
                      <a:pt x="26" y="11"/>
                    </a:lnTo>
                    <a:lnTo>
                      <a:pt x="24" y="0"/>
                    </a:lnTo>
                    <a:lnTo>
                      <a:pt x="0" y="5"/>
                    </a:lnTo>
                    <a:lnTo>
                      <a:pt x="2" y="16"/>
                    </a:lnTo>
                    <a:lnTo>
                      <a:pt x="2" y="14"/>
                    </a:lnTo>
                    <a:lnTo>
                      <a:pt x="27" y="14"/>
                    </a:lnTo>
                    <a:lnTo>
                      <a:pt x="27" y="12"/>
                    </a:lnTo>
                    <a:lnTo>
                      <a:pt x="26" y="11"/>
                    </a:lnTo>
                    <a:lnTo>
                      <a:pt x="27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90" name="Freeform 886"/>
              <p:cNvSpPr>
                <a:spLocks/>
              </p:cNvSpPr>
              <p:nvPr/>
            </p:nvSpPr>
            <p:spPr bwMode="auto">
              <a:xfrm>
                <a:off x="863" y="1610"/>
                <a:ext cx="26" cy="18"/>
              </a:xfrm>
              <a:custGeom>
                <a:avLst/>
                <a:gdLst/>
                <a:ahLst/>
                <a:cxnLst>
                  <a:cxn ang="0">
                    <a:pos x="24" y="17"/>
                  </a:cxn>
                  <a:cxn ang="0">
                    <a:pos x="25" y="14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14"/>
                  </a:cxn>
                  <a:cxn ang="0">
                    <a:pos x="0" y="11"/>
                  </a:cxn>
                  <a:cxn ang="0">
                    <a:pos x="24" y="17"/>
                  </a:cxn>
                  <a:cxn ang="0">
                    <a:pos x="25" y="15"/>
                  </a:cxn>
                  <a:cxn ang="0">
                    <a:pos x="25" y="14"/>
                  </a:cxn>
                  <a:cxn ang="0">
                    <a:pos x="24" y="17"/>
                  </a:cxn>
                </a:cxnLst>
                <a:rect l="0" t="0" r="r" b="b"/>
                <a:pathLst>
                  <a:path w="25" h="17">
                    <a:moveTo>
                      <a:pt x="24" y="17"/>
                    </a:moveTo>
                    <a:lnTo>
                      <a:pt x="25" y="14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0" y="11"/>
                    </a:lnTo>
                    <a:lnTo>
                      <a:pt x="24" y="17"/>
                    </a:lnTo>
                    <a:lnTo>
                      <a:pt x="25" y="15"/>
                    </a:lnTo>
                    <a:lnTo>
                      <a:pt x="25" y="14"/>
                    </a:lnTo>
                    <a:lnTo>
                      <a:pt x="24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91" name="Freeform 887"/>
              <p:cNvSpPr>
                <a:spLocks/>
              </p:cNvSpPr>
              <p:nvPr/>
            </p:nvSpPr>
            <p:spPr bwMode="auto">
              <a:xfrm>
                <a:off x="860" y="1622"/>
                <a:ext cx="29" cy="28"/>
              </a:xfrm>
              <a:custGeom>
                <a:avLst/>
                <a:gdLst/>
                <a:ahLst/>
                <a:cxnLst>
                  <a:cxn ang="0">
                    <a:pos x="23" y="29"/>
                  </a:cxn>
                  <a:cxn ang="0">
                    <a:pos x="24" y="26"/>
                  </a:cxn>
                  <a:cxn ang="0">
                    <a:pos x="29" y="6"/>
                  </a:cxn>
                  <a:cxn ang="0">
                    <a:pos x="5" y="0"/>
                  </a:cxn>
                  <a:cxn ang="0">
                    <a:pos x="0" y="20"/>
                  </a:cxn>
                  <a:cxn ang="0">
                    <a:pos x="2" y="17"/>
                  </a:cxn>
                  <a:cxn ang="0">
                    <a:pos x="23" y="29"/>
                  </a:cxn>
                  <a:cxn ang="0">
                    <a:pos x="24" y="28"/>
                  </a:cxn>
                  <a:cxn ang="0">
                    <a:pos x="24" y="26"/>
                  </a:cxn>
                  <a:cxn ang="0">
                    <a:pos x="23" y="29"/>
                  </a:cxn>
                </a:cxnLst>
                <a:rect l="0" t="0" r="r" b="b"/>
                <a:pathLst>
                  <a:path w="29" h="29">
                    <a:moveTo>
                      <a:pt x="23" y="29"/>
                    </a:moveTo>
                    <a:lnTo>
                      <a:pt x="24" y="26"/>
                    </a:lnTo>
                    <a:lnTo>
                      <a:pt x="29" y="6"/>
                    </a:lnTo>
                    <a:lnTo>
                      <a:pt x="5" y="0"/>
                    </a:lnTo>
                    <a:lnTo>
                      <a:pt x="0" y="20"/>
                    </a:lnTo>
                    <a:lnTo>
                      <a:pt x="2" y="17"/>
                    </a:lnTo>
                    <a:lnTo>
                      <a:pt x="23" y="29"/>
                    </a:lnTo>
                    <a:lnTo>
                      <a:pt x="24" y="28"/>
                    </a:lnTo>
                    <a:lnTo>
                      <a:pt x="24" y="26"/>
                    </a:lnTo>
                    <a:lnTo>
                      <a:pt x="23" y="2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92" name="Freeform 888"/>
              <p:cNvSpPr>
                <a:spLocks/>
              </p:cNvSpPr>
              <p:nvPr/>
            </p:nvSpPr>
            <p:spPr bwMode="auto">
              <a:xfrm>
                <a:off x="862" y="1638"/>
                <a:ext cx="22" cy="12"/>
              </a:xfrm>
              <a:custGeom>
                <a:avLst/>
                <a:gdLst/>
                <a:ahLst/>
                <a:cxnLst>
                  <a:cxn ang="0">
                    <a:pos x="21" y="12"/>
                  </a:cxn>
                  <a:cxn ang="0">
                    <a:pos x="10" y="6"/>
                  </a:cxn>
                  <a:cxn ang="0">
                    <a:pos x="10" y="6"/>
                  </a:cxn>
                  <a:cxn ang="0">
                    <a:pos x="10" y="6"/>
                  </a:cxn>
                  <a:cxn ang="0">
                    <a:pos x="10" y="6"/>
                  </a:cxn>
                  <a:cxn ang="0">
                    <a:pos x="0" y="0"/>
                  </a:cxn>
                  <a:cxn ang="0">
                    <a:pos x="21" y="12"/>
                  </a:cxn>
                  <a:cxn ang="0">
                    <a:pos x="22" y="11"/>
                  </a:cxn>
                  <a:cxn ang="0">
                    <a:pos x="22" y="9"/>
                  </a:cxn>
                  <a:cxn ang="0">
                    <a:pos x="21" y="12"/>
                  </a:cxn>
                </a:cxnLst>
                <a:rect l="0" t="0" r="r" b="b"/>
                <a:pathLst>
                  <a:path w="22" h="12">
                    <a:moveTo>
                      <a:pt x="21" y="12"/>
                    </a:moveTo>
                    <a:lnTo>
                      <a:pt x="10" y="6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10" y="6"/>
                    </a:lnTo>
                    <a:lnTo>
                      <a:pt x="0" y="0"/>
                    </a:lnTo>
                    <a:lnTo>
                      <a:pt x="21" y="12"/>
                    </a:lnTo>
                    <a:lnTo>
                      <a:pt x="22" y="11"/>
                    </a:lnTo>
                    <a:lnTo>
                      <a:pt x="22" y="9"/>
                    </a:lnTo>
                    <a:lnTo>
                      <a:pt x="21" y="1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93" name="Freeform 889"/>
              <p:cNvSpPr>
                <a:spLocks/>
              </p:cNvSpPr>
              <p:nvPr/>
            </p:nvSpPr>
            <p:spPr bwMode="auto">
              <a:xfrm>
                <a:off x="848" y="1638"/>
                <a:ext cx="34" cy="32"/>
              </a:xfrm>
              <a:custGeom>
                <a:avLst/>
                <a:gdLst/>
                <a:ahLst/>
                <a:cxnLst>
                  <a:cxn ang="0">
                    <a:pos x="24" y="30"/>
                  </a:cxn>
                  <a:cxn ang="0">
                    <a:pos x="23" y="32"/>
                  </a:cxn>
                  <a:cxn ang="0">
                    <a:pos x="35" y="12"/>
                  </a:cxn>
                  <a:cxn ang="0">
                    <a:pos x="14" y="0"/>
                  </a:cxn>
                  <a:cxn ang="0">
                    <a:pos x="2" y="19"/>
                  </a:cxn>
                  <a:cxn ang="0">
                    <a:pos x="0" y="22"/>
                  </a:cxn>
                  <a:cxn ang="0">
                    <a:pos x="2" y="19"/>
                  </a:cxn>
                  <a:cxn ang="0">
                    <a:pos x="1" y="21"/>
                  </a:cxn>
                  <a:cxn ang="0">
                    <a:pos x="0" y="22"/>
                  </a:cxn>
                  <a:cxn ang="0">
                    <a:pos x="24" y="30"/>
                  </a:cxn>
                </a:cxnLst>
                <a:rect l="0" t="0" r="r" b="b"/>
                <a:pathLst>
                  <a:path w="35" h="32">
                    <a:moveTo>
                      <a:pt x="24" y="30"/>
                    </a:moveTo>
                    <a:lnTo>
                      <a:pt x="23" y="32"/>
                    </a:lnTo>
                    <a:lnTo>
                      <a:pt x="35" y="12"/>
                    </a:lnTo>
                    <a:lnTo>
                      <a:pt x="14" y="0"/>
                    </a:lnTo>
                    <a:lnTo>
                      <a:pt x="2" y="19"/>
                    </a:lnTo>
                    <a:lnTo>
                      <a:pt x="0" y="22"/>
                    </a:lnTo>
                    <a:lnTo>
                      <a:pt x="2" y="19"/>
                    </a:lnTo>
                    <a:lnTo>
                      <a:pt x="1" y="21"/>
                    </a:lnTo>
                    <a:lnTo>
                      <a:pt x="0" y="22"/>
                    </a:lnTo>
                    <a:lnTo>
                      <a:pt x="24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94" name="Freeform 890"/>
              <p:cNvSpPr>
                <a:spLocks/>
              </p:cNvSpPr>
              <p:nvPr/>
            </p:nvSpPr>
            <p:spPr bwMode="auto">
              <a:xfrm>
                <a:off x="841" y="1660"/>
                <a:ext cx="31" cy="24"/>
              </a:xfrm>
              <a:custGeom>
                <a:avLst/>
                <a:gdLst/>
                <a:ahLst/>
                <a:cxnLst>
                  <a:cxn ang="0">
                    <a:pos x="26" y="17"/>
                  </a:cxn>
                  <a:cxn ang="0">
                    <a:pos x="25" y="23"/>
                  </a:cxn>
                  <a:cxn ang="0">
                    <a:pos x="30" y="8"/>
                  </a:cxn>
                  <a:cxn ang="0">
                    <a:pos x="6" y="0"/>
                  </a:cxn>
                  <a:cxn ang="0">
                    <a:pos x="1" y="14"/>
                  </a:cxn>
                  <a:cxn ang="0">
                    <a:pos x="1" y="20"/>
                  </a:cxn>
                  <a:cxn ang="0">
                    <a:pos x="1" y="14"/>
                  </a:cxn>
                  <a:cxn ang="0">
                    <a:pos x="0" y="18"/>
                  </a:cxn>
                  <a:cxn ang="0">
                    <a:pos x="1" y="20"/>
                  </a:cxn>
                  <a:cxn ang="0">
                    <a:pos x="26" y="17"/>
                  </a:cxn>
                </a:cxnLst>
                <a:rect l="0" t="0" r="r" b="b"/>
                <a:pathLst>
                  <a:path w="30" h="23">
                    <a:moveTo>
                      <a:pt x="26" y="17"/>
                    </a:moveTo>
                    <a:lnTo>
                      <a:pt x="25" y="23"/>
                    </a:lnTo>
                    <a:lnTo>
                      <a:pt x="30" y="8"/>
                    </a:lnTo>
                    <a:lnTo>
                      <a:pt x="6" y="0"/>
                    </a:lnTo>
                    <a:lnTo>
                      <a:pt x="1" y="14"/>
                    </a:lnTo>
                    <a:lnTo>
                      <a:pt x="1" y="20"/>
                    </a:lnTo>
                    <a:lnTo>
                      <a:pt x="1" y="14"/>
                    </a:lnTo>
                    <a:lnTo>
                      <a:pt x="0" y="18"/>
                    </a:lnTo>
                    <a:lnTo>
                      <a:pt x="1" y="20"/>
                    </a:lnTo>
                    <a:lnTo>
                      <a:pt x="26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95" name="Freeform 891"/>
              <p:cNvSpPr>
                <a:spLocks/>
              </p:cNvSpPr>
              <p:nvPr/>
            </p:nvSpPr>
            <p:spPr bwMode="auto">
              <a:xfrm>
                <a:off x="843" y="1678"/>
                <a:ext cx="26" cy="18"/>
              </a:xfrm>
              <a:custGeom>
                <a:avLst/>
                <a:gdLst/>
                <a:ahLst/>
                <a:cxnLst>
                  <a:cxn ang="0">
                    <a:pos x="27" y="14"/>
                  </a:cxn>
                  <a:cxn ang="0">
                    <a:pos x="27" y="14"/>
                  </a:cxn>
                  <a:cxn ang="0">
                    <a:pos x="25" y="0"/>
                  </a:cxn>
                  <a:cxn ang="0">
                    <a:pos x="0" y="3"/>
                  </a:cxn>
                  <a:cxn ang="0">
                    <a:pos x="2" y="18"/>
                  </a:cxn>
                  <a:cxn ang="0">
                    <a:pos x="2" y="18"/>
                  </a:cxn>
                  <a:cxn ang="0">
                    <a:pos x="27" y="14"/>
                  </a:cxn>
                </a:cxnLst>
                <a:rect l="0" t="0" r="r" b="b"/>
                <a:pathLst>
                  <a:path w="27" h="18">
                    <a:moveTo>
                      <a:pt x="27" y="14"/>
                    </a:moveTo>
                    <a:lnTo>
                      <a:pt x="27" y="14"/>
                    </a:lnTo>
                    <a:lnTo>
                      <a:pt x="25" y="0"/>
                    </a:lnTo>
                    <a:lnTo>
                      <a:pt x="0" y="3"/>
                    </a:lnTo>
                    <a:lnTo>
                      <a:pt x="2" y="18"/>
                    </a:lnTo>
                    <a:lnTo>
                      <a:pt x="2" y="18"/>
                    </a:lnTo>
                    <a:lnTo>
                      <a:pt x="27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96" name="Freeform 892"/>
              <p:cNvSpPr>
                <a:spLocks/>
              </p:cNvSpPr>
              <p:nvPr/>
            </p:nvSpPr>
            <p:spPr bwMode="auto">
              <a:xfrm>
                <a:off x="845" y="1692"/>
                <a:ext cx="24" cy="4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0" y="4"/>
                  </a:cxn>
                  <a:cxn ang="0">
                    <a:pos x="25" y="0"/>
                  </a:cxn>
                </a:cxnLst>
                <a:rect l="0" t="0" r="r" b="b"/>
                <a:pathLst>
                  <a:path w="25" h="4">
                    <a:moveTo>
                      <a:pt x="25" y="0"/>
                    </a:move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0" y="4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97" name="Freeform 893"/>
              <p:cNvSpPr>
                <a:spLocks/>
              </p:cNvSpPr>
              <p:nvPr/>
            </p:nvSpPr>
            <p:spPr bwMode="auto">
              <a:xfrm>
                <a:off x="845" y="1692"/>
                <a:ext cx="27" cy="22"/>
              </a:xfrm>
              <a:custGeom>
                <a:avLst/>
                <a:gdLst/>
                <a:ahLst/>
                <a:cxnLst>
                  <a:cxn ang="0">
                    <a:pos x="27" y="17"/>
                  </a:cxn>
                  <a:cxn ang="0">
                    <a:pos x="28" y="18"/>
                  </a:cxn>
                  <a:cxn ang="0">
                    <a:pos x="25" y="0"/>
                  </a:cxn>
                  <a:cxn ang="0">
                    <a:pos x="0" y="4"/>
                  </a:cxn>
                  <a:cxn ang="0">
                    <a:pos x="3" y="21"/>
                  </a:cxn>
                  <a:cxn ang="0">
                    <a:pos x="3" y="22"/>
                  </a:cxn>
                  <a:cxn ang="0">
                    <a:pos x="27" y="17"/>
                  </a:cxn>
                </a:cxnLst>
                <a:rect l="0" t="0" r="r" b="b"/>
                <a:pathLst>
                  <a:path w="28" h="22">
                    <a:moveTo>
                      <a:pt x="27" y="17"/>
                    </a:moveTo>
                    <a:lnTo>
                      <a:pt x="28" y="18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3" y="21"/>
                    </a:lnTo>
                    <a:lnTo>
                      <a:pt x="3" y="22"/>
                    </a:lnTo>
                    <a:lnTo>
                      <a:pt x="27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98" name="Freeform 894"/>
              <p:cNvSpPr>
                <a:spLocks/>
              </p:cNvSpPr>
              <p:nvPr/>
            </p:nvSpPr>
            <p:spPr bwMode="auto">
              <a:xfrm>
                <a:off x="848" y="1708"/>
                <a:ext cx="27" cy="24"/>
              </a:xfrm>
              <a:custGeom>
                <a:avLst/>
                <a:gdLst/>
                <a:ahLst/>
                <a:cxnLst>
                  <a:cxn ang="0">
                    <a:pos x="27" y="23"/>
                  </a:cxn>
                  <a:cxn ang="0">
                    <a:pos x="27" y="17"/>
                  </a:cxn>
                  <a:cxn ang="0">
                    <a:pos x="24" y="0"/>
                  </a:cxn>
                  <a:cxn ang="0">
                    <a:pos x="0" y="5"/>
                  </a:cxn>
                  <a:cxn ang="0">
                    <a:pos x="3" y="22"/>
                  </a:cxn>
                  <a:cxn ang="0">
                    <a:pos x="3" y="16"/>
                  </a:cxn>
                  <a:cxn ang="0">
                    <a:pos x="27" y="23"/>
                  </a:cxn>
                  <a:cxn ang="0">
                    <a:pos x="28" y="20"/>
                  </a:cxn>
                  <a:cxn ang="0">
                    <a:pos x="27" y="17"/>
                  </a:cxn>
                  <a:cxn ang="0">
                    <a:pos x="27" y="23"/>
                  </a:cxn>
                </a:cxnLst>
                <a:rect l="0" t="0" r="r" b="b"/>
                <a:pathLst>
                  <a:path w="28" h="23">
                    <a:moveTo>
                      <a:pt x="27" y="23"/>
                    </a:moveTo>
                    <a:lnTo>
                      <a:pt x="27" y="17"/>
                    </a:lnTo>
                    <a:lnTo>
                      <a:pt x="24" y="0"/>
                    </a:lnTo>
                    <a:lnTo>
                      <a:pt x="0" y="5"/>
                    </a:lnTo>
                    <a:lnTo>
                      <a:pt x="3" y="22"/>
                    </a:lnTo>
                    <a:lnTo>
                      <a:pt x="3" y="16"/>
                    </a:lnTo>
                    <a:lnTo>
                      <a:pt x="27" y="23"/>
                    </a:lnTo>
                    <a:lnTo>
                      <a:pt x="28" y="20"/>
                    </a:lnTo>
                    <a:lnTo>
                      <a:pt x="27" y="17"/>
                    </a:lnTo>
                    <a:lnTo>
                      <a:pt x="27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399" name="Freeform 895"/>
              <p:cNvSpPr>
                <a:spLocks/>
              </p:cNvSpPr>
              <p:nvPr/>
            </p:nvSpPr>
            <p:spPr bwMode="auto">
              <a:xfrm>
                <a:off x="845" y="1724"/>
                <a:ext cx="29" cy="30"/>
              </a:xfrm>
              <a:custGeom>
                <a:avLst/>
                <a:gdLst/>
                <a:ahLst/>
                <a:cxnLst>
                  <a:cxn ang="0">
                    <a:pos x="12" y="26"/>
                  </a:cxn>
                  <a:cxn ang="0">
                    <a:pos x="24" y="29"/>
                  </a:cxn>
                  <a:cxn ang="0">
                    <a:pos x="30" y="7"/>
                  </a:cxn>
                  <a:cxn ang="0">
                    <a:pos x="6" y="0"/>
                  </a:cxn>
                  <a:cxn ang="0">
                    <a:pos x="0" y="23"/>
                  </a:cxn>
                  <a:cxn ang="0">
                    <a:pos x="12" y="26"/>
                  </a:cxn>
                </a:cxnLst>
                <a:rect l="0" t="0" r="r" b="b"/>
                <a:pathLst>
                  <a:path w="30" h="29">
                    <a:moveTo>
                      <a:pt x="12" y="26"/>
                    </a:moveTo>
                    <a:lnTo>
                      <a:pt x="24" y="29"/>
                    </a:lnTo>
                    <a:lnTo>
                      <a:pt x="30" y="7"/>
                    </a:lnTo>
                    <a:lnTo>
                      <a:pt x="6" y="0"/>
                    </a:lnTo>
                    <a:lnTo>
                      <a:pt x="0" y="23"/>
                    </a:lnTo>
                    <a:lnTo>
                      <a:pt x="12" y="2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00" name="Freeform 896"/>
              <p:cNvSpPr>
                <a:spLocks/>
              </p:cNvSpPr>
              <p:nvPr/>
            </p:nvSpPr>
            <p:spPr bwMode="auto">
              <a:xfrm>
                <a:off x="899" y="1596"/>
                <a:ext cx="27" cy="18"/>
              </a:xfrm>
              <a:custGeom>
                <a:avLst/>
                <a:gdLst/>
                <a:ahLst/>
                <a:cxnLst>
                  <a:cxn ang="0">
                    <a:pos x="27" y="12"/>
                  </a:cxn>
                  <a:cxn ang="0">
                    <a:pos x="27" y="12"/>
                  </a:cxn>
                  <a:cxn ang="0">
                    <a:pos x="24" y="0"/>
                  </a:cxn>
                  <a:cxn ang="0">
                    <a:pos x="0" y="6"/>
                  </a:cxn>
                  <a:cxn ang="0">
                    <a:pos x="3" y="18"/>
                  </a:cxn>
                  <a:cxn ang="0">
                    <a:pos x="3" y="17"/>
                  </a:cxn>
                  <a:cxn ang="0">
                    <a:pos x="27" y="12"/>
                  </a:cxn>
                </a:cxnLst>
                <a:rect l="0" t="0" r="r" b="b"/>
                <a:pathLst>
                  <a:path w="27" h="18">
                    <a:moveTo>
                      <a:pt x="27" y="12"/>
                    </a:moveTo>
                    <a:lnTo>
                      <a:pt x="27" y="12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3" y="18"/>
                    </a:lnTo>
                    <a:lnTo>
                      <a:pt x="3" y="17"/>
                    </a:lnTo>
                    <a:lnTo>
                      <a:pt x="27" y="1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01" name="Freeform 897"/>
              <p:cNvSpPr>
                <a:spLocks/>
              </p:cNvSpPr>
              <p:nvPr/>
            </p:nvSpPr>
            <p:spPr bwMode="auto">
              <a:xfrm>
                <a:off x="903" y="1608"/>
                <a:ext cx="27" cy="20"/>
              </a:xfrm>
              <a:custGeom>
                <a:avLst/>
                <a:gdLst/>
                <a:ahLst/>
                <a:cxnLst>
                  <a:cxn ang="0">
                    <a:pos x="27" y="20"/>
                  </a:cxn>
                  <a:cxn ang="0">
                    <a:pos x="27" y="15"/>
                  </a:cxn>
                  <a:cxn ang="0">
                    <a:pos x="24" y="0"/>
                  </a:cxn>
                  <a:cxn ang="0">
                    <a:pos x="0" y="5"/>
                  </a:cxn>
                  <a:cxn ang="0">
                    <a:pos x="3" y="19"/>
                  </a:cxn>
                  <a:cxn ang="0">
                    <a:pos x="3" y="14"/>
                  </a:cxn>
                  <a:cxn ang="0">
                    <a:pos x="27" y="20"/>
                  </a:cxn>
                  <a:cxn ang="0">
                    <a:pos x="28" y="18"/>
                  </a:cxn>
                  <a:cxn ang="0">
                    <a:pos x="27" y="15"/>
                  </a:cxn>
                  <a:cxn ang="0">
                    <a:pos x="27" y="20"/>
                  </a:cxn>
                </a:cxnLst>
                <a:rect l="0" t="0" r="r" b="b"/>
                <a:pathLst>
                  <a:path w="28" h="20">
                    <a:moveTo>
                      <a:pt x="27" y="20"/>
                    </a:moveTo>
                    <a:lnTo>
                      <a:pt x="27" y="15"/>
                    </a:lnTo>
                    <a:lnTo>
                      <a:pt x="24" y="0"/>
                    </a:lnTo>
                    <a:lnTo>
                      <a:pt x="0" y="5"/>
                    </a:lnTo>
                    <a:lnTo>
                      <a:pt x="3" y="19"/>
                    </a:lnTo>
                    <a:lnTo>
                      <a:pt x="3" y="14"/>
                    </a:lnTo>
                    <a:lnTo>
                      <a:pt x="27" y="20"/>
                    </a:lnTo>
                    <a:lnTo>
                      <a:pt x="28" y="18"/>
                    </a:lnTo>
                    <a:lnTo>
                      <a:pt x="27" y="15"/>
                    </a:lnTo>
                    <a:lnTo>
                      <a:pt x="27" y="2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02" name="Freeform 898"/>
              <p:cNvSpPr>
                <a:spLocks/>
              </p:cNvSpPr>
              <p:nvPr/>
            </p:nvSpPr>
            <p:spPr bwMode="auto">
              <a:xfrm>
                <a:off x="899" y="1622"/>
                <a:ext cx="31" cy="26"/>
              </a:xfrm>
              <a:custGeom>
                <a:avLst/>
                <a:gdLst/>
                <a:ahLst/>
                <a:cxnLst>
                  <a:cxn ang="0">
                    <a:pos x="24" y="26"/>
                  </a:cxn>
                  <a:cxn ang="0">
                    <a:pos x="24" y="26"/>
                  </a:cxn>
                  <a:cxn ang="0">
                    <a:pos x="30" y="6"/>
                  </a:cxn>
                  <a:cxn ang="0">
                    <a:pos x="6" y="0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4" y="26"/>
                  </a:cxn>
                </a:cxnLst>
                <a:rect l="0" t="0" r="r" b="b"/>
                <a:pathLst>
                  <a:path w="30" h="26">
                    <a:moveTo>
                      <a:pt x="24" y="26"/>
                    </a:moveTo>
                    <a:lnTo>
                      <a:pt x="24" y="26"/>
                    </a:lnTo>
                    <a:lnTo>
                      <a:pt x="30" y="6"/>
                    </a:lnTo>
                    <a:lnTo>
                      <a:pt x="6" y="0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4" y="2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03" name="Freeform 899"/>
              <p:cNvSpPr>
                <a:spLocks/>
              </p:cNvSpPr>
              <p:nvPr/>
            </p:nvSpPr>
            <p:spPr bwMode="auto">
              <a:xfrm>
                <a:off x="899" y="1642"/>
                <a:ext cx="24" cy="6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0" y="0"/>
                  </a:cxn>
                  <a:cxn ang="0">
                    <a:pos x="24" y="6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0" y="0"/>
                    </a:ln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04" name="Freeform 900"/>
              <p:cNvSpPr>
                <a:spLocks/>
              </p:cNvSpPr>
              <p:nvPr/>
            </p:nvSpPr>
            <p:spPr bwMode="auto">
              <a:xfrm>
                <a:off x="892" y="1642"/>
                <a:ext cx="31" cy="28"/>
              </a:xfrm>
              <a:custGeom>
                <a:avLst/>
                <a:gdLst/>
                <a:ahLst/>
                <a:cxnLst>
                  <a:cxn ang="0">
                    <a:pos x="25" y="26"/>
                  </a:cxn>
                  <a:cxn ang="0">
                    <a:pos x="24" y="29"/>
                  </a:cxn>
                  <a:cxn ang="0">
                    <a:pos x="30" y="6"/>
                  </a:cxn>
                  <a:cxn ang="0">
                    <a:pos x="6" y="0"/>
                  </a:cxn>
                  <a:cxn ang="0">
                    <a:pos x="0" y="23"/>
                  </a:cxn>
                  <a:cxn ang="0">
                    <a:pos x="0" y="26"/>
                  </a:cxn>
                  <a:cxn ang="0">
                    <a:pos x="0" y="23"/>
                  </a:cxn>
                  <a:cxn ang="0">
                    <a:pos x="0" y="25"/>
                  </a:cxn>
                  <a:cxn ang="0">
                    <a:pos x="0" y="26"/>
                  </a:cxn>
                  <a:cxn ang="0">
                    <a:pos x="25" y="26"/>
                  </a:cxn>
                </a:cxnLst>
                <a:rect l="0" t="0" r="r" b="b"/>
                <a:pathLst>
                  <a:path w="30" h="29">
                    <a:moveTo>
                      <a:pt x="25" y="26"/>
                    </a:moveTo>
                    <a:lnTo>
                      <a:pt x="24" y="29"/>
                    </a:lnTo>
                    <a:lnTo>
                      <a:pt x="30" y="6"/>
                    </a:lnTo>
                    <a:lnTo>
                      <a:pt x="6" y="0"/>
                    </a:lnTo>
                    <a:lnTo>
                      <a:pt x="0" y="23"/>
                    </a:lnTo>
                    <a:lnTo>
                      <a:pt x="0" y="26"/>
                    </a:lnTo>
                    <a:lnTo>
                      <a:pt x="0" y="23"/>
                    </a:lnTo>
                    <a:lnTo>
                      <a:pt x="0" y="25"/>
                    </a:lnTo>
                    <a:lnTo>
                      <a:pt x="0" y="26"/>
                    </a:lnTo>
                    <a:lnTo>
                      <a:pt x="25" y="2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05" name="Freeform 901"/>
              <p:cNvSpPr>
                <a:spLocks/>
              </p:cNvSpPr>
              <p:nvPr/>
            </p:nvSpPr>
            <p:spPr bwMode="auto">
              <a:xfrm>
                <a:off x="892" y="1668"/>
                <a:ext cx="26" cy="24"/>
              </a:xfrm>
              <a:custGeom>
                <a:avLst/>
                <a:gdLst/>
                <a:ahLst/>
                <a:cxnLst>
                  <a:cxn ang="0">
                    <a:pos x="24" y="15"/>
                  </a:cxn>
                  <a:cxn ang="0">
                    <a:pos x="25" y="20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20"/>
                  </a:cxn>
                  <a:cxn ang="0">
                    <a:pos x="1" y="25"/>
                  </a:cxn>
                  <a:cxn ang="0">
                    <a:pos x="0" y="20"/>
                  </a:cxn>
                  <a:cxn ang="0">
                    <a:pos x="0" y="23"/>
                  </a:cxn>
                  <a:cxn ang="0">
                    <a:pos x="1" y="25"/>
                  </a:cxn>
                  <a:cxn ang="0">
                    <a:pos x="24" y="15"/>
                  </a:cxn>
                </a:cxnLst>
                <a:rect l="0" t="0" r="r" b="b"/>
                <a:pathLst>
                  <a:path w="25" h="25">
                    <a:moveTo>
                      <a:pt x="24" y="15"/>
                    </a:moveTo>
                    <a:lnTo>
                      <a:pt x="25" y="20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20"/>
                    </a:lnTo>
                    <a:lnTo>
                      <a:pt x="1" y="25"/>
                    </a:lnTo>
                    <a:lnTo>
                      <a:pt x="0" y="20"/>
                    </a:lnTo>
                    <a:lnTo>
                      <a:pt x="0" y="23"/>
                    </a:lnTo>
                    <a:lnTo>
                      <a:pt x="1" y="25"/>
                    </a:lnTo>
                    <a:lnTo>
                      <a:pt x="24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06" name="Freeform 902"/>
              <p:cNvSpPr>
                <a:spLocks/>
              </p:cNvSpPr>
              <p:nvPr/>
            </p:nvSpPr>
            <p:spPr bwMode="auto">
              <a:xfrm>
                <a:off x="894" y="1682"/>
                <a:ext cx="32" cy="30"/>
              </a:xfrm>
              <a:custGeom>
                <a:avLst/>
                <a:gdLst/>
                <a:ahLst/>
                <a:cxnLst>
                  <a:cxn ang="0">
                    <a:pos x="32" y="22"/>
                  </a:cxn>
                  <a:cxn ang="0">
                    <a:pos x="32" y="20"/>
                  </a:cxn>
                  <a:cxn ang="0">
                    <a:pos x="23" y="0"/>
                  </a:cxn>
                  <a:cxn ang="0">
                    <a:pos x="0" y="10"/>
                  </a:cxn>
                  <a:cxn ang="0">
                    <a:pos x="9" y="30"/>
                  </a:cxn>
                  <a:cxn ang="0">
                    <a:pos x="8" y="28"/>
                  </a:cxn>
                  <a:cxn ang="0">
                    <a:pos x="32" y="22"/>
                  </a:cxn>
                </a:cxnLst>
                <a:rect l="0" t="0" r="r" b="b"/>
                <a:pathLst>
                  <a:path w="32" h="30">
                    <a:moveTo>
                      <a:pt x="32" y="22"/>
                    </a:moveTo>
                    <a:lnTo>
                      <a:pt x="32" y="20"/>
                    </a:lnTo>
                    <a:lnTo>
                      <a:pt x="23" y="0"/>
                    </a:lnTo>
                    <a:lnTo>
                      <a:pt x="0" y="10"/>
                    </a:lnTo>
                    <a:lnTo>
                      <a:pt x="9" y="30"/>
                    </a:lnTo>
                    <a:lnTo>
                      <a:pt x="8" y="28"/>
                    </a:lnTo>
                    <a:lnTo>
                      <a:pt x="32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07" name="Freeform 903"/>
              <p:cNvSpPr>
                <a:spLocks/>
              </p:cNvSpPr>
              <p:nvPr/>
            </p:nvSpPr>
            <p:spPr bwMode="auto">
              <a:xfrm>
                <a:off x="903" y="1704"/>
                <a:ext cx="24" cy="6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0" y="6"/>
                  </a:cxn>
                  <a:cxn ang="0">
                    <a:pos x="24" y="0"/>
                  </a:cxn>
                </a:cxnLst>
                <a:rect l="0" t="0" r="r" b="b"/>
                <a:pathLst>
                  <a:path w="24" h="6">
                    <a:moveTo>
                      <a:pt x="24" y="0"/>
                    </a:move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0" y="6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08" name="Freeform 904"/>
              <p:cNvSpPr>
                <a:spLocks/>
              </p:cNvSpPr>
              <p:nvPr/>
            </p:nvSpPr>
            <p:spPr bwMode="auto">
              <a:xfrm>
                <a:off x="903" y="1704"/>
                <a:ext cx="31" cy="28"/>
              </a:xfrm>
              <a:custGeom>
                <a:avLst/>
                <a:gdLst/>
                <a:ahLst/>
                <a:cxnLst>
                  <a:cxn ang="0">
                    <a:pos x="31" y="24"/>
                  </a:cxn>
                  <a:cxn ang="0">
                    <a:pos x="30" y="20"/>
                  </a:cxn>
                  <a:cxn ang="0">
                    <a:pos x="24" y="0"/>
                  </a:cxn>
                  <a:cxn ang="0">
                    <a:pos x="0" y="6"/>
                  </a:cxn>
                  <a:cxn ang="0">
                    <a:pos x="6" y="27"/>
                  </a:cxn>
                  <a:cxn ang="0">
                    <a:pos x="6" y="24"/>
                  </a:cxn>
                  <a:cxn ang="0">
                    <a:pos x="31" y="24"/>
                  </a:cxn>
                  <a:cxn ang="0">
                    <a:pos x="31" y="22"/>
                  </a:cxn>
                  <a:cxn ang="0">
                    <a:pos x="30" y="20"/>
                  </a:cxn>
                  <a:cxn ang="0">
                    <a:pos x="31" y="24"/>
                  </a:cxn>
                </a:cxnLst>
                <a:rect l="0" t="0" r="r" b="b"/>
                <a:pathLst>
                  <a:path w="31" h="27">
                    <a:moveTo>
                      <a:pt x="31" y="24"/>
                    </a:moveTo>
                    <a:lnTo>
                      <a:pt x="30" y="20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6" y="27"/>
                    </a:lnTo>
                    <a:lnTo>
                      <a:pt x="6" y="24"/>
                    </a:lnTo>
                    <a:lnTo>
                      <a:pt x="31" y="24"/>
                    </a:lnTo>
                    <a:lnTo>
                      <a:pt x="31" y="22"/>
                    </a:lnTo>
                    <a:lnTo>
                      <a:pt x="30" y="20"/>
                    </a:lnTo>
                    <a:lnTo>
                      <a:pt x="31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09" name="Freeform 905"/>
              <p:cNvSpPr>
                <a:spLocks/>
              </p:cNvSpPr>
              <p:nvPr/>
            </p:nvSpPr>
            <p:spPr bwMode="auto">
              <a:xfrm>
                <a:off x="908" y="1728"/>
                <a:ext cx="26" cy="24"/>
              </a:xfrm>
              <a:custGeom>
                <a:avLst/>
                <a:gdLst/>
                <a:ahLst/>
                <a:cxnLst>
                  <a:cxn ang="0">
                    <a:pos x="24" y="23"/>
                  </a:cxn>
                  <a:cxn ang="0">
                    <a:pos x="25" y="20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20"/>
                  </a:cxn>
                  <a:cxn ang="0">
                    <a:pos x="0" y="16"/>
                  </a:cxn>
                  <a:cxn ang="0">
                    <a:pos x="24" y="23"/>
                  </a:cxn>
                  <a:cxn ang="0">
                    <a:pos x="25" y="21"/>
                  </a:cxn>
                  <a:cxn ang="0">
                    <a:pos x="25" y="20"/>
                  </a:cxn>
                  <a:cxn ang="0">
                    <a:pos x="24" y="23"/>
                  </a:cxn>
                </a:cxnLst>
                <a:rect l="0" t="0" r="r" b="b"/>
                <a:pathLst>
                  <a:path w="25" h="23">
                    <a:moveTo>
                      <a:pt x="24" y="23"/>
                    </a:moveTo>
                    <a:lnTo>
                      <a:pt x="25" y="20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20"/>
                    </a:lnTo>
                    <a:lnTo>
                      <a:pt x="0" y="16"/>
                    </a:lnTo>
                    <a:lnTo>
                      <a:pt x="24" y="23"/>
                    </a:lnTo>
                    <a:lnTo>
                      <a:pt x="25" y="21"/>
                    </a:lnTo>
                    <a:lnTo>
                      <a:pt x="25" y="20"/>
                    </a:lnTo>
                    <a:lnTo>
                      <a:pt x="24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320" name="Group 906"/>
            <p:cNvGrpSpPr>
              <a:grpSpLocks/>
            </p:cNvGrpSpPr>
            <p:nvPr/>
          </p:nvGrpSpPr>
          <p:grpSpPr bwMode="auto">
            <a:xfrm>
              <a:off x="511" y="1487"/>
              <a:ext cx="490" cy="376"/>
              <a:chOff x="511" y="1487"/>
              <a:chExt cx="490" cy="376"/>
            </a:xfrm>
          </p:grpSpPr>
          <p:sp>
            <p:nvSpPr>
              <p:cNvPr id="22411" name="Freeform 907"/>
              <p:cNvSpPr>
                <a:spLocks/>
              </p:cNvSpPr>
              <p:nvPr/>
            </p:nvSpPr>
            <p:spPr bwMode="auto">
              <a:xfrm>
                <a:off x="903" y="1746"/>
                <a:ext cx="29" cy="26"/>
              </a:xfrm>
              <a:custGeom>
                <a:avLst/>
                <a:gdLst/>
                <a:ahLst/>
                <a:cxnLst>
                  <a:cxn ang="0">
                    <a:pos x="24" y="27"/>
                  </a:cxn>
                  <a:cxn ang="0">
                    <a:pos x="24" y="27"/>
                  </a:cxn>
                  <a:cxn ang="0">
                    <a:pos x="30" y="7"/>
                  </a:cxn>
                  <a:cxn ang="0">
                    <a:pos x="6" y="0"/>
                  </a:cxn>
                  <a:cxn ang="0">
                    <a:pos x="0" y="19"/>
                  </a:cxn>
                  <a:cxn ang="0">
                    <a:pos x="1" y="19"/>
                  </a:cxn>
                  <a:cxn ang="0">
                    <a:pos x="24" y="27"/>
                  </a:cxn>
                </a:cxnLst>
                <a:rect l="0" t="0" r="r" b="b"/>
                <a:pathLst>
                  <a:path w="30" h="27">
                    <a:moveTo>
                      <a:pt x="24" y="27"/>
                    </a:moveTo>
                    <a:lnTo>
                      <a:pt x="24" y="27"/>
                    </a:lnTo>
                    <a:lnTo>
                      <a:pt x="30" y="7"/>
                    </a:lnTo>
                    <a:lnTo>
                      <a:pt x="6" y="0"/>
                    </a:lnTo>
                    <a:lnTo>
                      <a:pt x="0" y="19"/>
                    </a:lnTo>
                    <a:lnTo>
                      <a:pt x="1" y="19"/>
                    </a:lnTo>
                    <a:lnTo>
                      <a:pt x="24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12" name="Freeform 908"/>
              <p:cNvSpPr>
                <a:spLocks/>
              </p:cNvSpPr>
              <p:nvPr/>
            </p:nvSpPr>
            <p:spPr bwMode="auto">
              <a:xfrm>
                <a:off x="903" y="1763"/>
                <a:ext cx="27" cy="8"/>
              </a:xfrm>
              <a:custGeom>
                <a:avLst/>
                <a:gdLst/>
                <a:ahLst/>
                <a:cxnLst>
                  <a:cxn ang="0">
                    <a:pos x="23" y="8"/>
                  </a:cxn>
                  <a:cxn ang="0">
                    <a:pos x="11" y="4"/>
                  </a:cxn>
                  <a:cxn ang="0">
                    <a:pos x="11" y="4"/>
                  </a:cxn>
                  <a:cxn ang="0">
                    <a:pos x="11" y="4"/>
                  </a:cxn>
                  <a:cxn ang="0">
                    <a:pos x="11" y="4"/>
                  </a:cxn>
                  <a:cxn ang="0">
                    <a:pos x="0" y="0"/>
                  </a:cxn>
                  <a:cxn ang="0">
                    <a:pos x="23" y="8"/>
                  </a:cxn>
                </a:cxnLst>
                <a:rect l="0" t="0" r="r" b="b"/>
                <a:pathLst>
                  <a:path w="23" h="8">
                    <a:moveTo>
                      <a:pt x="23" y="8"/>
                    </a:moveTo>
                    <a:lnTo>
                      <a:pt x="11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11" y="4"/>
                    </a:lnTo>
                    <a:lnTo>
                      <a:pt x="0" y="0"/>
                    </a:lnTo>
                    <a:lnTo>
                      <a:pt x="23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13" name="Freeform 909"/>
              <p:cNvSpPr>
                <a:spLocks/>
              </p:cNvSpPr>
              <p:nvPr/>
            </p:nvSpPr>
            <p:spPr bwMode="auto">
              <a:xfrm>
                <a:off x="894" y="1763"/>
                <a:ext cx="32" cy="32"/>
              </a:xfrm>
              <a:custGeom>
                <a:avLst/>
                <a:gdLst/>
                <a:ahLst/>
                <a:cxnLst>
                  <a:cxn ang="0">
                    <a:pos x="25" y="29"/>
                  </a:cxn>
                  <a:cxn ang="0">
                    <a:pos x="24" y="32"/>
                  </a:cxn>
                  <a:cxn ang="0">
                    <a:pos x="33" y="8"/>
                  </a:cxn>
                  <a:cxn ang="0">
                    <a:pos x="10" y="0"/>
                  </a:cxn>
                  <a:cxn ang="0">
                    <a:pos x="1" y="23"/>
                  </a:cxn>
                  <a:cxn ang="0">
                    <a:pos x="0" y="26"/>
                  </a:cxn>
                  <a:cxn ang="0">
                    <a:pos x="1" y="23"/>
                  </a:cxn>
                  <a:cxn ang="0">
                    <a:pos x="0" y="24"/>
                  </a:cxn>
                  <a:cxn ang="0">
                    <a:pos x="0" y="26"/>
                  </a:cxn>
                  <a:cxn ang="0">
                    <a:pos x="25" y="29"/>
                  </a:cxn>
                </a:cxnLst>
                <a:rect l="0" t="0" r="r" b="b"/>
                <a:pathLst>
                  <a:path w="33" h="32">
                    <a:moveTo>
                      <a:pt x="25" y="29"/>
                    </a:moveTo>
                    <a:lnTo>
                      <a:pt x="24" y="32"/>
                    </a:lnTo>
                    <a:lnTo>
                      <a:pt x="33" y="8"/>
                    </a:lnTo>
                    <a:lnTo>
                      <a:pt x="10" y="0"/>
                    </a:lnTo>
                    <a:lnTo>
                      <a:pt x="1" y="23"/>
                    </a:lnTo>
                    <a:lnTo>
                      <a:pt x="0" y="26"/>
                    </a:lnTo>
                    <a:lnTo>
                      <a:pt x="1" y="23"/>
                    </a:lnTo>
                    <a:lnTo>
                      <a:pt x="0" y="24"/>
                    </a:lnTo>
                    <a:lnTo>
                      <a:pt x="0" y="26"/>
                    </a:lnTo>
                    <a:lnTo>
                      <a:pt x="25" y="2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14" name="Freeform 910"/>
              <p:cNvSpPr>
                <a:spLocks/>
              </p:cNvSpPr>
              <p:nvPr/>
            </p:nvSpPr>
            <p:spPr bwMode="auto">
              <a:xfrm>
                <a:off x="891" y="1789"/>
                <a:ext cx="27" cy="22"/>
              </a:xfrm>
              <a:custGeom>
                <a:avLst/>
                <a:gdLst/>
                <a:ahLst/>
                <a:cxnLst>
                  <a:cxn ang="0">
                    <a:pos x="24" y="15"/>
                  </a:cxn>
                  <a:cxn ang="0">
                    <a:pos x="24" y="20"/>
                  </a:cxn>
                  <a:cxn ang="0">
                    <a:pos x="27" y="3"/>
                  </a:cxn>
                  <a:cxn ang="0">
                    <a:pos x="2" y="0"/>
                  </a:cxn>
                  <a:cxn ang="0">
                    <a:pos x="0" y="17"/>
                  </a:cxn>
                  <a:cxn ang="0">
                    <a:pos x="0" y="22"/>
                  </a:cxn>
                  <a:cxn ang="0">
                    <a:pos x="0" y="17"/>
                  </a:cxn>
                  <a:cxn ang="0">
                    <a:pos x="0" y="20"/>
                  </a:cxn>
                  <a:cxn ang="0">
                    <a:pos x="0" y="22"/>
                  </a:cxn>
                  <a:cxn ang="0">
                    <a:pos x="24" y="15"/>
                  </a:cxn>
                </a:cxnLst>
                <a:rect l="0" t="0" r="r" b="b"/>
                <a:pathLst>
                  <a:path w="27" h="22">
                    <a:moveTo>
                      <a:pt x="24" y="15"/>
                    </a:moveTo>
                    <a:lnTo>
                      <a:pt x="24" y="20"/>
                    </a:lnTo>
                    <a:lnTo>
                      <a:pt x="27" y="3"/>
                    </a:lnTo>
                    <a:lnTo>
                      <a:pt x="2" y="0"/>
                    </a:lnTo>
                    <a:lnTo>
                      <a:pt x="0" y="17"/>
                    </a:lnTo>
                    <a:lnTo>
                      <a:pt x="0" y="22"/>
                    </a:lnTo>
                    <a:lnTo>
                      <a:pt x="0" y="17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24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15" name="Freeform 911"/>
              <p:cNvSpPr>
                <a:spLocks/>
              </p:cNvSpPr>
              <p:nvPr/>
            </p:nvSpPr>
            <p:spPr bwMode="auto">
              <a:xfrm>
                <a:off x="891" y="1805"/>
                <a:ext cx="29" cy="24"/>
              </a:xfrm>
              <a:custGeom>
                <a:avLst/>
                <a:gdLst/>
                <a:ahLst/>
                <a:cxnLst>
                  <a:cxn ang="0">
                    <a:pos x="29" y="17"/>
                  </a:cxn>
                  <a:cxn ang="0">
                    <a:pos x="29" y="17"/>
                  </a:cxn>
                  <a:cxn ang="0">
                    <a:pos x="24" y="0"/>
                  </a:cxn>
                  <a:cxn ang="0">
                    <a:pos x="0" y="7"/>
                  </a:cxn>
                  <a:cxn ang="0">
                    <a:pos x="5" y="24"/>
                  </a:cxn>
                  <a:cxn ang="0">
                    <a:pos x="5" y="24"/>
                  </a:cxn>
                  <a:cxn ang="0">
                    <a:pos x="29" y="17"/>
                  </a:cxn>
                </a:cxnLst>
                <a:rect l="0" t="0" r="r" b="b"/>
                <a:pathLst>
                  <a:path w="29" h="24">
                    <a:moveTo>
                      <a:pt x="29" y="17"/>
                    </a:moveTo>
                    <a:lnTo>
                      <a:pt x="29" y="17"/>
                    </a:lnTo>
                    <a:lnTo>
                      <a:pt x="24" y="0"/>
                    </a:lnTo>
                    <a:lnTo>
                      <a:pt x="0" y="7"/>
                    </a:lnTo>
                    <a:lnTo>
                      <a:pt x="5" y="24"/>
                    </a:lnTo>
                    <a:lnTo>
                      <a:pt x="5" y="24"/>
                    </a:lnTo>
                    <a:lnTo>
                      <a:pt x="29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16" name="Freeform 912"/>
              <p:cNvSpPr>
                <a:spLocks/>
              </p:cNvSpPr>
              <p:nvPr/>
            </p:nvSpPr>
            <p:spPr bwMode="auto">
              <a:xfrm>
                <a:off x="896" y="1821"/>
                <a:ext cx="24" cy="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0" y="7"/>
                  </a:cxn>
                  <a:cxn ang="0">
                    <a:pos x="24" y="0"/>
                  </a:cxn>
                </a:cxnLst>
                <a:rect l="0" t="0" r="r" b="b"/>
                <a:pathLst>
                  <a:path w="24" h="7">
                    <a:moveTo>
                      <a:pt x="24" y="0"/>
                    </a:move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0" y="7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17" name="Freeform 913"/>
              <p:cNvSpPr>
                <a:spLocks/>
              </p:cNvSpPr>
              <p:nvPr/>
            </p:nvSpPr>
            <p:spPr bwMode="auto">
              <a:xfrm>
                <a:off x="896" y="1821"/>
                <a:ext cx="29" cy="18"/>
              </a:xfrm>
              <a:custGeom>
                <a:avLst/>
                <a:gdLst/>
                <a:ahLst/>
                <a:cxnLst>
                  <a:cxn ang="0">
                    <a:pos x="28" y="15"/>
                  </a:cxn>
                  <a:cxn ang="0">
                    <a:pos x="27" y="12"/>
                  </a:cxn>
                  <a:cxn ang="0">
                    <a:pos x="24" y="0"/>
                  </a:cxn>
                  <a:cxn ang="0">
                    <a:pos x="0" y="7"/>
                  </a:cxn>
                  <a:cxn ang="0">
                    <a:pos x="3" y="18"/>
                  </a:cxn>
                  <a:cxn ang="0">
                    <a:pos x="3" y="15"/>
                  </a:cxn>
                  <a:cxn ang="0">
                    <a:pos x="28" y="15"/>
                  </a:cxn>
                  <a:cxn ang="0">
                    <a:pos x="28" y="13"/>
                  </a:cxn>
                  <a:cxn ang="0">
                    <a:pos x="27" y="12"/>
                  </a:cxn>
                  <a:cxn ang="0">
                    <a:pos x="28" y="15"/>
                  </a:cxn>
                </a:cxnLst>
                <a:rect l="0" t="0" r="r" b="b"/>
                <a:pathLst>
                  <a:path w="28" h="18">
                    <a:moveTo>
                      <a:pt x="28" y="15"/>
                    </a:moveTo>
                    <a:lnTo>
                      <a:pt x="27" y="12"/>
                    </a:lnTo>
                    <a:lnTo>
                      <a:pt x="24" y="0"/>
                    </a:lnTo>
                    <a:lnTo>
                      <a:pt x="0" y="7"/>
                    </a:lnTo>
                    <a:lnTo>
                      <a:pt x="3" y="18"/>
                    </a:lnTo>
                    <a:lnTo>
                      <a:pt x="3" y="15"/>
                    </a:lnTo>
                    <a:lnTo>
                      <a:pt x="28" y="15"/>
                    </a:lnTo>
                    <a:lnTo>
                      <a:pt x="28" y="13"/>
                    </a:lnTo>
                    <a:lnTo>
                      <a:pt x="27" y="12"/>
                    </a:lnTo>
                    <a:lnTo>
                      <a:pt x="28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18" name="Freeform 914"/>
              <p:cNvSpPr>
                <a:spLocks/>
              </p:cNvSpPr>
              <p:nvPr/>
            </p:nvSpPr>
            <p:spPr bwMode="auto">
              <a:xfrm>
                <a:off x="899" y="1837"/>
                <a:ext cx="26" cy="14"/>
              </a:xfrm>
              <a:custGeom>
                <a:avLst/>
                <a:gdLst/>
                <a:ahLst/>
                <a:cxnLst>
                  <a:cxn ang="0">
                    <a:pos x="24" y="15"/>
                  </a:cxn>
                  <a:cxn ang="0">
                    <a:pos x="25" y="12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9"/>
                  </a:cxn>
                  <a:cxn ang="0">
                    <a:pos x="24" y="15"/>
                  </a:cxn>
                  <a:cxn ang="0">
                    <a:pos x="25" y="14"/>
                  </a:cxn>
                  <a:cxn ang="0">
                    <a:pos x="25" y="12"/>
                  </a:cxn>
                  <a:cxn ang="0">
                    <a:pos x="24" y="15"/>
                  </a:cxn>
                </a:cxnLst>
                <a:rect l="0" t="0" r="r" b="b"/>
                <a:pathLst>
                  <a:path w="25" h="15">
                    <a:moveTo>
                      <a:pt x="24" y="15"/>
                    </a:moveTo>
                    <a:lnTo>
                      <a:pt x="25" y="12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9"/>
                    </a:lnTo>
                    <a:lnTo>
                      <a:pt x="24" y="15"/>
                    </a:lnTo>
                    <a:lnTo>
                      <a:pt x="25" y="14"/>
                    </a:lnTo>
                    <a:lnTo>
                      <a:pt x="25" y="12"/>
                    </a:lnTo>
                    <a:lnTo>
                      <a:pt x="24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19" name="Freeform 915"/>
              <p:cNvSpPr>
                <a:spLocks/>
              </p:cNvSpPr>
              <p:nvPr/>
            </p:nvSpPr>
            <p:spPr bwMode="auto">
              <a:xfrm>
                <a:off x="896" y="1845"/>
                <a:ext cx="27" cy="18"/>
              </a:xfrm>
              <a:custGeom>
                <a:avLst/>
                <a:gdLst/>
                <a:ahLst/>
                <a:cxnLst>
                  <a:cxn ang="0">
                    <a:pos x="12" y="14"/>
                  </a:cxn>
                  <a:cxn ang="0">
                    <a:pos x="24" y="17"/>
                  </a:cxn>
                  <a:cxn ang="0">
                    <a:pos x="27" y="6"/>
                  </a:cxn>
                  <a:cxn ang="0">
                    <a:pos x="3" y="0"/>
                  </a:cxn>
                  <a:cxn ang="0">
                    <a:pos x="0" y="11"/>
                  </a:cxn>
                  <a:cxn ang="0">
                    <a:pos x="12" y="14"/>
                  </a:cxn>
                </a:cxnLst>
                <a:rect l="0" t="0" r="r" b="b"/>
                <a:pathLst>
                  <a:path w="27" h="17">
                    <a:moveTo>
                      <a:pt x="12" y="14"/>
                    </a:moveTo>
                    <a:lnTo>
                      <a:pt x="24" y="17"/>
                    </a:lnTo>
                    <a:lnTo>
                      <a:pt x="27" y="6"/>
                    </a:lnTo>
                    <a:lnTo>
                      <a:pt x="3" y="0"/>
                    </a:lnTo>
                    <a:lnTo>
                      <a:pt x="0" y="11"/>
                    </a:lnTo>
                    <a:lnTo>
                      <a:pt x="12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20" name="Freeform 916"/>
              <p:cNvSpPr>
                <a:spLocks/>
              </p:cNvSpPr>
              <p:nvPr/>
            </p:nvSpPr>
            <p:spPr bwMode="auto">
              <a:xfrm>
                <a:off x="920" y="1592"/>
                <a:ext cx="27" cy="18"/>
              </a:xfrm>
              <a:custGeom>
                <a:avLst/>
                <a:gdLst/>
                <a:ahLst/>
                <a:cxnLst>
                  <a:cxn ang="0">
                    <a:pos x="27" y="12"/>
                  </a:cxn>
                  <a:cxn ang="0">
                    <a:pos x="27" y="12"/>
                  </a:cxn>
                  <a:cxn ang="0">
                    <a:pos x="24" y="0"/>
                  </a:cxn>
                  <a:cxn ang="0">
                    <a:pos x="0" y="6"/>
                  </a:cxn>
                  <a:cxn ang="0">
                    <a:pos x="3" y="18"/>
                  </a:cxn>
                  <a:cxn ang="0">
                    <a:pos x="3" y="18"/>
                  </a:cxn>
                  <a:cxn ang="0">
                    <a:pos x="27" y="12"/>
                  </a:cxn>
                </a:cxnLst>
                <a:rect l="0" t="0" r="r" b="b"/>
                <a:pathLst>
                  <a:path w="27" h="18">
                    <a:moveTo>
                      <a:pt x="27" y="12"/>
                    </a:moveTo>
                    <a:lnTo>
                      <a:pt x="27" y="12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3" y="18"/>
                    </a:lnTo>
                    <a:lnTo>
                      <a:pt x="3" y="18"/>
                    </a:lnTo>
                    <a:lnTo>
                      <a:pt x="27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21" name="Freeform 917"/>
              <p:cNvSpPr>
                <a:spLocks/>
              </p:cNvSpPr>
              <p:nvPr/>
            </p:nvSpPr>
            <p:spPr bwMode="auto">
              <a:xfrm>
                <a:off x="923" y="1604"/>
                <a:ext cx="27" cy="18"/>
              </a:xfrm>
              <a:custGeom>
                <a:avLst/>
                <a:gdLst/>
                <a:ahLst/>
                <a:cxnLst>
                  <a:cxn ang="0">
                    <a:pos x="28" y="16"/>
                  </a:cxn>
                  <a:cxn ang="0">
                    <a:pos x="27" y="11"/>
                  </a:cxn>
                  <a:cxn ang="0">
                    <a:pos x="24" y="0"/>
                  </a:cxn>
                  <a:cxn ang="0">
                    <a:pos x="0" y="6"/>
                  </a:cxn>
                  <a:cxn ang="0">
                    <a:pos x="3" y="17"/>
                  </a:cxn>
                  <a:cxn ang="0">
                    <a:pos x="3" y="12"/>
                  </a:cxn>
                  <a:cxn ang="0">
                    <a:pos x="28" y="16"/>
                  </a:cxn>
                  <a:cxn ang="0">
                    <a:pos x="28" y="13"/>
                  </a:cxn>
                  <a:cxn ang="0">
                    <a:pos x="27" y="11"/>
                  </a:cxn>
                  <a:cxn ang="0">
                    <a:pos x="28" y="16"/>
                  </a:cxn>
                </a:cxnLst>
                <a:rect l="0" t="0" r="r" b="b"/>
                <a:pathLst>
                  <a:path w="28" h="17">
                    <a:moveTo>
                      <a:pt x="28" y="16"/>
                    </a:moveTo>
                    <a:lnTo>
                      <a:pt x="27" y="11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3" y="17"/>
                    </a:lnTo>
                    <a:lnTo>
                      <a:pt x="3" y="12"/>
                    </a:lnTo>
                    <a:lnTo>
                      <a:pt x="28" y="16"/>
                    </a:lnTo>
                    <a:lnTo>
                      <a:pt x="28" y="13"/>
                    </a:lnTo>
                    <a:lnTo>
                      <a:pt x="27" y="11"/>
                    </a:lnTo>
                    <a:lnTo>
                      <a:pt x="28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22" name="Freeform 918"/>
              <p:cNvSpPr>
                <a:spLocks/>
              </p:cNvSpPr>
              <p:nvPr/>
            </p:nvSpPr>
            <p:spPr bwMode="auto">
              <a:xfrm>
                <a:off x="923" y="1616"/>
                <a:ext cx="29" cy="26"/>
              </a:xfrm>
              <a:custGeom>
                <a:avLst/>
                <a:gdLst/>
                <a:ahLst/>
                <a:cxnLst>
                  <a:cxn ang="0">
                    <a:pos x="25" y="25"/>
                  </a:cxn>
                  <a:cxn ang="0">
                    <a:pos x="25" y="24"/>
                  </a:cxn>
                  <a:cxn ang="0">
                    <a:pos x="29" y="4"/>
                  </a:cxn>
                  <a:cxn ang="0">
                    <a:pos x="4" y="0"/>
                  </a:cxn>
                  <a:cxn ang="0">
                    <a:pos x="0" y="20"/>
                  </a:cxn>
                  <a:cxn ang="0">
                    <a:pos x="1" y="19"/>
                  </a:cxn>
                  <a:cxn ang="0">
                    <a:pos x="25" y="25"/>
                  </a:cxn>
                </a:cxnLst>
                <a:rect l="0" t="0" r="r" b="b"/>
                <a:pathLst>
                  <a:path w="29" h="25">
                    <a:moveTo>
                      <a:pt x="25" y="25"/>
                    </a:moveTo>
                    <a:lnTo>
                      <a:pt x="25" y="24"/>
                    </a:lnTo>
                    <a:lnTo>
                      <a:pt x="29" y="4"/>
                    </a:lnTo>
                    <a:lnTo>
                      <a:pt x="4" y="0"/>
                    </a:lnTo>
                    <a:lnTo>
                      <a:pt x="0" y="20"/>
                    </a:lnTo>
                    <a:lnTo>
                      <a:pt x="1" y="19"/>
                    </a:lnTo>
                    <a:lnTo>
                      <a:pt x="25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23" name="Freeform 919"/>
              <p:cNvSpPr>
                <a:spLocks/>
              </p:cNvSpPr>
              <p:nvPr/>
            </p:nvSpPr>
            <p:spPr bwMode="auto">
              <a:xfrm>
                <a:off x="923" y="1636"/>
                <a:ext cx="24" cy="6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0" y="0"/>
                  </a:cxn>
                  <a:cxn ang="0">
                    <a:pos x="24" y="6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0" y="0"/>
                    </a:ln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24" name="Freeform 920"/>
              <p:cNvSpPr>
                <a:spLocks/>
              </p:cNvSpPr>
              <p:nvPr/>
            </p:nvSpPr>
            <p:spPr bwMode="auto">
              <a:xfrm>
                <a:off x="918" y="1636"/>
                <a:ext cx="29" cy="28"/>
              </a:xfrm>
              <a:custGeom>
                <a:avLst/>
                <a:gdLst/>
                <a:ahLst/>
                <a:cxnLst>
                  <a:cxn ang="0">
                    <a:pos x="24" y="28"/>
                  </a:cxn>
                  <a:cxn ang="0">
                    <a:pos x="24" y="29"/>
                  </a:cxn>
                  <a:cxn ang="0">
                    <a:pos x="29" y="6"/>
                  </a:cxn>
                  <a:cxn ang="0">
                    <a:pos x="5" y="0"/>
                  </a:cxn>
                  <a:cxn ang="0">
                    <a:pos x="0" y="23"/>
                  </a:cxn>
                  <a:cxn ang="0">
                    <a:pos x="0" y="24"/>
                  </a:cxn>
                  <a:cxn ang="0">
                    <a:pos x="24" y="28"/>
                  </a:cxn>
                </a:cxnLst>
                <a:rect l="0" t="0" r="r" b="b"/>
                <a:pathLst>
                  <a:path w="29" h="29">
                    <a:moveTo>
                      <a:pt x="24" y="28"/>
                    </a:moveTo>
                    <a:lnTo>
                      <a:pt x="24" y="29"/>
                    </a:lnTo>
                    <a:lnTo>
                      <a:pt x="29" y="6"/>
                    </a:lnTo>
                    <a:lnTo>
                      <a:pt x="5" y="0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24" y="2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25" name="Freeform 921"/>
              <p:cNvSpPr>
                <a:spLocks/>
              </p:cNvSpPr>
              <p:nvPr/>
            </p:nvSpPr>
            <p:spPr bwMode="auto">
              <a:xfrm>
                <a:off x="913" y="1660"/>
                <a:ext cx="29" cy="26"/>
              </a:xfrm>
              <a:custGeom>
                <a:avLst/>
                <a:gdLst/>
                <a:ahLst/>
                <a:cxnLst>
                  <a:cxn ang="0">
                    <a:pos x="25" y="19"/>
                  </a:cxn>
                  <a:cxn ang="0">
                    <a:pos x="25" y="24"/>
                  </a:cxn>
                  <a:cxn ang="0">
                    <a:pos x="29" y="4"/>
                  </a:cxn>
                  <a:cxn ang="0">
                    <a:pos x="5" y="0"/>
                  </a:cxn>
                  <a:cxn ang="0">
                    <a:pos x="1" y="20"/>
                  </a:cxn>
                  <a:cxn ang="0">
                    <a:pos x="1" y="25"/>
                  </a:cxn>
                  <a:cxn ang="0">
                    <a:pos x="1" y="20"/>
                  </a:cxn>
                  <a:cxn ang="0">
                    <a:pos x="0" y="22"/>
                  </a:cxn>
                  <a:cxn ang="0">
                    <a:pos x="1" y="25"/>
                  </a:cxn>
                  <a:cxn ang="0">
                    <a:pos x="25" y="19"/>
                  </a:cxn>
                </a:cxnLst>
                <a:rect l="0" t="0" r="r" b="b"/>
                <a:pathLst>
                  <a:path w="29" h="25">
                    <a:moveTo>
                      <a:pt x="25" y="19"/>
                    </a:moveTo>
                    <a:lnTo>
                      <a:pt x="25" y="24"/>
                    </a:lnTo>
                    <a:lnTo>
                      <a:pt x="29" y="4"/>
                    </a:lnTo>
                    <a:lnTo>
                      <a:pt x="5" y="0"/>
                    </a:lnTo>
                    <a:lnTo>
                      <a:pt x="1" y="20"/>
                    </a:lnTo>
                    <a:lnTo>
                      <a:pt x="1" y="25"/>
                    </a:lnTo>
                    <a:lnTo>
                      <a:pt x="1" y="20"/>
                    </a:lnTo>
                    <a:lnTo>
                      <a:pt x="0" y="22"/>
                    </a:lnTo>
                    <a:lnTo>
                      <a:pt x="1" y="25"/>
                    </a:lnTo>
                    <a:lnTo>
                      <a:pt x="25" y="1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26" name="Freeform 922"/>
              <p:cNvSpPr>
                <a:spLocks/>
              </p:cNvSpPr>
              <p:nvPr/>
            </p:nvSpPr>
            <p:spPr bwMode="auto">
              <a:xfrm>
                <a:off x="913" y="1680"/>
                <a:ext cx="31" cy="30"/>
              </a:xfrm>
              <a:custGeom>
                <a:avLst/>
                <a:gdLst/>
                <a:ahLst/>
                <a:cxnLst>
                  <a:cxn ang="0">
                    <a:pos x="29" y="17"/>
                  </a:cxn>
                  <a:cxn ang="0">
                    <a:pos x="30" y="21"/>
                  </a:cxn>
                  <a:cxn ang="0">
                    <a:pos x="24" y="0"/>
                  </a:cxn>
                  <a:cxn ang="0">
                    <a:pos x="0" y="6"/>
                  </a:cxn>
                  <a:cxn ang="0">
                    <a:pos x="6" y="27"/>
                  </a:cxn>
                  <a:cxn ang="0">
                    <a:pos x="8" y="30"/>
                  </a:cxn>
                  <a:cxn ang="0">
                    <a:pos x="6" y="27"/>
                  </a:cxn>
                  <a:cxn ang="0">
                    <a:pos x="7" y="29"/>
                  </a:cxn>
                  <a:cxn ang="0">
                    <a:pos x="8" y="30"/>
                  </a:cxn>
                  <a:cxn ang="0">
                    <a:pos x="29" y="17"/>
                  </a:cxn>
                </a:cxnLst>
                <a:rect l="0" t="0" r="r" b="b"/>
                <a:pathLst>
                  <a:path w="30" h="30">
                    <a:moveTo>
                      <a:pt x="29" y="17"/>
                    </a:moveTo>
                    <a:lnTo>
                      <a:pt x="30" y="21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6" y="27"/>
                    </a:lnTo>
                    <a:lnTo>
                      <a:pt x="8" y="30"/>
                    </a:lnTo>
                    <a:lnTo>
                      <a:pt x="6" y="27"/>
                    </a:lnTo>
                    <a:lnTo>
                      <a:pt x="7" y="29"/>
                    </a:lnTo>
                    <a:lnTo>
                      <a:pt x="8" y="30"/>
                    </a:lnTo>
                    <a:lnTo>
                      <a:pt x="29" y="1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27" name="Freeform 923"/>
              <p:cNvSpPr>
                <a:spLocks/>
              </p:cNvSpPr>
              <p:nvPr/>
            </p:nvSpPr>
            <p:spPr bwMode="auto">
              <a:xfrm>
                <a:off x="920" y="1696"/>
                <a:ext cx="22" cy="14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12" y="7"/>
                  </a:cxn>
                  <a:cxn ang="0">
                    <a:pos x="2" y="13"/>
                  </a:cxn>
                  <a:cxn ang="0">
                    <a:pos x="0" y="10"/>
                  </a:cxn>
                  <a:cxn ang="0">
                    <a:pos x="1" y="12"/>
                  </a:cxn>
                  <a:cxn ang="0">
                    <a:pos x="2" y="13"/>
                  </a:cxn>
                  <a:cxn ang="0">
                    <a:pos x="23" y="0"/>
                  </a:cxn>
                </a:cxnLst>
                <a:rect l="0" t="0" r="r" b="b"/>
                <a:pathLst>
                  <a:path w="23" h="13">
                    <a:moveTo>
                      <a:pt x="23" y="0"/>
                    </a:moveTo>
                    <a:lnTo>
                      <a:pt x="12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12" y="7"/>
                    </a:lnTo>
                    <a:lnTo>
                      <a:pt x="2" y="13"/>
                    </a:lnTo>
                    <a:lnTo>
                      <a:pt x="0" y="10"/>
                    </a:lnTo>
                    <a:lnTo>
                      <a:pt x="1" y="12"/>
                    </a:lnTo>
                    <a:lnTo>
                      <a:pt x="2" y="13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28" name="Freeform 924"/>
              <p:cNvSpPr>
                <a:spLocks/>
              </p:cNvSpPr>
              <p:nvPr/>
            </p:nvSpPr>
            <p:spPr bwMode="auto">
              <a:xfrm>
                <a:off x="923" y="1696"/>
                <a:ext cx="31" cy="28"/>
              </a:xfrm>
              <a:custGeom>
                <a:avLst/>
                <a:gdLst/>
                <a:ahLst/>
                <a:cxnLst>
                  <a:cxn ang="0">
                    <a:pos x="30" y="16"/>
                  </a:cxn>
                  <a:cxn ang="0">
                    <a:pos x="30" y="14"/>
                  </a:cxn>
                  <a:cxn ang="0">
                    <a:pos x="21" y="0"/>
                  </a:cxn>
                  <a:cxn ang="0">
                    <a:pos x="0" y="13"/>
                  </a:cxn>
                  <a:cxn ang="0">
                    <a:pos x="8" y="27"/>
                  </a:cxn>
                  <a:cxn ang="0">
                    <a:pos x="7" y="25"/>
                  </a:cxn>
                  <a:cxn ang="0">
                    <a:pos x="30" y="16"/>
                  </a:cxn>
                </a:cxnLst>
                <a:rect l="0" t="0" r="r" b="b"/>
                <a:pathLst>
                  <a:path w="30" h="27">
                    <a:moveTo>
                      <a:pt x="30" y="16"/>
                    </a:moveTo>
                    <a:lnTo>
                      <a:pt x="30" y="14"/>
                    </a:lnTo>
                    <a:lnTo>
                      <a:pt x="21" y="0"/>
                    </a:lnTo>
                    <a:lnTo>
                      <a:pt x="0" y="13"/>
                    </a:lnTo>
                    <a:lnTo>
                      <a:pt x="8" y="27"/>
                    </a:lnTo>
                    <a:lnTo>
                      <a:pt x="7" y="25"/>
                    </a:lnTo>
                    <a:lnTo>
                      <a:pt x="30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29" name="Freeform 925"/>
              <p:cNvSpPr>
                <a:spLocks/>
              </p:cNvSpPr>
              <p:nvPr/>
            </p:nvSpPr>
            <p:spPr bwMode="auto">
              <a:xfrm>
                <a:off x="928" y="1712"/>
                <a:ext cx="31" cy="24"/>
              </a:xfrm>
              <a:custGeom>
                <a:avLst/>
                <a:gdLst/>
                <a:ahLst/>
                <a:cxnLst>
                  <a:cxn ang="0">
                    <a:pos x="30" y="19"/>
                  </a:cxn>
                  <a:cxn ang="0">
                    <a:pos x="29" y="14"/>
                  </a:cxn>
                  <a:cxn ang="0">
                    <a:pos x="23" y="0"/>
                  </a:cxn>
                  <a:cxn ang="0">
                    <a:pos x="0" y="9"/>
                  </a:cxn>
                  <a:cxn ang="0">
                    <a:pos x="6" y="24"/>
                  </a:cxn>
                  <a:cxn ang="0">
                    <a:pos x="5" y="19"/>
                  </a:cxn>
                  <a:cxn ang="0">
                    <a:pos x="30" y="19"/>
                  </a:cxn>
                  <a:cxn ang="0">
                    <a:pos x="30" y="17"/>
                  </a:cxn>
                  <a:cxn ang="0">
                    <a:pos x="29" y="14"/>
                  </a:cxn>
                  <a:cxn ang="0">
                    <a:pos x="30" y="19"/>
                  </a:cxn>
                </a:cxnLst>
                <a:rect l="0" t="0" r="r" b="b"/>
                <a:pathLst>
                  <a:path w="30" h="24">
                    <a:moveTo>
                      <a:pt x="30" y="19"/>
                    </a:moveTo>
                    <a:lnTo>
                      <a:pt x="29" y="14"/>
                    </a:lnTo>
                    <a:lnTo>
                      <a:pt x="23" y="0"/>
                    </a:lnTo>
                    <a:lnTo>
                      <a:pt x="0" y="9"/>
                    </a:lnTo>
                    <a:lnTo>
                      <a:pt x="6" y="24"/>
                    </a:lnTo>
                    <a:lnTo>
                      <a:pt x="5" y="19"/>
                    </a:lnTo>
                    <a:lnTo>
                      <a:pt x="30" y="19"/>
                    </a:lnTo>
                    <a:lnTo>
                      <a:pt x="30" y="17"/>
                    </a:lnTo>
                    <a:lnTo>
                      <a:pt x="29" y="14"/>
                    </a:lnTo>
                    <a:lnTo>
                      <a:pt x="30" y="1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30" name="Freeform 926"/>
              <p:cNvSpPr>
                <a:spLocks/>
              </p:cNvSpPr>
              <p:nvPr/>
            </p:nvSpPr>
            <p:spPr bwMode="auto">
              <a:xfrm>
                <a:off x="933" y="1732"/>
                <a:ext cx="26" cy="22"/>
              </a:xfrm>
              <a:custGeom>
                <a:avLst/>
                <a:gdLst/>
                <a:ahLst/>
                <a:cxnLst>
                  <a:cxn ang="0">
                    <a:pos x="25" y="23"/>
                  </a:cxn>
                  <a:cxn ang="0">
                    <a:pos x="25" y="20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20"/>
                  </a:cxn>
                  <a:cxn ang="0">
                    <a:pos x="1" y="17"/>
                  </a:cxn>
                  <a:cxn ang="0">
                    <a:pos x="25" y="23"/>
                  </a:cxn>
                  <a:cxn ang="0">
                    <a:pos x="25" y="22"/>
                  </a:cxn>
                  <a:cxn ang="0">
                    <a:pos x="25" y="20"/>
                  </a:cxn>
                  <a:cxn ang="0">
                    <a:pos x="25" y="23"/>
                  </a:cxn>
                </a:cxnLst>
                <a:rect l="0" t="0" r="r" b="b"/>
                <a:pathLst>
                  <a:path w="25" h="23">
                    <a:moveTo>
                      <a:pt x="25" y="23"/>
                    </a:moveTo>
                    <a:lnTo>
                      <a:pt x="25" y="20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20"/>
                    </a:lnTo>
                    <a:lnTo>
                      <a:pt x="1" y="17"/>
                    </a:lnTo>
                    <a:lnTo>
                      <a:pt x="25" y="23"/>
                    </a:lnTo>
                    <a:lnTo>
                      <a:pt x="25" y="22"/>
                    </a:lnTo>
                    <a:lnTo>
                      <a:pt x="25" y="20"/>
                    </a:lnTo>
                    <a:lnTo>
                      <a:pt x="25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31" name="Freeform 927"/>
              <p:cNvSpPr>
                <a:spLocks/>
              </p:cNvSpPr>
              <p:nvPr/>
            </p:nvSpPr>
            <p:spPr bwMode="auto">
              <a:xfrm>
                <a:off x="935" y="1748"/>
                <a:ext cx="24" cy="6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0" y="0"/>
                  </a:cxn>
                  <a:cxn ang="0">
                    <a:pos x="24" y="6"/>
                  </a:cxn>
                  <a:cxn ang="0">
                    <a:pos x="24" y="5"/>
                  </a:cxn>
                  <a:cxn ang="0">
                    <a:pos x="24" y="3"/>
                  </a:cxn>
                  <a:cxn ang="0">
                    <a:pos x="24" y="6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24" y="5"/>
                    </a:lnTo>
                    <a:lnTo>
                      <a:pt x="24" y="3"/>
                    </a:ln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32" name="Freeform 928"/>
              <p:cNvSpPr>
                <a:spLocks/>
              </p:cNvSpPr>
              <p:nvPr/>
            </p:nvSpPr>
            <p:spPr bwMode="auto">
              <a:xfrm>
                <a:off x="928" y="1748"/>
                <a:ext cx="31" cy="30"/>
              </a:xfrm>
              <a:custGeom>
                <a:avLst/>
                <a:gdLst/>
                <a:ahLst/>
                <a:cxnLst>
                  <a:cxn ang="0">
                    <a:pos x="23" y="29"/>
                  </a:cxn>
                  <a:cxn ang="0">
                    <a:pos x="24" y="27"/>
                  </a:cxn>
                  <a:cxn ang="0">
                    <a:pos x="30" y="6"/>
                  </a:cxn>
                  <a:cxn ang="0">
                    <a:pos x="6" y="0"/>
                  </a:cxn>
                  <a:cxn ang="0">
                    <a:pos x="0" y="20"/>
                  </a:cxn>
                  <a:cxn ang="0">
                    <a:pos x="0" y="19"/>
                  </a:cxn>
                  <a:cxn ang="0">
                    <a:pos x="23" y="29"/>
                  </a:cxn>
                </a:cxnLst>
                <a:rect l="0" t="0" r="r" b="b"/>
                <a:pathLst>
                  <a:path w="30" h="29">
                    <a:moveTo>
                      <a:pt x="23" y="29"/>
                    </a:moveTo>
                    <a:lnTo>
                      <a:pt x="24" y="27"/>
                    </a:lnTo>
                    <a:lnTo>
                      <a:pt x="30" y="6"/>
                    </a:lnTo>
                    <a:lnTo>
                      <a:pt x="6" y="0"/>
                    </a:lnTo>
                    <a:lnTo>
                      <a:pt x="0" y="20"/>
                    </a:lnTo>
                    <a:lnTo>
                      <a:pt x="0" y="19"/>
                    </a:lnTo>
                    <a:lnTo>
                      <a:pt x="23" y="2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33" name="Freeform 929"/>
              <p:cNvSpPr>
                <a:spLocks/>
              </p:cNvSpPr>
              <p:nvPr/>
            </p:nvSpPr>
            <p:spPr bwMode="auto">
              <a:xfrm>
                <a:off x="923" y="1767"/>
                <a:ext cx="31" cy="24"/>
              </a:xfrm>
              <a:custGeom>
                <a:avLst/>
                <a:gdLst/>
                <a:ahLst/>
                <a:cxnLst>
                  <a:cxn ang="0">
                    <a:pos x="25" y="16"/>
                  </a:cxn>
                  <a:cxn ang="0">
                    <a:pos x="24" y="24"/>
                  </a:cxn>
                  <a:cxn ang="0">
                    <a:pos x="30" y="10"/>
                  </a:cxn>
                  <a:cxn ang="0">
                    <a:pos x="7" y="0"/>
                  </a:cxn>
                  <a:cxn ang="0">
                    <a:pos x="1" y="13"/>
                  </a:cxn>
                  <a:cxn ang="0">
                    <a:pos x="1" y="21"/>
                  </a:cxn>
                  <a:cxn ang="0">
                    <a:pos x="1" y="13"/>
                  </a:cxn>
                  <a:cxn ang="0">
                    <a:pos x="0" y="17"/>
                  </a:cxn>
                  <a:cxn ang="0">
                    <a:pos x="1" y="21"/>
                  </a:cxn>
                  <a:cxn ang="0">
                    <a:pos x="25" y="16"/>
                  </a:cxn>
                </a:cxnLst>
                <a:rect l="0" t="0" r="r" b="b"/>
                <a:pathLst>
                  <a:path w="30" h="24">
                    <a:moveTo>
                      <a:pt x="25" y="16"/>
                    </a:moveTo>
                    <a:lnTo>
                      <a:pt x="24" y="24"/>
                    </a:lnTo>
                    <a:lnTo>
                      <a:pt x="30" y="10"/>
                    </a:lnTo>
                    <a:lnTo>
                      <a:pt x="7" y="0"/>
                    </a:lnTo>
                    <a:lnTo>
                      <a:pt x="1" y="13"/>
                    </a:lnTo>
                    <a:lnTo>
                      <a:pt x="1" y="21"/>
                    </a:lnTo>
                    <a:lnTo>
                      <a:pt x="1" y="13"/>
                    </a:lnTo>
                    <a:lnTo>
                      <a:pt x="0" y="17"/>
                    </a:lnTo>
                    <a:lnTo>
                      <a:pt x="1" y="21"/>
                    </a:lnTo>
                    <a:lnTo>
                      <a:pt x="25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34" name="Freeform 930"/>
              <p:cNvSpPr>
                <a:spLocks/>
              </p:cNvSpPr>
              <p:nvPr/>
            </p:nvSpPr>
            <p:spPr bwMode="auto">
              <a:xfrm>
                <a:off x="923" y="1783"/>
                <a:ext cx="26" cy="20"/>
              </a:xfrm>
              <a:custGeom>
                <a:avLst/>
                <a:gdLst/>
                <a:ahLst/>
                <a:cxnLst>
                  <a:cxn ang="0">
                    <a:pos x="15" y="17"/>
                  </a:cxn>
                  <a:cxn ang="0">
                    <a:pos x="27" y="14"/>
                  </a:cxn>
                  <a:cxn ang="0">
                    <a:pos x="24" y="0"/>
                  </a:cxn>
                  <a:cxn ang="0">
                    <a:pos x="0" y="5"/>
                  </a:cxn>
                  <a:cxn ang="0">
                    <a:pos x="3" y="20"/>
                  </a:cxn>
                  <a:cxn ang="0">
                    <a:pos x="15" y="17"/>
                  </a:cxn>
                </a:cxnLst>
                <a:rect l="0" t="0" r="r" b="b"/>
                <a:pathLst>
                  <a:path w="27" h="20">
                    <a:moveTo>
                      <a:pt x="15" y="17"/>
                    </a:moveTo>
                    <a:lnTo>
                      <a:pt x="27" y="14"/>
                    </a:lnTo>
                    <a:lnTo>
                      <a:pt x="24" y="0"/>
                    </a:lnTo>
                    <a:lnTo>
                      <a:pt x="0" y="5"/>
                    </a:lnTo>
                    <a:lnTo>
                      <a:pt x="3" y="20"/>
                    </a:lnTo>
                    <a:lnTo>
                      <a:pt x="15" y="1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35" name="Freeform 931"/>
              <p:cNvSpPr>
                <a:spLocks/>
              </p:cNvSpPr>
              <p:nvPr/>
            </p:nvSpPr>
            <p:spPr bwMode="auto">
              <a:xfrm>
                <a:off x="935" y="1594"/>
                <a:ext cx="26" cy="16"/>
              </a:xfrm>
              <a:custGeom>
                <a:avLst/>
                <a:gdLst/>
                <a:ahLst/>
                <a:cxnLst>
                  <a:cxn ang="0">
                    <a:pos x="26" y="12"/>
                  </a:cxn>
                  <a:cxn ang="0">
                    <a:pos x="26" y="12"/>
                  </a:cxn>
                  <a:cxn ang="0">
                    <a:pos x="24" y="0"/>
                  </a:cxn>
                  <a:cxn ang="0">
                    <a:pos x="0" y="4"/>
                  </a:cxn>
                  <a:cxn ang="0">
                    <a:pos x="2" y="16"/>
                  </a:cxn>
                  <a:cxn ang="0">
                    <a:pos x="2" y="16"/>
                  </a:cxn>
                  <a:cxn ang="0">
                    <a:pos x="26" y="12"/>
                  </a:cxn>
                </a:cxnLst>
                <a:rect l="0" t="0" r="r" b="b"/>
                <a:pathLst>
                  <a:path w="26" h="16">
                    <a:moveTo>
                      <a:pt x="26" y="12"/>
                    </a:moveTo>
                    <a:lnTo>
                      <a:pt x="26" y="12"/>
                    </a:lnTo>
                    <a:lnTo>
                      <a:pt x="24" y="0"/>
                    </a:lnTo>
                    <a:lnTo>
                      <a:pt x="0" y="4"/>
                    </a:lnTo>
                    <a:lnTo>
                      <a:pt x="2" y="16"/>
                    </a:lnTo>
                    <a:lnTo>
                      <a:pt x="2" y="16"/>
                    </a:lnTo>
                    <a:lnTo>
                      <a:pt x="26" y="1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36" name="Freeform 932"/>
              <p:cNvSpPr>
                <a:spLocks/>
              </p:cNvSpPr>
              <p:nvPr/>
            </p:nvSpPr>
            <p:spPr bwMode="auto">
              <a:xfrm>
                <a:off x="937" y="1606"/>
                <a:ext cx="27" cy="18"/>
              </a:xfrm>
              <a:custGeom>
                <a:avLst/>
                <a:gdLst/>
                <a:ahLst/>
                <a:cxnLst>
                  <a:cxn ang="0">
                    <a:pos x="27" y="16"/>
                  </a:cxn>
                  <a:cxn ang="0">
                    <a:pos x="27" y="14"/>
                  </a:cxn>
                  <a:cxn ang="0">
                    <a:pos x="24" y="0"/>
                  </a:cxn>
                  <a:cxn ang="0">
                    <a:pos x="0" y="4"/>
                  </a:cxn>
                  <a:cxn ang="0">
                    <a:pos x="3" y="18"/>
                  </a:cxn>
                  <a:cxn ang="0">
                    <a:pos x="3" y="16"/>
                  </a:cxn>
                  <a:cxn ang="0">
                    <a:pos x="27" y="16"/>
                  </a:cxn>
                  <a:cxn ang="0">
                    <a:pos x="27" y="14"/>
                  </a:cxn>
                  <a:cxn ang="0">
                    <a:pos x="27" y="14"/>
                  </a:cxn>
                  <a:cxn ang="0">
                    <a:pos x="27" y="16"/>
                  </a:cxn>
                </a:cxnLst>
                <a:rect l="0" t="0" r="r" b="b"/>
                <a:pathLst>
                  <a:path w="27" h="18">
                    <a:moveTo>
                      <a:pt x="27" y="16"/>
                    </a:moveTo>
                    <a:lnTo>
                      <a:pt x="27" y="14"/>
                    </a:lnTo>
                    <a:lnTo>
                      <a:pt x="24" y="0"/>
                    </a:lnTo>
                    <a:lnTo>
                      <a:pt x="0" y="4"/>
                    </a:lnTo>
                    <a:lnTo>
                      <a:pt x="3" y="18"/>
                    </a:lnTo>
                    <a:lnTo>
                      <a:pt x="3" y="16"/>
                    </a:lnTo>
                    <a:lnTo>
                      <a:pt x="27" y="16"/>
                    </a:lnTo>
                    <a:lnTo>
                      <a:pt x="27" y="14"/>
                    </a:lnTo>
                    <a:lnTo>
                      <a:pt x="27" y="14"/>
                    </a:lnTo>
                    <a:lnTo>
                      <a:pt x="27" y="1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37" name="Freeform 933"/>
              <p:cNvSpPr>
                <a:spLocks/>
              </p:cNvSpPr>
              <p:nvPr/>
            </p:nvSpPr>
            <p:spPr bwMode="auto">
              <a:xfrm>
                <a:off x="940" y="1622"/>
                <a:ext cx="24" cy="20"/>
              </a:xfrm>
              <a:custGeom>
                <a:avLst/>
                <a:gdLst/>
                <a:ahLst/>
                <a:cxnLst>
                  <a:cxn ang="0">
                    <a:pos x="24" y="20"/>
                  </a:cxn>
                  <a:cxn ang="0">
                    <a:pos x="24" y="17"/>
                  </a:cxn>
                  <a:cxn ang="0">
                    <a:pos x="24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0" y="14"/>
                  </a:cxn>
                  <a:cxn ang="0">
                    <a:pos x="24" y="20"/>
                  </a:cxn>
                  <a:cxn ang="0">
                    <a:pos x="24" y="19"/>
                  </a:cxn>
                  <a:cxn ang="0">
                    <a:pos x="24" y="17"/>
                  </a:cxn>
                  <a:cxn ang="0">
                    <a:pos x="24" y="20"/>
                  </a:cxn>
                </a:cxnLst>
                <a:rect l="0" t="0" r="r" b="b"/>
                <a:pathLst>
                  <a:path w="24" h="20">
                    <a:moveTo>
                      <a:pt x="24" y="20"/>
                    </a:moveTo>
                    <a:lnTo>
                      <a:pt x="24" y="17"/>
                    </a:lnTo>
                    <a:lnTo>
                      <a:pt x="24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24" y="20"/>
                    </a:lnTo>
                    <a:lnTo>
                      <a:pt x="24" y="19"/>
                    </a:lnTo>
                    <a:lnTo>
                      <a:pt x="24" y="17"/>
                    </a:lnTo>
                    <a:lnTo>
                      <a:pt x="24" y="2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38" name="Freeform 934"/>
              <p:cNvSpPr>
                <a:spLocks/>
              </p:cNvSpPr>
              <p:nvPr/>
            </p:nvSpPr>
            <p:spPr bwMode="auto">
              <a:xfrm>
                <a:off x="940" y="1636"/>
                <a:ext cx="24" cy="6"/>
              </a:xfrm>
              <a:custGeom>
                <a:avLst/>
                <a:gdLst/>
                <a:ahLst/>
                <a:cxnLst>
                  <a:cxn ang="0">
                    <a:pos x="24" y="6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0" y="0"/>
                  </a:cxn>
                  <a:cxn ang="0">
                    <a:pos x="24" y="6"/>
                  </a:cxn>
                  <a:cxn ang="0">
                    <a:pos x="24" y="5"/>
                  </a:cxn>
                  <a:cxn ang="0">
                    <a:pos x="24" y="3"/>
                  </a:cxn>
                  <a:cxn ang="0">
                    <a:pos x="24" y="6"/>
                  </a:cxn>
                </a:cxnLst>
                <a:rect l="0" t="0" r="r" b="b"/>
                <a:pathLst>
                  <a:path w="24" h="6">
                    <a:moveTo>
                      <a:pt x="24" y="6"/>
                    </a:move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0" y="0"/>
                    </a:lnTo>
                    <a:lnTo>
                      <a:pt x="24" y="6"/>
                    </a:lnTo>
                    <a:lnTo>
                      <a:pt x="24" y="5"/>
                    </a:lnTo>
                    <a:lnTo>
                      <a:pt x="24" y="3"/>
                    </a:lnTo>
                    <a:lnTo>
                      <a:pt x="24" y="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39" name="Freeform 935"/>
              <p:cNvSpPr>
                <a:spLocks/>
              </p:cNvSpPr>
              <p:nvPr/>
            </p:nvSpPr>
            <p:spPr bwMode="auto">
              <a:xfrm>
                <a:off x="935" y="1636"/>
                <a:ext cx="29" cy="24"/>
              </a:xfrm>
              <a:custGeom>
                <a:avLst/>
                <a:gdLst/>
                <a:ahLst/>
                <a:cxnLst>
                  <a:cxn ang="0">
                    <a:pos x="24" y="23"/>
                  </a:cxn>
                  <a:cxn ang="0">
                    <a:pos x="24" y="24"/>
                  </a:cxn>
                  <a:cxn ang="0">
                    <a:pos x="29" y="6"/>
                  </a:cxn>
                  <a:cxn ang="0">
                    <a:pos x="5" y="0"/>
                  </a:cxn>
                  <a:cxn ang="0">
                    <a:pos x="0" y="17"/>
                  </a:cxn>
                  <a:cxn ang="0">
                    <a:pos x="0" y="18"/>
                  </a:cxn>
                  <a:cxn ang="0">
                    <a:pos x="24" y="23"/>
                  </a:cxn>
                </a:cxnLst>
                <a:rect l="0" t="0" r="r" b="b"/>
                <a:pathLst>
                  <a:path w="29" h="24">
                    <a:moveTo>
                      <a:pt x="24" y="23"/>
                    </a:moveTo>
                    <a:lnTo>
                      <a:pt x="24" y="24"/>
                    </a:lnTo>
                    <a:lnTo>
                      <a:pt x="29" y="6"/>
                    </a:lnTo>
                    <a:lnTo>
                      <a:pt x="5" y="0"/>
                    </a:lnTo>
                    <a:lnTo>
                      <a:pt x="0" y="17"/>
                    </a:lnTo>
                    <a:lnTo>
                      <a:pt x="0" y="18"/>
                    </a:lnTo>
                    <a:lnTo>
                      <a:pt x="24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40" name="Freeform 936"/>
              <p:cNvSpPr>
                <a:spLocks/>
              </p:cNvSpPr>
              <p:nvPr/>
            </p:nvSpPr>
            <p:spPr bwMode="auto">
              <a:xfrm>
                <a:off x="930" y="1654"/>
                <a:ext cx="29" cy="22"/>
              </a:xfrm>
              <a:custGeom>
                <a:avLst/>
                <a:gdLst/>
                <a:ahLst/>
                <a:cxnLst>
                  <a:cxn ang="0">
                    <a:pos x="25" y="17"/>
                  </a:cxn>
                  <a:cxn ang="0">
                    <a:pos x="24" y="22"/>
                  </a:cxn>
                  <a:cxn ang="0">
                    <a:pos x="28" y="5"/>
                  </a:cxn>
                  <a:cxn ang="0">
                    <a:pos x="4" y="0"/>
                  </a:cxn>
                  <a:cxn ang="0">
                    <a:pos x="0" y="16"/>
                  </a:cxn>
                  <a:cxn ang="0">
                    <a:pos x="0" y="21"/>
                  </a:cxn>
                  <a:cxn ang="0">
                    <a:pos x="0" y="16"/>
                  </a:cxn>
                  <a:cxn ang="0">
                    <a:pos x="0" y="19"/>
                  </a:cxn>
                  <a:cxn ang="0">
                    <a:pos x="0" y="21"/>
                  </a:cxn>
                  <a:cxn ang="0">
                    <a:pos x="25" y="17"/>
                  </a:cxn>
                </a:cxnLst>
                <a:rect l="0" t="0" r="r" b="b"/>
                <a:pathLst>
                  <a:path w="28" h="22">
                    <a:moveTo>
                      <a:pt x="25" y="17"/>
                    </a:moveTo>
                    <a:lnTo>
                      <a:pt x="24" y="22"/>
                    </a:lnTo>
                    <a:lnTo>
                      <a:pt x="28" y="5"/>
                    </a:lnTo>
                    <a:lnTo>
                      <a:pt x="4" y="0"/>
                    </a:lnTo>
                    <a:lnTo>
                      <a:pt x="0" y="16"/>
                    </a:lnTo>
                    <a:lnTo>
                      <a:pt x="0" y="21"/>
                    </a:lnTo>
                    <a:lnTo>
                      <a:pt x="0" y="16"/>
                    </a:lnTo>
                    <a:lnTo>
                      <a:pt x="0" y="19"/>
                    </a:lnTo>
                    <a:lnTo>
                      <a:pt x="0" y="21"/>
                    </a:lnTo>
                    <a:lnTo>
                      <a:pt x="25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41" name="Freeform 937"/>
              <p:cNvSpPr>
                <a:spLocks/>
              </p:cNvSpPr>
              <p:nvPr/>
            </p:nvSpPr>
            <p:spPr bwMode="auto">
              <a:xfrm>
                <a:off x="930" y="1670"/>
                <a:ext cx="29" cy="32"/>
              </a:xfrm>
              <a:custGeom>
                <a:avLst/>
                <a:gdLst/>
                <a:ahLst/>
                <a:cxnLst>
                  <a:cxn ang="0">
                    <a:pos x="26" y="15"/>
                  </a:cxn>
                  <a:cxn ang="0">
                    <a:pos x="28" y="21"/>
                  </a:cxn>
                  <a:cxn ang="0">
                    <a:pos x="25" y="0"/>
                  </a:cxn>
                  <a:cxn ang="0">
                    <a:pos x="0" y="4"/>
                  </a:cxn>
                  <a:cxn ang="0">
                    <a:pos x="3" y="25"/>
                  </a:cxn>
                  <a:cxn ang="0">
                    <a:pos x="6" y="31"/>
                  </a:cxn>
                  <a:cxn ang="0">
                    <a:pos x="3" y="25"/>
                  </a:cxn>
                  <a:cxn ang="0">
                    <a:pos x="4" y="28"/>
                  </a:cxn>
                  <a:cxn ang="0">
                    <a:pos x="6" y="31"/>
                  </a:cxn>
                  <a:cxn ang="0">
                    <a:pos x="26" y="15"/>
                  </a:cxn>
                </a:cxnLst>
                <a:rect l="0" t="0" r="r" b="b"/>
                <a:pathLst>
                  <a:path w="28" h="31">
                    <a:moveTo>
                      <a:pt x="26" y="15"/>
                    </a:moveTo>
                    <a:lnTo>
                      <a:pt x="28" y="21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3" y="25"/>
                    </a:lnTo>
                    <a:lnTo>
                      <a:pt x="6" y="31"/>
                    </a:lnTo>
                    <a:lnTo>
                      <a:pt x="3" y="25"/>
                    </a:lnTo>
                    <a:lnTo>
                      <a:pt x="4" y="28"/>
                    </a:lnTo>
                    <a:lnTo>
                      <a:pt x="6" y="31"/>
                    </a:lnTo>
                    <a:lnTo>
                      <a:pt x="26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42" name="Freeform 938"/>
              <p:cNvSpPr>
                <a:spLocks/>
              </p:cNvSpPr>
              <p:nvPr/>
            </p:nvSpPr>
            <p:spPr bwMode="auto">
              <a:xfrm>
                <a:off x="933" y="1686"/>
                <a:ext cx="24" cy="16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3" y="16"/>
                  </a:cxn>
                  <a:cxn ang="0">
                    <a:pos x="0" y="10"/>
                  </a:cxn>
                  <a:cxn ang="0">
                    <a:pos x="1" y="13"/>
                  </a:cxn>
                  <a:cxn ang="0">
                    <a:pos x="3" y="16"/>
                  </a:cxn>
                  <a:cxn ang="0">
                    <a:pos x="23" y="0"/>
                  </a:cxn>
                </a:cxnLst>
                <a:rect l="0" t="0" r="r" b="b"/>
                <a:pathLst>
                  <a:path w="23" h="16">
                    <a:moveTo>
                      <a:pt x="23" y="0"/>
                    </a:move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3" y="16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3" y="16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43" name="Freeform 939"/>
              <p:cNvSpPr>
                <a:spLocks/>
              </p:cNvSpPr>
              <p:nvPr/>
            </p:nvSpPr>
            <p:spPr bwMode="auto">
              <a:xfrm>
                <a:off x="937" y="1686"/>
                <a:ext cx="32" cy="36"/>
              </a:xfrm>
              <a:custGeom>
                <a:avLst/>
                <a:gdLst/>
                <a:ahLst/>
                <a:cxnLst>
                  <a:cxn ang="0">
                    <a:pos x="32" y="16"/>
                  </a:cxn>
                  <a:cxn ang="0">
                    <a:pos x="33" y="18"/>
                  </a:cxn>
                  <a:cxn ang="0">
                    <a:pos x="20" y="0"/>
                  </a:cxn>
                  <a:cxn ang="0">
                    <a:pos x="0" y="16"/>
                  </a:cxn>
                  <a:cxn ang="0">
                    <a:pos x="14" y="33"/>
                  </a:cxn>
                  <a:cxn ang="0">
                    <a:pos x="15" y="35"/>
                  </a:cxn>
                  <a:cxn ang="0">
                    <a:pos x="32" y="16"/>
                  </a:cxn>
                </a:cxnLst>
                <a:rect l="0" t="0" r="r" b="b"/>
                <a:pathLst>
                  <a:path w="33" h="35">
                    <a:moveTo>
                      <a:pt x="32" y="16"/>
                    </a:moveTo>
                    <a:lnTo>
                      <a:pt x="33" y="18"/>
                    </a:lnTo>
                    <a:lnTo>
                      <a:pt x="20" y="0"/>
                    </a:lnTo>
                    <a:lnTo>
                      <a:pt x="0" y="16"/>
                    </a:lnTo>
                    <a:lnTo>
                      <a:pt x="14" y="33"/>
                    </a:lnTo>
                    <a:lnTo>
                      <a:pt x="15" y="35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44" name="Freeform 940"/>
              <p:cNvSpPr>
                <a:spLocks/>
              </p:cNvSpPr>
              <p:nvPr/>
            </p:nvSpPr>
            <p:spPr bwMode="auto">
              <a:xfrm>
                <a:off x="952" y="1702"/>
                <a:ext cx="31" cy="30"/>
              </a:xfrm>
              <a:custGeom>
                <a:avLst/>
                <a:gdLst/>
                <a:ahLst/>
                <a:cxnLst>
                  <a:cxn ang="0">
                    <a:pos x="32" y="16"/>
                  </a:cxn>
                  <a:cxn ang="0">
                    <a:pos x="29" y="11"/>
                  </a:cxn>
                  <a:cxn ang="0">
                    <a:pos x="17" y="0"/>
                  </a:cxn>
                  <a:cxn ang="0">
                    <a:pos x="0" y="19"/>
                  </a:cxn>
                  <a:cxn ang="0">
                    <a:pos x="12" y="30"/>
                  </a:cxn>
                  <a:cxn ang="0">
                    <a:pos x="10" y="26"/>
                  </a:cxn>
                  <a:cxn ang="0">
                    <a:pos x="32" y="16"/>
                  </a:cxn>
                  <a:cxn ang="0">
                    <a:pos x="31" y="13"/>
                  </a:cxn>
                  <a:cxn ang="0">
                    <a:pos x="29" y="11"/>
                  </a:cxn>
                  <a:cxn ang="0">
                    <a:pos x="32" y="16"/>
                  </a:cxn>
                </a:cxnLst>
                <a:rect l="0" t="0" r="r" b="b"/>
                <a:pathLst>
                  <a:path w="32" h="30">
                    <a:moveTo>
                      <a:pt x="32" y="16"/>
                    </a:moveTo>
                    <a:lnTo>
                      <a:pt x="29" y="11"/>
                    </a:lnTo>
                    <a:lnTo>
                      <a:pt x="17" y="0"/>
                    </a:lnTo>
                    <a:lnTo>
                      <a:pt x="0" y="19"/>
                    </a:lnTo>
                    <a:lnTo>
                      <a:pt x="12" y="30"/>
                    </a:lnTo>
                    <a:lnTo>
                      <a:pt x="10" y="26"/>
                    </a:lnTo>
                    <a:lnTo>
                      <a:pt x="32" y="16"/>
                    </a:lnTo>
                    <a:lnTo>
                      <a:pt x="31" y="13"/>
                    </a:lnTo>
                    <a:lnTo>
                      <a:pt x="29" y="11"/>
                    </a:lnTo>
                    <a:lnTo>
                      <a:pt x="32" y="1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45" name="Freeform 941"/>
              <p:cNvSpPr>
                <a:spLocks/>
              </p:cNvSpPr>
              <p:nvPr/>
            </p:nvSpPr>
            <p:spPr bwMode="auto">
              <a:xfrm>
                <a:off x="961" y="1718"/>
                <a:ext cx="32" cy="22"/>
              </a:xfrm>
              <a:custGeom>
                <a:avLst/>
                <a:gdLst/>
                <a:ahLst/>
                <a:cxnLst>
                  <a:cxn ang="0">
                    <a:pos x="28" y="18"/>
                  </a:cxn>
                  <a:cxn ang="0">
                    <a:pos x="27" y="11"/>
                  </a:cxn>
                  <a:cxn ang="0">
                    <a:pos x="22" y="0"/>
                  </a:cxn>
                  <a:cxn ang="0">
                    <a:pos x="0" y="10"/>
                  </a:cxn>
                  <a:cxn ang="0">
                    <a:pos x="5" y="21"/>
                  </a:cxn>
                  <a:cxn ang="0">
                    <a:pos x="4" y="13"/>
                  </a:cxn>
                  <a:cxn ang="0">
                    <a:pos x="28" y="18"/>
                  </a:cxn>
                  <a:cxn ang="0">
                    <a:pos x="29" y="14"/>
                  </a:cxn>
                  <a:cxn ang="0">
                    <a:pos x="27" y="11"/>
                  </a:cxn>
                  <a:cxn ang="0">
                    <a:pos x="28" y="18"/>
                  </a:cxn>
                </a:cxnLst>
                <a:rect l="0" t="0" r="r" b="b"/>
                <a:pathLst>
                  <a:path w="29" h="21">
                    <a:moveTo>
                      <a:pt x="28" y="18"/>
                    </a:moveTo>
                    <a:lnTo>
                      <a:pt x="27" y="11"/>
                    </a:lnTo>
                    <a:lnTo>
                      <a:pt x="22" y="0"/>
                    </a:lnTo>
                    <a:lnTo>
                      <a:pt x="0" y="10"/>
                    </a:lnTo>
                    <a:lnTo>
                      <a:pt x="5" y="21"/>
                    </a:lnTo>
                    <a:lnTo>
                      <a:pt x="4" y="13"/>
                    </a:lnTo>
                    <a:lnTo>
                      <a:pt x="28" y="18"/>
                    </a:lnTo>
                    <a:lnTo>
                      <a:pt x="29" y="14"/>
                    </a:lnTo>
                    <a:lnTo>
                      <a:pt x="27" y="11"/>
                    </a:lnTo>
                    <a:lnTo>
                      <a:pt x="28" y="1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46" name="Freeform 942"/>
              <p:cNvSpPr>
                <a:spLocks/>
              </p:cNvSpPr>
              <p:nvPr/>
            </p:nvSpPr>
            <p:spPr bwMode="auto">
              <a:xfrm>
                <a:off x="966" y="1730"/>
                <a:ext cx="27" cy="6"/>
              </a:xfrm>
              <a:custGeom>
                <a:avLst/>
                <a:gdLst/>
                <a:ahLst/>
                <a:cxnLst>
                  <a:cxn ang="0">
                    <a:pos x="24" y="7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0" y="2"/>
                  </a:cxn>
                  <a:cxn ang="0">
                    <a:pos x="24" y="7"/>
                  </a:cxn>
                  <a:cxn ang="0">
                    <a:pos x="25" y="3"/>
                  </a:cxn>
                  <a:cxn ang="0">
                    <a:pos x="23" y="0"/>
                  </a:cxn>
                  <a:cxn ang="0">
                    <a:pos x="24" y="7"/>
                  </a:cxn>
                </a:cxnLst>
                <a:rect l="0" t="0" r="r" b="b"/>
                <a:pathLst>
                  <a:path w="25" h="7">
                    <a:moveTo>
                      <a:pt x="24" y="7"/>
                    </a:move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0" y="2"/>
                    </a:lnTo>
                    <a:lnTo>
                      <a:pt x="24" y="7"/>
                    </a:lnTo>
                    <a:lnTo>
                      <a:pt x="25" y="3"/>
                    </a:lnTo>
                    <a:lnTo>
                      <a:pt x="23" y="0"/>
                    </a:lnTo>
                    <a:lnTo>
                      <a:pt x="24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47" name="Freeform 943"/>
              <p:cNvSpPr>
                <a:spLocks/>
              </p:cNvSpPr>
              <p:nvPr/>
            </p:nvSpPr>
            <p:spPr bwMode="auto">
              <a:xfrm>
                <a:off x="962" y="1732"/>
                <a:ext cx="27" cy="20"/>
              </a:xfrm>
              <a:custGeom>
                <a:avLst/>
                <a:gdLst/>
                <a:ahLst/>
                <a:cxnLst>
                  <a:cxn ang="0">
                    <a:pos x="24" y="20"/>
                  </a:cxn>
                  <a:cxn ang="0">
                    <a:pos x="24" y="18"/>
                  </a:cxn>
                  <a:cxn ang="0">
                    <a:pos x="27" y="5"/>
                  </a:cxn>
                  <a:cxn ang="0">
                    <a:pos x="3" y="0"/>
                  </a:cxn>
                  <a:cxn ang="0">
                    <a:pos x="0" y="12"/>
                  </a:cxn>
                  <a:cxn ang="0">
                    <a:pos x="1" y="10"/>
                  </a:cxn>
                  <a:cxn ang="0">
                    <a:pos x="24" y="20"/>
                  </a:cxn>
                  <a:cxn ang="0">
                    <a:pos x="24" y="19"/>
                  </a:cxn>
                  <a:cxn ang="0">
                    <a:pos x="24" y="18"/>
                  </a:cxn>
                  <a:cxn ang="0">
                    <a:pos x="24" y="20"/>
                  </a:cxn>
                </a:cxnLst>
                <a:rect l="0" t="0" r="r" b="b"/>
                <a:pathLst>
                  <a:path w="27" h="20">
                    <a:moveTo>
                      <a:pt x="24" y="20"/>
                    </a:moveTo>
                    <a:lnTo>
                      <a:pt x="24" y="18"/>
                    </a:lnTo>
                    <a:lnTo>
                      <a:pt x="27" y="5"/>
                    </a:lnTo>
                    <a:lnTo>
                      <a:pt x="3" y="0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24" y="20"/>
                    </a:lnTo>
                    <a:lnTo>
                      <a:pt x="24" y="19"/>
                    </a:lnTo>
                    <a:lnTo>
                      <a:pt x="24" y="18"/>
                    </a:lnTo>
                    <a:lnTo>
                      <a:pt x="24" y="2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48" name="Freeform 944"/>
              <p:cNvSpPr>
                <a:spLocks/>
              </p:cNvSpPr>
              <p:nvPr/>
            </p:nvSpPr>
            <p:spPr bwMode="auto">
              <a:xfrm>
                <a:off x="961" y="1742"/>
                <a:ext cx="27" cy="14"/>
              </a:xfrm>
              <a:custGeom>
                <a:avLst/>
                <a:gdLst/>
                <a:ahLst/>
                <a:cxnLst>
                  <a:cxn ang="0">
                    <a:pos x="23" y="14"/>
                  </a:cxn>
                  <a:cxn ang="0">
                    <a:pos x="23" y="15"/>
                  </a:cxn>
                  <a:cxn ang="0">
                    <a:pos x="26" y="10"/>
                  </a:cxn>
                  <a:cxn ang="0">
                    <a:pos x="3" y="0"/>
                  </a:cxn>
                  <a:cxn ang="0">
                    <a:pos x="0" y="5"/>
                  </a:cxn>
                  <a:cxn ang="0">
                    <a:pos x="0" y="5"/>
                  </a:cxn>
                  <a:cxn ang="0">
                    <a:pos x="23" y="14"/>
                  </a:cxn>
                </a:cxnLst>
                <a:rect l="0" t="0" r="r" b="b"/>
                <a:pathLst>
                  <a:path w="26" h="15">
                    <a:moveTo>
                      <a:pt x="23" y="14"/>
                    </a:moveTo>
                    <a:lnTo>
                      <a:pt x="23" y="15"/>
                    </a:lnTo>
                    <a:lnTo>
                      <a:pt x="26" y="10"/>
                    </a:lnTo>
                    <a:lnTo>
                      <a:pt x="3" y="0"/>
                    </a:lnTo>
                    <a:lnTo>
                      <a:pt x="0" y="5"/>
                    </a:lnTo>
                    <a:lnTo>
                      <a:pt x="0" y="5"/>
                    </a:lnTo>
                    <a:lnTo>
                      <a:pt x="23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49" name="Freeform 945"/>
              <p:cNvSpPr>
                <a:spLocks/>
              </p:cNvSpPr>
              <p:nvPr/>
            </p:nvSpPr>
            <p:spPr bwMode="auto">
              <a:xfrm>
                <a:off x="957" y="1746"/>
                <a:ext cx="26" cy="18"/>
              </a:xfrm>
              <a:custGeom>
                <a:avLst/>
                <a:gdLst/>
                <a:ahLst/>
                <a:cxnLst>
                  <a:cxn ang="0">
                    <a:pos x="11" y="14"/>
                  </a:cxn>
                  <a:cxn ang="0">
                    <a:pos x="23" y="18"/>
                  </a:cxn>
                  <a:cxn ang="0">
                    <a:pos x="26" y="9"/>
                  </a:cxn>
                  <a:cxn ang="0">
                    <a:pos x="3" y="0"/>
                  </a:cxn>
                  <a:cxn ang="0">
                    <a:pos x="0" y="9"/>
                  </a:cxn>
                  <a:cxn ang="0">
                    <a:pos x="11" y="14"/>
                  </a:cxn>
                </a:cxnLst>
                <a:rect l="0" t="0" r="r" b="b"/>
                <a:pathLst>
                  <a:path w="26" h="18">
                    <a:moveTo>
                      <a:pt x="11" y="14"/>
                    </a:moveTo>
                    <a:lnTo>
                      <a:pt x="23" y="18"/>
                    </a:lnTo>
                    <a:lnTo>
                      <a:pt x="26" y="9"/>
                    </a:lnTo>
                    <a:lnTo>
                      <a:pt x="3" y="0"/>
                    </a:lnTo>
                    <a:lnTo>
                      <a:pt x="0" y="9"/>
                    </a:lnTo>
                    <a:lnTo>
                      <a:pt x="11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50" name="Freeform 946"/>
              <p:cNvSpPr>
                <a:spLocks/>
              </p:cNvSpPr>
              <p:nvPr/>
            </p:nvSpPr>
            <p:spPr bwMode="auto">
              <a:xfrm>
                <a:off x="952" y="1586"/>
                <a:ext cx="27" cy="22"/>
              </a:xfrm>
              <a:custGeom>
                <a:avLst/>
                <a:gdLst/>
                <a:ahLst/>
                <a:cxnLst>
                  <a:cxn ang="0">
                    <a:pos x="27" y="10"/>
                  </a:cxn>
                  <a:cxn ang="0">
                    <a:pos x="27" y="11"/>
                  </a:cxn>
                  <a:cxn ang="0">
                    <a:pos x="22" y="0"/>
                  </a:cxn>
                  <a:cxn ang="0">
                    <a:pos x="0" y="10"/>
                  </a:cxn>
                  <a:cxn ang="0">
                    <a:pos x="5" y="21"/>
                  </a:cxn>
                  <a:cxn ang="0">
                    <a:pos x="5" y="22"/>
                  </a:cxn>
                  <a:cxn ang="0">
                    <a:pos x="27" y="10"/>
                  </a:cxn>
                </a:cxnLst>
                <a:rect l="0" t="0" r="r" b="b"/>
                <a:pathLst>
                  <a:path w="27" h="22">
                    <a:moveTo>
                      <a:pt x="27" y="10"/>
                    </a:moveTo>
                    <a:lnTo>
                      <a:pt x="27" y="11"/>
                    </a:lnTo>
                    <a:lnTo>
                      <a:pt x="22" y="0"/>
                    </a:lnTo>
                    <a:lnTo>
                      <a:pt x="0" y="10"/>
                    </a:lnTo>
                    <a:lnTo>
                      <a:pt x="5" y="21"/>
                    </a:lnTo>
                    <a:lnTo>
                      <a:pt x="5" y="22"/>
                    </a:lnTo>
                    <a:lnTo>
                      <a:pt x="27" y="1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51" name="Freeform 947"/>
              <p:cNvSpPr>
                <a:spLocks/>
              </p:cNvSpPr>
              <p:nvPr/>
            </p:nvSpPr>
            <p:spPr bwMode="auto">
              <a:xfrm>
                <a:off x="957" y="1596"/>
                <a:ext cx="32" cy="28"/>
              </a:xfrm>
              <a:custGeom>
                <a:avLst/>
                <a:gdLst/>
                <a:ahLst/>
                <a:cxnLst>
                  <a:cxn ang="0">
                    <a:pos x="32" y="23"/>
                  </a:cxn>
                  <a:cxn ang="0">
                    <a:pos x="31" y="18"/>
                  </a:cxn>
                  <a:cxn ang="0">
                    <a:pos x="22" y="0"/>
                  </a:cxn>
                  <a:cxn ang="0">
                    <a:pos x="0" y="12"/>
                  </a:cxn>
                  <a:cxn ang="0">
                    <a:pos x="9" y="29"/>
                  </a:cxn>
                  <a:cxn ang="0">
                    <a:pos x="7" y="23"/>
                  </a:cxn>
                  <a:cxn ang="0">
                    <a:pos x="32" y="23"/>
                  </a:cxn>
                  <a:cxn ang="0">
                    <a:pos x="32" y="20"/>
                  </a:cxn>
                  <a:cxn ang="0">
                    <a:pos x="31" y="18"/>
                  </a:cxn>
                  <a:cxn ang="0">
                    <a:pos x="32" y="23"/>
                  </a:cxn>
                </a:cxnLst>
                <a:rect l="0" t="0" r="r" b="b"/>
                <a:pathLst>
                  <a:path w="32" h="29">
                    <a:moveTo>
                      <a:pt x="32" y="23"/>
                    </a:moveTo>
                    <a:lnTo>
                      <a:pt x="31" y="18"/>
                    </a:lnTo>
                    <a:lnTo>
                      <a:pt x="22" y="0"/>
                    </a:lnTo>
                    <a:lnTo>
                      <a:pt x="0" y="12"/>
                    </a:lnTo>
                    <a:lnTo>
                      <a:pt x="9" y="29"/>
                    </a:lnTo>
                    <a:lnTo>
                      <a:pt x="7" y="23"/>
                    </a:lnTo>
                    <a:lnTo>
                      <a:pt x="32" y="23"/>
                    </a:lnTo>
                    <a:lnTo>
                      <a:pt x="32" y="20"/>
                    </a:lnTo>
                    <a:lnTo>
                      <a:pt x="31" y="18"/>
                    </a:lnTo>
                    <a:lnTo>
                      <a:pt x="32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52" name="Freeform 948"/>
              <p:cNvSpPr>
                <a:spLocks/>
              </p:cNvSpPr>
              <p:nvPr/>
            </p:nvSpPr>
            <p:spPr bwMode="auto">
              <a:xfrm>
                <a:off x="964" y="1618"/>
                <a:ext cx="27" cy="22"/>
              </a:xfrm>
              <a:custGeom>
                <a:avLst/>
                <a:gdLst/>
                <a:ahLst/>
                <a:cxnLst>
                  <a:cxn ang="0">
                    <a:pos x="25" y="22"/>
                  </a:cxn>
                  <a:cxn ang="0">
                    <a:pos x="25" y="20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20"/>
                  </a:cxn>
                  <a:cxn ang="0">
                    <a:pos x="1" y="18"/>
                  </a:cxn>
                  <a:cxn ang="0">
                    <a:pos x="25" y="22"/>
                  </a:cxn>
                  <a:cxn ang="0">
                    <a:pos x="25" y="21"/>
                  </a:cxn>
                  <a:cxn ang="0">
                    <a:pos x="25" y="20"/>
                  </a:cxn>
                  <a:cxn ang="0">
                    <a:pos x="25" y="22"/>
                  </a:cxn>
                </a:cxnLst>
                <a:rect l="0" t="0" r="r" b="b"/>
                <a:pathLst>
                  <a:path w="25" h="22">
                    <a:moveTo>
                      <a:pt x="25" y="22"/>
                    </a:moveTo>
                    <a:lnTo>
                      <a:pt x="25" y="20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20"/>
                    </a:lnTo>
                    <a:lnTo>
                      <a:pt x="1" y="18"/>
                    </a:lnTo>
                    <a:lnTo>
                      <a:pt x="25" y="22"/>
                    </a:lnTo>
                    <a:lnTo>
                      <a:pt x="25" y="21"/>
                    </a:lnTo>
                    <a:lnTo>
                      <a:pt x="25" y="20"/>
                    </a:lnTo>
                    <a:lnTo>
                      <a:pt x="25" y="2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53" name="Freeform 949"/>
              <p:cNvSpPr>
                <a:spLocks/>
              </p:cNvSpPr>
              <p:nvPr/>
            </p:nvSpPr>
            <p:spPr bwMode="auto">
              <a:xfrm>
                <a:off x="966" y="1636"/>
                <a:ext cx="27" cy="4"/>
              </a:xfrm>
              <a:custGeom>
                <a:avLst/>
                <a:gdLst/>
                <a:ahLst/>
                <a:cxnLst>
                  <a:cxn ang="0">
                    <a:pos x="24" y="4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0" y="0"/>
                  </a:cxn>
                  <a:cxn ang="0">
                    <a:pos x="24" y="4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24" y="4"/>
                  </a:cxn>
                </a:cxnLst>
                <a:rect l="0" t="0" r="r" b="b"/>
                <a:pathLst>
                  <a:path w="24" h="4">
                    <a:moveTo>
                      <a:pt x="24" y="4"/>
                    </a:move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0" y="0"/>
                    </a:lnTo>
                    <a:lnTo>
                      <a:pt x="24" y="4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24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54" name="Freeform 950"/>
              <p:cNvSpPr>
                <a:spLocks/>
              </p:cNvSpPr>
              <p:nvPr/>
            </p:nvSpPr>
            <p:spPr bwMode="auto">
              <a:xfrm>
                <a:off x="962" y="1636"/>
                <a:ext cx="27" cy="20"/>
              </a:xfrm>
              <a:custGeom>
                <a:avLst/>
                <a:gdLst/>
                <a:ahLst/>
                <a:cxnLst>
                  <a:cxn ang="0">
                    <a:pos x="25" y="17"/>
                  </a:cxn>
                  <a:cxn ang="0">
                    <a:pos x="24" y="19"/>
                  </a:cxn>
                  <a:cxn ang="0">
                    <a:pos x="27" y="4"/>
                  </a:cxn>
                  <a:cxn ang="0">
                    <a:pos x="3" y="0"/>
                  </a:cxn>
                  <a:cxn ang="0">
                    <a:pos x="0" y="14"/>
                  </a:cxn>
                  <a:cxn ang="0">
                    <a:pos x="0" y="17"/>
                  </a:cxn>
                  <a:cxn ang="0">
                    <a:pos x="0" y="14"/>
                  </a:cxn>
                  <a:cxn ang="0">
                    <a:pos x="0" y="16"/>
                  </a:cxn>
                  <a:cxn ang="0">
                    <a:pos x="0" y="17"/>
                  </a:cxn>
                  <a:cxn ang="0">
                    <a:pos x="25" y="17"/>
                  </a:cxn>
                </a:cxnLst>
                <a:rect l="0" t="0" r="r" b="b"/>
                <a:pathLst>
                  <a:path w="27" h="19">
                    <a:moveTo>
                      <a:pt x="25" y="17"/>
                    </a:moveTo>
                    <a:lnTo>
                      <a:pt x="24" y="19"/>
                    </a:lnTo>
                    <a:lnTo>
                      <a:pt x="27" y="4"/>
                    </a:lnTo>
                    <a:lnTo>
                      <a:pt x="3" y="0"/>
                    </a:lnTo>
                    <a:lnTo>
                      <a:pt x="0" y="14"/>
                    </a:lnTo>
                    <a:lnTo>
                      <a:pt x="0" y="17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25" y="1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55" name="Freeform 951"/>
              <p:cNvSpPr>
                <a:spLocks/>
              </p:cNvSpPr>
              <p:nvPr/>
            </p:nvSpPr>
            <p:spPr bwMode="auto">
              <a:xfrm>
                <a:off x="962" y="1654"/>
                <a:ext cx="26" cy="20"/>
              </a:xfrm>
              <a:custGeom>
                <a:avLst/>
                <a:gdLst/>
                <a:ahLst/>
                <a:cxnLst>
                  <a:cxn ang="0">
                    <a:pos x="24" y="14"/>
                  </a:cxn>
                  <a:cxn ang="0">
                    <a:pos x="25" y="17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0" y="20"/>
                  </a:cxn>
                  <a:cxn ang="0">
                    <a:pos x="0" y="17"/>
                  </a:cxn>
                  <a:cxn ang="0">
                    <a:pos x="0" y="18"/>
                  </a:cxn>
                  <a:cxn ang="0">
                    <a:pos x="0" y="20"/>
                  </a:cxn>
                  <a:cxn ang="0">
                    <a:pos x="24" y="14"/>
                  </a:cxn>
                </a:cxnLst>
                <a:rect l="0" t="0" r="r" b="b"/>
                <a:pathLst>
                  <a:path w="25" h="20">
                    <a:moveTo>
                      <a:pt x="24" y="14"/>
                    </a:moveTo>
                    <a:lnTo>
                      <a:pt x="25" y="17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0" y="20"/>
                    </a:lnTo>
                    <a:lnTo>
                      <a:pt x="0" y="17"/>
                    </a:lnTo>
                    <a:lnTo>
                      <a:pt x="0" y="18"/>
                    </a:lnTo>
                    <a:lnTo>
                      <a:pt x="0" y="20"/>
                    </a:lnTo>
                    <a:lnTo>
                      <a:pt x="24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56" name="Freeform 952"/>
              <p:cNvSpPr>
                <a:spLocks/>
              </p:cNvSpPr>
              <p:nvPr/>
            </p:nvSpPr>
            <p:spPr bwMode="auto">
              <a:xfrm>
                <a:off x="962" y="1668"/>
                <a:ext cx="27" cy="20"/>
              </a:xfrm>
              <a:custGeom>
                <a:avLst/>
                <a:gdLst/>
                <a:ahLst/>
                <a:cxnLst>
                  <a:cxn ang="0">
                    <a:pos x="26" y="8"/>
                  </a:cxn>
                  <a:cxn ang="0">
                    <a:pos x="27" y="11"/>
                  </a:cxn>
                  <a:cxn ang="0">
                    <a:pos x="24" y="0"/>
                  </a:cxn>
                  <a:cxn ang="0">
                    <a:pos x="0" y="6"/>
                  </a:cxn>
                  <a:cxn ang="0">
                    <a:pos x="3" y="17"/>
                  </a:cxn>
                  <a:cxn ang="0">
                    <a:pos x="4" y="19"/>
                  </a:cxn>
                  <a:cxn ang="0">
                    <a:pos x="3" y="17"/>
                  </a:cxn>
                  <a:cxn ang="0">
                    <a:pos x="3" y="18"/>
                  </a:cxn>
                  <a:cxn ang="0">
                    <a:pos x="4" y="19"/>
                  </a:cxn>
                  <a:cxn ang="0">
                    <a:pos x="26" y="8"/>
                  </a:cxn>
                </a:cxnLst>
                <a:rect l="0" t="0" r="r" b="b"/>
                <a:pathLst>
                  <a:path w="27" h="19">
                    <a:moveTo>
                      <a:pt x="26" y="8"/>
                    </a:moveTo>
                    <a:lnTo>
                      <a:pt x="27" y="11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3" y="17"/>
                    </a:lnTo>
                    <a:lnTo>
                      <a:pt x="4" y="19"/>
                    </a:lnTo>
                    <a:lnTo>
                      <a:pt x="3" y="17"/>
                    </a:lnTo>
                    <a:lnTo>
                      <a:pt x="3" y="18"/>
                    </a:lnTo>
                    <a:lnTo>
                      <a:pt x="4" y="19"/>
                    </a:lnTo>
                    <a:lnTo>
                      <a:pt x="26" y="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57" name="Freeform 953"/>
              <p:cNvSpPr>
                <a:spLocks/>
              </p:cNvSpPr>
              <p:nvPr/>
            </p:nvSpPr>
            <p:spPr bwMode="auto">
              <a:xfrm>
                <a:off x="966" y="1676"/>
                <a:ext cx="22" cy="12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" y="11"/>
                  </a:cxn>
                  <a:cxn ang="0">
                    <a:pos x="0" y="9"/>
                  </a:cxn>
                  <a:cxn ang="0">
                    <a:pos x="0" y="10"/>
                  </a:cxn>
                  <a:cxn ang="0">
                    <a:pos x="1" y="11"/>
                  </a:cxn>
                  <a:cxn ang="0">
                    <a:pos x="23" y="0"/>
                  </a:cxn>
                </a:cxnLst>
                <a:rect l="0" t="0" r="r" b="b"/>
                <a:pathLst>
                  <a:path w="23" h="11">
                    <a:moveTo>
                      <a:pt x="23" y="0"/>
                    </a:move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" y="11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58" name="Freeform 954"/>
              <p:cNvSpPr>
                <a:spLocks/>
              </p:cNvSpPr>
              <p:nvPr/>
            </p:nvSpPr>
            <p:spPr bwMode="auto">
              <a:xfrm>
                <a:off x="966" y="1676"/>
                <a:ext cx="29" cy="24"/>
              </a:xfrm>
              <a:custGeom>
                <a:avLst/>
                <a:gdLst/>
                <a:ahLst/>
                <a:cxnLst>
                  <a:cxn ang="0">
                    <a:pos x="28" y="12"/>
                  </a:cxn>
                  <a:cxn ang="0">
                    <a:pos x="28" y="12"/>
                  </a:cxn>
                  <a:cxn ang="0">
                    <a:pos x="22" y="0"/>
                  </a:cxn>
                  <a:cxn ang="0">
                    <a:pos x="0" y="11"/>
                  </a:cxn>
                  <a:cxn ang="0">
                    <a:pos x="6" y="24"/>
                  </a:cxn>
                  <a:cxn ang="0">
                    <a:pos x="6" y="24"/>
                  </a:cxn>
                  <a:cxn ang="0">
                    <a:pos x="28" y="12"/>
                  </a:cxn>
                </a:cxnLst>
                <a:rect l="0" t="0" r="r" b="b"/>
                <a:pathLst>
                  <a:path w="28" h="24">
                    <a:moveTo>
                      <a:pt x="28" y="12"/>
                    </a:moveTo>
                    <a:lnTo>
                      <a:pt x="28" y="12"/>
                    </a:lnTo>
                    <a:lnTo>
                      <a:pt x="22" y="0"/>
                    </a:lnTo>
                    <a:lnTo>
                      <a:pt x="0" y="11"/>
                    </a:lnTo>
                    <a:lnTo>
                      <a:pt x="6" y="24"/>
                    </a:lnTo>
                    <a:lnTo>
                      <a:pt x="6" y="24"/>
                    </a:lnTo>
                    <a:lnTo>
                      <a:pt x="28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59" name="Freeform 955"/>
              <p:cNvSpPr>
                <a:spLocks/>
              </p:cNvSpPr>
              <p:nvPr/>
            </p:nvSpPr>
            <p:spPr bwMode="auto">
              <a:xfrm>
                <a:off x="974" y="1688"/>
                <a:ext cx="26" cy="26"/>
              </a:xfrm>
              <a:custGeom>
                <a:avLst/>
                <a:gdLst/>
                <a:ahLst/>
                <a:cxnLst>
                  <a:cxn ang="0">
                    <a:pos x="27" y="9"/>
                  </a:cxn>
                  <a:cxn ang="0">
                    <a:pos x="28" y="11"/>
                  </a:cxn>
                  <a:cxn ang="0">
                    <a:pos x="22" y="0"/>
                  </a:cxn>
                  <a:cxn ang="0">
                    <a:pos x="0" y="12"/>
                  </a:cxn>
                  <a:cxn ang="0">
                    <a:pos x="6" y="23"/>
                  </a:cxn>
                  <a:cxn ang="0">
                    <a:pos x="7" y="25"/>
                  </a:cxn>
                  <a:cxn ang="0">
                    <a:pos x="6" y="23"/>
                  </a:cxn>
                  <a:cxn ang="0">
                    <a:pos x="7" y="24"/>
                  </a:cxn>
                  <a:cxn ang="0">
                    <a:pos x="7" y="25"/>
                  </a:cxn>
                  <a:cxn ang="0">
                    <a:pos x="27" y="9"/>
                  </a:cxn>
                </a:cxnLst>
                <a:rect l="0" t="0" r="r" b="b"/>
                <a:pathLst>
                  <a:path w="28" h="25">
                    <a:moveTo>
                      <a:pt x="27" y="9"/>
                    </a:moveTo>
                    <a:lnTo>
                      <a:pt x="28" y="11"/>
                    </a:lnTo>
                    <a:lnTo>
                      <a:pt x="22" y="0"/>
                    </a:lnTo>
                    <a:lnTo>
                      <a:pt x="0" y="12"/>
                    </a:lnTo>
                    <a:lnTo>
                      <a:pt x="6" y="23"/>
                    </a:lnTo>
                    <a:lnTo>
                      <a:pt x="7" y="25"/>
                    </a:lnTo>
                    <a:lnTo>
                      <a:pt x="6" y="23"/>
                    </a:lnTo>
                    <a:lnTo>
                      <a:pt x="7" y="24"/>
                    </a:lnTo>
                    <a:lnTo>
                      <a:pt x="7" y="25"/>
                    </a:lnTo>
                    <a:lnTo>
                      <a:pt x="27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60" name="Freeform 956"/>
              <p:cNvSpPr>
                <a:spLocks/>
              </p:cNvSpPr>
              <p:nvPr/>
            </p:nvSpPr>
            <p:spPr bwMode="auto">
              <a:xfrm>
                <a:off x="981" y="1698"/>
                <a:ext cx="22" cy="18"/>
              </a:xfrm>
              <a:custGeom>
                <a:avLst/>
                <a:gdLst/>
                <a:ahLst/>
                <a:cxnLst>
                  <a:cxn ang="0">
                    <a:pos x="12" y="11"/>
                  </a:cxn>
                  <a:cxn ang="0">
                    <a:pos x="22" y="3"/>
                  </a:cxn>
                  <a:cxn ang="0">
                    <a:pos x="20" y="0"/>
                  </a:cxn>
                  <a:cxn ang="0">
                    <a:pos x="0" y="16"/>
                  </a:cxn>
                  <a:cxn ang="0">
                    <a:pos x="3" y="19"/>
                  </a:cxn>
                  <a:cxn ang="0">
                    <a:pos x="12" y="11"/>
                  </a:cxn>
                </a:cxnLst>
                <a:rect l="0" t="0" r="r" b="b"/>
                <a:pathLst>
                  <a:path w="22" h="19">
                    <a:moveTo>
                      <a:pt x="12" y="11"/>
                    </a:moveTo>
                    <a:lnTo>
                      <a:pt x="22" y="3"/>
                    </a:lnTo>
                    <a:lnTo>
                      <a:pt x="20" y="0"/>
                    </a:lnTo>
                    <a:lnTo>
                      <a:pt x="0" y="16"/>
                    </a:lnTo>
                    <a:lnTo>
                      <a:pt x="3" y="19"/>
                    </a:lnTo>
                    <a:lnTo>
                      <a:pt x="12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61" name="Freeform 957"/>
              <p:cNvSpPr>
                <a:spLocks/>
              </p:cNvSpPr>
              <p:nvPr/>
            </p:nvSpPr>
            <p:spPr bwMode="auto">
              <a:xfrm>
                <a:off x="773" y="1576"/>
                <a:ext cx="26" cy="8"/>
              </a:xfrm>
              <a:custGeom>
                <a:avLst/>
                <a:gdLst/>
                <a:ahLst/>
                <a:cxnLst>
                  <a:cxn ang="0">
                    <a:pos x="24" y="9"/>
                  </a:cxn>
                  <a:cxn ang="0">
                    <a:pos x="25" y="6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6"/>
                  </a:cxn>
                  <a:cxn ang="0">
                    <a:pos x="0" y="3"/>
                  </a:cxn>
                  <a:cxn ang="0">
                    <a:pos x="24" y="9"/>
                  </a:cxn>
                  <a:cxn ang="0">
                    <a:pos x="25" y="8"/>
                  </a:cxn>
                  <a:cxn ang="0">
                    <a:pos x="25" y="6"/>
                  </a:cxn>
                  <a:cxn ang="0">
                    <a:pos x="24" y="9"/>
                  </a:cxn>
                </a:cxnLst>
                <a:rect l="0" t="0" r="r" b="b"/>
                <a:pathLst>
                  <a:path w="25" h="9">
                    <a:moveTo>
                      <a:pt x="24" y="9"/>
                    </a:moveTo>
                    <a:lnTo>
                      <a:pt x="25" y="6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6"/>
                    </a:lnTo>
                    <a:lnTo>
                      <a:pt x="0" y="3"/>
                    </a:lnTo>
                    <a:lnTo>
                      <a:pt x="24" y="9"/>
                    </a:lnTo>
                    <a:lnTo>
                      <a:pt x="25" y="8"/>
                    </a:lnTo>
                    <a:lnTo>
                      <a:pt x="25" y="6"/>
                    </a:lnTo>
                    <a:lnTo>
                      <a:pt x="24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62" name="Freeform 958"/>
              <p:cNvSpPr>
                <a:spLocks/>
              </p:cNvSpPr>
              <p:nvPr/>
            </p:nvSpPr>
            <p:spPr bwMode="auto">
              <a:xfrm>
                <a:off x="770" y="1578"/>
                <a:ext cx="27" cy="26"/>
              </a:xfrm>
              <a:custGeom>
                <a:avLst/>
                <a:gdLst/>
                <a:ahLst/>
                <a:cxnLst>
                  <a:cxn ang="0">
                    <a:pos x="23" y="25"/>
                  </a:cxn>
                  <a:cxn ang="0">
                    <a:pos x="24" y="23"/>
                  </a:cxn>
                  <a:cxn ang="0">
                    <a:pos x="27" y="6"/>
                  </a:cxn>
                  <a:cxn ang="0">
                    <a:pos x="3" y="0"/>
                  </a:cxn>
                  <a:cxn ang="0">
                    <a:pos x="0" y="17"/>
                  </a:cxn>
                  <a:cxn ang="0">
                    <a:pos x="1" y="15"/>
                  </a:cxn>
                  <a:cxn ang="0">
                    <a:pos x="23" y="25"/>
                  </a:cxn>
                  <a:cxn ang="0">
                    <a:pos x="24" y="24"/>
                  </a:cxn>
                  <a:cxn ang="0">
                    <a:pos x="24" y="23"/>
                  </a:cxn>
                  <a:cxn ang="0">
                    <a:pos x="23" y="25"/>
                  </a:cxn>
                </a:cxnLst>
                <a:rect l="0" t="0" r="r" b="b"/>
                <a:pathLst>
                  <a:path w="27" h="25">
                    <a:moveTo>
                      <a:pt x="23" y="25"/>
                    </a:moveTo>
                    <a:lnTo>
                      <a:pt x="24" y="23"/>
                    </a:lnTo>
                    <a:lnTo>
                      <a:pt x="27" y="6"/>
                    </a:lnTo>
                    <a:lnTo>
                      <a:pt x="3" y="0"/>
                    </a:lnTo>
                    <a:lnTo>
                      <a:pt x="0" y="17"/>
                    </a:lnTo>
                    <a:lnTo>
                      <a:pt x="1" y="15"/>
                    </a:lnTo>
                    <a:lnTo>
                      <a:pt x="23" y="25"/>
                    </a:lnTo>
                    <a:lnTo>
                      <a:pt x="24" y="24"/>
                    </a:lnTo>
                    <a:lnTo>
                      <a:pt x="24" y="23"/>
                    </a:lnTo>
                    <a:lnTo>
                      <a:pt x="23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63" name="Freeform 959"/>
              <p:cNvSpPr>
                <a:spLocks/>
              </p:cNvSpPr>
              <p:nvPr/>
            </p:nvSpPr>
            <p:spPr bwMode="auto">
              <a:xfrm>
                <a:off x="763" y="1594"/>
                <a:ext cx="31" cy="32"/>
              </a:xfrm>
              <a:custGeom>
                <a:avLst/>
                <a:gdLst/>
                <a:ahLst/>
                <a:cxnLst>
                  <a:cxn ang="0">
                    <a:pos x="19" y="32"/>
                  </a:cxn>
                  <a:cxn ang="0">
                    <a:pos x="22" y="28"/>
                  </a:cxn>
                  <a:cxn ang="0">
                    <a:pos x="31" y="10"/>
                  </a:cxn>
                  <a:cxn ang="0">
                    <a:pos x="9" y="0"/>
                  </a:cxn>
                  <a:cxn ang="0">
                    <a:pos x="0" y="18"/>
                  </a:cxn>
                  <a:cxn ang="0">
                    <a:pos x="3" y="13"/>
                  </a:cxn>
                  <a:cxn ang="0">
                    <a:pos x="19" y="32"/>
                  </a:cxn>
                  <a:cxn ang="0">
                    <a:pos x="21" y="31"/>
                  </a:cxn>
                  <a:cxn ang="0">
                    <a:pos x="22" y="28"/>
                  </a:cxn>
                  <a:cxn ang="0">
                    <a:pos x="19" y="32"/>
                  </a:cxn>
                </a:cxnLst>
                <a:rect l="0" t="0" r="r" b="b"/>
                <a:pathLst>
                  <a:path w="31" h="32">
                    <a:moveTo>
                      <a:pt x="19" y="32"/>
                    </a:moveTo>
                    <a:lnTo>
                      <a:pt x="22" y="28"/>
                    </a:lnTo>
                    <a:lnTo>
                      <a:pt x="31" y="10"/>
                    </a:lnTo>
                    <a:lnTo>
                      <a:pt x="9" y="0"/>
                    </a:lnTo>
                    <a:lnTo>
                      <a:pt x="0" y="18"/>
                    </a:lnTo>
                    <a:lnTo>
                      <a:pt x="3" y="13"/>
                    </a:lnTo>
                    <a:lnTo>
                      <a:pt x="19" y="32"/>
                    </a:lnTo>
                    <a:lnTo>
                      <a:pt x="21" y="31"/>
                    </a:lnTo>
                    <a:lnTo>
                      <a:pt x="22" y="28"/>
                    </a:lnTo>
                    <a:lnTo>
                      <a:pt x="19" y="3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64" name="Freeform 960"/>
              <p:cNvSpPr>
                <a:spLocks/>
              </p:cNvSpPr>
              <p:nvPr/>
            </p:nvSpPr>
            <p:spPr bwMode="auto">
              <a:xfrm>
                <a:off x="764" y="1606"/>
                <a:ext cx="19" cy="20"/>
              </a:xfrm>
              <a:custGeom>
                <a:avLst/>
                <a:gdLst/>
                <a:ahLst/>
                <a:cxnLst>
                  <a:cxn ang="0">
                    <a:pos x="16" y="19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0" y="0"/>
                  </a:cxn>
                  <a:cxn ang="0">
                    <a:pos x="16" y="19"/>
                  </a:cxn>
                  <a:cxn ang="0">
                    <a:pos x="18" y="18"/>
                  </a:cxn>
                  <a:cxn ang="0">
                    <a:pos x="19" y="15"/>
                  </a:cxn>
                  <a:cxn ang="0">
                    <a:pos x="16" y="19"/>
                  </a:cxn>
                </a:cxnLst>
                <a:rect l="0" t="0" r="r" b="b"/>
                <a:pathLst>
                  <a:path w="19" h="19">
                    <a:moveTo>
                      <a:pt x="16" y="19"/>
                    </a:move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0" y="0"/>
                    </a:lnTo>
                    <a:lnTo>
                      <a:pt x="16" y="19"/>
                    </a:lnTo>
                    <a:lnTo>
                      <a:pt x="18" y="18"/>
                    </a:lnTo>
                    <a:lnTo>
                      <a:pt x="19" y="15"/>
                    </a:lnTo>
                    <a:lnTo>
                      <a:pt x="16" y="1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65" name="Freeform 961"/>
              <p:cNvSpPr>
                <a:spLocks/>
              </p:cNvSpPr>
              <p:nvPr/>
            </p:nvSpPr>
            <p:spPr bwMode="auto">
              <a:xfrm>
                <a:off x="751" y="1606"/>
                <a:ext cx="31" cy="32"/>
              </a:xfrm>
              <a:custGeom>
                <a:avLst/>
                <a:gdLst/>
                <a:ahLst/>
                <a:cxnLst>
                  <a:cxn ang="0">
                    <a:pos x="17" y="30"/>
                  </a:cxn>
                  <a:cxn ang="0">
                    <a:pos x="16" y="31"/>
                  </a:cxn>
                  <a:cxn ang="0">
                    <a:pos x="30" y="19"/>
                  </a:cxn>
                  <a:cxn ang="0">
                    <a:pos x="14" y="0"/>
                  </a:cxn>
                  <a:cxn ang="0">
                    <a:pos x="1" y="11"/>
                  </a:cxn>
                  <a:cxn ang="0">
                    <a:pos x="0" y="12"/>
                  </a:cxn>
                  <a:cxn ang="0">
                    <a:pos x="17" y="30"/>
                  </a:cxn>
                </a:cxnLst>
                <a:rect l="0" t="0" r="r" b="b"/>
                <a:pathLst>
                  <a:path w="30" h="31">
                    <a:moveTo>
                      <a:pt x="17" y="30"/>
                    </a:moveTo>
                    <a:lnTo>
                      <a:pt x="16" y="31"/>
                    </a:lnTo>
                    <a:lnTo>
                      <a:pt x="30" y="19"/>
                    </a:lnTo>
                    <a:lnTo>
                      <a:pt x="14" y="0"/>
                    </a:lnTo>
                    <a:lnTo>
                      <a:pt x="1" y="11"/>
                    </a:lnTo>
                    <a:lnTo>
                      <a:pt x="0" y="12"/>
                    </a:lnTo>
                    <a:lnTo>
                      <a:pt x="17" y="3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66" name="Freeform 962"/>
              <p:cNvSpPr>
                <a:spLocks/>
              </p:cNvSpPr>
              <p:nvPr/>
            </p:nvSpPr>
            <p:spPr bwMode="auto">
              <a:xfrm>
                <a:off x="737" y="1618"/>
                <a:ext cx="31" cy="30"/>
              </a:xfrm>
              <a:custGeom>
                <a:avLst/>
                <a:gdLst/>
                <a:ahLst/>
                <a:cxnLst>
                  <a:cxn ang="0">
                    <a:pos x="21" y="27"/>
                  </a:cxn>
                  <a:cxn ang="0">
                    <a:pos x="19" y="29"/>
                  </a:cxn>
                  <a:cxn ang="0">
                    <a:pos x="31" y="18"/>
                  </a:cxn>
                  <a:cxn ang="0">
                    <a:pos x="14" y="0"/>
                  </a:cxn>
                  <a:cxn ang="0">
                    <a:pos x="2" y="11"/>
                  </a:cxn>
                  <a:cxn ang="0">
                    <a:pos x="0" y="13"/>
                  </a:cxn>
                  <a:cxn ang="0">
                    <a:pos x="2" y="11"/>
                  </a:cxn>
                  <a:cxn ang="0">
                    <a:pos x="1" y="12"/>
                  </a:cxn>
                  <a:cxn ang="0">
                    <a:pos x="0" y="13"/>
                  </a:cxn>
                  <a:cxn ang="0">
                    <a:pos x="21" y="27"/>
                  </a:cxn>
                </a:cxnLst>
                <a:rect l="0" t="0" r="r" b="b"/>
                <a:pathLst>
                  <a:path w="31" h="29">
                    <a:moveTo>
                      <a:pt x="21" y="27"/>
                    </a:moveTo>
                    <a:lnTo>
                      <a:pt x="19" y="29"/>
                    </a:lnTo>
                    <a:lnTo>
                      <a:pt x="31" y="18"/>
                    </a:lnTo>
                    <a:lnTo>
                      <a:pt x="14" y="0"/>
                    </a:lnTo>
                    <a:lnTo>
                      <a:pt x="2" y="11"/>
                    </a:lnTo>
                    <a:lnTo>
                      <a:pt x="0" y="13"/>
                    </a:lnTo>
                    <a:lnTo>
                      <a:pt x="2" y="11"/>
                    </a:lnTo>
                    <a:lnTo>
                      <a:pt x="1" y="12"/>
                    </a:lnTo>
                    <a:lnTo>
                      <a:pt x="0" y="13"/>
                    </a:lnTo>
                    <a:lnTo>
                      <a:pt x="21" y="2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67" name="Freeform 963"/>
              <p:cNvSpPr>
                <a:spLocks/>
              </p:cNvSpPr>
              <p:nvPr/>
            </p:nvSpPr>
            <p:spPr bwMode="auto">
              <a:xfrm>
                <a:off x="725" y="1632"/>
                <a:ext cx="32" cy="28"/>
              </a:xfrm>
              <a:custGeom>
                <a:avLst/>
                <a:gdLst/>
                <a:ahLst/>
                <a:cxnLst>
                  <a:cxn ang="0">
                    <a:pos x="20" y="29"/>
                  </a:cxn>
                  <a:cxn ang="0">
                    <a:pos x="20" y="29"/>
                  </a:cxn>
                  <a:cxn ang="0">
                    <a:pos x="32" y="14"/>
                  </a:cxn>
                  <a:cxn ang="0">
                    <a:pos x="11" y="0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20" y="29"/>
                  </a:cxn>
                </a:cxnLst>
                <a:rect l="0" t="0" r="r" b="b"/>
                <a:pathLst>
                  <a:path w="32" h="29">
                    <a:moveTo>
                      <a:pt x="20" y="29"/>
                    </a:moveTo>
                    <a:lnTo>
                      <a:pt x="20" y="29"/>
                    </a:lnTo>
                    <a:lnTo>
                      <a:pt x="32" y="14"/>
                    </a:lnTo>
                    <a:lnTo>
                      <a:pt x="11" y="0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0" y="2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68" name="Freeform 964"/>
              <p:cNvSpPr>
                <a:spLocks/>
              </p:cNvSpPr>
              <p:nvPr/>
            </p:nvSpPr>
            <p:spPr bwMode="auto">
              <a:xfrm>
                <a:off x="717" y="1646"/>
                <a:ext cx="29" cy="22"/>
              </a:xfrm>
              <a:custGeom>
                <a:avLst/>
                <a:gdLst/>
                <a:ahLst/>
                <a:cxnLst>
                  <a:cxn ang="0">
                    <a:pos x="25" y="13"/>
                  </a:cxn>
                  <a:cxn ang="0">
                    <a:pos x="23" y="23"/>
                  </a:cxn>
                  <a:cxn ang="0">
                    <a:pos x="29" y="15"/>
                  </a:cxn>
                  <a:cxn ang="0">
                    <a:pos x="9" y="0"/>
                  </a:cxn>
                  <a:cxn ang="0">
                    <a:pos x="3" y="9"/>
                  </a:cxn>
                  <a:cxn ang="0">
                    <a:pos x="1" y="19"/>
                  </a:cxn>
                  <a:cxn ang="0">
                    <a:pos x="3" y="9"/>
                  </a:cxn>
                  <a:cxn ang="0">
                    <a:pos x="0" y="13"/>
                  </a:cxn>
                  <a:cxn ang="0">
                    <a:pos x="1" y="19"/>
                  </a:cxn>
                  <a:cxn ang="0">
                    <a:pos x="25" y="13"/>
                  </a:cxn>
                </a:cxnLst>
                <a:rect l="0" t="0" r="r" b="b"/>
                <a:pathLst>
                  <a:path w="29" h="23">
                    <a:moveTo>
                      <a:pt x="25" y="13"/>
                    </a:moveTo>
                    <a:lnTo>
                      <a:pt x="23" y="23"/>
                    </a:lnTo>
                    <a:lnTo>
                      <a:pt x="29" y="15"/>
                    </a:lnTo>
                    <a:lnTo>
                      <a:pt x="9" y="0"/>
                    </a:lnTo>
                    <a:lnTo>
                      <a:pt x="3" y="9"/>
                    </a:lnTo>
                    <a:lnTo>
                      <a:pt x="1" y="19"/>
                    </a:lnTo>
                    <a:lnTo>
                      <a:pt x="3" y="9"/>
                    </a:lnTo>
                    <a:lnTo>
                      <a:pt x="0" y="13"/>
                    </a:lnTo>
                    <a:lnTo>
                      <a:pt x="1" y="19"/>
                    </a:lnTo>
                    <a:lnTo>
                      <a:pt x="25" y="1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69" name="Freeform 965"/>
              <p:cNvSpPr>
                <a:spLocks/>
              </p:cNvSpPr>
              <p:nvPr/>
            </p:nvSpPr>
            <p:spPr bwMode="auto">
              <a:xfrm>
                <a:off x="717" y="1654"/>
                <a:ext cx="26" cy="10"/>
              </a:xfrm>
              <a:custGeom>
                <a:avLst/>
                <a:gdLst/>
                <a:ahLst/>
                <a:cxnLst>
                  <a:cxn ang="0">
                    <a:pos x="25" y="4"/>
                  </a:cxn>
                  <a:cxn ang="0">
                    <a:pos x="13" y="7"/>
                  </a:cxn>
                  <a:cxn ang="0">
                    <a:pos x="13" y="7"/>
                  </a:cxn>
                  <a:cxn ang="0">
                    <a:pos x="13" y="7"/>
                  </a:cxn>
                  <a:cxn ang="0">
                    <a:pos x="13" y="7"/>
                  </a:cxn>
                  <a:cxn ang="0">
                    <a:pos x="1" y="10"/>
                  </a:cxn>
                  <a:cxn ang="0">
                    <a:pos x="3" y="0"/>
                  </a:cxn>
                  <a:cxn ang="0">
                    <a:pos x="0" y="4"/>
                  </a:cxn>
                  <a:cxn ang="0">
                    <a:pos x="1" y="10"/>
                  </a:cxn>
                  <a:cxn ang="0">
                    <a:pos x="25" y="4"/>
                  </a:cxn>
                </a:cxnLst>
                <a:rect l="0" t="0" r="r" b="b"/>
                <a:pathLst>
                  <a:path w="25" h="10">
                    <a:moveTo>
                      <a:pt x="25" y="4"/>
                    </a:moveTo>
                    <a:lnTo>
                      <a:pt x="13" y="7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3" y="7"/>
                    </a:lnTo>
                    <a:lnTo>
                      <a:pt x="1" y="10"/>
                    </a:lnTo>
                    <a:lnTo>
                      <a:pt x="3" y="0"/>
                    </a:lnTo>
                    <a:lnTo>
                      <a:pt x="0" y="4"/>
                    </a:lnTo>
                    <a:lnTo>
                      <a:pt x="1" y="10"/>
                    </a:lnTo>
                    <a:lnTo>
                      <a:pt x="25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70" name="Freeform 966"/>
              <p:cNvSpPr>
                <a:spLocks/>
              </p:cNvSpPr>
              <p:nvPr/>
            </p:nvSpPr>
            <p:spPr bwMode="auto">
              <a:xfrm>
                <a:off x="718" y="1658"/>
                <a:ext cx="27" cy="22"/>
              </a:xfrm>
              <a:custGeom>
                <a:avLst/>
                <a:gdLst/>
                <a:ahLst/>
                <a:cxnLst>
                  <a:cxn ang="0">
                    <a:pos x="28" y="16"/>
                  </a:cxn>
                  <a:cxn ang="0">
                    <a:pos x="28" y="15"/>
                  </a:cxn>
                  <a:cxn ang="0">
                    <a:pos x="24" y="0"/>
                  </a:cxn>
                  <a:cxn ang="0">
                    <a:pos x="0" y="6"/>
                  </a:cxn>
                  <a:cxn ang="0">
                    <a:pos x="4" y="21"/>
                  </a:cxn>
                  <a:cxn ang="0">
                    <a:pos x="3" y="20"/>
                  </a:cxn>
                  <a:cxn ang="0">
                    <a:pos x="28" y="16"/>
                  </a:cxn>
                </a:cxnLst>
                <a:rect l="0" t="0" r="r" b="b"/>
                <a:pathLst>
                  <a:path w="28" h="21">
                    <a:moveTo>
                      <a:pt x="28" y="16"/>
                    </a:moveTo>
                    <a:lnTo>
                      <a:pt x="28" y="15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4" y="21"/>
                    </a:lnTo>
                    <a:lnTo>
                      <a:pt x="3" y="20"/>
                    </a:lnTo>
                    <a:lnTo>
                      <a:pt x="28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71" name="Freeform 967"/>
              <p:cNvSpPr>
                <a:spLocks/>
              </p:cNvSpPr>
              <p:nvPr/>
            </p:nvSpPr>
            <p:spPr bwMode="auto">
              <a:xfrm>
                <a:off x="720" y="1676"/>
                <a:ext cx="29" cy="20"/>
              </a:xfrm>
              <a:custGeom>
                <a:avLst/>
                <a:gdLst/>
                <a:ahLst/>
                <a:cxnLst>
                  <a:cxn ang="0">
                    <a:pos x="27" y="21"/>
                  </a:cxn>
                  <a:cxn ang="0">
                    <a:pos x="28" y="17"/>
                  </a:cxn>
                  <a:cxn ang="0">
                    <a:pos x="25" y="0"/>
                  </a:cxn>
                  <a:cxn ang="0">
                    <a:pos x="0" y="4"/>
                  </a:cxn>
                  <a:cxn ang="0">
                    <a:pos x="3" y="21"/>
                  </a:cxn>
                  <a:cxn ang="0">
                    <a:pos x="3" y="17"/>
                  </a:cxn>
                  <a:cxn ang="0">
                    <a:pos x="27" y="21"/>
                  </a:cxn>
                  <a:cxn ang="0">
                    <a:pos x="28" y="19"/>
                  </a:cxn>
                  <a:cxn ang="0">
                    <a:pos x="28" y="17"/>
                  </a:cxn>
                  <a:cxn ang="0">
                    <a:pos x="27" y="21"/>
                  </a:cxn>
                </a:cxnLst>
                <a:rect l="0" t="0" r="r" b="b"/>
                <a:pathLst>
                  <a:path w="28" h="21">
                    <a:moveTo>
                      <a:pt x="27" y="21"/>
                    </a:moveTo>
                    <a:lnTo>
                      <a:pt x="28" y="17"/>
                    </a:lnTo>
                    <a:lnTo>
                      <a:pt x="25" y="0"/>
                    </a:lnTo>
                    <a:lnTo>
                      <a:pt x="0" y="4"/>
                    </a:lnTo>
                    <a:lnTo>
                      <a:pt x="3" y="21"/>
                    </a:lnTo>
                    <a:lnTo>
                      <a:pt x="3" y="17"/>
                    </a:lnTo>
                    <a:lnTo>
                      <a:pt x="27" y="21"/>
                    </a:lnTo>
                    <a:lnTo>
                      <a:pt x="28" y="19"/>
                    </a:lnTo>
                    <a:lnTo>
                      <a:pt x="28" y="17"/>
                    </a:lnTo>
                    <a:lnTo>
                      <a:pt x="27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72" name="Freeform 968"/>
              <p:cNvSpPr>
                <a:spLocks/>
              </p:cNvSpPr>
              <p:nvPr/>
            </p:nvSpPr>
            <p:spPr bwMode="auto">
              <a:xfrm>
                <a:off x="722" y="1692"/>
                <a:ext cx="26" cy="24"/>
              </a:xfrm>
              <a:custGeom>
                <a:avLst/>
                <a:gdLst/>
                <a:ahLst/>
                <a:cxnLst>
                  <a:cxn ang="0">
                    <a:pos x="22" y="23"/>
                  </a:cxn>
                  <a:cxn ang="0">
                    <a:pos x="24" y="18"/>
                  </a:cxn>
                  <a:cxn ang="0">
                    <a:pos x="26" y="4"/>
                  </a:cxn>
                  <a:cxn ang="0">
                    <a:pos x="2" y="0"/>
                  </a:cxn>
                  <a:cxn ang="0">
                    <a:pos x="0" y="14"/>
                  </a:cxn>
                  <a:cxn ang="0">
                    <a:pos x="1" y="9"/>
                  </a:cxn>
                  <a:cxn ang="0">
                    <a:pos x="22" y="23"/>
                  </a:cxn>
                  <a:cxn ang="0">
                    <a:pos x="23" y="21"/>
                  </a:cxn>
                  <a:cxn ang="0">
                    <a:pos x="24" y="18"/>
                  </a:cxn>
                  <a:cxn ang="0">
                    <a:pos x="22" y="23"/>
                  </a:cxn>
                </a:cxnLst>
                <a:rect l="0" t="0" r="r" b="b"/>
                <a:pathLst>
                  <a:path w="26" h="23">
                    <a:moveTo>
                      <a:pt x="22" y="23"/>
                    </a:moveTo>
                    <a:lnTo>
                      <a:pt x="24" y="18"/>
                    </a:lnTo>
                    <a:lnTo>
                      <a:pt x="26" y="4"/>
                    </a:lnTo>
                    <a:lnTo>
                      <a:pt x="2" y="0"/>
                    </a:lnTo>
                    <a:lnTo>
                      <a:pt x="0" y="14"/>
                    </a:lnTo>
                    <a:lnTo>
                      <a:pt x="1" y="9"/>
                    </a:lnTo>
                    <a:lnTo>
                      <a:pt x="22" y="23"/>
                    </a:lnTo>
                    <a:lnTo>
                      <a:pt x="23" y="21"/>
                    </a:lnTo>
                    <a:lnTo>
                      <a:pt x="24" y="18"/>
                    </a:lnTo>
                    <a:lnTo>
                      <a:pt x="22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73" name="Freeform 969"/>
              <p:cNvSpPr>
                <a:spLocks/>
              </p:cNvSpPr>
              <p:nvPr/>
            </p:nvSpPr>
            <p:spPr bwMode="auto">
              <a:xfrm>
                <a:off x="724" y="1702"/>
                <a:ext cx="22" cy="14"/>
              </a:xfrm>
              <a:custGeom>
                <a:avLst/>
                <a:gdLst/>
                <a:ahLst/>
                <a:cxnLst>
                  <a:cxn ang="0">
                    <a:pos x="21" y="14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0" y="0"/>
                  </a:cxn>
                  <a:cxn ang="0">
                    <a:pos x="21" y="14"/>
                  </a:cxn>
                  <a:cxn ang="0">
                    <a:pos x="22" y="12"/>
                  </a:cxn>
                  <a:cxn ang="0">
                    <a:pos x="23" y="9"/>
                  </a:cxn>
                  <a:cxn ang="0">
                    <a:pos x="21" y="14"/>
                  </a:cxn>
                </a:cxnLst>
                <a:rect l="0" t="0" r="r" b="b"/>
                <a:pathLst>
                  <a:path w="23" h="14">
                    <a:moveTo>
                      <a:pt x="21" y="14"/>
                    </a:moveTo>
                    <a:lnTo>
                      <a:pt x="11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0" y="0"/>
                    </a:lnTo>
                    <a:lnTo>
                      <a:pt x="21" y="14"/>
                    </a:lnTo>
                    <a:lnTo>
                      <a:pt x="22" y="12"/>
                    </a:lnTo>
                    <a:lnTo>
                      <a:pt x="23" y="9"/>
                    </a:lnTo>
                    <a:lnTo>
                      <a:pt x="21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74" name="Freeform 970"/>
              <p:cNvSpPr>
                <a:spLocks/>
              </p:cNvSpPr>
              <p:nvPr/>
            </p:nvSpPr>
            <p:spPr bwMode="auto">
              <a:xfrm>
                <a:off x="715" y="1702"/>
                <a:ext cx="29" cy="28"/>
              </a:xfrm>
              <a:custGeom>
                <a:avLst/>
                <a:gdLst/>
                <a:ahLst/>
                <a:cxnLst>
                  <a:cxn ang="0">
                    <a:pos x="18" y="29"/>
                  </a:cxn>
                  <a:cxn ang="0">
                    <a:pos x="20" y="26"/>
                  </a:cxn>
                  <a:cxn ang="0">
                    <a:pos x="29" y="14"/>
                  </a:cxn>
                  <a:cxn ang="0">
                    <a:pos x="8" y="0"/>
                  </a:cxn>
                  <a:cxn ang="0">
                    <a:pos x="0" y="12"/>
                  </a:cxn>
                  <a:cxn ang="0">
                    <a:pos x="3" y="9"/>
                  </a:cxn>
                  <a:cxn ang="0">
                    <a:pos x="18" y="29"/>
                  </a:cxn>
                  <a:cxn ang="0">
                    <a:pos x="19" y="28"/>
                  </a:cxn>
                  <a:cxn ang="0">
                    <a:pos x="20" y="26"/>
                  </a:cxn>
                  <a:cxn ang="0">
                    <a:pos x="18" y="29"/>
                  </a:cxn>
                </a:cxnLst>
                <a:rect l="0" t="0" r="r" b="b"/>
                <a:pathLst>
                  <a:path w="29" h="29">
                    <a:moveTo>
                      <a:pt x="18" y="29"/>
                    </a:moveTo>
                    <a:lnTo>
                      <a:pt x="20" y="26"/>
                    </a:lnTo>
                    <a:lnTo>
                      <a:pt x="29" y="14"/>
                    </a:lnTo>
                    <a:lnTo>
                      <a:pt x="8" y="0"/>
                    </a:lnTo>
                    <a:lnTo>
                      <a:pt x="0" y="12"/>
                    </a:lnTo>
                    <a:lnTo>
                      <a:pt x="3" y="9"/>
                    </a:lnTo>
                    <a:lnTo>
                      <a:pt x="18" y="29"/>
                    </a:lnTo>
                    <a:lnTo>
                      <a:pt x="19" y="28"/>
                    </a:lnTo>
                    <a:lnTo>
                      <a:pt x="20" y="26"/>
                    </a:lnTo>
                    <a:lnTo>
                      <a:pt x="18" y="2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75" name="Freeform 971"/>
              <p:cNvSpPr>
                <a:spLocks/>
              </p:cNvSpPr>
              <p:nvPr/>
            </p:nvSpPr>
            <p:spPr bwMode="auto">
              <a:xfrm>
                <a:off x="705" y="1710"/>
                <a:ext cx="27" cy="30"/>
              </a:xfrm>
              <a:custGeom>
                <a:avLst/>
                <a:gdLst/>
                <a:ahLst/>
                <a:cxnLst>
                  <a:cxn ang="0">
                    <a:pos x="17" y="28"/>
                  </a:cxn>
                  <a:cxn ang="0">
                    <a:pos x="16" y="29"/>
                  </a:cxn>
                  <a:cxn ang="0">
                    <a:pos x="28" y="20"/>
                  </a:cxn>
                  <a:cxn ang="0">
                    <a:pos x="13" y="0"/>
                  </a:cxn>
                  <a:cxn ang="0">
                    <a:pos x="1" y="8"/>
                  </a:cxn>
                  <a:cxn ang="0">
                    <a:pos x="0" y="9"/>
                  </a:cxn>
                  <a:cxn ang="0">
                    <a:pos x="17" y="28"/>
                  </a:cxn>
                </a:cxnLst>
                <a:rect l="0" t="0" r="r" b="b"/>
                <a:pathLst>
                  <a:path w="28" h="29">
                    <a:moveTo>
                      <a:pt x="17" y="28"/>
                    </a:moveTo>
                    <a:lnTo>
                      <a:pt x="16" y="29"/>
                    </a:lnTo>
                    <a:lnTo>
                      <a:pt x="28" y="20"/>
                    </a:lnTo>
                    <a:lnTo>
                      <a:pt x="13" y="0"/>
                    </a:lnTo>
                    <a:lnTo>
                      <a:pt x="1" y="8"/>
                    </a:lnTo>
                    <a:lnTo>
                      <a:pt x="0" y="9"/>
                    </a:lnTo>
                    <a:lnTo>
                      <a:pt x="17" y="2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76" name="Freeform 972"/>
              <p:cNvSpPr>
                <a:spLocks/>
              </p:cNvSpPr>
              <p:nvPr/>
            </p:nvSpPr>
            <p:spPr bwMode="auto">
              <a:xfrm>
                <a:off x="695" y="1720"/>
                <a:ext cx="27" cy="26"/>
              </a:xfrm>
              <a:custGeom>
                <a:avLst/>
                <a:gdLst/>
                <a:ahLst/>
                <a:cxnLst>
                  <a:cxn ang="0">
                    <a:pos x="19" y="26"/>
                  </a:cxn>
                  <a:cxn ang="0">
                    <a:pos x="18" y="27"/>
                  </a:cxn>
                  <a:cxn ang="0">
                    <a:pos x="27" y="19"/>
                  </a:cxn>
                  <a:cxn ang="0">
                    <a:pos x="10" y="0"/>
                  </a:cxn>
                  <a:cxn ang="0">
                    <a:pos x="1" y="9"/>
                  </a:cxn>
                  <a:cxn ang="0">
                    <a:pos x="0" y="10"/>
                  </a:cxn>
                  <a:cxn ang="0">
                    <a:pos x="19" y="26"/>
                  </a:cxn>
                </a:cxnLst>
                <a:rect l="0" t="0" r="r" b="b"/>
                <a:pathLst>
                  <a:path w="27" h="27">
                    <a:moveTo>
                      <a:pt x="19" y="26"/>
                    </a:moveTo>
                    <a:lnTo>
                      <a:pt x="18" y="27"/>
                    </a:lnTo>
                    <a:lnTo>
                      <a:pt x="27" y="19"/>
                    </a:lnTo>
                    <a:lnTo>
                      <a:pt x="10" y="0"/>
                    </a:lnTo>
                    <a:lnTo>
                      <a:pt x="1" y="9"/>
                    </a:lnTo>
                    <a:lnTo>
                      <a:pt x="0" y="10"/>
                    </a:lnTo>
                    <a:lnTo>
                      <a:pt x="19" y="2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77" name="Freeform 973"/>
              <p:cNvSpPr>
                <a:spLocks/>
              </p:cNvSpPr>
              <p:nvPr/>
            </p:nvSpPr>
            <p:spPr bwMode="auto">
              <a:xfrm>
                <a:off x="695" y="1730"/>
                <a:ext cx="19" cy="16"/>
              </a:xfrm>
              <a:custGeom>
                <a:avLst/>
                <a:gdLst/>
                <a:ahLst/>
                <a:cxnLst>
                  <a:cxn ang="0">
                    <a:pos x="19" y="16"/>
                  </a:cxn>
                  <a:cxn ang="0">
                    <a:pos x="9" y="8"/>
                  </a:cxn>
                  <a:cxn ang="0">
                    <a:pos x="9" y="8"/>
                  </a:cxn>
                  <a:cxn ang="0">
                    <a:pos x="9" y="8"/>
                  </a:cxn>
                  <a:cxn ang="0">
                    <a:pos x="9" y="8"/>
                  </a:cxn>
                  <a:cxn ang="0">
                    <a:pos x="0" y="0"/>
                  </a:cxn>
                  <a:cxn ang="0">
                    <a:pos x="19" y="16"/>
                  </a:cxn>
                </a:cxnLst>
                <a:rect l="0" t="0" r="r" b="b"/>
                <a:pathLst>
                  <a:path w="19" h="16">
                    <a:moveTo>
                      <a:pt x="19" y="16"/>
                    </a:moveTo>
                    <a:lnTo>
                      <a:pt x="9" y="8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0" y="0"/>
                    </a:lnTo>
                    <a:lnTo>
                      <a:pt x="19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78" name="Freeform 974"/>
              <p:cNvSpPr>
                <a:spLocks/>
              </p:cNvSpPr>
              <p:nvPr/>
            </p:nvSpPr>
            <p:spPr bwMode="auto">
              <a:xfrm>
                <a:off x="688" y="1730"/>
                <a:ext cx="26" cy="22"/>
              </a:xfrm>
              <a:custGeom>
                <a:avLst/>
                <a:gdLst/>
                <a:ahLst/>
                <a:cxnLst>
                  <a:cxn ang="0">
                    <a:pos x="23" y="19"/>
                  </a:cxn>
                  <a:cxn ang="0">
                    <a:pos x="21" y="22"/>
                  </a:cxn>
                  <a:cxn ang="0">
                    <a:pos x="26" y="16"/>
                  </a:cxn>
                  <a:cxn ang="0">
                    <a:pos x="7" y="0"/>
                  </a:cxn>
                  <a:cxn ang="0">
                    <a:pos x="2" y="5"/>
                  </a:cxn>
                  <a:cxn ang="0">
                    <a:pos x="0" y="8"/>
                  </a:cxn>
                  <a:cxn ang="0">
                    <a:pos x="2" y="5"/>
                  </a:cxn>
                  <a:cxn ang="0">
                    <a:pos x="1" y="7"/>
                  </a:cxn>
                  <a:cxn ang="0">
                    <a:pos x="0" y="8"/>
                  </a:cxn>
                  <a:cxn ang="0">
                    <a:pos x="23" y="19"/>
                  </a:cxn>
                </a:cxnLst>
                <a:rect l="0" t="0" r="r" b="b"/>
                <a:pathLst>
                  <a:path w="26" h="22">
                    <a:moveTo>
                      <a:pt x="23" y="19"/>
                    </a:moveTo>
                    <a:lnTo>
                      <a:pt x="21" y="22"/>
                    </a:lnTo>
                    <a:lnTo>
                      <a:pt x="26" y="16"/>
                    </a:lnTo>
                    <a:lnTo>
                      <a:pt x="7" y="0"/>
                    </a:lnTo>
                    <a:lnTo>
                      <a:pt x="2" y="5"/>
                    </a:lnTo>
                    <a:lnTo>
                      <a:pt x="0" y="8"/>
                    </a:lnTo>
                    <a:lnTo>
                      <a:pt x="2" y="5"/>
                    </a:lnTo>
                    <a:lnTo>
                      <a:pt x="1" y="7"/>
                    </a:lnTo>
                    <a:lnTo>
                      <a:pt x="0" y="8"/>
                    </a:lnTo>
                    <a:lnTo>
                      <a:pt x="23" y="1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79" name="Freeform 975"/>
              <p:cNvSpPr>
                <a:spLocks/>
              </p:cNvSpPr>
              <p:nvPr/>
            </p:nvSpPr>
            <p:spPr bwMode="auto">
              <a:xfrm>
                <a:off x="683" y="1738"/>
                <a:ext cx="29" cy="18"/>
              </a:xfrm>
              <a:custGeom>
                <a:avLst/>
                <a:gdLst/>
                <a:ahLst/>
                <a:cxnLst>
                  <a:cxn ang="0">
                    <a:pos x="25" y="14"/>
                  </a:cxn>
                  <a:cxn ang="0">
                    <a:pos x="24" y="19"/>
                  </a:cxn>
                  <a:cxn ang="0">
                    <a:pos x="28" y="11"/>
                  </a:cxn>
                  <a:cxn ang="0">
                    <a:pos x="5" y="0"/>
                  </a:cxn>
                  <a:cxn ang="0">
                    <a:pos x="1" y="9"/>
                  </a:cxn>
                  <a:cxn ang="0">
                    <a:pos x="0" y="14"/>
                  </a:cxn>
                  <a:cxn ang="0">
                    <a:pos x="1" y="9"/>
                  </a:cxn>
                  <a:cxn ang="0">
                    <a:pos x="0" y="11"/>
                  </a:cxn>
                  <a:cxn ang="0">
                    <a:pos x="0" y="14"/>
                  </a:cxn>
                  <a:cxn ang="0">
                    <a:pos x="25" y="14"/>
                  </a:cxn>
                </a:cxnLst>
                <a:rect l="0" t="0" r="r" b="b"/>
                <a:pathLst>
                  <a:path w="28" h="19">
                    <a:moveTo>
                      <a:pt x="25" y="14"/>
                    </a:moveTo>
                    <a:lnTo>
                      <a:pt x="24" y="19"/>
                    </a:lnTo>
                    <a:lnTo>
                      <a:pt x="28" y="11"/>
                    </a:lnTo>
                    <a:lnTo>
                      <a:pt x="5" y="0"/>
                    </a:lnTo>
                    <a:lnTo>
                      <a:pt x="1" y="9"/>
                    </a:lnTo>
                    <a:lnTo>
                      <a:pt x="0" y="14"/>
                    </a:lnTo>
                    <a:lnTo>
                      <a:pt x="1" y="9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25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80" name="Freeform 976"/>
              <p:cNvSpPr>
                <a:spLocks/>
              </p:cNvSpPr>
              <p:nvPr/>
            </p:nvSpPr>
            <p:spPr bwMode="auto">
              <a:xfrm>
                <a:off x="683" y="1752"/>
                <a:ext cx="26" cy="14"/>
              </a:xfrm>
              <a:custGeom>
                <a:avLst/>
                <a:gdLst/>
                <a:ahLst/>
                <a:cxnLst>
                  <a:cxn ang="0">
                    <a:pos x="25" y="14"/>
                  </a:cxn>
                  <a:cxn ang="0">
                    <a:pos x="25" y="12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1" y="10"/>
                  </a:cxn>
                  <a:cxn ang="0">
                    <a:pos x="25" y="14"/>
                  </a:cxn>
                  <a:cxn ang="0">
                    <a:pos x="25" y="13"/>
                  </a:cxn>
                  <a:cxn ang="0">
                    <a:pos x="25" y="12"/>
                  </a:cxn>
                  <a:cxn ang="0">
                    <a:pos x="25" y="14"/>
                  </a:cxn>
                </a:cxnLst>
                <a:rect l="0" t="0" r="r" b="b"/>
                <a:pathLst>
                  <a:path w="25" h="14">
                    <a:moveTo>
                      <a:pt x="25" y="14"/>
                    </a:moveTo>
                    <a:lnTo>
                      <a:pt x="25" y="12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1" y="10"/>
                    </a:lnTo>
                    <a:lnTo>
                      <a:pt x="25" y="14"/>
                    </a:lnTo>
                    <a:lnTo>
                      <a:pt x="25" y="13"/>
                    </a:lnTo>
                    <a:lnTo>
                      <a:pt x="25" y="12"/>
                    </a:lnTo>
                    <a:lnTo>
                      <a:pt x="25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81" name="Freeform 977"/>
              <p:cNvSpPr>
                <a:spLocks/>
              </p:cNvSpPr>
              <p:nvPr/>
            </p:nvSpPr>
            <p:spPr bwMode="auto">
              <a:xfrm>
                <a:off x="684" y="1761"/>
                <a:ext cx="24" cy="4"/>
              </a:xfrm>
              <a:custGeom>
                <a:avLst/>
                <a:gdLst/>
                <a:ahLst/>
                <a:cxnLst>
                  <a:cxn ang="0">
                    <a:pos x="24" y="4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0" y="0"/>
                  </a:cxn>
                  <a:cxn ang="0">
                    <a:pos x="24" y="4"/>
                  </a:cxn>
                  <a:cxn ang="0">
                    <a:pos x="24" y="3"/>
                  </a:cxn>
                  <a:cxn ang="0">
                    <a:pos x="24" y="2"/>
                  </a:cxn>
                  <a:cxn ang="0">
                    <a:pos x="24" y="4"/>
                  </a:cxn>
                </a:cxnLst>
                <a:rect l="0" t="0" r="r" b="b"/>
                <a:pathLst>
                  <a:path w="24" h="4">
                    <a:moveTo>
                      <a:pt x="24" y="4"/>
                    </a:move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0" y="0"/>
                    </a:lnTo>
                    <a:lnTo>
                      <a:pt x="24" y="4"/>
                    </a:lnTo>
                    <a:lnTo>
                      <a:pt x="24" y="3"/>
                    </a:lnTo>
                    <a:lnTo>
                      <a:pt x="24" y="2"/>
                    </a:lnTo>
                    <a:lnTo>
                      <a:pt x="24" y="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82" name="Freeform 978"/>
              <p:cNvSpPr>
                <a:spLocks/>
              </p:cNvSpPr>
              <p:nvPr/>
            </p:nvSpPr>
            <p:spPr bwMode="auto">
              <a:xfrm>
                <a:off x="681" y="1761"/>
                <a:ext cx="27" cy="20"/>
              </a:xfrm>
              <a:custGeom>
                <a:avLst/>
                <a:gdLst/>
                <a:ahLst/>
                <a:cxnLst>
                  <a:cxn ang="0">
                    <a:pos x="22" y="21"/>
                  </a:cxn>
                  <a:cxn ang="0">
                    <a:pos x="24" y="15"/>
                  </a:cxn>
                  <a:cxn ang="0">
                    <a:pos x="27" y="4"/>
                  </a:cxn>
                  <a:cxn ang="0">
                    <a:pos x="3" y="0"/>
                  </a:cxn>
                  <a:cxn ang="0">
                    <a:pos x="0" y="11"/>
                  </a:cxn>
                  <a:cxn ang="0">
                    <a:pos x="3" y="5"/>
                  </a:cxn>
                  <a:cxn ang="0">
                    <a:pos x="22" y="21"/>
                  </a:cxn>
                  <a:cxn ang="0">
                    <a:pos x="24" y="19"/>
                  </a:cxn>
                  <a:cxn ang="0">
                    <a:pos x="24" y="15"/>
                  </a:cxn>
                  <a:cxn ang="0">
                    <a:pos x="22" y="21"/>
                  </a:cxn>
                </a:cxnLst>
                <a:rect l="0" t="0" r="r" b="b"/>
                <a:pathLst>
                  <a:path w="27" h="21">
                    <a:moveTo>
                      <a:pt x="22" y="21"/>
                    </a:moveTo>
                    <a:lnTo>
                      <a:pt x="24" y="15"/>
                    </a:lnTo>
                    <a:lnTo>
                      <a:pt x="27" y="4"/>
                    </a:lnTo>
                    <a:lnTo>
                      <a:pt x="3" y="0"/>
                    </a:lnTo>
                    <a:lnTo>
                      <a:pt x="0" y="11"/>
                    </a:lnTo>
                    <a:lnTo>
                      <a:pt x="3" y="5"/>
                    </a:lnTo>
                    <a:lnTo>
                      <a:pt x="22" y="21"/>
                    </a:lnTo>
                    <a:lnTo>
                      <a:pt x="24" y="19"/>
                    </a:lnTo>
                    <a:lnTo>
                      <a:pt x="24" y="15"/>
                    </a:lnTo>
                    <a:lnTo>
                      <a:pt x="22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83" name="Freeform 979"/>
              <p:cNvSpPr>
                <a:spLocks/>
              </p:cNvSpPr>
              <p:nvPr/>
            </p:nvSpPr>
            <p:spPr bwMode="auto">
              <a:xfrm>
                <a:off x="677" y="1765"/>
                <a:ext cx="26" cy="24"/>
              </a:xfrm>
              <a:custGeom>
                <a:avLst/>
                <a:gdLst/>
                <a:ahLst/>
                <a:cxnLst>
                  <a:cxn ang="0">
                    <a:pos x="17" y="24"/>
                  </a:cxn>
                  <a:cxn ang="0">
                    <a:pos x="19" y="23"/>
                  </a:cxn>
                  <a:cxn ang="0">
                    <a:pos x="25" y="16"/>
                  </a:cxn>
                  <a:cxn ang="0">
                    <a:pos x="6" y="0"/>
                  </a:cxn>
                  <a:cxn ang="0">
                    <a:pos x="0" y="6"/>
                  </a:cxn>
                  <a:cxn ang="0">
                    <a:pos x="2" y="5"/>
                  </a:cxn>
                  <a:cxn ang="0">
                    <a:pos x="17" y="24"/>
                  </a:cxn>
                </a:cxnLst>
                <a:rect l="0" t="0" r="r" b="b"/>
                <a:pathLst>
                  <a:path w="25" h="24">
                    <a:moveTo>
                      <a:pt x="17" y="24"/>
                    </a:moveTo>
                    <a:lnTo>
                      <a:pt x="19" y="23"/>
                    </a:lnTo>
                    <a:lnTo>
                      <a:pt x="25" y="16"/>
                    </a:lnTo>
                    <a:lnTo>
                      <a:pt x="6" y="0"/>
                    </a:lnTo>
                    <a:lnTo>
                      <a:pt x="0" y="6"/>
                    </a:lnTo>
                    <a:lnTo>
                      <a:pt x="2" y="5"/>
                    </a:lnTo>
                    <a:lnTo>
                      <a:pt x="17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84" name="Freeform 980"/>
              <p:cNvSpPr>
                <a:spLocks/>
              </p:cNvSpPr>
              <p:nvPr/>
            </p:nvSpPr>
            <p:spPr bwMode="auto">
              <a:xfrm>
                <a:off x="677" y="1771"/>
                <a:ext cx="17" cy="20"/>
              </a:xfrm>
              <a:custGeom>
                <a:avLst/>
                <a:gdLst/>
                <a:ahLst/>
                <a:cxnLst>
                  <a:cxn ang="0">
                    <a:pos x="8" y="12"/>
                  </a:cxn>
                  <a:cxn ang="0">
                    <a:pos x="15" y="21"/>
                  </a:cxn>
                  <a:cxn ang="0">
                    <a:pos x="18" y="19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8" y="12"/>
                  </a:cxn>
                </a:cxnLst>
                <a:rect l="0" t="0" r="r" b="b"/>
                <a:pathLst>
                  <a:path w="18" h="21">
                    <a:moveTo>
                      <a:pt x="8" y="12"/>
                    </a:moveTo>
                    <a:lnTo>
                      <a:pt x="15" y="21"/>
                    </a:lnTo>
                    <a:lnTo>
                      <a:pt x="18" y="19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8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85" name="Freeform 981"/>
              <p:cNvSpPr>
                <a:spLocks/>
              </p:cNvSpPr>
              <p:nvPr/>
            </p:nvSpPr>
            <p:spPr bwMode="auto">
              <a:xfrm>
                <a:off x="753" y="1564"/>
                <a:ext cx="27" cy="18"/>
              </a:xfrm>
              <a:custGeom>
                <a:avLst/>
                <a:gdLst/>
                <a:ahLst/>
                <a:cxnLst>
                  <a:cxn ang="0">
                    <a:pos x="25" y="19"/>
                  </a:cxn>
                  <a:cxn ang="0">
                    <a:pos x="25" y="19"/>
                  </a:cxn>
                  <a:cxn ang="0">
                    <a:pos x="28" y="7"/>
                  </a:cxn>
                  <a:cxn ang="0">
                    <a:pos x="4" y="0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25" y="19"/>
                  </a:cxn>
                </a:cxnLst>
                <a:rect l="0" t="0" r="r" b="b"/>
                <a:pathLst>
                  <a:path w="28" h="19">
                    <a:moveTo>
                      <a:pt x="25" y="19"/>
                    </a:moveTo>
                    <a:lnTo>
                      <a:pt x="25" y="19"/>
                    </a:lnTo>
                    <a:lnTo>
                      <a:pt x="28" y="7"/>
                    </a:lnTo>
                    <a:lnTo>
                      <a:pt x="4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25" y="1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86" name="Freeform 982"/>
              <p:cNvSpPr>
                <a:spLocks/>
              </p:cNvSpPr>
              <p:nvPr/>
            </p:nvSpPr>
            <p:spPr bwMode="auto">
              <a:xfrm>
                <a:off x="747" y="1574"/>
                <a:ext cx="29" cy="28"/>
              </a:xfrm>
              <a:custGeom>
                <a:avLst/>
                <a:gdLst/>
                <a:ahLst/>
                <a:cxnLst>
                  <a:cxn ang="0">
                    <a:pos x="22" y="27"/>
                  </a:cxn>
                  <a:cxn ang="0">
                    <a:pos x="24" y="23"/>
                  </a:cxn>
                  <a:cxn ang="0">
                    <a:pos x="30" y="8"/>
                  </a:cxn>
                  <a:cxn ang="0">
                    <a:pos x="5" y="0"/>
                  </a:cxn>
                  <a:cxn ang="0">
                    <a:pos x="0" y="15"/>
                  </a:cxn>
                  <a:cxn ang="0">
                    <a:pos x="3" y="11"/>
                  </a:cxn>
                  <a:cxn ang="0">
                    <a:pos x="22" y="27"/>
                  </a:cxn>
                  <a:cxn ang="0">
                    <a:pos x="24" y="25"/>
                  </a:cxn>
                  <a:cxn ang="0">
                    <a:pos x="24" y="23"/>
                  </a:cxn>
                  <a:cxn ang="0">
                    <a:pos x="22" y="27"/>
                  </a:cxn>
                </a:cxnLst>
                <a:rect l="0" t="0" r="r" b="b"/>
                <a:pathLst>
                  <a:path w="30" h="27">
                    <a:moveTo>
                      <a:pt x="22" y="27"/>
                    </a:moveTo>
                    <a:lnTo>
                      <a:pt x="24" y="23"/>
                    </a:lnTo>
                    <a:lnTo>
                      <a:pt x="30" y="8"/>
                    </a:lnTo>
                    <a:lnTo>
                      <a:pt x="5" y="0"/>
                    </a:lnTo>
                    <a:lnTo>
                      <a:pt x="0" y="15"/>
                    </a:lnTo>
                    <a:lnTo>
                      <a:pt x="3" y="11"/>
                    </a:lnTo>
                    <a:lnTo>
                      <a:pt x="22" y="27"/>
                    </a:lnTo>
                    <a:lnTo>
                      <a:pt x="24" y="25"/>
                    </a:lnTo>
                    <a:lnTo>
                      <a:pt x="24" y="23"/>
                    </a:lnTo>
                    <a:lnTo>
                      <a:pt x="22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87" name="Freeform 983"/>
              <p:cNvSpPr>
                <a:spLocks/>
              </p:cNvSpPr>
              <p:nvPr/>
            </p:nvSpPr>
            <p:spPr bwMode="auto">
              <a:xfrm>
                <a:off x="737" y="1586"/>
                <a:ext cx="32" cy="32"/>
              </a:xfrm>
              <a:custGeom>
                <a:avLst/>
                <a:gdLst/>
                <a:ahLst/>
                <a:cxnLst>
                  <a:cxn ang="0">
                    <a:pos x="17" y="32"/>
                  </a:cxn>
                  <a:cxn ang="0">
                    <a:pos x="19" y="30"/>
                  </a:cxn>
                  <a:cxn ang="0">
                    <a:pos x="31" y="16"/>
                  </a:cxn>
                  <a:cxn ang="0">
                    <a:pos x="12" y="0"/>
                  </a:cxn>
                  <a:cxn ang="0">
                    <a:pos x="0" y="14"/>
                  </a:cxn>
                  <a:cxn ang="0">
                    <a:pos x="2" y="12"/>
                  </a:cxn>
                  <a:cxn ang="0">
                    <a:pos x="17" y="32"/>
                  </a:cxn>
                  <a:cxn ang="0">
                    <a:pos x="18" y="31"/>
                  </a:cxn>
                  <a:cxn ang="0">
                    <a:pos x="19" y="30"/>
                  </a:cxn>
                  <a:cxn ang="0">
                    <a:pos x="17" y="32"/>
                  </a:cxn>
                </a:cxnLst>
                <a:rect l="0" t="0" r="r" b="b"/>
                <a:pathLst>
                  <a:path w="31" h="32">
                    <a:moveTo>
                      <a:pt x="17" y="32"/>
                    </a:moveTo>
                    <a:lnTo>
                      <a:pt x="19" y="30"/>
                    </a:lnTo>
                    <a:lnTo>
                      <a:pt x="31" y="16"/>
                    </a:lnTo>
                    <a:lnTo>
                      <a:pt x="12" y="0"/>
                    </a:lnTo>
                    <a:lnTo>
                      <a:pt x="0" y="14"/>
                    </a:lnTo>
                    <a:lnTo>
                      <a:pt x="2" y="12"/>
                    </a:lnTo>
                    <a:lnTo>
                      <a:pt x="17" y="32"/>
                    </a:lnTo>
                    <a:lnTo>
                      <a:pt x="18" y="31"/>
                    </a:lnTo>
                    <a:lnTo>
                      <a:pt x="19" y="30"/>
                    </a:lnTo>
                    <a:lnTo>
                      <a:pt x="17" y="3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88" name="Freeform 984"/>
              <p:cNvSpPr>
                <a:spLocks/>
              </p:cNvSpPr>
              <p:nvPr/>
            </p:nvSpPr>
            <p:spPr bwMode="auto">
              <a:xfrm>
                <a:off x="741" y="1598"/>
                <a:ext cx="17" cy="20"/>
              </a:xfrm>
              <a:custGeom>
                <a:avLst/>
                <a:gdLst/>
                <a:ahLst/>
                <a:cxnLst>
                  <a:cxn ang="0">
                    <a:pos x="15" y="20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0" y="0"/>
                  </a:cxn>
                  <a:cxn ang="0">
                    <a:pos x="15" y="20"/>
                  </a:cxn>
                  <a:cxn ang="0">
                    <a:pos x="16" y="19"/>
                  </a:cxn>
                  <a:cxn ang="0">
                    <a:pos x="17" y="18"/>
                  </a:cxn>
                  <a:cxn ang="0">
                    <a:pos x="15" y="20"/>
                  </a:cxn>
                </a:cxnLst>
                <a:rect l="0" t="0" r="r" b="b"/>
                <a:pathLst>
                  <a:path w="17" h="20">
                    <a:moveTo>
                      <a:pt x="15" y="20"/>
                    </a:moveTo>
                    <a:lnTo>
                      <a:pt x="7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0" y="0"/>
                    </a:lnTo>
                    <a:lnTo>
                      <a:pt x="15" y="20"/>
                    </a:lnTo>
                    <a:lnTo>
                      <a:pt x="16" y="19"/>
                    </a:lnTo>
                    <a:lnTo>
                      <a:pt x="17" y="18"/>
                    </a:lnTo>
                    <a:lnTo>
                      <a:pt x="15" y="2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89" name="Freeform 985"/>
              <p:cNvSpPr>
                <a:spLocks/>
              </p:cNvSpPr>
              <p:nvPr/>
            </p:nvSpPr>
            <p:spPr bwMode="auto">
              <a:xfrm>
                <a:off x="720" y="1598"/>
                <a:ext cx="34" cy="34"/>
              </a:xfrm>
              <a:custGeom>
                <a:avLst/>
                <a:gdLst/>
                <a:ahLst/>
                <a:cxnLst>
                  <a:cxn ang="0">
                    <a:pos x="19" y="32"/>
                  </a:cxn>
                  <a:cxn ang="0">
                    <a:pos x="17" y="34"/>
                  </a:cxn>
                  <a:cxn ang="0">
                    <a:pos x="34" y="20"/>
                  </a:cxn>
                  <a:cxn ang="0">
                    <a:pos x="19" y="0"/>
                  </a:cxn>
                  <a:cxn ang="0">
                    <a:pos x="1" y="14"/>
                  </a:cxn>
                  <a:cxn ang="0">
                    <a:pos x="0" y="16"/>
                  </a:cxn>
                  <a:cxn ang="0">
                    <a:pos x="1" y="14"/>
                  </a:cxn>
                  <a:cxn ang="0">
                    <a:pos x="1" y="15"/>
                  </a:cxn>
                  <a:cxn ang="0">
                    <a:pos x="0" y="16"/>
                  </a:cxn>
                  <a:cxn ang="0">
                    <a:pos x="19" y="32"/>
                  </a:cxn>
                </a:cxnLst>
                <a:rect l="0" t="0" r="r" b="b"/>
                <a:pathLst>
                  <a:path w="34" h="34">
                    <a:moveTo>
                      <a:pt x="19" y="32"/>
                    </a:moveTo>
                    <a:lnTo>
                      <a:pt x="17" y="34"/>
                    </a:lnTo>
                    <a:lnTo>
                      <a:pt x="34" y="20"/>
                    </a:lnTo>
                    <a:lnTo>
                      <a:pt x="19" y="0"/>
                    </a:lnTo>
                    <a:lnTo>
                      <a:pt x="1" y="14"/>
                    </a:lnTo>
                    <a:lnTo>
                      <a:pt x="0" y="16"/>
                    </a:lnTo>
                    <a:lnTo>
                      <a:pt x="1" y="14"/>
                    </a:lnTo>
                    <a:lnTo>
                      <a:pt x="1" y="15"/>
                    </a:lnTo>
                    <a:lnTo>
                      <a:pt x="0" y="16"/>
                    </a:lnTo>
                    <a:lnTo>
                      <a:pt x="19" y="3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90" name="Freeform 986"/>
              <p:cNvSpPr>
                <a:spLocks/>
              </p:cNvSpPr>
              <p:nvPr/>
            </p:nvSpPr>
            <p:spPr bwMode="auto">
              <a:xfrm>
                <a:off x="708" y="1614"/>
                <a:ext cx="32" cy="30"/>
              </a:xfrm>
              <a:custGeom>
                <a:avLst/>
                <a:gdLst/>
                <a:ahLst/>
                <a:cxnLst>
                  <a:cxn ang="0">
                    <a:pos x="22" y="28"/>
                  </a:cxn>
                  <a:cxn ang="0">
                    <a:pos x="20" y="31"/>
                  </a:cxn>
                  <a:cxn ang="0">
                    <a:pos x="32" y="16"/>
                  </a:cxn>
                  <a:cxn ang="0">
                    <a:pos x="13" y="0"/>
                  </a:cxn>
                  <a:cxn ang="0">
                    <a:pos x="1" y="15"/>
                  </a:cxn>
                  <a:cxn ang="0">
                    <a:pos x="0" y="17"/>
                  </a:cxn>
                  <a:cxn ang="0">
                    <a:pos x="1" y="15"/>
                  </a:cxn>
                  <a:cxn ang="0">
                    <a:pos x="0" y="16"/>
                  </a:cxn>
                  <a:cxn ang="0">
                    <a:pos x="0" y="17"/>
                  </a:cxn>
                  <a:cxn ang="0">
                    <a:pos x="22" y="28"/>
                  </a:cxn>
                </a:cxnLst>
                <a:rect l="0" t="0" r="r" b="b"/>
                <a:pathLst>
                  <a:path w="32" h="31">
                    <a:moveTo>
                      <a:pt x="22" y="28"/>
                    </a:moveTo>
                    <a:lnTo>
                      <a:pt x="20" y="31"/>
                    </a:lnTo>
                    <a:lnTo>
                      <a:pt x="32" y="16"/>
                    </a:lnTo>
                    <a:lnTo>
                      <a:pt x="13" y="0"/>
                    </a:lnTo>
                    <a:lnTo>
                      <a:pt x="1" y="15"/>
                    </a:lnTo>
                    <a:lnTo>
                      <a:pt x="0" y="17"/>
                    </a:lnTo>
                    <a:lnTo>
                      <a:pt x="1" y="15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22" y="2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91" name="Freeform 987"/>
              <p:cNvSpPr>
                <a:spLocks/>
              </p:cNvSpPr>
              <p:nvPr/>
            </p:nvSpPr>
            <p:spPr bwMode="auto">
              <a:xfrm>
                <a:off x="701" y="1630"/>
                <a:ext cx="29" cy="22"/>
              </a:xfrm>
              <a:custGeom>
                <a:avLst/>
                <a:gdLst/>
                <a:ahLst/>
                <a:cxnLst>
                  <a:cxn ang="0">
                    <a:pos x="25" y="19"/>
                  </a:cxn>
                  <a:cxn ang="0">
                    <a:pos x="23" y="22"/>
                  </a:cxn>
                  <a:cxn ang="0">
                    <a:pos x="29" y="11"/>
                  </a:cxn>
                  <a:cxn ang="0">
                    <a:pos x="7" y="0"/>
                  </a:cxn>
                  <a:cxn ang="0">
                    <a:pos x="1" y="11"/>
                  </a:cxn>
                  <a:cxn ang="0">
                    <a:pos x="0" y="15"/>
                  </a:cxn>
                  <a:cxn ang="0">
                    <a:pos x="1" y="11"/>
                  </a:cxn>
                  <a:cxn ang="0">
                    <a:pos x="0" y="13"/>
                  </a:cxn>
                  <a:cxn ang="0">
                    <a:pos x="0" y="15"/>
                  </a:cxn>
                  <a:cxn ang="0">
                    <a:pos x="25" y="19"/>
                  </a:cxn>
                </a:cxnLst>
                <a:rect l="0" t="0" r="r" b="b"/>
                <a:pathLst>
                  <a:path w="29" h="22">
                    <a:moveTo>
                      <a:pt x="25" y="19"/>
                    </a:moveTo>
                    <a:lnTo>
                      <a:pt x="23" y="22"/>
                    </a:lnTo>
                    <a:lnTo>
                      <a:pt x="29" y="11"/>
                    </a:lnTo>
                    <a:lnTo>
                      <a:pt x="7" y="0"/>
                    </a:lnTo>
                    <a:lnTo>
                      <a:pt x="1" y="11"/>
                    </a:lnTo>
                    <a:lnTo>
                      <a:pt x="0" y="15"/>
                    </a:lnTo>
                    <a:lnTo>
                      <a:pt x="1" y="11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5" y="1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92" name="Freeform 988"/>
              <p:cNvSpPr>
                <a:spLocks/>
              </p:cNvSpPr>
              <p:nvPr/>
            </p:nvSpPr>
            <p:spPr bwMode="auto">
              <a:xfrm>
                <a:off x="701" y="1642"/>
                <a:ext cx="24" cy="8"/>
              </a:xfrm>
              <a:custGeom>
                <a:avLst/>
                <a:gdLst/>
                <a:ahLst/>
                <a:cxnLst>
                  <a:cxn ang="0">
                    <a:pos x="25" y="8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12" y="6"/>
                  </a:cxn>
                  <a:cxn ang="0">
                    <a:pos x="0" y="4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25" y="8"/>
                  </a:cxn>
                </a:cxnLst>
                <a:rect l="0" t="0" r="r" b="b"/>
                <a:pathLst>
                  <a:path w="25" h="8">
                    <a:moveTo>
                      <a:pt x="25" y="8"/>
                    </a:move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12" y="6"/>
                    </a:lnTo>
                    <a:lnTo>
                      <a:pt x="0" y="4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5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93" name="Freeform 989"/>
              <p:cNvSpPr>
                <a:spLocks/>
              </p:cNvSpPr>
              <p:nvPr/>
            </p:nvSpPr>
            <p:spPr bwMode="auto">
              <a:xfrm>
                <a:off x="698" y="1646"/>
                <a:ext cx="27" cy="20"/>
              </a:xfrm>
              <a:custGeom>
                <a:avLst/>
                <a:gdLst/>
                <a:ahLst/>
                <a:cxnLst>
                  <a:cxn ang="0">
                    <a:pos x="25" y="21"/>
                  </a:cxn>
                  <a:cxn ang="0">
                    <a:pos x="25" y="21"/>
                  </a:cxn>
                  <a:cxn ang="0">
                    <a:pos x="28" y="4"/>
                  </a:cxn>
                  <a:cxn ang="0">
                    <a:pos x="3" y="0"/>
                  </a:cxn>
                  <a:cxn ang="0">
                    <a:pos x="0" y="17"/>
                  </a:cxn>
                  <a:cxn ang="0">
                    <a:pos x="0" y="17"/>
                  </a:cxn>
                  <a:cxn ang="0">
                    <a:pos x="25" y="21"/>
                  </a:cxn>
                </a:cxnLst>
                <a:rect l="0" t="0" r="r" b="b"/>
                <a:pathLst>
                  <a:path w="28" h="21">
                    <a:moveTo>
                      <a:pt x="25" y="21"/>
                    </a:moveTo>
                    <a:lnTo>
                      <a:pt x="25" y="21"/>
                    </a:lnTo>
                    <a:lnTo>
                      <a:pt x="28" y="4"/>
                    </a:lnTo>
                    <a:lnTo>
                      <a:pt x="3" y="0"/>
                    </a:lnTo>
                    <a:lnTo>
                      <a:pt x="0" y="17"/>
                    </a:lnTo>
                    <a:lnTo>
                      <a:pt x="0" y="17"/>
                    </a:lnTo>
                    <a:lnTo>
                      <a:pt x="25" y="2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94" name="Freeform 990"/>
              <p:cNvSpPr>
                <a:spLocks/>
              </p:cNvSpPr>
              <p:nvPr/>
            </p:nvSpPr>
            <p:spPr bwMode="auto">
              <a:xfrm>
                <a:off x="695" y="1662"/>
                <a:ext cx="29" cy="28"/>
              </a:xfrm>
              <a:custGeom>
                <a:avLst/>
                <a:gdLst/>
                <a:ahLst/>
                <a:cxnLst>
                  <a:cxn ang="0">
                    <a:pos x="23" y="26"/>
                  </a:cxn>
                  <a:cxn ang="0">
                    <a:pos x="25" y="21"/>
                  </a:cxn>
                  <a:cxn ang="0">
                    <a:pos x="28" y="4"/>
                  </a:cxn>
                  <a:cxn ang="0">
                    <a:pos x="3" y="0"/>
                  </a:cxn>
                  <a:cxn ang="0">
                    <a:pos x="0" y="17"/>
                  </a:cxn>
                  <a:cxn ang="0">
                    <a:pos x="3" y="12"/>
                  </a:cxn>
                  <a:cxn ang="0">
                    <a:pos x="23" y="26"/>
                  </a:cxn>
                  <a:cxn ang="0">
                    <a:pos x="25" y="24"/>
                  </a:cxn>
                  <a:cxn ang="0">
                    <a:pos x="25" y="21"/>
                  </a:cxn>
                  <a:cxn ang="0">
                    <a:pos x="23" y="26"/>
                  </a:cxn>
                </a:cxnLst>
                <a:rect l="0" t="0" r="r" b="b"/>
                <a:pathLst>
                  <a:path w="28" h="26">
                    <a:moveTo>
                      <a:pt x="23" y="26"/>
                    </a:moveTo>
                    <a:lnTo>
                      <a:pt x="25" y="21"/>
                    </a:lnTo>
                    <a:lnTo>
                      <a:pt x="28" y="4"/>
                    </a:lnTo>
                    <a:lnTo>
                      <a:pt x="3" y="0"/>
                    </a:lnTo>
                    <a:lnTo>
                      <a:pt x="0" y="17"/>
                    </a:lnTo>
                    <a:lnTo>
                      <a:pt x="3" y="12"/>
                    </a:lnTo>
                    <a:lnTo>
                      <a:pt x="23" y="26"/>
                    </a:lnTo>
                    <a:lnTo>
                      <a:pt x="25" y="24"/>
                    </a:lnTo>
                    <a:lnTo>
                      <a:pt x="25" y="21"/>
                    </a:lnTo>
                    <a:lnTo>
                      <a:pt x="23" y="2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95" name="Freeform 991"/>
              <p:cNvSpPr>
                <a:spLocks/>
              </p:cNvSpPr>
              <p:nvPr/>
            </p:nvSpPr>
            <p:spPr bwMode="auto">
              <a:xfrm>
                <a:off x="683" y="1676"/>
                <a:ext cx="36" cy="34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21" y="35"/>
                  </a:cxn>
                  <a:cxn ang="0">
                    <a:pos x="35" y="14"/>
                  </a:cxn>
                  <a:cxn ang="0">
                    <a:pos x="15" y="0"/>
                  </a:cxn>
                  <a:cxn ang="0">
                    <a:pos x="0" y="21"/>
                  </a:cxn>
                  <a:cxn ang="0">
                    <a:pos x="10" y="28"/>
                  </a:cxn>
                </a:cxnLst>
                <a:rect l="0" t="0" r="r" b="b"/>
                <a:pathLst>
                  <a:path w="35" h="35">
                    <a:moveTo>
                      <a:pt x="10" y="28"/>
                    </a:moveTo>
                    <a:lnTo>
                      <a:pt x="21" y="35"/>
                    </a:lnTo>
                    <a:lnTo>
                      <a:pt x="35" y="14"/>
                    </a:lnTo>
                    <a:lnTo>
                      <a:pt x="15" y="0"/>
                    </a:lnTo>
                    <a:lnTo>
                      <a:pt x="0" y="21"/>
                    </a:lnTo>
                    <a:lnTo>
                      <a:pt x="10" y="2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96" name="Freeform 992"/>
              <p:cNvSpPr>
                <a:spLocks/>
              </p:cNvSpPr>
              <p:nvPr/>
            </p:nvSpPr>
            <p:spPr bwMode="auto">
              <a:xfrm>
                <a:off x="790" y="1582"/>
                <a:ext cx="26" cy="18"/>
              </a:xfrm>
              <a:custGeom>
                <a:avLst/>
                <a:gdLst/>
                <a:ahLst/>
                <a:cxnLst>
                  <a:cxn ang="0">
                    <a:pos x="24" y="19"/>
                  </a:cxn>
                  <a:cxn ang="0">
                    <a:pos x="25" y="14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14"/>
                  </a:cxn>
                  <a:cxn ang="0">
                    <a:pos x="1" y="9"/>
                  </a:cxn>
                  <a:cxn ang="0">
                    <a:pos x="24" y="19"/>
                  </a:cxn>
                  <a:cxn ang="0">
                    <a:pos x="25" y="16"/>
                  </a:cxn>
                  <a:cxn ang="0">
                    <a:pos x="25" y="14"/>
                  </a:cxn>
                  <a:cxn ang="0">
                    <a:pos x="24" y="19"/>
                  </a:cxn>
                </a:cxnLst>
                <a:rect l="0" t="0" r="r" b="b"/>
                <a:pathLst>
                  <a:path w="25" h="19">
                    <a:moveTo>
                      <a:pt x="24" y="19"/>
                    </a:moveTo>
                    <a:lnTo>
                      <a:pt x="25" y="14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1" y="9"/>
                    </a:lnTo>
                    <a:lnTo>
                      <a:pt x="24" y="19"/>
                    </a:lnTo>
                    <a:lnTo>
                      <a:pt x="25" y="16"/>
                    </a:lnTo>
                    <a:lnTo>
                      <a:pt x="25" y="14"/>
                    </a:lnTo>
                    <a:lnTo>
                      <a:pt x="24" y="1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97" name="Freeform 993"/>
              <p:cNvSpPr>
                <a:spLocks/>
              </p:cNvSpPr>
              <p:nvPr/>
            </p:nvSpPr>
            <p:spPr bwMode="auto">
              <a:xfrm>
                <a:off x="785" y="1590"/>
                <a:ext cx="29" cy="28"/>
              </a:xfrm>
              <a:custGeom>
                <a:avLst/>
                <a:gdLst/>
                <a:ahLst/>
                <a:cxnLst>
                  <a:cxn ang="0">
                    <a:pos x="21" y="27"/>
                  </a:cxn>
                  <a:cxn ang="0">
                    <a:pos x="23" y="24"/>
                  </a:cxn>
                  <a:cxn ang="0">
                    <a:pos x="29" y="10"/>
                  </a:cxn>
                  <a:cxn ang="0">
                    <a:pos x="6" y="0"/>
                  </a:cxn>
                  <a:cxn ang="0">
                    <a:pos x="0" y="15"/>
                  </a:cxn>
                  <a:cxn ang="0">
                    <a:pos x="2" y="12"/>
                  </a:cxn>
                  <a:cxn ang="0">
                    <a:pos x="21" y="27"/>
                  </a:cxn>
                  <a:cxn ang="0">
                    <a:pos x="22" y="26"/>
                  </a:cxn>
                  <a:cxn ang="0">
                    <a:pos x="23" y="24"/>
                  </a:cxn>
                  <a:cxn ang="0">
                    <a:pos x="21" y="27"/>
                  </a:cxn>
                </a:cxnLst>
                <a:rect l="0" t="0" r="r" b="b"/>
                <a:pathLst>
                  <a:path w="29" h="27">
                    <a:moveTo>
                      <a:pt x="21" y="27"/>
                    </a:moveTo>
                    <a:lnTo>
                      <a:pt x="23" y="24"/>
                    </a:lnTo>
                    <a:lnTo>
                      <a:pt x="29" y="10"/>
                    </a:lnTo>
                    <a:lnTo>
                      <a:pt x="6" y="0"/>
                    </a:lnTo>
                    <a:lnTo>
                      <a:pt x="0" y="15"/>
                    </a:lnTo>
                    <a:lnTo>
                      <a:pt x="2" y="12"/>
                    </a:lnTo>
                    <a:lnTo>
                      <a:pt x="21" y="27"/>
                    </a:lnTo>
                    <a:lnTo>
                      <a:pt x="22" y="26"/>
                    </a:lnTo>
                    <a:lnTo>
                      <a:pt x="23" y="24"/>
                    </a:lnTo>
                    <a:lnTo>
                      <a:pt x="21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98" name="Freeform 994"/>
              <p:cNvSpPr>
                <a:spLocks/>
              </p:cNvSpPr>
              <p:nvPr/>
            </p:nvSpPr>
            <p:spPr bwMode="auto">
              <a:xfrm>
                <a:off x="775" y="1602"/>
                <a:ext cx="31" cy="30"/>
              </a:xfrm>
              <a:custGeom>
                <a:avLst/>
                <a:gdLst/>
                <a:ahLst/>
                <a:cxnLst>
                  <a:cxn ang="0">
                    <a:pos x="20" y="29"/>
                  </a:cxn>
                  <a:cxn ang="0">
                    <a:pos x="20" y="29"/>
                  </a:cxn>
                  <a:cxn ang="0">
                    <a:pos x="31" y="15"/>
                  </a:cxn>
                  <a:cxn ang="0">
                    <a:pos x="12" y="0"/>
                  </a:cxn>
                  <a:cxn ang="0">
                    <a:pos x="1" y="15"/>
                  </a:cxn>
                  <a:cxn ang="0">
                    <a:pos x="0" y="15"/>
                  </a:cxn>
                  <a:cxn ang="0">
                    <a:pos x="20" y="29"/>
                  </a:cxn>
                </a:cxnLst>
                <a:rect l="0" t="0" r="r" b="b"/>
                <a:pathLst>
                  <a:path w="31" h="29">
                    <a:moveTo>
                      <a:pt x="20" y="29"/>
                    </a:moveTo>
                    <a:lnTo>
                      <a:pt x="20" y="29"/>
                    </a:lnTo>
                    <a:lnTo>
                      <a:pt x="31" y="15"/>
                    </a:lnTo>
                    <a:lnTo>
                      <a:pt x="12" y="0"/>
                    </a:lnTo>
                    <a:lnTo>
                      <a:pt x="1" y="15"/>
                    </a:lnTo>
                    <a:lnTo>
                      <a:pt x="0" y="15"/>
                    </a:lnTo>
                    <a:lnTo>
                      <a:pt x="20" y="2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499" name="Freeform 995"/>
              <p:cNvSpPr>
                <a:spLocks/>
              </p:cNvSpPr>
              <p:nvPr/>
            </p:nvSpPr>
            <p:spPr bwMode="auto">
              <a:xfrm>
                <a:off x="775" y="1618"/>
                <a:ext cx="20" cy="14"/>
              </a:xfrm>
              <a:custGeom>
                <a:avLst/>
                <a:gdLst/>
                <a:ahLst/>
                <a:cxnLst>
                  <a:cxn ang="0">
                    <a:pos x="20" y="14"/>
                  </a:cxn>
                  <a:cxn ang="0">
                    <a:pos x="10" y="7"/>
                  </a:cxn>
                  <a:cxn ang="0">
                    <a:pos x="10" y="7"/>
                  </a:cxn>
                  <a:cxn ang="0">
                    <a:pos x="10" y="7"/>
                  </a:cxn>
                  <a:cxn ang="0">
                    <a:pos x="10" y="7"/>
                  </a:cxn>
                  <a:cxn ang="0">
                    <a:pos x="0" y="0"/>
                  </a:cxn>
                  <a:cxn ang="0">
                    <a:pos x="20" y="14"/>
                  </a:cxn>
                </a:cxnLst>
                <a:rect l="0" t="0" r="r" b="b"/>
                <a:pathLst>
                  <a:path w="20" h="14">
                    <a:moveTo>
                      <a:pt x="20" y="14"/>
                    </a:moveTo>
                    <a:lnTo>
                      <a:pt x="10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10" y="7"/>
                    </a:lnTo>
                    <a:lnTo>
                      <a:pt x="0" y="0"/>
                    </a:lnTo>
                    <a:lnTo>
                      <a:pt x="20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00" name="Freeform 996"/>
              <p:cNvSpPr>
                <a:spLocks/>
              </p:cNvSpPr>
              <p:nvPr/>
            </p:nvSpPr>
            <p:spPr bwMode="auto">
              <a:xfrm>
                <a:off x="759" y="1618"/>
                <a:ext cx="36" cy="34"/>
              </a:xfrm>
              <a:custGeom>
                <a:avLst/>
                <a:gdLst/>
                <a:ahLst/>
                <a:cxnLst>
                  <a:cxn ang="0">
                    <a:pos x="23" y="32"/>
                  </a:cxn>
                  <a:cxn ang="0">
                    <a:pos x="22" y="34"/>
                  </a:cxn>
                  <a:cxn ang="0">
                    <a:pos x="36" y="14"/>
                  </a:cxn>
                  <a:cxn ang="0">
                    <a:pos x="16" y="0"/>
                  </a:cxn>
                  <a:cxn ang="0">
                    <a:pos x="1" y="20"/>
                  </a:cxn>
                  <a:cxn ang="0">
                    <a:pos x="0" y="22"/>
                  </a:cxn>
                  <a:cxn ang="0">
                    <a:pos x="1" y="20"/>
                  </a:cxn>
                  <a:cxn ang="0">
                    <a:pos x="1" y="21"/>
                  </a:cxn>
                  <a:cxn ang="0">
                    <a:pos x="0" y="22"/>
                  </a:cxn>
                  <a:cxn ang="0">
                    <a:pos x="23" y="32"/>
                  </a:cxn>
                </a:cxnLst>
                <a:rect l="0" t="0" r="r" b="b"/>
                <a:pathLst>
                  <a:path w="36" h="34">
                    <a:moveTo>
                      <a:pt x="23" y="32"/>
                    </a:moveTo>
                    <a:lnTo>
                      <a:pt x="22" y="34"/>
                    </a:lnTo>
                    <a:lnTo>
                      <a:pt x="36" y="14"/>
                    </a:lnTo>
                    <a:lnTo>
                      <a:pt x="16" y="0"/>
                    </a:lnTo>
                    <a:lnTo>
                      <a:pt x="1" y="20"/>
                    </a:lnTo>
                    <a:lnTo>
                      <a:pt x="0" y="22"/>
                    </a:lnTo>
                    <a:lnTo>
                      <a:pt x="1" y="20"/>
                    </a:lnTo>
                    <a:lnTo>
                      <a:pt x="1" y="21"/>
                    </a:lnTo>
                    <a:lnTo>
                      <a:pt x="0" y="22"/>
                    </a:lnTo>
                    <a:lnTo>
                      <a:pt x="23" y="3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01" name="Freeform 997"/>
              <p:cNvSpPr>
                <a:spLocks/>
              </p:cNvSpPr>
              <p:nvPr/>
            </p:nvSpPr>
            <p:spPr bwMode="auto">
              <a:xfrm>
                <a:off x="749" y="1640"/>
                <a:ext cx="32" cy="30"/>
              </a:xfrm>
              <a:custGeom>
                <a:avLst/>
                <a:gdLst/>
                <a:ahLst/>
                <a:cxnLst>
                  <a:cxn ang="0">
                    <a:pos x="25" y="25"/>
                  </a:cxn>
                  <a:cxn ang="0">
                    <a:pos x="24" y="30"/>
                  </a:cxn>
                  <a:cxn ang="0">
                    <a:pos x="33" y="10"/>
                  </a:cxn>
                  <a:cxn ang="0">
                    <a:pos x="10" y="0"/>
                  </a:cxn>
                  <a:cxn ang="0">
                    <a:pos x="1" y="20"/>
                  </a:cxn>
                  <a:cxn ang="0">
                    <a:pos x="0" y="25"/>
                  </a:cxn>
                  <a:cxn ang="0">
                    <a:pos x="1" y="20"/>
                  </a:cxn>
                  <a:cxn ang="0">
                    <a:pos x="0" y="22"/>
                  </a:cxn>
                  <a:cxn ang="0">
                    <a:pos x="0" y="25"/>
                  </a:cxn>
                  <a:cxn ang="0">
                    <a:pos x="25" y="25"/>
                  </a:cxn>
                </a:cxnLst>
                <a:rect l="0" t="0" r="r" b="b"/>
                <a:pathLst>
                  <a:path w="33" h="30">
                    <a:moveTo>
                      <a:pt x="25" y="25"/>
                    </a:moveTo>
                    <a:lnTo>
                      <a:pt x="24" y="30"/>
                    </a:lnTo>
                    <a:lnTo>
                      <a:pt x="33" y="10"/>
                    </a:lnTo>
                    <a:lnTo>
                      <a:pt x="10" y="0"/>
                    </a:lnTo>
                    <a:lnTo>
                      <a:pt x="1" y="20"/>
                    </a:lnTo>
                    <a:lnTo>
                      <a:pt x="0" y="25"/>
                    </a:lnTo>
                    <a:lnTo>
                      <a:pt x="1" y="20"/>
                    </a:lnTo>
                    <a:lnTo>
                      <a:pt x="0" y="22"/>
                    </a:lnTo>
                    <a:lnTo>
                      <a:pt x="0" y="25"/>
                    </a:lnTo>
                    <a:lnTo>
                      <a:pt x="25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02" name="Freeform 998"/>
              <p:cNvSpPr>
                <a:spLocks/>
              </p:cNvSpPr>
              <p:nvPr/>
            </p:nvSpPr>
            <p:spPr bwMode="auto">
              <a:xfrm>
                <a:off x="749" y="1664"/>
                <a:ext cx="26" cy="22"/>
              </a:xfrm>
              <a:custGeom>
                <a:avLst/>
                <a:gdLst/>
                <a:ahLst/>
                <a:cxnLst>
                  <a:cxn ang="0">
                    <a:pos x="25" y="21"/>
                  </a:cxn>
                  <a:cxn ang="0">
                    <a:pos x="25" y="21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21"/>
                  </a:cxn>
                  <a:cxn ang="0">
                    <a:pos x="0" y="21"/>
                  </a:cxn>
                  <a:cxn ang="0">
                    <a:pos x="25" y="21"/>
                  </a:cxn>
                </a:cxnLst>
                <a:rect l="0" t="0" r="r" b="b"/>
                <a:pathLst>
                  <a:path w="25" h="21">
                    <a:moveTo>
                      <a:pt x="25" y="21"/>
                    </a:moveTo>
                    <a:lnTo>
                      <a:pt x="25" y="21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25" y="2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03" name="Freeform 999"/>
              <p:cNvSpPr>
                <a:spLocks/>
              </p:cNvSpPr>
              <p:nvPr/>
            </p:nvSpPr>
            <p:spPr bwMode="auto">
              <a:xfrm>
                <a:off x="749" y="1686"/>
                <a:ext cx="26" cy="0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0" y="0"/>
                  </a:cxn>
                  <a:cxn ang="0">
                    <a:pos x="25" y="0"/>
                  </a:cxn>
                </a:cxnLst>
                <a:rect l="0" t="0" r="r" b="b"/>
                <a:pathLst>
                  <a:path w="25">
                    <a:moveTo>
                      <a:pt x="25" y="0"/>
                    </a:move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0" y="0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04" name="Freeform 1000"/>
              <p:cNvSpPr>
                <a:spLocks/>
              </p:cNvSpPr>
              <p:nvPr/>
            </p:nvSpPr>
            <p:spPr bwMode="auto">
              <a:xfrm>
                <a:off x="749" y="1686"/>
                <a:ext cx="26" cy="24"/>
              </a:xfrm>
              <a:custGeom>
                <a:avLst/>
                <a:gdLst/>
                <a:ahLst/>
                <a:cxnLst>
                  <a:cxn ang="0">
                    <a:pos x="24" y="24"/>
                  </a:cxn>
                  <a:cxn ang="0">
                    <a:pos x="25" y="19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19"/>
                  </a:cxn>
                  <a:cxn ang="0">
                    <a:pos x="2" y="14"/>
                  </a:cxn>
                  <a:cxn ang="0">
                    <a:pos x="24" y="24"/>
                  </a:cxn>
                  <a:cxn ang="0">
                    <a:pos x="25" y="22"/>
                  </a:cxn>
                  <a:cxn ang="0">
                    <a:pos x="25" y="19"/>
                  </a:cxn>
                  <a:cxn ang="0">
                    <a:pos x="24" y="24"/>
                  </a:cxn>
                </a:cxnLst>
                <a:rect l="0" t="0" r="r" b="b"/>
                <a:pathLst>
                  <a:path w="25" h="24">
                    <a:moveTo>
                      <a:pt x="24" y="24"/>
                    </a:moveTo>
                    <a:lnTo>
                      <a:pt x="25" y="19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9"/>
                    </a:lnTo>
                    <a:lnTo>
                      <a:pt x="2" y="14"/>
                    </a:lnTo>
                    <a:lnTo>
                      <a:pt x="24" y="24"/>
                    </a:lnTo>
                    <a:lnTo>
                      <a:pt x="25" y="22"/>
                    </a:lnTo>
                    <a:lnTo>
                      <a:pt x="25" y="19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05" name="Freeform 1001"/>
              <p:cNvSpPr>
                <a:spLocks/>
              </p:cNvSpPr>
              <p:nvPr/>
            </p:nvSpPr>
            <p:spPr bwMode="auto">
              <a:xfrm>
                <a:off x="742" y="1700"/>
                <a:ext cx="31" cy="32"/>
              </a:xfrm>
              <a:custGeom>
                <a:avLst/>
                <a:gdLst/>
                <a:ahLst/>
                <a:cxnLst>
                  <a:cxn ang="0">
                    <a:pos x="20" y="31"/>
                  </a:cxn>
                  <a:cxn ang="0">
                    <a:pos x="23" y="28"/>
                  </a:cxn>
                  <a:cxn ang="0">
                    <a:pos x="31" y="10"/>
                  </a:cxn>
                  <a:cxn ang="0">
                    <a:pos x="9" y="0"/>
                  </a:cxn>
                  <a:cxn ang="0">
                    <a:pos x="0" y="18"/>
                  </a:cxn>
                  <a:cxn ang="0">
                    <a:pos x="3" y="14"/>
                  </a:cxn>
                  <a:cxn ang="0">
                    <a:pos x="20" y="31"/>
                  </a:cxn>
                  <a:cxn ang="0">
                    <a:pos x="22" y="30"/>
                  </a:cxn>
                  <a:cxn ang="0">
                    <a:pos x="23" y="28"/>
                  </a:cxn>
                  <a:cxn ang="0">
                    <a:pos x="20" y="31"/>
                  </a:cxn>
                </a:cxnLst>
                <a:rect l="0" t="0" r="r" b="b"/>
                <a:pathLst>
                  <a:path w="31" h="31">
                    <a:moveTo>
                      <a:pt x="20" y="31"/>
                    </a:moveTo>
                    <a:lnTo>
                      <a:pt x="23" y="28"/>
                    </a:lnTo>
                    <a:lnTo>
                      <a:pt x="31" y="10"/>
                    </a:lnTo>
                    <a:lnTo>
                      <a:pt x="9" y="0"/>
                    </a:lnTo>
                    <a:lnTo>
                      <a:pt x="0" y="18"/>
                    </a:lnTo>
                    <a:lnTo>
                      <a:pt x="3" y="14"/>
                    </a:lnTo>
                    <a:lnTo>
                      <a:pt x="20" y="31"/>
                    </a:lnTo>
                    <a:lnTo>
                      <a:pt x="22" y="30"/>
                    </a:lnTo>
                    <a:lnTo>
                      <a:pt x="23" y="28"/>
                    </a:lnTo>
                    <a:lnTo>
                      <a:pt x="20" y="3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06" name="Freeform 1002"/>
              <p:cNvSpPr>
                <a:spLocks/>
              </p:cNvSpPr>
              <p:nvPr/>
            </p:nvSpPr>
            <p:spPr bwMode="auto">
              <a:xfrm>
                <a:off x="727" y="1714"/>
                <a:ext cx="36" cy="36"/>
              </a:xfrm>
              <a:custGeom>
                <a:avLst/>
                <a:gdLst/>
                <a:ahLst/>
                <a:cxnLst>
                  <a:cxn ang="0">
                    <a:pos x="19" y="34"/>
                  </a:cxn>
                  <a:cxn ang="0">
                    <a:pos x="18" y="35"/>
                  </a:cxn>
                  <a:cxn ang="0">
                    <a:pos x="35" y="17"/>
                  </a:cxn>
                  <a:cxn ang="0">
                    <a:pos x="18" y="0"/>
                  </a:cxn>
                  <a:cxn ang="0">
                    <a:pos x="1" y="17"/>
                  </a:cxn>
                  <a:cxn ang="0">
                    <a:pos x="0" y="17"/>
                  </a:cxn>
                  <a:cxn ang="0">
                    <a:pos x="19" y="34"/>
                  </a:cxn>
                </a:cxnLst>
                <a:rect l="0" t="0" r="r" b="b"/>
                <a:pathLst>
                  <a:path w="35" h="35">
                    <a:moveTo>
                      <a:pt x="19" y="34"/>
                    </a:moveTo>
                    <a:lnTo>
                      <a:pt x="18" y="35"/>
                    </a:lnTo>
                    <a:lnTo>
                      <a:pt x="35" y="17"/>
                    </a:lnTo>
                    <a:lnTo>
                      <a:pt x="18" y="0"/>
                    </a:lnTo>
                    <a:lnTo>
                      <a:pt x="1" y="17"/>
                    </a:lnTo>
                    <a:lnTo>
                      <a:pt x="0" y="17"/>
                    </a:lnTo>
                    <a:lnTo>
                      <a:pt x="19" y="3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07" name="Freeform 1003"/>
              <p:cNvSpPr>
                <a:spLocks/>
              </p:cNvSpPr>
              <p:nvPr/>
            </p:nvSpPr>
            <p:spPr bwMode="auto">
              <a:xfrm>
                <a:off x="727" y="1732"/>
                <a:ext cx="19" cy="16"/>
              </a:xfrm>
              <a:custGeom>
                <a:avLst/>
                <a:gdLst/>
                <a:ahLst/>
                <a:cxnLst>
                  <a:cxn ang="0">
                    <a:pos x="19" y="17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0" y="0"/>
                  </a:cxn>
                  <a:cxn ang="0">
                    <a:pos x="19" y="17"/>
                  </a:cxn>
                </a:cxnLst>
                <a:rect l="0" t="0" r="r" b="b"/>
                <a:pathLst>
                  <a:path w="19" h="17">
                    <a:moveTo>
                      <a:pt x="19" y="17"/>
                    </a:moveTo>
                    <a:lnTo>
                      <a:pt x="9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19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08" name="Freeform 1004"/>
              <p:cNvSpPr>
                <a:spLocks/>
              </p:cNvSpPr>
              <p:nvPr/>
            </p:nvSpPr>
            <p:spPr bwMode="auto">
              <a:xfrm>
                <a:off x="710" y="1732"/>
                <a:ext cx="36" cy="34"/>
              </a:xfrm>
              <a:custGeom>
                <a:avLst/>
                <a:gdLst/>
                <a:ahLst/>
                <a:cxnLst>
                  <a:cxn ang="0">
                    <a:pos x="23" y="31"/>
                  </a:cxn>
                  <a:cxn ang="0">
                    <a:pos x="21" y="34"/>
                  </a:cxn>
                  <a:cxn ang="0">
                    <a:pos x="36" y="17"/>
                  </a:cxn>
                  <a:cxn ang="0">
                    <a:pos x="17" y="0"/>
                  </a:cxn>
                  <a:cxn ang="0">
                    <a:pos x="2" y="18"/>
                  </a:cxn>
                  <a:cxn ang="0">
                    <a:pos x="0" y="20"/>
                  </a:cxn>
                  <a:cxn ang="0">
                    <a:pos x="2" y="18"/>
                  </a:cxn>
                  <a:cxn ang="0">
                    <a:pos x="1" y="19"/>
                  </a:cxn>
                  <a:cxn ang="0">
                    <a:pos x="0" y="20"/>
                  </a:cxn>
                  <a:cxn ang="0">
                    <a:pos x="23" y="31"/>
                  </a:cxn>
                </a:cxnLst>
                <a:rect l="0" t="0" r="r" b="b"/>
                <a:pathLst>
                  <a:path w="36" h="34">
                    <a:moveTo>
                      <a:pt x="23" y="31"/>
                    </a:moveTo>
                    <a:lnTo>
                      <a:pt x="21" y="34"/>
                    </a:lnTo>
                    <a:lnTo>
                      <a:pt x="36" y="17"/>
                    </a:lnTo>
                    <a:lnTo>
                      <a:pt x="17" y="0"/>
                    </a:lnTo>
                    <a:lnTo>
                      <a:pt x="2" y="18"/>
                    </a:lnTo>
                    <a:lnTo>
                      <a:pt x="0" y="20"/>
                    </a:lnTo>
                    <a:lnTo>
                      <a:pt x="2" y="18"/>
                    </a:lnTo>
                    <a:lnTo>
                      <a:pt x="1" y="19"/>
                    </a:lnTo>
                    <a:lnTo>
                      <a:pt x="0" y="20"/>
                    </a:lnTo>
                    <a:lnTo>
                      <a:pt x="23" y="3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09" name="Freeform 1005"/>
              <p:cNvSpPr>
                <a:spLocks/>
              </p:cNvSpPr>
              <p:nvPr/>
            </p:nvSpPr>
            <p:spPr bwMode="auto">
              <a:xfrm>
                <a:off x="701" y="1752"/>
                <a:ext cx="31" cy="28"/>
              </a:xfrm>
              <a:custGeom>
                <a:avLst/>
                <a:gdLst/>
                <a:ahLst/>
                <a:cxnLst>
                  <a:cxn ang="0">
                    <a:pos x="24" y="25"/>
                  </a:cxn>
                  <a:cxn ang="0">
                    <a:pos x="23" y="28"/>
                  </a:cxn>
                  <a:cxn ang="0">
                    <a:pos x="32" y="11"/>
                  </a:cxn>
                  <a:cxn ang="0">
                    <a:pos x="9" y="0"/>
                  </a:cxn>
                  <a:cxn ang="0">
                    <a:pos x="1" y="17"/>
                  </a:cxn>
                  <a:cxn ang="0">
                    <a:pos x="0" y="21"/>
                  </a:cxn>
                  <a:cxn ang="0">
                    <a:pos x="1" y="17"/>
                  </a:cxn>
                  <a:cxn ang="0">
                    <a:pos x="0" y="19"/>
                  </a:cxn>
                  <a:cxn ang="0">
                    <a:pos x="0" y="21"/>
                  </a:cxn>
                  <a:cxn ang="0">
                    <a:pos x="24" y="25"/>
                  </a:cxn>
                </a:cxnLst>
                <a:rect l="0" t="0" r="r" b="b"/>
                <a:pathLst>
                  <a:path w="32" h="28">
                    <a:moveTo>
                      <a:pt x="24" y="25"/>
                    </a:moveTo>
                    <a:lnTo>
                      <a:pt x="23" y="28"/>
                    </a:lnTo>
                    <a:lnTo>
                      <a:pt x="32" y="11"/>
                    </a:lnTo>
                    <a:lnTo>
                      <a:pt x="9" y="0"/>
                    </a:lnTo>
                    <a:lnTo>
                      <a:pt x="1" y="17"/>
                    </a:lnTo>
                    <a:lnTo>
                      <a:pt x="0" y="21"/>
                    </a:lnTo>
                    <a:lnTo>
                      <a:pt x="1" y="17"/>
                    </a:lnTo>
                    <a:lnTo>
                      <a:pt x="0" y="19"/>
                    </a:lnTo>
                    <a:lnTo>
                      <a:pt x="0" y="21"/>
                    </a:lnTo>
                    <a:lnTo>
                      <a:pt x="24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10" name="Freeform 1006"/>
              <p:cNvSpPr>
                <a:spLocks/>
              </p:cNvSpPr>
              <p:nvPr/>
            </p:nvSpPr>
            <p:spPr bwMode="auto">
              <a:xfrm>
                <a:off x="698" y="1771"/>
                <a:ext cx="27" cy="20"/>
              </a:xfrm>
              <a:custGeom>
                <a:avLst/>
                <a:gdLst/>
                <a:ahLst/>
                <a:cxnLst>
                  <a:cxn ang="0">
                    <a:pos x="24" y="19"/>
                  </a:cxn>
                  <a:cxn ang="0">
                    <a:pos x="24" y="19"/>
                  </a:cxn>
                  <a:cxn ang="0">
                    <a:pos x="27" y="4"/>
                  </a:cxn>
                  <a:cxn ang="0">
                    <a:pos x="3" y="0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24" y="19"/>
                  </a:cxn>
                </a:cxnLst>
                <a:rect l="0" t="0" r="r" b="b"/>
                <a:pathLst>
                  <a:path w="27" h="19">
                    <a:moveTo>
                      <a:pt x="24" y="19"/>
                    </a:moveTo>
                    <a:lnTo>
                      <a:pt x="24" y="19"/>
                    </a:lnTo>
                    <a:lnTo>
                      <a:pt x="27" y="4"/>
                    </a:lnTo>
                    <a:lnTo>
                      <a:pt x="3" y="0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4" y="1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11" name="Freeform 1007"/>
              <p:cNvSpPr>
                <a:spLocks/>
              </p:cNvSpPr>
              <p:nvPr/>
            </p:nvSpPr>
            <p:spPr bwMode="auto">
              <a:xfrm>
                <a:off x="698" y="1785"/>
                <a:ext cx="24" cy="6"/>
              </a:xfrm>
              <a:custGeom>
                <a:avLst/>
                <a:gdLst/>
                <a:ahLst/>
                <a:cxnLst>
                  <a:cxn ang="0">
                    <a:pos x="24" y="5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12" y="3"/>
                  </a:cxn>
                  <a:cxn ang="0">
                    <a:pos x="0" y="0"/>
                  </a:cxn>
                  <a:cxn ang="0">
                    <a:pos x="24" y="5"/>
                  </a:cxn>
                </a:cxnLst>
                <a:rect l="0" t="0" r="r" b="b"/>
                <a:pathLst>
                  <a:path w="24" h="5">
                    <a:moveTo>
                      <a:pt x="24" y="5"/>
                    </a:move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12" y="3"/>
                    </a:lnTo>
                    <a:lnTo>
                      <a:pt x="0" y="0"/>
                    </a:lnTo>
                    <a:lnTo>
                      <a:pt x="24" y="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12" name="Freeform 1008"/>
              <p:cNvSpPr>
                <a:spLocks/>
              </p:cNvSpPr>
              <p:nvPr/>
            </p:nvSpPr>
            <p:spPr bwMode="auto">
              <a:xfrm>
                <a:off x="696" y="1785"/>
                <a:ext cx="26" cy="22"/>
              </a:xfrm>
              <a:custGeom>
                <a:avLst/>
                <a:gdLst/>
                <a:ahLst/>
                <a:cxnLst>
                  <a:cxn ang="0">
                    <a:pos x="23" y="22"/>
                  </a:cxn>
                  <a:cxn ang="0">
                    <a:pos x="24" y="19"/>
                  </a:cxn>
                  <a:cxn ang="0">
                    <a:pos x="26" y="5"/>
                  </a:cxn>
                  <a:cxn ang="0">
                    <a:pos x="2" y="0"/>
                  </a:cxn>
                  <a:cxn ang="0">
                    <a:pos x="0" y="14"/>
                  </a:cxn>
                  <a:cxn ang="0">
                    <a:pos x="1" y="11"/>
                  </a:cxn>
                  <a:cxn ang="0">
                    <a:pos x="23" y="22"/>
                  </a:cxn>
                  <a:cxn ang="0">
                    <a:pos x="24" y="20"/>
                  </a:cxn>
                  <a:cxn ang="0">
                    <a:pos x="24" y="19"/>
                  </a:cxn>
                  <a:cxn ang="0">
                    <a:pos x="23" y="22"/>
                  </a:cxn>
                </a:cxnLst>
                <a:rect l="0" t="0" r="r" b="b"/>
                <a:pathLst>
                  <a:path w="26" h="22">
                    <a:moveTo>
                      <a:pt x="23" y="22"/>
                    </a:moveTo>
                    <a:lnTo>
                      <a:pt x="24" y="19"/>
                    </a:lnTo>
                    <a:lnTo>
                      <a:pt x="26" y="5"/>
                    </a:lnTo>
                    <a:lnTo>
                      <a:pt x="2" y="0"/>
                    </a:lnTo>
                    <a:lnTo>
                      <a:pt x="0" y="14"/>
                    </a:lnTo>
                    <a:lnTo>
                      <a:pt x="1" y="11"/>
                    </a:lnTo>
                    <a:lnTo>
                      <a:pt x="23" y="22"/>
                    </a:lnTo>
                    <a:lnTo>
                      <a:pt x="24" y="20"/>
                    </a:lnTo>
                    <a:lnTo>
                      <a:pt x="24" y="19"/>
                    </a:lnTo>
                    <a:lnTo>
                      <a:pt x="23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13" name="Freeform 1009"/>
              <p:cNvSpPr>
                <a:spLocks/>
              </p:cNvSpPr>
              <p:nvPr/>
            </p:nvSpPr>
            <p:spPr bwMode="auto">
              <a:xfrm>
                <a:off x="691" y="1797"/>
                <a:ext cx="27" cy="26"/>
              </a:xfrm>
              <a:custGeom>
                <a:avLst/>
                <a:gdLst/>
                <a:ahLst/>
                <a:cxnLst>
                  <a:cxn ang="0">
                    <a:pos x="19" y="27"/>
                  </a:cxn>
                  <a:cxn ang="0">
                    <a:pos x="22" y="23"/>
                  </a:cxn>
                  <a:cxn ang="0">
                    <a:pos x="28" y="11"/>
                  </a:cxn>
                  <a:cxn ang="0">
                    <a:pos x="6" y="0"/>
                  </a:cxn>
                  <a:cxn ang="0">
                    <a:pos x="0" y="13"/>
                  </a:cxn>
                  <a:cxn ang="0">
                    <a:pos x="3" y="8"/>
                  </a:cxn>
                  <a:cxn ang="0">
                    <a:pos x="19" y="27"/>
                  </a:cxn>
                  <a:cxn ang="0">
                    <a:pos x="21" y="25"/>
                  </a:cxn>
                  <a:cxn ang="0">
                    <a:pos x="22" y="23"/>
                  </a:cxn>
                  <a:cxn ang="0">
                    <a:pos x="19" y="27"/>
                  </a:cxn>
                </a:cxnLst>
                <a:rect l="0" t="0" r="r" b="b"/>
                <a:pathLst>
                  <a:path w="28" h="27">
                    <a:moveTo>
                      <a:pt x="19" y="27"/>
                    </a:moveTo>
                    <a:lnTo>
                      <a:pt x="22" y="23"/>
                    </a:lnTo>
                    <a:lnTo>
                      <a:pt x="28" y="11"/>
                    </a:lnTo>
                    <a:lnTo>
                      <a:pt x="6" y="0"/>
                    </a:lnTo>
                    <a:lnTo>
                      <a:pt x="0" y="13"/>
                    </a:lnTo>
                    <a:lnTo>
                      <a:pt x="3" y="8"/>
                    </a:lnTo>
                    <a:lnTo>
                      <a:pt x="19" y="27"/>
                    </a:lnTo>
                    <a:lnTo>
                      <a:pt x="21" y="25"/>
                    </a:lnTo>
                    <a:lnTo>
                      <a:pt x="22" y="23"/>
                    </a:lnTo>
                    <a:lnTo>
                      <a:pt x="19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14" name="Freeform 1010"/>
              <p:cNvSpPr>
                <a:spLocks/>
              </p:cNvSpPr>
              <p:nvPr/>
            </p:nvSpPr>
            <p:spPr bwMode="auto">
              <a:xfrm>
                <a:off x="688" y="1805"/>
                <a:ext cx="22" cy="24"/>
              </a:xfrm>
              <a:custGeom>
                <a:avLst/>
                <a:gdLst/>
                <a:ahLst/>
                <a:cxnLst>
                  <a:cxn ang="0">
                    <a:pos x="8" y="15"/>
                  </a:cxn>
                  <a:cxn ang="0">
                    <a:pos x="16" y="24"/>
                  </a:cxn>
                  <a:cxn ang="0">
                    <a:pos x="22" y="19"/>
                  </a:cxn>
                  <a:cxn ang="0">
                    <a:pos x="6" y="0"/>
                  </a:cxn>
                  <a:cxn ang="0">
                    <a:pos x="0" y="5"/>
                  </a:cxn>
                  <a:cxn ang="0">
                    <a:pos x="8" y="15"/>
                  </a:cxn>
                </a:cxnLst>
                <a:rect l="0" t="0" r="r" b="b"/>
                <a:pathLst>
                  <a:path w="22" h="24">
                    <a:moveTo>
                      <a:pt x="8" y="15"/>
                    </a:moveTo>
                    <a:lnTo>
                      <a:pt x="16" y="24"/>
                    </a:lnTo>
                    <a:lnTo>
                      <a:pt x="22" y="19"/>
                    </a:lnTo>
                    <a:lnTo>
                      <a:pt x="6" y="0"/>
                    </a:lnTo>
                    <a:lnTo>
                      <a:pt x="0" y="5"/>
                    </a:lnTo>
                    <a:lnTo>
                      <a:pt x="8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15" name="Freeform 1011"/>
              <p:cNvSpPr>
                <a:spLocks/>
              </p:cNvSpPr>
              <p:nvPr/>
            </p:nvSpPr>
            <p:spPr bwMode="auto">
              <a:xfrm>
                <a:off x="811" y="1590"/>
                <a:ext cx="24" cy="14"/>
              </a:xfrm>
              <a:custGeom>
                <a:avLst/>
                <a:gdLst/>
                <a:ahLst/>
                <a:cxnLst>
                  <a:cxn ang="0">
                    <a:pos x="24" y="13"/>
                  </a:cxn>
                  <a:cxn ang="0">
                    <a:pos x="25" y="8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8"/>
                  </a:cxn>
                  <a:cxn ang="0">
                    <a:pos x="1" y="3"/>
                  </a:cxn>
                  <a:cxn ang="0">
                    <a:pos x="24" y="13"/>
                  </a:cxn>
                  <a:cxn ang="0">
                    <a:pos x="25" y="11"/>
                  </a:cxn>
                  <a:cxn ang="0">
                    <a:pos x="25" y="8"/>
                  </a:cxn>
                  <a:cxn ang="0">
                    <a:pos x="24" y="13"/>
                  </a:cxn>
                </a:cxnLst>
                <a:rect l="0" t="0" r="r" b="b"/>
                <a:pathLst>
                  <a:path w="25" h="13">
                    <a:moveTo>
                      <a:pt x="24" y="13"/>
                    </a:moveTo>
                    <a:lnTo>
                      <a:pt x="25" y="8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8"/>
                    </a:lnTo>
                    <a:lnTo>
                      <a:pt x="1" y="3"/>
                    </a:lnTo>
                    <a:lnTo>
                      <a:pt x="24" y="13"/>
                    </a:lnTo>
                    <a:lnTo>
                      <a:pt x="25" y="11"/>
                    </a:lnTo>
                    <a:lnTo>
                      <a:pt x="25" y="8"/>
                    </a:lnTo>
                    <a:lnTo>
                      <a:pt x="24" y="1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16" name="Freeform 1012"/>
              <p:cNvSpPr>
                <a:spLocks/>
              </p:cNvSpPr>
              <p:nvPr/>
            </p:nvSpPr>
            <p:spPr bwMode="auto">
              <a:xfrm>
                <a:off x="805" y="1594"/>
                <a:ext cx="29" cy="26"/>
              </a:xfrm>
              <a:custGeom>
                <a:avLst/>
                <a:gdLst/>
                <a:ahLst/>
                <a:cxnLst>
                  <a:cxn ang="0">
                    <a:pos x="22" y="26"/>
                  </a:cxn>
                  <a:cxn ang="0">
                    <a:pos x="23" y="24"/>
                  </a:cxn>
                  <a:cxn ang="0">
                    <a:pos x="29" y="10"/>
                  </a:cxn>
                  <a:cxn ang="0">
                    <a:pos x="6" y="0"/>
                  </a:cxn>
                  <a:cxn ang="0">
                    <a:pos x="0" y="14"/>
                  </a:cxn>
                  <a:cxn ang="0">
                    <a:pos x="1" y="13"/>
                  </a:cxn>
                  <a:cxn ang="0">
                    <a:pos x="22" y="26"/>
                  </a:cxn>
                </a:cxnLst>
                <a:rect l="0" t="0" r="r" b="b"/>
                <a:pathLst>
                  <a:path w="29" h="26">
                    <a:moveTo>
                      <a:pt x="22" y="26"/>
                    </a:moveTo>
                    <a:lnTo>
                      <a:pt x="23" y="24"/>
                    </a:lnTo>
                    <a:lnTo>
                      <a:pt x="29" y="10"/>
                    </a:lnTo>
                    <a:lnTo>
                      <a:pt x="6" y="0"/>
                    </a:lnTo>
                    <a:lnTo>
                      <a:pt x="0" y="14"/>
                    </a:lnTo>
                    <a:lnTo>
                      <a:pt x="1" y="13"/>
                    </a:lnTo>
                    <a:lnTo>
                      <a:pt x="22" y="2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17" name="Freeform 1013"/>
              <p:cNvSpPr>
                <a:spLocks/>
              </p:cNvSpPr>
              <p:nvPr/>
            </p:nvSpPr>
            <p:spPr bwMode="auto">
              <a:xfrm>
                <a:off x="797" y="1606"/>
                <a:ext cx="31" cy="30"/>
              </a:xfrm>
              <a:custGeom>
                <a:avLst/>
                <a:gdLst/>
                <a:ahLst/>
                <a:cxnLst>
                  <a:cxn ang="0">
                    <a:pos x="20" y="29"/>
                  </a:cxn>
                  <a:cxn ang="0">
                    <a:pos x="21" y="27"/>
                  </a:cxn>
                  <a:cxn ang="0">
                    <a:pos x="30" y="13"/>
                  </a:cxn>
                  <a:cxn ang="0">
                    <a:pos x="9" y="0"/>
                  </a:cxn>
                  <a:cxn ang="0">
                    <a:pos x="0" y="14"/>
                  </a:cxn>
                  <a:cxn ang="0">
                    <a:pos x="1" y="13"/>
                  </a:cxn>
                  <a:cxn ang="0">
                    <a:pos x="20" y="29"/>
                  </a:cxn>
                </a:cxnLst>
                <a:rect l="0" t="0" r="r" b="b"/>
                <a:pathLst>
                  <a:path w="30" h="29">
                    <a:moveTo>
                      <a:pt x="20" y="29"/>
                    </a:moveTo>
                    <a:lnTo>
                      <a:pt x="21" y="27"/>
                    </a:lnTo>
                    <a:lnTo>
                      <a:pt x="30" y="13"/>
                    </a:lnTo>
                    <a:lnTo>
                      <a:pt x="9" y="0"/>
                    </a:lnTo>
                    <a:lnTo>
                      <a:pt x="0" y="14"/>
                    </a:lnTo>
                    <a:lnTo>
                      <a:pt x="1" y="13"/>
                    </a:lnTo>
                    <a:lnTo>
                      <a:pt x="20" y="2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18" name="Freeform 1014"/>
              <p:cNvSpPr>
                <a:spLocks/>
              </p:cNvSpPr>
              <p:nvPr/>
            </p:nvSpPr>
            <p:spPr bwMode="auto">
              <a:xfrm>
                <a:off x="799" y="1620"/>
                <a:ext cx="19" cy="16"/>
              </a:xfrm>
              <a:custGeom>
                <a:avLst/>
                <a:gdLst/>
                <a:ahLst/>
                <a:cxnLst>
                  <a:cxn ang="0">
                    <a:pos x="19" y="16"/>
                  </a:cxn>
                  <a:cxn ang="0">
                    <a:pos x="9" y="8"/>
                  </a:cxn>
                  <a:cxn ang="0">
                    <a:pos x="9" y="8"/>
                  </a:cxn>
                  <a:cxn ang="0">
                    <a:pos x="9" y="8"/>
                  </a:cxn>
                  <a:cxn ang="0">
                    <a:pos x="9" y="8"/>
                  </a:cxn>
                  <a:cxn ang="0">
                    <a:pos x="0" y="0"/>
                  </a:cxn>
                  <a:cxn ang="0">
                    <a:pos x="19" y="16"/>
                  </a:cxn>
                </a:cxnLst>
                <a:rect l="0" t="0" r="r" b="b"/>
                <a:pathLst>
                  <a:path w="19" h="16">
                    <a:moveTo>
                      <a:pt x="19" y="16"/>
                    </a:moveTo>
                    <a:lnTo>
                      <a:pt x="9" y="8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0" y="0"/>
                    </a:lnTo>
                    <a:lnTo>
                      <a:pt x="19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19" name="Freeform 1015"/>
              <p:cNvSpPr>
                <a:spLocks/>
              </p:cNvSpPr>
              <p:nvPr/>
            </p:nvSpPr>
            <p:spPr bwMode="auto">
              <a:xfrm>
                <a:off x="783" y="1620"/>
                <a:ext cx="34" cy="32"/>
              </a:xfrm>
              <a:custGeom>
                <a:avLst/>
                <a:gdLst/>
                <a:ahLst/>
                <a:cxnLst>
                  <a:cxn ang="0">
                    <a:pos x="21" y="31"/>
                  </a:cxn>
                  <a:cxn ang="0">
                    <a:pos x="20" y="33"/>
                  </a:cxn>
                  <a:cxn ang="0">
                    <a:pos x="34" y="16"/>
                  </a:cxn>
                  <a:cxn ang="0">
                    <a:pos x="15" y="0"/>
                  </a:cxn>
                  <a:cxn ang="0">
                    <a:pos x="1" y="17"/>
                  </a:cxn>
                  <a:cxn ang="0">
                    <a:pos x="0" y="19"/>
                  </a:cxn>
                  <a:cxn ang="0">
                    <a:pos x="21" y="31"/>
                  </a:cxn>
                </a:cxnLst>
                <a:rect l="0" t="0" r="r" b="b"/>
                <a:pathLst>
                  <a:path w="34" h="33">
                    <a:moveTo>
                      <a:pt x="21" y="31"/>
                    </a:moveTo>
                    <a:lnTo>
                      <a:pt x="20" y="33"/>
                    </a:lnTo>
                    <a:lnTo>
                      <a:pt x="34" y="16"/>
                    </a:lnTo>
                    <a:lnTo>
                      <a:pt x="15" y="0"/>
                    </a:lnTo>
                    <a:lnTo>
                      <a:pt x="1" y="17"/>
                    </a:lnTo>
                    <a:lnTo>
                      <a:pt x="0" y="19"/>
                    </a:lnTo>
                    <a:lnTo>
                      <a:pt x="21" y="3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20" name="Freeform 1016"/>
              <p:cNvSpPr>
                <a:spLocks/>
              </p:cNvSpPr>
              <p:nvPr/>
            </p:nvSpPr>
            <p:spPr bwMode="auto">
              <a:xfrm>
                <a:off x="770" y="1638"/>
                <a:ext cx="34" cy="32"/>
              </a:xfrm>
              <a:custGeom>
                <a:avLst/>
                <a:gdLst/>
                <a:ahLst/>
                <a:cxnLst>
                  <a:cxn ang="0">
                    <a:pos x="25" y="27"/>
                  </a:cxn>
                  <a:cxn ang="0">
                    <a:pos x="23" y="32"/>
                  </a:cxn>
                  <a:cxn ang="0">
                    <a:pos x="35" y="12"/>
                  </a:cxn>
                  <a:cxn ang="0">
                    <a:pos x="14" y="0"/>
                  </a:cxn>
                  <a:cxn ang="0">
                    <a:pos x="2" y="19"/>
                  </a:cxn>
                  <a:cxn ang="0">
                    <a:pos x="0" y="24"/>
                  </a:cxn>
                  <a:cxn ang="0">
                    <a:pos x="2" y="19"/>
                  </a:cxn>
                  <a:cxn ang="0">
                    <a:pos x="1" y="22"/>
                  </a:cxn>
                  <a:cxn ang="0">
                    <a:pos x="0" y="24"/>
                  </a:cxn>
                  <a:cxn ang="0">
                    <a:pos x="25" y="27"/>
                  </a:cxn>
                </a:cxnLst>
                <a:rect l="0" t="0" r="r" b="b"/>
                <a:pathLst>
                  <a:path w="35" h="32">
                    <a:moveTo>
                      <a:pt x="25" y="27"/>
                    </a:moveTo>
                    <a:lnTo>
                      <a:pt x="23" y="32"/>
                    </a:lnTo>
                    <a:lnTo>
                      <a:pt x="35" y="12"/>
                    </a:lnTo>
                    <a:lnTo>
                      <a:pt x="14" y="0"/>
                    </a:lnTo>
                    <a:lnTo>
                      <a:pt x="2" y="19"/>
                    </a:lnTo>
                    <a:lnTo>
                      <a:pt x="0" y="24"/>
                    </a:lnTo>
                    <a:lnTo>
                      <a:pt x="2" y="19"/>
                    </a:lnTo>
                    <a:lnTo>
                      <a:pt x="1" y="22"/>
                    </a:lnTo>
                    <a:lnTo>
                      <a:pt x="0" y="24"/>
                    </a:lnTo>
                    <a:lnTo>
                      <a:pt x="25" y="2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21" name="Freeform 1017"/>
              <p:cNvSpPr>
                <a:spLocks/>
              </p:cNvSpPr>
              <p:nvPr/>
            </p:nvSpPr>
            <p:spPr bwMode="auto">
              <a:xfrm>
                <a:off x="766" y="1662"/>
                <a:ext cx="27" cy="26"/>
              </a:xfrm>
              <a:custGeom>
                <a:avLst/>
                <a:gdLst/>
                <a:ahLst/>
                <a:cxnLst>
                  <a:cxn ang="0">
                    <a:pos x="25" y="21"/>
                  </a:cxn>
                  <a:cxn ang="0">
                    <a:pos x="25" y="24"/>
                  </a:cxn>
                  <a:cxn ang="0">
                    <a:pos x="27" y="3"/>
                  </a:cxn>
                  <a:cxn ang="0">
                    <a:pos x="2" y="0"/>
                  </a:cxn>
                  <a:cxn ang="0">
                    <a:pos x="0" y="21"/>
                  </a:cxn>
                  <a:cxn ang="0">
                    <a:pos x="0" y="24"/>
                  </a:cxn>
                  <a:cxn ang="0">
                    <a:pos x="0" y="21"/>
                  </a:cxn>
                  <a:cxn ang="0">
                    <a:pos x="0" y="23"/>
                  </a:cxn>
                  <a:cxn ang="0">
                    <a:pos x="0" y="24"/>
                  </a:cxn>
                  <a:cxn ang="0">
                    <a:pos x="25" y="21"/>
                  </a:cxn>
                </a:cxnLst>
                <a:rect l="0" t="0" r="r" b="b"/>
                <a:pathLst>
                  <a:path w="27" h="24">
                    <a:moveTo>
                      <a:pt x="25" y="21"/>
                    </a:moveTo>
                    <a:lnTo>
                      <a:pt x="25" y="24"/>
                    </a:lnTo>
                    <a:lnTo>
                      <a:pt x="27" y="3"/>
                    </a:lnTo>
                    <a:lnTo>
                      <a:pt x="2" y="0"/>
                    </a:lnTo>
                    <a:lnTo>
                      <a:pt x="0" y="21"/>
                    </a:lnTo>
                    <a:lnTo>
                      <a:pt x="0" y="24"/>
                    </a:lnTo>
                    <a:lnTo>
                      <a:pt x="0" y="21"/>
                    </a:lnTo>
                    <a:lnTo>
                      <a:pt x="0" y="23"/>
                    </a:lnTo>
                    <a:lnTo>
                      <a:pt x="0" y="24"/>
                    </a:lnTo>
                    <a:lnTo>
                      <a:pt x="25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22" name="Freeform 1018"/>
              <p:cNvSpPr>
                <a:spLocks/>
              </p:cNvSpPr>
              <p:nvPr/>
            </p:nvSpPr>
            <p:spPr bwMode="auto">
              <a:xfrm>
                <a:off x="766" y="1684"/>
                <a:ext cx="26" cy="4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12" y="2"/>
                  </a:cxn>
                  <a:cxn ang="0">
                    <a:pos x="0" y="3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25" y="0"/>
                  </a:cxn>
                </a:cxnLst>
                <a:rect l="0" t="0" r="r" b="b"/>
                <a:pathLst>
                  <a:path w="25" h="3">
                    <a:moveTo>
                      <a:pt x="25" y="0"/>
                    </a:move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12" y="2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23" name="Freeform 1019"/>
              <p:cNvSpPr>
                <a:spLocks/>
              </p:cNvSpPr>
              <p:nvPr/>
            </p:nvSpPr>
            <p:spPr bwMode="auto">
              <a:xfrm>
                <a:off x="766" y="1684"/>
                <a:ext cx="27" cy="22"/>
              </a:xfrm>
              <a:custGeom>
                <a:avLst/>
                <a:gdLst/>
                <a:ahLst/>
                <a:cxnLst>
                  <a:cxn ang="0">
                    <a:pos x="27" y="19"/>
                  </a:cxn>
                  <a:cxn ang="0">
                    <a:pos x="27" y="17"/>
                  </a:cxn>
                  <a:cxn ang="0">
                    <a:pos x="25" y="0"/>
                  </a:cxn>
                  <a:cxn ang="0">
                    <a:pos x="0" y="3"/>
                  </a:cxn>
                  <a:cxn ang="0">
                    <a:pos x="2" y="21"/>
                  </a:cxn>
                  <a:cxn ang="0">
                    <a:pos x="2" y="19"/>
                  </a:cxn>
                  <a:cxn ang="0">
                    <a:pos x="27" y="19"/>
                  </a:cxn>
                </a:cxnLst>
                <a:rect l="0" t="0" r="r" b="b"/>
                <a:pathLst>
                  <a:path w="27" h="21">
                    <a:moveTo>
                      <a:pt x="27" y="19"/>
                    </a:moveTo>
                    <a:lnTo>
                      <a:pt x="27" y="17"/>
                    </a:lnTo>
                    <a:lnTo>
                      <a:pt x="25" y="0"/>
                    </a:lnTo>
                    <a:lnTo>
                      <a:pt x="0" y="3"/>
                    </a:lnTo>
                    <a:lnTo>
                      <a:pt x="2" y="21"/>
                    </a:lnTo>
                    <a:lnTo>
                      <a:pt x="2" y="19"/>
                    </a:lnTo>
                    <a:lnTo>
                      <a:pt x="27" y="1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24" name="Freeform 1020"/>
              <p:cNvSpPr>
                <a:spLocks/>
              </p:cNvSpPr>
              <p:nvPr/>
            </p:nvSpPr>
            <p:spPr bwMode="auto">
              <a:xfrm>
                <a:off x="770" y="1704"/>
                <a:ext cx="24" cy="22"/>
              </a:xfrm>
              <a:custGeom>
                <a:avLst/>
                <a:gdLst/>
                <a:ahLst/>
                <a:cxnLst>
                  <a:cxn ang="0">
                    <a:pos x="24" y="22"/>
                  </a:cxn>
                  <a:cxn ang="0">
                    <a:pos x="25" y="17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17"/>
                  </a:cxn>
                  <a:cxn ang="0">
                    <a:pos x="2" y="11"/>
                  </a:cxn>
                  <a:cxn ang="0">
                    <a:pos x="24" y="22"/>
                  </a:cxn>
                  <a:cxn ang="0">
                    <a:pos x="25" y="20"/>
                  </a:cxn>
                  <a:cxn ang="0">
                    <a:pos x="25" y="17"/>
                  </a:cxn>
                  <a:cxn ang="0">
                    <a:pos x="24" y="22"/>
                  </a:cxn>
                </a:cxnLst>
                <a:rect l="0" t="0" r="r" b="b"/>
                <a:pathLst>
                  <a:path w="25" h="22">
                    <a:moveTo>
                      <a:pt x="24" y="22"/>
                    </a:moveTo>
                    <a:lnTo>
                      <a:pt x="25" y="17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7"/>
                    </a:lnTo>
                    <a:lnTo>
                      <a:pt x="2" y="11"/>
                    </a:lnTo>
                    <a:lnTo>
                      <a:pt x="24" y="22"/>
                    </a:lnTo>
                    <a:lnTo>
                      <a:pt x="25" y="20"/>
                    </a:lnTo>
                    <a:lnTo>
                      <a:pt x="25" y="17"/>
                    </a:lnTo>
                    <a:lnTo>
                      <a:pt x="24" y="2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25" name="Freeform 1021"/>
              <p:cNvSpPr>
                <a:spLocks/>
              </p:cNvSpPr>
              <p:nvPr/>
            </p:nvSpPr>
            <p:spPr bwMode="auto">
              <a:xfrm>
                <a:off x="763" y="1714"/>
                <a:ext cx="31" cy="32"/>
              </a:xfrm>
              <a:custGeom>
                <a:avLst/>
                <a:gdLst/>
                <a:ahLst/>
                <a:cxnLst>
                  <a:cxn ang="0">
                    <a:pos x="21" y="31"/>
                  </a:cxn>
                  <a:cxn ang="0">
                    <a:pos x="22" y="28"/>
                  </a:cxn>
                  <a:cxn ang="0">
                    <a:pos x="31" y="11"/>
                  </a:cxn>
                  <a:cxn ang="0">
                    <a:pos x="9" y="0"/>
                  </a:cxn>
                  <a:cxn ang="0">
                    <a:pos x="0" y="17"/>
                  </a:cxn>
                  <a:cxn ang="0">
                    <a:pos x="2" y="15"/>
                  </a:cxn>
                  <a:cxn ang="0">
                    <a:pos x="21" y="31"/>
                  </a:cxn>
                  <a:cxn ang="0">
                    <a:pos x="22" y="29"/>
                  </a:cxn>
                  <a:cxn ang="0">
                    <a:pos x="22" y="28"/>
                  </a:cxn>
                  <a:cxn ang="0">
                    <a:pos x="21" y="31"/>
                  </a:cxn>
                </a:cxnLst>
                <a:rect l="0" t="0" r="r" b="b"/>
                <a:pathLst>
                  <a:path w="31" h="31">
                    <a:moveTo>
                      <a:pt x="21" y="31"/>
                    </a:moveTo>
                    <a:lnTo>
                      <a:pt x="22" y="28"/>
                    </a:lnTo>
                    <a:lnTo>
                      <a:pt x="31" y="11"/>
                    </a:lnTo>
                    <a:lnTo>
                      <a:pt x="9" y="0"/>
                    </a:lnTo>
                    <a:lnTo>
                      <a:pt x="0" y="17"/>
                    </a:lnTo>
                    <a:lnTo>
                      <a:pt x="2" y="15"/>
                    </a:lnTo>
                    <a:lnTo>
                      <a:pt x="21" y="31"/>
                    </a:lnTo>
                    <a:lnTo>
                      <a:pt x="22" y="29"/>
                    </a:lnTo>
                    <a:lnTo>
                      <a:pt x="22" y="28"/>
                    </a:lnTo>
                    <a:lnTo>
                      <a:pt x="21" y="3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26" name="Freeform 1022"/>
              <p:cNvSpPr>
                <a:spLocks/>
              </p:cNvSpPr>
              <p:nvPr/>
            </p:nvSpPr>
            <p:spPr bwMode="auto">
              <a:xfrm>
                <a:off x="764" y="1730"/>
                <a:ext cx="19" cy="16"/>
              </a:xfrm>
              <a:custGeom>
                <a:avLst/>
                <a:gdLst/>
                <a:ahLst/>
                <a:cxnLst>
                  <a:cxn ang="0">
                    <a:pos x="19" y="16"/>
                  </a:cxn>
                  <a:cxn ang="0">
                    <a:pos x="9" y="8"/>
                  </a:cxn>
                  <a:cxn ang="0">
                    <a:pos x="9" y="8"/>
                  </a:cxn>
                  <a:cxn ang="0">
                    <a:pos x="9" y="8"/>
                  </a:cxn>
                  <a:cxn ang="0">
                    <a:pos x="9" y="8"/>
                  </a:cxn>
                  <a:cxn ang="0">
                    <a:pos x="0" y="0"/>
                  </a:cxn>
                  <a:cxn ang="0">
                    <a:pos x="19" y="16"/>
                  </a:cxn>
                  <a:cxn ang="0">
                    <a:pos x="20" y="14"/>
                  </a:cxn>
                  <a:cxn ang="0">
                    <a:pos x="20" y="13"/>
                  </a:cxn>
                  <a:cxn ang="0">
                    <a:pos x="19" y="16"/>
                  </a:cxn>
                </a:cxnLst>
                <a:rect l="0" t="0" r="r" b="b"/>
                <a:pathLst>
                  <a:path w="20" h="16">
                    <a:moveTo>
                      <a:pt x="19" y="16"/>
                    </a:moveTo>
                    <a:lnTo>
                      <a:pt x="9" y="8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0" y="0"/>
                    </a:lnTo>
                    <a:lnTo>
                      <a:pt x="19" y="16"/>
                    </a:lnTo>
                    <a:lnTo>
                      <a:pt x="20" y="14"/>
                    </a:lnTo>
                    <a:lnTo>
                      <a:pt x="20" y="13"/>
                    </a:lnTo>
                    <a:lnTo>
                      <a:pt x="19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27" name="Freeform 1023"/>
              <p:cNvSpPr>
                <a:spLocks/>
              </p:cNvSpPr>
              <p:nvPr/>
            </p:nvSpPr>
            <p:spPr bwMode="auto">
              <a:xfrm>
                <a:off x="749" y="1730"/>
                <a:ext cx="34" cy="32"/>
              </a:xfrm>
              <a:custGeom>
                <a:avLst/>
                <a:gdLst/>
                <a:ahLst/>
                <a:cxnLst>
                  <a:cxn ang="0">
                    <a:pos x="19" y="33"/>
                  </a:cxn>
                  <a:cxn ang="0">
                    <a:pos x="19" y="33"/>
                  </a:cxn>
                  <a:cxn ang="0">
                    <a:pos x="33" y="16"/>
                  </a:cxn>
                  <a:cxn ang="0">
                    <a:pos x="14" y="0"/>
                  </a:cxn>
                  <a:cxn ang="0">
                    <a:pos x="0" y="18"/>
                  </a:cxn>
                  <a:cxn ang="0">
                    <a:pos x="0" y="18"/>
                  </a:cxn>
                  <a:cxn ang="0">
                    <a:pos x="19" y="33"/>
                  </a:cxn>
                </a:cxnLst>
                <a:rect l="0" t="0" r="r" b="b"/>
                <a:pathLst>
                  <a:path w="33" h="33">
                    <a:moveTo>
                      <a:pt x="19" y="33"/>
                    </a:moveTo>
                    <a:lnTo>
                      <a:pt x="19" y="33"/>
                    </a:lnTo>
                    <a:lnTo>
                      <a:pt x="33" y="16"/>
                    </a:lnTo>
                    <a:lnTo>
                      <a:pt x="14" y="0"/>
                    </a:lnTo>
                    <a:lnTo>
                      <a:pt x="0" y="18"/>
                    </a:lnTo>
                    <a:lnTo>
                      <a:pt x="0" y="18"/>
                    </a:lnTo>
                    <a:lnTo>
                      <a:pt x="19" y="3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28" name="Freeform 1024"/>
              <p:cNvSpPr>
                <a:spLocks/>
              </p:cNvSpPr>
              <p:nvPr/>
            </p:nvSpPr>
            <p:spPr bwMode="auto">
              <a:xfrm>
                <a:off x="739" y="1748"/>
                <a:ext cx="31" cy="26"/>
              </a:xfrm>
              <a:custGeom>
                <a:avLst/>
                <a:gdLst/>
                <a:ahLst/>
                <a:cxnLst>
                  <a:cxn ang="0">
                    <a:pos x="24" y="21"/>
                  </a:cxn>
                  <a:cxn ang="0">
                    <a:pos x="21" y="26"/>
                  </a:cxn>
                  <a:cxn ang="0">
                    <a:pos x="30" y="15"/>
                  </a:cxn>
                  <a:cxn ang="0">
                    <a:pos x="11" y="0"/>
                  </a:cxn>
                  <a:cxn ang="0">
                    <a:pos x="2" y="11"/>
                  </a:cxn>
                  <a:cxn ang="0">
                    <a:pos x="0" y="16"/>
                  </a:cxn>
                  <a:cxn ang="0">
                    <a:pos x="2" y="11"/>
                  </a:cxn>
                  <a:cxn ang="0">
                    <a:pos x="0" y="13"/>
                  </a:cxn>
                  <a:cxn ang="0">
                    <a:pos x="0" y="16"/>
                  </a:cxn>
                  <a:cxn ang="0">
                    <a:pos x="24" y="21"/>
                  </a:cxn>
                </a:cxnLst>
                <a:rect l="0" t="0" r="r" b="b"/>
                <a:pathLst>
                  <a:path w="30" h="26">
                    <a:moveTo>
                      <a:pt x="24" y="21"/>
                    </a:moveTo>
                    <a:lnTo>
                      <a:pt x="21" y="26"/>
                    </a:lnTo>
                    <a:lnTo>
                      <a:pt x="30" y="15"/>
                    </a:lnTo>
                    <a:lnTo>
                      <a:pt x="11" y="0"/>
                    </a:lnTo>
                    <a:lnTo>
                      <a:pt x="2" y="11"/>
                    </a:lnTo>
                    <a:lnTo>
                      <a:pt x="0" y="16"/>
                    </a:lnTo>
                    <a:lnTo>
                      <a:pt x="2" y="11"/>
                    </a:lnTo>
                    <a:lnTo>
                      <a:pt x="0" y="13"/>
                    </a:lnTo>
                    <a:lnTo>
                      <a:pt x="0" y="16"/>
                    </a:lnTo>
                    <a:lnTo>
                      <a:pt x="24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29" name="Freeform 1025"/>
              <p:cNvSpPr>
                <a:spLocks/>
              </p:cNvSpPr>
              <p:nvPr/>
            </p:nvSpPr>
            <p:spPr bwMode="auto">
              <a:xfrm>
                <a:off x="735" y="1763"/>
                <a:ext cx="27" cy="20"/>
              </a:xfrm>
              <a:custGeom>
                <a:avLst/>
                <a:gdLst/>
                <a:ahLst/>
                <a:cxnLst>
                  <a:cxn ang="0">
                    <a:pos x="12" y="17"/>
                  </a:cxn>
                  <a:cxn ang="0">
                    <a:pos x="24" y="20"/>
                  </a:cxn>
                  <a:cxn ang="0">
                    <a:pos x="28" y="5"/>
                  </a:cxn>
                  <a:cxn ang="0">
                    <a:pos x="4" y="0"/>
                  </a:cxn>
                  <a:cxn ang="0">
                    <a:pos x="0" y="15"/>
                  </a:cxn>
                  <a:cxn ang="0">
                    <a:pos x="12" y="17"/>
                  </a:cxn>
                </a:cxnLst>
                <a:rect l="0" t="0" r="r" b="b"/>
                <a:pathLst>
                  <a:path w="28" h="20">
                    <a:moveTo>
                      <a:pt x="12" y="17"/>
                    </a:moveTo>
                    <a:lnTo>
                      <a:pt x="24" y="20"/>
                    </a:lnTo>
                    <a:lnTo>
                      <a:pt x="28" y="5"/>
                    </a:lnTo>
                    <a:lnTo>
                      <a:pt x="4" y="0"/>
                    </a:lnTo>
                    <a:lnTo>
                      <a:pt x="0" y="15"/>
                    </a:lnTo>
                    <a:lnTo>
                      <a:pt x="12" y="1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30" name="Freeform 1026"/>
              <p:cNvSpPr>
                <a:spLocks/>
              </p:cNvSpPr>
              <p:nvPr/>
            </p:nvSpPr>
            <p:spPr bwMode="auto">
              <a:xfrm>
                <a:off x="821" y="1594"/>
                <a:ext cx="26" cy="12"/>
              </a:xfrm>
              <a:custGeom>
                <a:avLst/>
                <a:gdLst/>
                <a:ahLst/>
                <a:cxnLst>
                  <a:cxn ang="0">
                    <a:pos x="25" y="13"/>
                  </a:cxn>
                  <a:cxn ang="0">
                    <a:pos x="25" y="11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11"/>
                  </a:cxn>
                  <a:cxn ang="0">
                    <a:pos x="0" y="9"/>
                  </a:cxn>
                  <a:cxn ang="0">
                    <a:pos x="25" y="13"/>
                  </a:cxn>
                </a:cxnLst>
                <a:rect l="0" t="0" r="r" b="b"/>
                <a:pathLst>
                  <a:path w="25" h="13">
                    <a:moveTo>
                      <a:pt x="25" y="13"/>
                    </a:moveTo>
                    <a:lnTo>
                      <a:pt x="25" y="11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1"/>
                    </a:lnTo>
                    <a:lnTo>
                      <a:pt x="0" y="9"/>
                    </a:lnTo>
                    <a:lnTo>
                      <a:pt x="25" y="1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31" name="Freeform 1027"/>
              <p:cNvSpPr>
                <a:spLocks/>
              </p:cNvSpPr>
              <p:nvPr/>
            </p:nvSpPr>
            <p:spPr bwMode="auto">
              <a:xfrm>
                <a:off x="819" y="1602"/>
                <a:ext cx="27" cy="20"/>
              </a:xfrm>
              <a:custGeom>
                <a:avLst/>
                <a:gdLst/>
                <a:ahLst/>
                <a:cxnLst>
                  <a:cxn ang="0">
                    <a:pos x="24" y="20"/>
                  </a:cxn>
                  <a:cxn ang="0">
                    <a:pos x="24" y="18"/>
                  </a:cxn>
                  <a:cxn ang="0">
                    <a:pos x="27" y="4"/>
                  </a:cxn>
                  <a:cxn ang="0">
                    <a:pos x="2" y="0"/>
                  </a:cxn>
                  <a:cxn ang="0">
                    <a:pos x="0" y="14"/>
                  </a:cxn>
                  <a:cxn ang="0">
                    <a:pos x="0" y="12"/>
                  </a:cxn>
                  <a:cxn ang="0">
                    <a:pos x="24" y="20"/>
                  </a:cxn>
                  <a:cxn ang="0">
                    <a:pos x="24" y="19"/>
                  </a:cxn>
                  <a:cxn ang="0">
                    <a:pos x="24" y="18"/>
                  </a:cxn>
                  <a:cxn ang="0">
                    <a:pos x="24" y="20"/>
                  </a:cxn>
                </a:cxnLst>
                <a:rect l="0" t="0" r="r" b="b"/>
                <a:pathLst>
                  <a:path w="27" h="20">
                    <a:moveTo>
                      <a:pt x="24" y="20"/>
                    </a:moveTo>
                    <a:lnTo>
                      <a:pt x="24" y="18"/>
                    </a:lnTo>
                    <a:lnTo>
                      <a:pt x="27" y="4"/>
                    </a:lnTo>
                    <a:lnTo>
                      <a:pt x="2" y="0"/>
                    </a:lnTo>
                    <a:lnTo>
                      <a:pt x="0" y="14"/>
                    </a:lnTo>
                    <a:lnTo>
                      <a:pt x="0" y="12"/>
                    </a:lnTo>
                    <a:lnTo>
                      <a:pt x="24" y="20"/>
                    </a:lnTo>
                    <a:lnTo>
                      <a:pt x="24" y="19"/>
                    </a:lnTo>
                    <a:lnTo>
                      <a:pt x="24" y="18"/>
                    </a:lnTo>
                    <a:lnTo>
                      <a:pt x="24" y="2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32" name="Freeform 1028"/>
              <p:cNvSpPr>
                <a:spLocks/>
              </p:cNvSpPr>
              <p:nvPr/>
            </p:nvSpPr>
            <p:spPr bwMode="auto">
              <a:xfrm>
                <a:off x="814" y="1614"/>
                <a:ext cx="29" cy="30"/>
              </a:xfrm>
              <a:custGeom>
                <a:avLst/>
                <a:gdLst/>
                <a:ahLst/>
                <a:cxnLst>
                  <a:cxn ang="0">
                    <a:pos x="21" y="29"/>
                  </a:cxn>
                  <a:cxn ang="0">
                    <a:pos x="23" y="26"/>
                  </a:cxn>
                  <a:cxn ang="0">
                    <a:pos x="30" y="8"/>
                  </a:cxn>
                  <a:cxn ang="0">
                    <a:pos x="6" y="0"/>
                  </a:cxn>
                  <a:cxn ang="0">
                    <a:pos x="0" y="17"/>
                  </a:cxn>
                  <a:cxn ang="0">
                    <a:pos x="2" y="14"/>
                  </a:cxn>
                  <a:cxn ang="0">
                    <a:pos x="21" y="29"/>
                  </a:cxn>
                  <a:cxn ang="0">
                    <a:pos x="23" y="28"/>
                  </a:cxn>
                  <a:cxn ang="0">
                    <a:pos x="23" y="26"/>
                  </a:cxn>
                  <a:cxn ang="0">
                    <a:pos x="21" y="29"/>
                  </a:cxn>
                </a:cxnLst>
                <a:rect l="0" t="0" r="r" b="b"/>
                <a:pathLst>
                  <a:path w="30" h="29">
                    <a:moveTo>
                      <a:pt x="21" y="29"/>
                    </a:moveTo>
                    <a:lnTo>
                      <a:pt x="23" y="26"/>
                    </a:lnTo>
                    <a:lnTo>
                      <a:pt x="30" y="8"/>
                    </a:lnTo>
                    <a:lnTo>
                      <a:pt x="6" y="0"/>
                    </a:lnTo>
                    <a:lnTo>
                      <a:pt x="0" y="17"/>
                    </a:lnTo>
                    <a:lnTo>
                      <a:pt x="2" y="14"/>
                    </a:lnTo>
                    <a:lnTo>
                      <a:pt x="21" y="29"/>
                    </a:lnTo>
                    <a:lnTo>
                      <a:pt x="23" y="28"/>
                    </a:lnTo>
                    <a:lnTo>
                      <a:pt x="23" y="26"/>
                    </a:lnTo>
                    <a:lnTo>
                      <a:pt x="21" y="2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33" name="Freeform 1029"/>
              <p:cNvSpPr>
                <a:spLocks/>
              </p:cNvSpPr>
              <p:nvPr/>
            </p:nvSpPr>
            <p:spPr bwMode="auto">
              <a:xfrm>
                <a:off x="816" y="1628"/>
                <a:ext cx="20" cy="16"/>
              </a:xfrm>
              <a:custGeom>
                <a:avLst/>
                <a:gdLst/>
                <a:ahLst/>
                <a:cxnLst>
                  <a:cxn ang="0">
                    <a:pos x="19" y="15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0" y="0"/>
                  </a:cxn>
                  <a:cxn ang="0">
                    <a:pos x="19" y="15"/>
                  </a:cxn>
                  <a:cxn ang="0">
                    <a:pos x="21" y="14"/>
                  </a:cxn>
                  <a:cxn ang="0">
                    <a:pos x="21" y="12"/>
                  </a:cxn>
                  <a:cxn ang="0">
                    <a:pos x="19" y="15"/>
                  </a:cxn>
                </a:cxnLst>
                <a:rect l="0" t="0" r="r" b="b"/>
                <a:pathLst>
                  <a:path w="21" h="15">
                    <a:moveTo>
                      <a:pt x="19" y="15"/>
                    </a:move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0" y="0"/>
                    </a:lnTo>
                    <a:lnTo>
                      <a:pt x="19" y="15"/>
                    </a:lnTo>
                    <a:lnTo>
                      <a:pt x="21" y="14"/>
                    </a:lnTo>
                    <a:lnTo>
                      <a:pt x="21" y="12"/>
                    </a:lnTo>
                    <a:lnTo>
                      <a:pt x="19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34" name="Freeform 1030"/>
              <p:cNvSpPr>
                <a:spLocks/>
              </p:cNvSpPr>
              <p:nvPr/>
            </p:nvSpPr>
            <p:spPr bwMode="auto">
              <a:xfrm>
                <a:off x="804" y="1628"/>
                <a:ext cx="31" cy="30"/>
              </a:xfrm>
              <a:custGeom>
                <a:avLst/>
                <a:gdLst/>
                <a:ahLst/>
                <a:cxnLst>
                  <a:cxn ang="0">
                    <a:pos x="19" y="30"/>
                  </a:cxn>
                  <a:cxn ang="0">
                    <a:pos x="19" y="29"/>
                  </a:cxn>
                  <a:cxn ang="0">
                    <a:pos x="30" y="15"/>
                  </a:cxn>
                  <a:cxn ang="0">
                    <a:pos x="11" y="0"/>
                  </a:cxn>
                  <a:cxn ang="0">
                    <a:pos x="0" y="15"/>
                  </a:cxn>
                  <a:cxn ang="0">
                    <a:pos x="0" y="14"/>
                  </a:cxn>
                  <a:cxn ang="0">
                    <a:pos x="19" y="30"/>
                  </a:cxn>
                </a:cxnLst>
                <a:rect l="0" t="0" r="r" b="b"/>
                <a:pathLst>
                  <a:path w="30" h="30">
                    <a:moveTo>
                      <a:pt x="19" y="30"/>
                    </a:moveTo>
                    <a:lnTo>
                      <a:pt x="19" y="29"/>
                    </a:lnTo>
                    <a:lnTo>
                      <a:pt x="30" y="15"/>
                    </a:lnTo>
                    <a:lnTo>
                      <a:pt x="11" y="0"/>
                    </a:lnTo>
                    <a:lnTo>
                      <a:pt x="0" y="15"/>
                    </a:lnTo>
                    <a:lnTo>
                      <a:pt x="0" y="14"/>
                    </a:lnTo>
                    <a:lnTo>
                      <a:pt x="19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35" name="Freeform 1031"/>
              <p:cNvSpPr>
                <a:spLocks/>
              </p:cNvSpPr>
              <p:nvPr/>
            </p:nvSpPr>
            <p:spPr bwMode="auto">
              <a:xfrm>
                <a:off x="792" y="1642"/>
                <a:ext cx="31" cy="30"/>
              </a:xfrm>
              <a:custGeom>
                <a:avLst/>
                <a:gdLst/>
                <a:ahLst/>
                <a:cxnLst>
                  <a:cxn ang="0">
                    <a:pos x="23" y="26"/>
                  </a:cxn>
                  <a:cxn ang="0">
                    <a:pos x="21" y="30"/>
                  </a:cxn>
                  <a:cxn ang="0">
                    <a:pos x="32" y="16"/>
                  </a:cxn>
                  <a:cxn ang="0">
                    <a:pos x="13" y="0"/>
                  </a:cxn>
                  <a:cxn ang="0">
                    <a:pos x="2" y="14"/>
                  </a:cxn>
                  <a:cxn ang="0">
                    <a:pos x="0" y="18"/>
                  </a:cxn>
                  <a:cxn ang="0">
                    <a:pos x="2" y="14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23" y="26"/>
                  </a:cxn>
                </a:cxnLst>
                <a:rect l="0" t="0" r="r" b="b"/>
                <a:pathLst>
                  <a:path w="32" h="30">
                    <a:moveTo>
                      <a:pt x="23" y="26"/>
                    </a:moveTo>
                    <a:lnTo>
                      <a:pt x="21" y="30"/>
                    </a:lnTo>
                    <a:lnTo>
                      <a:pt x="32" y="16"/>
                    </a:lnTo>
                    <a:lnTo>
                      <a:pt x="13" y="0"/>
                    </a:lnTo>
                    <a:lnTo>
                      <a:pt x="2" y="14"/>
                    </a:lnTo>
                    <a:lnTo>
                      <a:pt x="0" y="18"/>
                    </a:lnTo>
                    <a:lnTo>
                      <a:pt x="2" y="14"/>
                    </a:lnTo>
                    <a:lnTo>
                      <a:pt x="0" y="16"/>
                    </a:lnTo>
                    <a:lnTo>
                      <a:pt x="0" y="18"/>
                    </a:lnTo>
                    <a:lnTo>
                      <a:pt x="23" y="2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36" name="Freeform 1032"/>
              <p:cNvSpPr>
                <a:spLocks/>
              </p:cNvSpPr>
              <p:nvPr/>
            </p:nvSpPr>
            <p:spPr bwMode="auto">
              <a:xfrm>
                <a:off x="783" y="1660"/>
                <a:ext cx="31" cy="26"/>
              </a:xfrm>
              <a:custGeom>
                <a:avLst/>
                <a:gdLst/>
                <a:ahLst/>
                <a:cxnLst>
                  <a:cxn ang="0">
                    <a:pos x="25" y="18"/>
                  </a:cxn>
                  <a:cxn ang="0">
                    <a:pos x="25" y="25"/>
                  </a:cxn>
                  <a:cxn ang="0">
                    <a:pos x="31" y="8"/>
                  </a:cxn>
                  <a:cxn ang="0">
                    <a:pos x="8" y="0"/>
                  </a:cxn>
                  <a:cxn ang="0">
                    <a:pos x="2" y="17"/>
                  </a:cxn>
                  <a:cxn ang="0">
                    <a:pos x="1" y="24"/>
                  </a:cxn>
                  <a:cxn ang="0">
                    <a:pos x="2" y="17"/>
                  </a:cxn>
                  <a:cxn ang="0">
                    <a:pos x="0" y="20"/>
                  </a:cxn>
                  <a:cxn ang="0">
                    <a:pos x="1" y="24"/>
                  </a:cxn>
                  <a:cxn ang="0">
                    <a:pos x="25" y="18"/>
                  </a:cxn>
                </a:cxnLst>
                <a:rect l="0" t="0" r="r" b="b"/>
                <a:pathLst>
                  <a:path w="31" h="25">
                    <a:moveTo>
                      <a:pt x="25" y="18"/>
                    </a:moveTo>
                    <a:lnTo>
                      <a:pt x="25" y="25"/>
                    </a:lnTo>
                    <a:lnTo>
                      <a:pt x="31" y="8"/>
                    </a:lnTo>
                    <a:lnTo>
                      <a:pt x="8" y="0"/>
                    </a:lnTo>
                    <a:lnTo>
                      <a:pt x="2" y="17"/>
                    </a:lnTo>
                    <a:lnTo>
                      <a:pt x="1" y="24"/>
                    </a:lnTo>
                    <a:lnTo>
                      <a:pt x="2" y="17"/>
                    </a:lnTo>
                    <a:lnTo>
                      <a:pt x="0" y="20"/>
                    </a:lnTo>
                    <a:lnTo>
                      <a:pt x="1" y="24"/>
                    </a:lnTo>
                    <a:lnTo>
                      <a:pt x="25" y="1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37" name="Freeform 1033"/>
              <p:cNvSpPr>
                <a:spLocks/>
              </p:cNvSpPr>
              <p:nvPr/>
            </p:nvSpPr>
            <p:spPr bwMode="auto">
              <a:xfrm>
                <a:off x="783" y="1678"/>
                <a:ext cx="26" cy="8"/>
              </a:xfrm>
              <a:custGeom>
                <a:avLst/>
                <a:gdLst/>
                <a:ahLst/>
                <a:cxnLst>
                  <a:cxn ang="0">
                    <a:pos x="25" y="1"/>
                  </a:cxn>
                  <a:cxn ang="0">
                    <a:pos x="13" y="4"/>
                  </a:cxn>
                  <a:cxn ang="0">
                    <a:pos x="13" y="4"/>
                  </a:cxn>
                  <a:cxn ang="0">
                    <a:pos x="13" y="4"/>
                  </a:cxn>
                  <a:cxn ang="0">
                    <a:pos x="13" y="4"/>
                  </a:cxn>
                  <a:cxn ang="0">
                    <a:pos x="1" y="7"/>
                  </a:cxn>
                  <a:cxn ang="0">
                    <a:pos x="2" y="0"/>
                  </a:cxn>
                  <a:cxn ang="0">
                    <a:pos x="0" y="3"/>
                  </a:cxn>
                  <a:cxn ang="0">
                    <a:pos x="1" y="7"/>
                  </a:cxn>
                  <a:cxn ang="0">
                    <a:pos x="25" y="1"/>
                  </a:cxn>
                </a:cxnLst>
                <a:rect l="0" t="0" r="r" b="b"/>
                <a:pathLst>
                  <a:path w="25" h="7">
                    <a:moveTo>
                      <a:pt x="25" y="1"/>
                    </a:moveTo>
                    <a:lnTo>
                      <a:pt x="13" y="4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3" y="4"/>
                    </a:lnTo>
                    <a:lnTo>
                      <a:pt x="1" y="7"/>
                    </a:lnTo>
                    <a:lnTo>
                      <a:pt x="2" y="0"/>
                    </a:lnTo>
                    <a:lnTo>
                      <a:pt x="0" y="3"/>
                    </a:lnTo>
                    <a:lnTo>
                      <a:pt x="1" y="7"/>
                    </a:lnTo>
                    <a:lnTo>
                      <a:pt x="25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38" name="Freeform 1034"/>
              <p:cNvSpPr>
                <a:spLocks/>
              </p:cNvSpPr>
              <p:nvPr/>
            </p:nvSpPr>
            <p:spPr bwMode="auto">
              <a:xfrm>
                <a:off x="783" y="1680"/>
                <a:ext cx="31" cy="26"/>
              </a:xfrm>
              <a:custGeom>
                <a:avLst/>
                <a:gdLst/>
                <a:ahLst/>
                <a:cxnLst>
                  <a:cxn ang="0">
                    <a:pos x="30" y="20"/>
                  </a:cxn>
                  <a:cxn ang="0">
                    <a:pos x="30" y="21"/>
                  </a:cxn>
                  <a:cxn ang="0">
                    <a:pos x="24" y="0"/>
                  </a:cxn>
                  <a:cxn ang="0">
                    <a:pos x="0" y="6"/>
                  </a:cxn>
                  <a:cxn ang="0">
                    <a:pos x="6" y="27"/>
                  </a:cxn>
                  <a:cxn ang="0">
                    <a:pos x="6" y="27"/>
                  </a:cxn>
                  <a:cxn ang="0">
                    <a:pos x="30" y="20"/>
                  </a:cxn>
                </a:cxnLst>
                <a:rect l="0" t="0" r="r" b="b"/>
                <a:pathLst>
                  <a:path w="30" h="27">
                    <a:moveTo>
                      <a:pt x="30" y="20"/>
                    </a:moveTo>
                    <a:lnTo>
                      <a:pt x="30" y="21"/>
                    </a:lnTo>
                    <a:lnTo>
                      <a:pt x="24" y="0"/>
                    </a:lnTo>
                    <a:lnTo>
                      <a:pt x="0" y="6"/>
                    </a:lnTo>
                    <a:lnTo>
                      <a:pt x="6" y="27"/>
                    </a:lnTo>
                    <a:lnTo>
                      <a:pt x="6" y="27"/>
                    </a:lnTo>
                    <a:lnTo>
                      <a:pt x="30" y="2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39" name="Freeform 1035"/>
              <p:cNvSpPr>
                <a:spLocks/>
              </p:cNvSpPr>
              <p:nvPr/>
            </p:nvSpPr>
            <p:spPr bwMode="auto">
              <a:xfrm>
                <a:off x="790" y="1700"/>
                <a:ext cx="31" cy="24"/>
              </a:xfrm>
              <a:custGeom>
                <a:avLst/>
                <a:gdLst/>
                <a:ahLst/>
                <a:cxnLst>
                  <a:cxn ang="0">
                    <a:pos x="30" y="21"/>
                  </a:cxn>
                  <a:cxn ang="0">
                    <a:pos x="29" y="17"/>
                  </a:cxn>
                  <a:cxn ang="0">
                    <a:pos x="24" y="0"/>
                  </a:cxn>
                  <a:cxn ang="0">
                    <a:pos x="0" y="7"/>
                  </a:cxn>
                  <a:cxn ang="0">
                    <a:pos x="5" y="25"/>
                  </a:cxn>
                  <a:cxn ang="0">
                    <a:pos x="5" y="21"/>
                  </a:cxn>
                  <a:cxn ang="0">
                    <a:pos x="30" y="21"/>
                  </a:cxn>
                  <a:cxn ang="0">
                    <a:pos x="30" y="19"/>
                  </a:cxn>
                  <a:cxn ang="0">
                    <a:pos x="29" y="17"/>
                  </a:cxn>
                  <a:cxn ang="0">
                    <a:pos x="30" y="21"/>
                  </a:cxn>
                </a:cxnLst>
                <a:rect l="0" t="0" r="r" b="b"/>
                <a:pathLst>
                  <a:path w="30" h="25">
                    <a:moveTo>
                      <a:pt x="30" y="21"/>
                    </a:moveTo>
                    <a:lnTo>
                      <a:pt x="29" y="17"/>
                    </a:lnTo>
                    <a:lnTo>
                      <a:pt x="24" y="0"/>
                    </a:lnTo>
                    <a:lnTo>
                      <a:pt x="0" y="7"/>
                    </a:lnTo>
                    <a:lnTo>
                      <a:pt x="5" y="25"/>
                    </a:lnTo>
                    <a:lnTo>
                      <a:pt x="5" y="21"/>
                    </a:lnTo>
                    <a:lnTo>
                      <a:pt x="30" y="21"/>
                    </a:lnTo>
                    <a:lnTo>
                      <a:pt x="30" y="19"/>
                    </a:lnTo>
                    <a:lnTo>
                      <a:pt x="29" y="17"/>
                    </a:lnTo>
                    <a:lnTo>
                      <a:pt x="30" y="2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40" name="Freeform 1036"/>
              <p:cNvSpPr>
                <a:spLocks/>
              </p:cNvSpPr>
              <p:nvPr/>
            </p:nvSpPr>
            <p:spPr bwMode="auto">
              <a:xfrm>
                <a:off x="795" y="1720"/>
                <a:ext cx="26" cy="18"/>
              </a:xfrm>
              <a:custGeom>
                <a:avLst/>
                <a:gdLst/>
                <a:ahLst/>
                <a:cxnLst>
                  <a:cxn ang="0">
                    <a:pos x="24" y="17"/>
                  </a:cxn>
                  <a:cxn ang="0">
                    <a:pos x="25" y="14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14"/>
                  </a:cxn>
                  <a:cxn ang="0">
                    <a:pos x="0" y="10"/>
                  </a:cxn>
                  <a:cxn ang="0">
                    <a:pos x="24" y="17"/>
                  </a:cxn>
                  <a:cxn ang="0">
                    <a:pos x="25" y="16"/>
                  </a:cxn>
                  <a:cxn ang="0">
                    <a:pos x="25" y="14"/>
                  </a:cxn>
                  <a:cxn ang="0">
                    <a:pos x="24" y="17"/>
                  </a:cxn>
                </a:cxnLst>
                <a:rect l="0" t="0" r="r" b="b"/>
                <a:pathLst>
                  <a:path w="25" h="17">
                    <a:moveTo>
                      <a:pt x="24" y="17"/>
                    </a:moveTo>
                    <a:lnTo>
                      <a:pt x="25" y="14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4"/>
                    </a:lnTo>
                    <a:lnTo>
                      <a:pt x="0" y="10"/>
                    </a:lnTo>
                    <a:lnTo>
                      <a:pt x="24" y="17"/>
                    </a:lnTo>
                    <a:lnTo>
                      <a:pt x="25" y="16"/>
                    </a:lnTo>
                    <a:lnTo>
                      <a:pt x="25" y="14"/>
                    </a:lnTo>
                    <a:lnTo>
                      <a:pt x="24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41" name="Freeform 1037"/>
              <p:cNvSpPr>
                <a:spLocks/>
              </p:cNvSpPr>
              <p:nvPr/>
            </p:nvSpPr>
            <p:spPr bwMode="auto">
              <a:xfrm>
                <a:off x="795" y="1730"/>
                <a:ext cx="26" cy="8"/>
              </a:xfrm>
              <a:custGeom>
                <a:avLst/>
                <a:gdLst/>
                <a:ahLst/>
                <a:cxnLst>
                  <a:cxn ang="0">
                    <a:pos x="24" y="7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0" y="0"/>
                  </a:cxn>
                  <a:cxn ang="0">
                    <a:pos x="24" y="7"/>
                  </a:cxn>
                  <a:cxn ang="0">
                    <a:pos x="25" y="6"/>
                  </a:cxn>
                  <a:cxn ang="0">
                    <a:pos x="25" y="4"/>
                  </a:cxn>
                  <a:cxn ang="0">
                    <a:pos x="24" y="7"/>
                  </a:cxn>
                </a:cxnLst>
                <a:rect l="0" t="0" r="r" b="b"/>
                <a:pathLst>
                  <a:path w="25" h="7">
                    <a:moveTo>
                      <a:pt x="24" y="7"/>
                    </a:move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0" y="0"/>
                    </a:lnTo>
                    <a:lnTo>
                      <a:pt x="24" y="7"/>
                    </a:lnTo>
                    <a:lnTo>
                      <a:pt x="25" y="6"/>
                    </a:lnTo>
                    <a:lnTo>
                      <a:pt x="25" y="4"/>
                    </a:lnTo>
                    <a:lnTo>
                      <a:pt x="24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42" name="Freeform 1038"/>
              <p:cNvSpPr>
                <a:spLocks/>
              </p:cNvSpPr>
              <p:nvPr/>
            </p:nvSpPr>
            <p:spPr bwMode="auto">
              <a:xfrm>
                <a:off x="794" y="1730"/>
                <a:ext cx="27" cy="22"/>
              </a:xfrm>
              <a:custGeom>
                <a:avLst/>
                <a:gdLst/>
                <a:ahLst/>
                <a:cxnLst>
                  <a:cxn ang="0">
                    <a:pos x="21" y="21"/>
                  </a:cxn>
                  <a:cxn ang="0">
                    <a:pos x="24" y="16"/>
                  </a:cxn>
                  <a:cxn ang="0">
                    <a:pos x="26" y="7"/>
                  </a:cxn>
                  <a:cxn ang="0">
                    <a:pos x="2" y="0"/>
                  </a:cxn>
                  <a:cxn ang="0">
                    <a:pos x="0" y="9"/>
                  </a:cxn>
                  <a:cxn ang="0">
                    <a:pos x="2" y="4"/>
                  </a:cxn>
                  <a:cxn ang="0">
                    <a:pos x="21" y="21"/>
                  </a:cxn>
                  <a:cxn ang="0">
                    <a:pos x="23" y="19"/>
                  </a:cxn>
                  <a:cxn ang="0">
                    <a:pos x="24" y="16"/>
                  </a:cxn>
                  <a:cxn ang="0">
                    <a:pos x="21" y="21"/>
                  </a:cxn>
                </a:cxnLst>
                <a:rect l="0" t="0" r="r" b="b"/>
                <a:pathLst>
                  <a:path w="26" h="21">
                    <a:moveTo>
                      <a:pt x="21" y="21"/>
                    </a:moveTo>
                    <a:lnTo>
                      <a:pt x="24" y="16"/>
                    </a:lnTo>
                    <a:lnTo>
                      <a:pt x="26" y="7"/>
                    </a:lnTo>
                    <a:lnTo>
                      <a:pt x="2" y="0"/>
                    </a:lnTo>
                    <a:lnTo>
                      <a:pt x="0" y="9"/>
                    </a:lnTo>
                    <a:lnTo>
                      <a:pt x="2" y="4"/>
                    </a:lnTo>
                    <a:lnTo>
                      <a:pt x="21" y="21"/>
                    </a:lnTo>
                    <a:lnTo>
                      <a:pt x="23" y="19"/>
                    </a:lnTo>
                    <a:lnTo>
                      <a:pt x="24" y="16"/>
                    </a:lnTo>
                    <a:lnTo>
                      <a:pt x="21" y="2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43" name="Freeform 1039"/>
              <p:cNvSpPr>
                <a:spLocks/>
              </p:cNvSpPr>
              <p:nvPr/>
            </p:nvSpPr>
            <p:spPr bwMode="auto">
              <a:xfrm>
                <a:off x="790" y="1734"/>
                <a:ext cx="24" cy="26"/>
              </a:xfrm>
              <a:custGeom>
                <a:avLst/>
                <a:gdLst/>
                <a:ahLst/>
                <a:cxnLst>
                  <a:cxn ang="0">
                    <a:pos x="16" y="25"/>
                  </a:cxn>
                  <a:cxn ang="0">
                    <a:pos x="18" y="23"/>
                  </a:cxn>
                  <a:cxn ang="0">
                    <a:pos x="24" y="17"/>
                  </a:cxn>
                  <a:cxn ang="0">
                    <a:pos x="5" y="0"/>
                  </a:cxn>
                  <a:cxn ang="0">
                    <a:pos x="0" y="6"/>
                  </a:cxn>
                  <a:cxn ang="0">
                    <a:pos x="2" y="4"/>
                  </a:cxn>
                  <a:cxn ang="0">
                    <a:pos x="16" y="25"/>
                  </a:cxn>
                  <a:cxn ang="0">
                    <a:pos x="17" y="24"/>
                  </a:cxn>
                  <a:cxn ang="0">
                    <a:pos x="18" y="23"/>
                  </a:cxn>
                  <a:cxn ang="0">
                    <a:pos x="16" y="25"/>
                  </a:cxn>
                </a:cxnLst>
                <a:rect l="0" t="0" r="r" b="b"/>
                <a:pathLst>
                  <a:path w="24" h="25">
                    <a:moveTo>
                      <a:pt x="16" y="25"/>
                    </a:moveTo>
                    <a:lnTo>
                      <a:pt x="18" y="23"/>
                    </a:lnTo>
                    <a:lnTo>
                      <a:pt x="24" y="17"/>
                    </a:lnTo>
                    <a:lnTo>
                      <a:pt x="5" y="0"/>
                    </a:lnTo>
                    <a:lnTo>
                      <a:pt x="0" y="6"/>
                    </a:lnTo>
                    <a:lnTo>
                      <a:pt x="2" y="4"/>
                    </a:lnTo>
                    <a:lnTo>
                      <a:pt x="16" y="25"/>
                    </a:lnTo>
                    <a:lnTo>
                      <a:pt x="17" y="24"/>
                    </a:lnTo>
                    <a:lnTo>
                      <a:pt x="18" y="23"/>
                    </a:lnTo>
                    <a:lnTo>
                      <a:pt x="16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44" name="Freeform 1040"/>
              <p:cNvSpPr>
                <a:spLocks/>
              </p:cNvSpPr>
              <p:nvPr/>
            </p:nvSpPr>
            <p:spPr bwMode="auto">
              <a:xfrm>
                <a:off x="783" y="1738"/>
                <a:ext cx="22" cy="28"/>
              </a:xfrm>
              <a:custGeom>
                <a:avLst/>
                <a:gdLst/>
                <a:ahLst/>
                <a:cxnLst>
                  <a:cxn ang="0">
                    <a:pos x="7" y="17"/>
                  </a:cxn>
                  <a:cxn ang="0">
                    <a:pos x="14" y="27"/>
                  </a:cxn>
                  <a:cxn ang="0">
                    <a:pos x="23" y="21"/>
                  </a:cxn>
                  <a:cxn ang="0">
                    <a:pos x="9" y="0"/>
                  </a:cxn>
                  <a:cxn ang="0">
                    <a:pos x="0" y="6"/>
                  </a:cxn>
                  <a:cxn ang="0">
                    <a:pos x="7" y="17"/>
                  </a:cxn>
                </a:cxnLst>
                <a:rect l="0" t="0" r="r" b="b"/>
                <a:pathLst>
                  <a:path w="23" h="27">
                    <a:moveTo>
                      <a:pt x="7" y="17"/>
                    </a:moveTo>
                    <a:lnTo>
                      <a:pt x="14" y="27"/>
                    </a:lnTo>
                    <a:lnTo>
                      <a:pt x="23" y="21"/>
                    </a:lnTo>
                    <a:lnTo>
                      <a:pt x="9" y="0"/>
                    </a:lnTo>
                    <a:lnTo>
                      <a:pt x="0" y="6"/>
                    </a:lnTo>
                    <a:lnTo>
                      <a:pt x="7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45" name="Freeform 1041"/>
              <p:cNvSpPr>
                <a:spLocks/>
              </p:cNvSpPr>
              <p:nvPr/>
            </p:nvSpPr>
            <p:spPr bwMode="auto">
              <a:xfrm>
                <a:off x="843" y="1596"/>
                <a:ext cx="24" cy="12"/>
              </a:xfrm>
              <a:custGeom>
                <a:avLst/>
                <a:gdLst/>
                <a:ahLst/>
                <a:cxnLst>
                  <a:cxn ang="0">
                    <a:pos x="25" y="12"/>
                  </a:cxn>
                  <a:cxn ang="0">
                    <a:pos x="25" y="12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25" y="12"/>
                  </a:cxn>
                </a:cxnLst>
                <a:rect l="0" t="0" r="r" b="b"/>
                <a:pathLst>
                  <a:path w="25" h="12">
                    <a:moveTo>
                      <a:pt x="25" y="12"/>
                    </a:moveTo>
                    <a:lnTo>
                      <a:pt x="25" y="12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25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46" name="Freeform 1042"/>
              <p:cNvSpPr>
                <a:spLocks/>
              </p:cNvSpPr>
              <p:nvPr/>
            </p:nvSpPr>
            <p:spPr bwMode="auto">
              <a:xfrm>
                <a:off x="843" y="1608"/>
                <a:ext cx="24" cy="24"/>
              </a:xfrm>
              <a:custGeom>
                <a:avLst/>
                <a:gdLst/>
                <a:ahLst/>
                <a:cxnLst>
                  <a:cxn ang="0">
                    <a:pos x="24" y="24"/>
                  </a:cxn>
                  <a:cxn ang="0">
                    <a:pos x="25" y="20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20"/>
                  </a:cxn>
                  <a:cxn ang="0">
                    <a:pos x="1" y="16"/>
                  </a:cxn>
                  <a:cxn ang="0">
                    <a:pos x="24" y="24"/>
                  </a:cxn>
                  <a:cxn ang="0">
                    <a:pos x="25" y="22"/>
                  </a:cxn>
                  <a:cxn ang="0">
                    <a:pos x="25" y="20"/>
                  </a:cxn>
                  <a:cxn ang="0">
                    <a:pos x="24" y="24"/>
                  </a:cxn>
                </a:cxnLst>
                <a:rect l="0" t="0" r="r" b="b"/>
                <a:pathLst>
                  <a:path w="25" h="24">
                    <a:moveTo>
                      <a:pt x="24" y="24"/>
                    </a:moveTo>
                    <a:lnTo>
                      <a:pt x="25" y="20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20"/>
                    </a:lnTo>
                    <a:lnTo>
                      <a:pt x="1" y="16"/>
                    </a:lnTo>
                    <a:lnTo>
                      <a:pt x="24" y="24"/>
                    </a:lnTo>
                    <a:lnTo>
                      <a:pt x="25" y="22"/>
                    </a:lnTo>
                    <a:lnTo>
                      <a:pt x="25" y="20"/>
                    </a:lnTo>
                    <a:lnTo>
                      <a:pt x="24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47" name="Freeform 1043"/>
              <p:cNvSpPr>
                <a:spLocks/>
              </p:cNvSpPr>
              <p:nvPr/>
            </p:nvSpPr>
            <p:spPr bwMode="auto">
              <a:xfrm>
                <a:off x="838" y="1624"/>
                <a:ext cx="29" cy="26"/>
              </a:xfrm>
              <a:custGeom>
                <a:avLst/>
                <a:gdLst/>
                <a:ahLst/>
                <a:cxnLst>
                  <a:cxn ang="0">
                    <a:pos x="22" y="27"/>
                  </a:cxn>
                  <a:cxn ang="0">
                    <a:pos x="23" y="25"/>
                  </a:cxn>
                  <a:cxn ang="0">
                    <a:pos x="29" y="8"/>
                  </a:cxn>
                  <a:cxn ang="0">
                    <a:pos x="6" y="0"/>
                  </a:cxn>
                  <a:cxn ang="0">
                    <a:pos x="0" y="17"/>
                  </a:cxn>
                  <a:cxn ang="0">
                    <a:pos x="0" y="15"/>
                  </a:cxn>
                  <a:cxn ang="0">
                    <a:pos x="22" y="27"/>
                  </a:cxn>
                  <a:cxn ang="0">
                    <a:pos x="23" y="26"/>
                  </a:cxn>
                  <a:cxn ang="0">
                    <a:pos x="23" y="25"/>
                  </a:cxn>
                  <a:cxn ang="0">
                    <a:pos x="22" y="27"/>
                  </a:cxn>
                </a:cxnLst>
                <a:rect l="0" t="0" r="r" b="b"/>
                <a:pathLst>
                  <a:path w="29" h="27">
                    <a:moveTo>
                      <a:pt x="22" y="27"/>
                    </a:moveTo>
                    <a:lnTo>
                      <a:pt x="23" y="25"/>
                    </a:lnTo>
                    <a:lnTo>
                      <a:pt x="29" y="8"/>
                    </a:lnTo>
                    <a:lnTo>
                      <a:pt x="6" y="0"/>
                    </a:lnTo>
                    <a:lnTo>
                      <a:pt x="0" y="17"/>
                    </a:lnTo>
                    <a:lnTo>
                      <a:pt x="0" y="15"/>
                    </a:lnTo>
                    <a:lnTo>
                      <a:pt x="22" y="27"/>
                    </a:lnTo>
                    <a:lnTo>
                      <a:pt x="23" y="26"/>
                    </a:lnTo>
                    <a:lnTo>
                      <a:pt x="23" y="25"/>
                    </a:lnTo>
                    <a:lnTo>
                      <a:pt x="22" y="2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48" name="Freeform 1044"/>
              <p:cNvSpPr>
                <a:spLocks/>
              </p:cNvSpPr>
              <p:nvPr/>
            </p:nvSpPr>
            <p:spPr bwMode="auto">
              <a:xfrm>
                <a:off x="838" y="1638"/>
                <a:ext cx="22" cy="12"/>
              </a:xfrm>
              <a:custGeom>
                <a:avLst/>
                <a:gdLst/>
                <a:ahLst/>
                <a:cxnLst>
                  <a:cxn ang="0">
                    <a:pos x="22" y="12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0" y="0"/>
                  </a:cxn>
                  <a:cxn ang="0">
                    <a:pos x="22" y="12"/>
                  </a:cxn>
                  <a:cxn ang="0">
                    <a:pos x="23" y="11"/>
                  </a:cxn>
                  <a:cxn ang="0">
                    <a:pos x="23" y="10"/>
                  </a:cxn>
                  <a:cxn ang="0">
                    <a:pos x="22" y="12"/>
                  </a:cxn>
                </a:cxnLst>
                <a:rect l="0" t="0" r="r" b="b"/>
                <a:pathLst>
                  <a:path w="23" h="12">
                    <a:moveTo>
                      <a:pt x="22" y="12"/>
                    </a:move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0" y="0"/>
                    </a:lnTo>
                    <a:lnTo>
                      <a:pt x="22" y="12"/>
                    </a:lnTo>
                    <a:lnTo>
                      <a:pt x="23" y="11"/>
                    </a:lnTo>
                    <a:lnTo>
                      <a:pt x="23" y="10"/>
                    </a:lnTo>
                    <a:lnTo>
                      <a:pt x="22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49" name="Freeform 1045"/>
              <p:cNvSpPr>
                <a:spLocks/>
              </p:cNvSpPr>
              <p:nvPr/>
            </p:nvSpPr>
            <p:spPr bwMode="auto">
              <a:xfrm>
                <a:off x="829" y="1638"/>
                <a:ext cx="31" cy="28"/>
              </a:xfrm>
              <a:custGeom>
                <a:avLst/>
                <a:gdLst/>
                <a:ahLst/>
                <a:cxnLst>
                  <a:cxn ang="0">
                    <a:pos x="21" y="27"/>
                  </a:cxn>
                  <a:cxn ang="0">
                    <a:pos x="21" y="27"/>
                  </a:cxn>
                  <a:cxn ang="0">
                    <a:pos x="30" y="12"/>
                  </a:cxn>
                  <a:cxn ang="0">
                    <a:pos x="8" y="0"/>
                  </a:cxn>
                  <a:cxn ang="0">
                    <a:pos x="0" y="14"/>
                  </a:cxn>
                  <a:cxn ang="0">
                    <a:pos x="0" y="14"/>
                  </a:cxn>
                  <a:cxn ang="0">
                    <a:pos x="21" y="27"/>
                  </a:cxn>
                </a:cxnLst>
                <a:rect l="0" t="0" r="r" b="b"/>
                <a:pathLst>
                  <a:path w="30" h="27">
                    <a:moveTo>
                      <a:pt x="21" y="27"/>
                    </a:moveTo>
                    <a:lnTo>
                      <a:pt x="21" y="27"/>
                    </a:lnTo>
                    <a:lnTo>
                      <a:pt x="30" y="12"/>
                    </a:lnTo>
                    <a:lnTo>
                      <a:pt x="8" y="0"/>
                    </a:lnTo>
                    <a:lnTo>
                      <a:pt x="0" y="14"/>
                    </a:lnTo>
                    <a:lnTo>
                      <a:pt x="0" y="14"/>
                    </a:lnTo>
                    <a:lnTo>
                      <a:pt x="21" y="2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50" name="Freeform 1046"/>
              <p:cNvSpPr>
                <a:spLocks/>
              </p:cNvSpPr>
              <p:nvPr/>
            </p:nvSpPr>
            <p:spPr bwMode="auto">
              <a:xfrm>
                <a:off x="819" y="1652"/>
                <a:ext cx="31" cy="28"/>
              </a:xfrm>
              <a:custGeom>
                <a:avLst/>
                <a:gdLst/>
                <a:ahLst/>
                <a:cxnLst>
                  <a:cxn ang="0">
                    <a:pos x="24" y="23"/>
                  </a:cxn>
                  <a:cxn ang="0">
                    <a:pos x="23" y="27"/>
                  </a:cxn>
                  <a:cxn ang="0">
                    <a:pos x="31" y="13"/>
                  </a:cxn>
                  <a:cxn ang="0">
                    <a:pos x="10" y="0"/>
                  </a:cxn>
                  <a:cxn ang="0">
                    <a:pos x="1" y="14"/>
                  </a:cxn>
                  <a:cxn ang="0">
                    <a:pos x="0" y="17"/>
                  </a:cxn>
                  <a:cxn ang="0">
                    <a:pos x="1" y="14"/>
                  </a:cxn>
                  <a:cxn ang="0">
                    <a:pos x="0" y="16"/>
                  </a:cxn>
                  <a:cxn ang="0">
                    <a:pos x="0" y="17"/>
                  </a:cxn>
                  <a:cxn ang="0">
                    <a:pos x="24" y="23"/>
                  </a:cxn>
                </a:cxnLst>
                <a:rect l="0" t="0" r="r" b="b"/>
                <a:pathLst>
                  <a:path w="31" h="27">
                    <a:moveTo>
                      <a:pt x="24" y="23"/>
                    </a:moveTo>
                    <a:lnTo>
                      <a:pt x="23" y="27"/>
                    </a:lnTo>
                    <a:lnTo>
                      <a:pt x="31" y="13"/>
                    </a:lnTo>
                    <a:lnTo>
                      <a:pt x="10" y="0"/>
                    </a:lnTo>
                    <a:lnTo>
                      <a:pt x="1" y="14"/>
                    </a:lnTo>
                    <a:lnTo>
                      <a:pt x="0" y="17"/>
                    </a:lnTo>
                    <a:lnTo>
                      <a:pt x="1" y="14"/>
                    </a:lnTo>
                    <a:lnTo>
                      <a:pt x="0" y="16"/>
                    </a:lnTo>
                    <a:lnTo>
                      <a:pt x="0" y="17"/>
                    </a:lnTo>
                    <a:lnTo>
                      <a:pt x="24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51" name="Freeform 1047"/>
              <p:cNvSpPr>
                <a:spLocks/>
              </p:cNvSpPr>
              <p:nvPr/>
            </p:nvSpPr>
            <p:spPr bwMode="auto">
              <a:xfrm>
                <a:off x="816" y="1670"/>
                <a:ext cx="27" cy="18"/>
              </a:xfrm>
              <a:custGeom>
                <a:avLst/>
                <a:gdLst/>
                <a:ahLst/>
                <a:cxnLst>
                  <a:cxn ang="0">
                    <a:pos x="25" y="13"/>
                  </a:cxn>
                  <a:cxn ang="0">
                    <a:pos x="25" y="18"/>
                  </a:cxn>
                  <a:cxn ang="0">
                    <a:pos x="28" y="6"/>
                  </a:cxn>
                  <a:cxn ang="0">
                    <a:pos x="4" y="0"/>
                  </a:cxn>
                  <a:cxn ang="0">
                    <a:pos x="1" y="13"/>
                  </a:cxn>
                  <a:cxn ang="0">
                    <a:pos x="1" y="18"/>
                  </a:cxn>
                  <a:cxn ang="0">
                    <a:pos x="1" y="13"/>
                  </a:cxn>
                  <a:cxn ang="0">
                    <a:pos x="0" y="16"/>
                  </a:cxn>
                  <a:cxn ang="0">
                    <a:pos x="1" y="18"/>
                  </a:cxn>
                  <a:cxn ang="0">
                    <a:pos x="25" y="13"/>
                  </a:cxn>
                </a:cxnLst>
                <a:rect l="0" t="0" r="r" b="b"/>
                <a:pathLst>
                  <a:path w="28" h="18">
                    <a:moveTo>
                      <a:pt x="25" y="13"/>
                    </a:moveTo>
                    <a:lnTo>
                      <a:pt x="25" y="18"/>
                    </a:lnTo>
                    <a:lnTo>
                      <a:pt x="28" y="6"/>
                    </a:lnTo>
                    <a:lnTo>
                      <a:pt x="4" y="0"/>
                    </a:lnTo>
                    <a:lnTo>
                      <a:pt x="1" y="13"/>
                    </a:lnTo>
                    <a:lnTo>
                      <a:pt x="1" y="18"/>
                    </a:lnTo>
                    <a:lnTo>
                      <a:pt x="1" y="13"/>
                    </a:lnTo>
                    <a:lnTo>
                      <a:pt x="0" y="16"/>
                    </a:lnTo>
                    <a:lnTo>
                      <a:pt x="1" y="18"/>
                    </a:lnTo>
                    <a:lnTo>
                      <a:pt x="25" y="1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52" name="Freeform 1048"/>
              <p:cNvSpPr>
                <a:spLocks/>
              </p:cNvSpPr>
              <p:nvPr/>
            </p:nvSpPr>
            <p:spPr bwMode="auto">
              <a:xfrm>
                <a:off x="816" y="1684"/>
                <a:ext cx="24" cy="4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13" y="3"/>
                  </a:cxn>
                  <a:cxn ang="0">
                    <a:pos x="13" y="3"/>
                  </a:cxn>
                  <a:cxn ang="0">
                    <a:pos x="13" y="3"/>
                  </a:cxn>
                  <a:cxn ang="0">
                    <a:pos x="13" y="3"/>
                  </a:cxn>
                  <a:cxn ang="0">
                    <a:pos x="1" y="5"/>
                  </a:cxn>
                  <a:cxn ang="0">
                    <a:pos x="1" y="0"/>
                  </a:cxn>
                  <a:cxn ang="0">
                    <a:pos x="0" y="3"/>
                  </a:cxn>
                  <a:cxn ang="0">
                    <a:pos x="1" y="5"/>
                  </a:cxn>
                  <a:cxn ang="0">
                    <a:pos x="25" y="0"/>
                  </a:cxn>
                </a:cxnLst>
                <a:rect l="0" t="0" r="r" b="b"/>
                <a:pathLst>
                  <a:path w="25" h="5">
                    <a:moveTo>
                      <a:pt x="25" y="0"/>
                    </a:moveTo>
                    <a:lnTo>
                      <a:pt x="13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3" y="3"/>
                    </a:lnTo>
                    <a:lnTo>
                      <a:pt x="1" y="5"/>
                    </a:lnTo>
                    <a:lnTo>
                      <a:pt x="1" y="0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53" name="Freeform 1049"/>
              <p:cNvSpPr>
                <a:spLocks/>
              </p:cNvSpPr>
              <p:nvPr/>
            </p:nvSpPr>
            <p:spPr bwMode="auto">
              <a:xfrm>
                <a:off x="816" y="1684"/>
                <a:ext cx="27" cy="18"/>
              </a:xfrm>
              <a:custGeom>
                <a:avLst/>
                <a:gdLst/>
                <a:ahLst/>
                <a:cxnLst>
                  <a:cxn ang="0">
                    <a:pos x="27" y="14"/>
                  </a:cxn>
                  <a:cxn ang="0">
                    <a:pos x="27" y="14"/>
                  </a:cxn>
                  <a:cxn ang="0">
                    <a:pos x="24" y="0"/>
                  </a:cxn>
                  <a:cxn ang="0">
                    <a:pos x="0" y="5"/>
                  </a:cxn>
                  <a:cxn ang="0">
                    <a:pos x="3" y="19"/>
                  </a:cxn>
                  <a:cxn ang="0">
                    <a:pos x="3" y="19"/>
                  </a:cxn>
                  <a:cxn ang="0">
                    <a:pos x="27" y="14"/>
                  </a:cxn>
                </a:cxnLst>
                <a:rect l="0" t="0" r="r" b="b"/>
                <a:pathLst>
                  <a:path w="27" h="19">
                    <a:moveTo>
                      <a:pt x="27" y="14"/>
                    </a:moveTo>
                    <a:lnTo>
                      <a:pt x="27" y="14"/>
                    </a:lnTo>
                    <a:lnTo>
                      <a:pt x="24" y="0"/>
                    </a:lnTo>
                    <a:lnTo>
                      <a:pt x="0" y="5"/>
                    </a:lnTo>
                    <a:lnTo>
                      <a:pt x="3" y="19"/>
                    </a:lnTo>
                    <a:lnTo>
                      <a:pt x="3" y="19"/>
                    </a:lnTo>
                    <a:lnTo>
                      <a:pt x="27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54" name="Freeform 1050"/>
              <p:cNvSpPr>
                <a:spLocks/>
              </p:cNvSpPr>
              <p:nvPr/>
            </p:nvSpPr>
            <p:spPr bwMode="auto">
              <a:xfrm>
                <a:off x="819" y="1698"/>
                <a:ext cx="27" cy="16"/>
              </a:xfrm>
              <a:custGeom>
                <a:avLst/>
                <a:gdLst/>
                <a:ahLst/>
                <a:cxnLst>
                  <a:cxn ang="0">
                    <a:pos x="27" y="15"/>
                  </a:cxn>
                  <a:cxn ang="0">
                    <a:pos x="26" y="12"/>
                  </a:cxn>
                  <a:cxn ang="0">
                    <a:pos x="24" y="0"/>
                  </a:cxn>
                  <a:cxn ang="0">
                    <a:pos x="0" y="5"/>
                  </a:cxn>
                  <a:cxn ang="0">
                    <a:pos x="2" y="17"/>
                  </a:cxn>
                  <a:cxn ang="0">
                    <a:pos x="2" y="15"/>
                  </a:cxn>
                  <a:cxn ang="0">
                    <a:pos x="27" y="15"/>
                  </a:cxn>
                  <a:cxn ang="0">
                    <a:pos x="27" y="13"/>
                  </a:cxn>
                  <a:cxn ang="0">
                    <a:pos x="26" y="12"/>
                  </a:cxn>
                  <a:cxn ang="0">
                    <a:pos x="27" y="15"/>
                  </a:cxn>
                </a:cxnLst>
                <a:rect l="0" t="0" r="r" b="b"/>
                <a:pathLst>
                  <a:path w="27" h="17">
                    <a:moveTo>
                      <a:pt x="27" y="15"/>
                    </a:moveTo>
                    <a:lnTo>
                      <a:pt x="26" y="12"/>
                    </a:lnTo>
                    <a:lnTo>
                      <a:pt x="24" y="0"/>
                    </a:lnTo>
                    <a:lnTo>
                      <a:pt x="0" y="5"/>
                    </a:lnTo>
                    <a:lnTo>
                      <a:pt x="2" y="17"/>
                    </a:lnTo>
                    <a:lnTo>
                      <a:pt x="2" y="15"/>
                    </a:lnTo>
                    <a:lnTo>
                      <a:pt x="27" y="15"/>
                    </a:lnTo>
                    <a:lnTo>
                      <a:pt x="27" y="13"/>
                    </a:lnTo>
                    <a:lnTo>
                      <a:pt x="26" y="12"/>
                    </a:lnTo>
                    <a:lnTo>
                      <a:pt x="27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55" name="Freeform 1051"/>
              <p:cNvSpPr>
                <a:spLocks/>
              </p:cNvSpPr>
              <p:nvPr/>
            </p:nvSpPr>
            <p:spPr bwMode="auto">
              <a:xfrm>
                <a:off x="821" y="1712"/>
                <a:ext cx="26" cy="2"/>
              </a:xfrm>
              <a:custGeom>
                <a:avLst/>
                <a:gdLst/>
                <a:ahLst/>
                <a:cxnLst>
                  <a:cxn ang="0">
                    <a:pos x="12" y="2"/>
                  </a:cxn>
                  <a:cxn ang="0">
                    <a:pos x="25" y="2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12" y="2"/>
                  </a:cxn>
                </a:cxnLst>
                <a:rect l="0" t="0" r="r" b="b"/>
                <a:pathLst>
                  <a:path w="25" h="2">
                    <a:moveTo>
                      <a:pt x="12" y="2"/>
                    </a:moveTo>
                    <a:lnTo>
                      <a:pt x="25" y="2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12" y="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56" name="Freeform 1052"/>
              <p:cNvSpPr>
                <a:spLocks/>
              </p:cNvSpPr>
              <p:nvPr/>
            </p:nvSpPr>
            <p:spPr bwMode="auto">
              <a:xfrm>
                <a:off x="683" y="1505"/>
                <a:ext cx="24" cy="18"/>
              </a:xfrm>
              <a:custGeom>
                <a:avLst/>
                <a:gdLst/>
                <a:ahLst/>
                <a:cxnLst>
                  <a:cxn ang="0">
                    <a:pos x="22" y="17"/>
                  </a:cxn>
                  <a:cxn ang="0">
                    <a:pos x="23" y="16"/>
                  </a:cxn>
                  <a:cxn ang="0">
                    <a:pos x="25" y="10"/>
                  </a:cxn>
                  <a:cxn ang="0">
                    <a:pos x="2" y="0"/>
                  </a:cxn>
                  <a:cxn ang="0">
                    <a:pos x="0" y="6"/>
                  </a:cxn>
                  <a:cxn ang="0">
                    <a:pos x="1" y="5"/>
                  </a:cxn>
                  <a:cxn ang="0">
                    <a:pos x="22" y="17"/>
                  </a:cxn>
                </a:cxnLst>
                <a:rect l="0" t="0" r="r" b="b"/>
                <a:pathLst>
                  <a:path w="25" h="17">
                    <a:moveTo>
                      <a:pt x="22" y="17"/>
                    </a:moveTo>
                    <a:lnTo>
                      <a:pt x="23" y="16"/>
                    </a:lnTo>
                    <a:lnTo>
                      <a:pt x="25" y="10"/>
                    </a:lnTo>
                    <a:lnTo>
                      <a:pt x="2" y="0"/>
                    </a:lnTo>
                    <a:lnTo>
                      <a:pt x="0" y="6"/>
                    </a:lnTo>
                    <a:lnTo>
                      <a:pt x="1" y="5"/>
                    </a:lnTo>
                    <a:lnTo>
                      <a:pt x="22" y="1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57" name="Freeform 1053"/>
              <p:cNvSpPr>
                <a:spLocks/>
              </p:cNvSpPr>
              <p:nvPr/>
            </p:nvSpPr>
            <p:spPr bwMode="auto">
              <a:xfrm>
                <a:off x="674" y="1511"/>
                <a:ext cx="29" cy="30"/>
              </a:xfrm>
              <a:custGeom>
                <a:avLst/>
                <a:gdLst/>
                <a:ahLst/>
                <a:cxnLst>
                  <a:cxn ang="0">
                    <a:pos x="18" y="31"/>
                  </a:cxn>
                  <a:cxn ang="0">
                    <a:pos x="21" y="27"/>
                  </a:cxn>
                  <a:cxn ang="0">
                    <a:pos x="30" y="12"/>
                  </a:cxn>
                  <a:cxn ang="0">
                    <a:pos x="9" y="0"/>
                  </a:cxn>
                  <a:cxn ang="0">
                    <a:pos x="0" y="14"/>
                  </a:cxn>
                  <a:cxn ang="0">
                    <a:pos x="3" y="11"/>
                  </a:cxn>
                  <a:cxn ang="0">
                    <a:pos x="18" y="31"/>
                  </a:cxn>
                  <a:cxn ang="0">
                    <a:pos x="20" y="29"/>
                  </a:cxn>
                  <a:cxn ang="0">
                    <a:pos x="21" y="27"/>
                  </a:cxn>
                  <a:cxn ang="0">
                    <a:pos x="18" y="31"/>
                  </a:cxn>
                </a:cxnLst>
                <a:rect l="0" t="0" r="r" b="b"/>
                <a:pathLst>
                  <a:path w="30" h="31">
                    <a:moveTo>
                      <a:pt x="18" y="31"/>
                    </a:moveTo>
                    <a:lnTo>
                      <a:pt x="21" y="27"/>
                    </a:lnTo>
                    <a:lnTo>
                      <a:pt x="30" y="12"/>
                    </a:lnTo>
                    <a:lnTo>
                      <a:pt x="9" y="0"/>
                    </a:lnTo>
                    <a:lnTo>
                      <a:pt x="0" y="14"/>
                    </a:lnTo>
                    <a:lnTo>
                      <a:pt x="3" y="11"/>
                    </a:lnTo>
                    <a:lnTo>
                      <a:pt x="18" y="31"/>
                    </a:lnTo>
                    <a:lnTo>
                      <a:pt x="20" y="29"/>
                    </a:lnTo>
                    <a:lnTo>
                      <a:pt x="21" y="27"/>
                    </a:lnTo>
                    <a:lnTo>
                      <a:pt x="18" y="3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58" name="Freeform 1054"/>
              <p:cNvSpPr>
                <a:spLocks/>
              </p:cNvSpPr>
              <p:nvPr/>
            </p:nvSpPr>
            <p:spPr bwMode="auto">
              <a:xfrm>
                <a:off x="660" y="1521"/>
                <a:ext cx="31" cy="36"/>
              </a:xfrm>
              <a:custGeom>
                <a:avLst/>
                <a:gdLst/>
                <a:ahLst/>
                <a:cxnLst>
                  <a:cxn ang="0">
                    <a:pos x="11" y="35"/>
                  </a:cxn>
                  <a:cxn ang="0">
                    <a:pos x="15" y="33"/>
                  </a:cxn>
                  <a:cxn ang="0">
                    <a:pos x="32" y="20"/>
                  </a:cxn>
                  <a:cxn ang="0">
                    <a:pos x="17" y="0"/>
                  </a:cxn>
                  <a:cxn ang="0">
                    <a:pos x="0" y="14"/>
                  </a:cxn>
                  <a:cxn ang="0">
                    <a:pos x="4" y="11"/>
                  </a:cxn>
                  <a:cxn ang="0">
                    <a:pos x="11" y="35"/>
                  </a:cxn>
                  <a:cxn ang="0">
                    <a:pos x="14" y="34"/>
                  </a:cxn>
                  <a:cxn ang="0">
                    <a:pos x="15" y="33"/>
                  </a:cxn>
                  <a:cxn ang="0">
                    <a:pos x="11" y="35"/>
                  </a:cxn>
                </a:cxnLst>
                <a:rect l="0" t="0" r="r" b="b"/>
                <a:pathLst>
                  <a:path w="32" h="35">
                    <a:moveTo>
                      <a:pt x="11" y="35"/>
                    </a:moveTo>
                    <a:lnTo>
                      <a:pt x="15" y="33"/>
                    </a:lnTo>
                    <a:lnTo>
                      <a:pt x="32" y="20"/>
                    </a:lnTo>
                    <a:lnTo>
                      <a:pt x="17" y="0"/>
                    </a:lnTo>
                    <a:lnTo>
                      <a:pt x="0" y="14"/>
                    </a:lnTo>
                    <a:lnTo>
                      <a:pt x="4" y="11"/>
                    </a:lnTo>
                    <a:lnTo>
                      <a:pt x="11" y="35"/>
                    </a:lnTo>
                    <a:lnTo>
                      <a:pt x="14" y="34"/>
                    </a:lnTo>
                    <a:lnTo>
                      <a:pt x="15" y="33"/>
                    </a:lnTo>
                    <a:lnTo>
                      <a:pt x="11" y="3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59" name="Freeform 1055"/>
              <p:cNvSpPr>
                <a:spLocks/>
              </p:cNvSpPr>
              <p:nvPr/>
            </p:nvSpPr>
            <p:spPr bwMode="auto">
              <a:xfrm>
                <a:off x="664" y="1533"/>
                <a:ext cx="10" cy="24"/>
              </a:xfrm>
              <a:custGeom>
                <a:avLst/>
                <a:gdLst/>
                <a:ahLst/>
                <a:cxnLst>
                  <a:cxn ang="0">
                    <a:pos x="7" y="24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0" y="0"/>
                  </a:cxn>
                  <a:cxn ang="0">
                    <a:pos x="7" y="24"/>
                  </a:cxn>
                  <a:cxn ang="0">
                    <a:pos x="10" y="23"/>
                  </a:cxn>
                  <a:cxn ang="0">
                    <a:pos x="11" y="22"/>
                  </a:cxn>
                  <a:cxn ang="0">
                    <a:pos x="7" y="24"/>
                  </a:cxn>
                </a:cxnLst>
                <a:rect l="0" t="0" r="r" b="b"/>
                <a:pathLst>
                  <a:path w="11" h="24">
                    <a:moveTo>
                      <a:pt x="7" y="24"/>
                    </a:move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0" y="0"/>
                    </a:lnTo>
                    <a:lnTo>
                      <a:pt x="7" y="24"/>
                    </a:lnTo>
                    <a:lnTo>
                      <a:pt x="10" y="23"/>
                    </a:lnTo>
                    <a:lnTo>
                      <a:pt x="11" y="22"/>
                    </a:lnTo>
                    <a:lnTo>
                      <a:pt x="7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60" name="Freeform 1056"/>
              <p:cNvSpPr>
                <a:spLocks/>
              </p:cNvSpPr>
              <p:nvPr/>
            </p:nvSpPr>
            <p:spPr bwMode="auto">
              <a:xfrm>
                <a:off x="643" y="1533"/>
                <a:ext cx="26" cy="30"/>
              </a:xfrm>
              <a:custGeom>
                <a:avLst/>
                <a:gdLst/>
                <a:ahLst/>
                <a:cxnLst>
                  <a:cxn ang="0">
                    <a:pos x="8" y="30"/>
                  </a:cxn>
                  <a:cxn ang="0">
                    <a:pos x="7" y="31"/>
                  </a:cxn>
                  <a:cxn ang="0">
                    <a:pos x="27" y="24"/>
                  </a:cxn>
                  <a:cxn ang="0">
                    <a:pos x="20" y="0"/>
                  </a:cxn>
                  <a:cxn ang="0">
                    <a:pos x="0" y="7"/>
                  </a:cxn>
                  <a:cxn ang="0">
                    <a:pos x="0" y="7"/>
                  </a:cxn>
                  <a:cxn ang="0">
                    <a:pos x="8" y="30"/>
                  </a:cxn>
                </a:cxnLst>
                <a:rect l="0" t="0" r="r" b="b"/>
                <a:pathLst>
                  <a:path w="27" h="31">
                    <a:moveTo>
                      <a:pt x="8" y="30"/>
                    </a:moveTo>
                    <a:lnTo>
                      <a:pt x="7" y="31"/>
                    </a:lnTo>
                    <a:lnTo>
                      <a:pt x="27" y="24"/>
                    </a:lnTo>
                    <a:lnTo>
                      <a:pt x="20" y="0"/>
                    </a:lnTo>
                    <a:lnTo>
                      <a:pt x="0" y="7"/>
                    </a:lnTo>
                    <a:lnTo>
                      <a:pt x="0" y="7"/>
                    </a:lnTo>
                    <a:lnTo>
                      <a:pt x="8" y="3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61" name="Freeform 1057"/>
              <p:cNvSpPr>
                <a:spLocks/>
              </p:cNvSpPr>
              <p:nvPr/>
            </p:nvSpPr>
            <p:spPr bwMode="auto">
              <a:xfrm>
                <a:off x="616" y="1539"/>
                <a:ext cx="36" cy="32"/>
              </a:xfrm>
              <a:custGeom>
                <a:avLst/>
                <a:gdLst/>
                <a:ahLst/>
                <a:cxnLst>
                  <a:cxn ang="0">
                    <a:pos x="15" y="30"/>
                  </a:cxn>
                  <a:cxn ang="0">
                    <a:pos x="12" y="32"/>
                  </a:cxn>
                  <a:cxn ang="0">
                    <a:pos x="35" y="23"/>
                  </a:cxn>
                  <a:cxn ang="0">
                    <a:pos x="27" y="0"/>
                  </a:cxn>
                  <a:cxn ang="0">
                    <a:pos x="3" y="8"/>
                  </a:cxn>
                  <a:cxn ang="0">
                    <a:pos x="0" y="10"/>
                  </a:cxn>
                  <a:cxn ang="0">
                    <a:pos x="3" y="8"/>
                  </a:cxn>
                  <a:cxn ang="0">
                    <a:pos x="2" y="9"/>
                  </a:cxn>
                  <a:cxn ang="0">
                    <a:pos x="0" y="10"/>
                  </a:cxn>
                  <a:cxn ang="0">
                    <a:pos x="15" y="30"/>
                  </a:cxn>
                </a:cxnLst>
                <a:rect l="0" t="0" r="r" b="b"/>
                <a:pathLst>
                  <a:path w="35" h="32">
                    <a:moveTo>
                      <a:pt x="15" y="30"/>
                    </a:moveTo>
                    <a:lnTo>
                      <a:pt x="12" y="32"/>
                    </a:lnTo>
                    <a:lnTo>
                      <a:pt x="35" y="23"/>
                    </a:lnTo>
                    <a:lnTo>
                      <a:pt x="27" y="0"/>
                    </a:lnTo>
                    <a:lnTo>
                      <a:pt x="3" y="8"/>
                    </a:lnTo>
                    <a:lnTo>
                      <a:pt x="0" y="10"/>
                    </a:lnTo>
                    <a:lnTo>
                      <a:pt x="3" y="8"/>
                    </a:lnTo>
                    <a:lnTo>
                      <a:pt x="2" y="9"/>
                    </a:lnTo>
                    <a:lnTo>
                      <a:pt x="0" y="10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62" name="Freeform 1058"/>
              <p:cNvSpPr>
                <a:spLocks/>
              </p:cNvSpPr>
              <p:nvPr/>
            </p:nvSpPr>
            <p:spPr bwMode="auto">
              <a:xfrm>
                <a:off x="601" y="1548"/>
                <a:ext cx="31" cy="28"/>
              </a:xfrm>
              <a:custGeom>
                <a:avLst/>
                <a:gdLst/>
                <a:ahLst/>
                <a:cxnLst>
                  <a:cxn ang="0">
                    <a:pos x="23" y="23"/>
                  </a:cxn>
                  <a:cxn ang="0">
                    <a:pos x="19" y="28"/>
                  </a:cxn>
                  <a:cxn ang="0">
                    <a:pos x="30" y="20"/>
                  </a:cxn>
                  <a:cxn ang="0">
                    <a:pos x="15" y="0"/>
                  </a:cxn>
                  <a:cxn ang="0">
                    <a:pos x="4" y="9"/>
                  </a:cxn>
                  <a:cxn ang="0">
                    <a:pos x="0" y="14"/>
                  </a:cxn>
                  <a:cxn ang="0">
                    <a:pos x="4" y="9"/>
                  </a:cxn>
                  <a:cxn ang="0">
                    <a:pos x="1" y="11"/>
                  </a:cxn>
                  <a:cxn ang="0">
                    <a:pos x="0" y="14"/>
                  </a:cxn>
                  <a:cxn ang="0">
                    <a:pos x="23" y="23"/>
                  </a:cxn>
                </a:cxnLst>
                <a:rect l="0" t="0" r="r" b="b"/>
                <a:pathLst>
                  <a:path w="30" h="28">
                    <a:moveTo>
                      <a:pt x="23" y="23"/>
                    </a:moveTo>
                    <a:lnTo>
                      <a:pt x="19" y="28"/>
                    </a:lnTo>
                    <a:lnTo>
                      <a:pt x="30" y="20"/>
                    </a:lnTo>
                    <a:lnTo>
                      <a:pt x="15" y="0"/>
                    </a:lnTo>
                    <a:lnTo>
                      <a:pt x="4" y="9"/>
                    </a:lnTo>
                    <a:lnTo>
                      <a:pt x="0" y="14"/>
                    </a:lnTo>
                    <a:lnTo>
                      <a:pt x="4" y="9"/>
                    </a:lnTo>
                    <a:lnTo>
                      <a:pt x="1" y="11"/>
                    </a:lnTo>
                    <a:lnTo>
                      <a:pt x="0" y="14"/>
                    </a:lnTo>
                    <a:lnTo>
                      <a:pt x="23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63" name="Freeform 1059"/>
              <p:cNvSpPr>
                <a:spLocks/>
              </p:cNvSpPr>
              <p:nvPr/>
            </p:nvSpPr>
            <p:spPr bwMode="auto">
              <a:xfrm>
                <a:off x="601" y="1558"/>
                <a:ext cx="24" cy="14"/>
              </a:xfrm>
              <a:custGeom>
                <a:avLst/>
                <a:gdLst/>
                <a:ahLst/>
                <a:cxnLst>
                  <a:cxn ang="0">
                    <a:pos x="23" y="14"/>
                  </a:cxn>
                  <a:cxn ang="0">
                    <a:pos x="12" y="10"/>
                  </a:cxn>
                  <a:cxn ang="0">
                    <a:pos x="12" y="10"/>
                  </a:cxn>
                  <a:cxn ang="0">
                    <a:pos x="12" y="10"/>
                  </a:cxn>
                  <a:cxn ang="0">
                    <a:pos x="12" y="10"/>
                  </a:cxn>
                  <a:cxn ang="0">
                    <a:pos x="0" y="5"/>
                  </a:cxn>
                  <a:cxn ang="0">
                    <a:pos x="4" y="0"/>
                  </a:cxn>
                  <a:cxn ang="0">
                    <a:pos x="1" y="2"/>
                  </a:cxn>
                  <a:cxn ang="0">
                    <a:pos x="0" y="5"/>
                  </a:cxn>
                  <a:cxn ang="0">
                    <a:pos x="23" y="14"/>
                  </a:cxn>
                </a:cxnLst>
                <a:rect l="0" t="0" r="r" b="b"/>
                <a:pathLst>
                  <a:path w="23" h="14">
                    <a:moveTo>
                      <a:pt x="23" y="14"/>
                    </a:moveTo>
                    <a:lnTo>
                      <a:pt x="12" y="1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12" y="10"/>
                    </a:lnTo>
                    <a:lnTo>
                      <a:pt x="0" y="5"/>
                    </a:lnTo>
                    <a:lnTo>
                      <a:pt x="4" y="0"/>
                    </a:lnTo>
                    <a:lnTo>
                      <a:pt x="1" y="2"/>
                    </a:lnTo>
                    <a:lnTo>
                      <a:pt x="0" y="5"/>
                    </a:lnTo>
                    <a:lnTo>
                      <a:pt x="23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64" name="Freeform 1060"/>
              <p:cNvSpPr>
                <a:spLocks/>
              </p:cNvSpPr>
              <p:nvPr/>
            </p:nvSpPr>
            <p:spPr bwMode="auto">
              <a:xfrm>
                <a:off x="594" y="1562"/>
                <a:ext cx="31" cy="24"/>
              </a:xfrm>
              <a:custGeom>
                <a:avLst/>
                <a:gdLst/>
                <a:ahLst/>
                <a:cxnLst>
                  <a:cxn ang="0">
                    <a:pos x="25" y="21"/>
                  </a:cxn>
                  <a:cxn ang="0">
                    <a:pos x="24" y="24"/>
                  </a:cxn>
                  <a:cxn ang="0">
                    <a:pos x="30" y="9"/>
                  </a:cxn>
                  <a:cxn ang="0">
                    <a:pos x="7" y="0"/>
                  </a:cxn>
                  <a:cxn ang="0">
                    <a:pos x="1" y="14"/>
                  </a:cxn>
                  <a:cxn ang="0">
                    <a:pos x="0" y="17"/>
                  </a:cxn>
                  <a:cxn ang="0">
                    <a:pos x="1" y="14"/>
                  </a:cxn>
                  <a:cxn ang="0">
                    <a:pos x="1" y="16"/>
                  </a:cxn>
                  <a:cxn ang="0">
                    <a:pos x="0" y="17"/>
                  </a:cxn>
                  <a:cxn ang="0">
                    <a:pos x="25" y="21"/>
                  </a:cxn>
                </a:cxnLst>
                <a:rect l="0" t="0" r="r" b="b"/>
                <a:pathLst>
                  <a:path w="30" h="24">
                    <a:moveTo>
                      <a:pt x="25" y="21"/>
                    </a:moveTo>
                    <a:lnTo>
                      <a:pt x="24" y="24"/>
                    </a:lnTo>
                    <a:lnTo>
                      <a:pt x="30" y="9"/>
                    </a:lnTo>
                    <a:lnTo>
                      <a:pt x="7" y="0"/>
                    </a:lnTo>
                    <a:lnTo>
                      <a:pt x="1" y="14"/>
                    </a:lnTo>
                    <a:lnTo>
                      <a:pt x="0" y="17"/>
                    </a:lnTo>
                    <a:lnTo>
                      <a:pt x="1" y="14"/>
                    </a:lnTo>
                    <a:lnTo>
                      <a:pt x="1" y="16"/>
                    </a:lnTo>
                    <a:lnTo>
                      <a:pt x="0" y="17"/>
                    </a:lnTo>
                    <a:lnTo>
                      <a:pt x="25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65" name="Freeform 1061"/>
              <p:cNvSpPr>
                <a:spLocks/>
              </p:cNvSpPr>
              <p:nvPr/>
            </p:nvSpPr>
            <p:spPr bwMode="auto">
              <a:xfrm>
                <a:off x="592" y="1580"/>
                <a:ext cx="26" cy="26"/>
              </a:xfrm>
              <a:custGeom>
                <a:avLst/>
                <a:gdLst/>
                <a:ahLst/>
                <a:cxnLst>
                  <a:cxn ang="0">
                    <a:pos x="23" y="27"/>
                  </a:cxn>
                  <a:cxn ang="0">
                    <a:pos x="25" y="21"/>
                  </a:cxn>
                  <a:cxn ang="0">
                    <a:pos x="28" y="4"/>
                  </a:cxn>
                  <a:cxn ang="0">
                    <a:pos x="3" y="0"/>
                  </a:cxn>
                  <a:cxn ang="0">
                    <a:pos x="0" y="17"/>
                  </a:cxn>
                  <a:cxn ang="0">
                    <a:pos x="3" y="12"/>
                  </a:cxn>
                  <a:cxn ang="0">
                    <a:pos x="23" y="27"/>
                  </a:cxn>
                  <a:cxn ang="0">
                    <a:pos x="25" y="24"/>
                  </a:cxn>
                  <a:cxn ang="0">
                    <a:pos x="25" y="21"/>
                  </a:cxn>
                  <a:cxn ang="0">
                    <a:pos x="23" y="27"/>
                  </a:cxn>
                </a:cxnLst>
                <a:rect l="0" t="0" r="r" b="b"/>
                <a:pathLst>
                  <a:path w="28" h="27">
                    <a:moveTo>
                      <a:pt x="23" y="27"/>
                    </a:moveTo>
                    <a:lnTo>
                      <a:pt x="25" y="21"/>
                    </a:lnTo>
                    <a:lnTo>
                      <a:pt x="28" y="4"/>
                    </a:lnTo>
                    <a:lnTo>
                      <a:pt x="3" y="0"/>
                    </a:lnTo>
                    <a:lnTo>
                      <a:pt x="0" y="17"/>
                    </a:lnTo>
                    <a:lnTo>
                      <a:pt x="3" y="12"/>
                    </a:lnTo>
                    <a:lnTo>
                      <a:pt x="23" y="27"/>
                    </a:lnTo>
                    <a:lnTo>
                      <a:pt x="25" y="24"/>
                    </a:lnTo>
                    <a:lnTo>
                      <a:pt x="25" y="21"/>
                    </a:lnTo>
                    <a:lnTo>
                      <a:pt x="23" y="2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66" name="Freeform 1062"/>
              <p:cNvSpPr>
                <a:spLocks/>
              </p:cNvSpPr>
              <p:nvPr/>
            </p:nvSpPr>
            <p:spPr bwMode="auto">
              <a:xfrm>
                <a:off x="584" y="1592"/>
                <a:ext cx="31" cy="30"/>
              </a:xfrm>
              <a:custGeom>
                <a:avLst/>
                <a:gdLst/>
                <a:ahLst/>
                <a:cxnLst>
                  <a:cxn ang="0">
                    <a:pos x="16" y="30"/>
                  </a:cxn>
                  <a:cxn ang="0">
                    <a:pos x="21" y="26"/>
                  </a:cxn>
                  <a:cxn ang="0">
                    <a:pos x="29" y="15"/>
                  </a:cxn>
                  <a:cxn ang="0">
                    <a:pos x="9" y="0"/>
                  </a:cxn>
                  <a:cxn ang="0">
                    <a:pos x="0" y="11"/>
                  </a:cxn>
                  <a:cxn ang="0">
                    <a:pos x="5" y="8"/>
                  </a:cxn>
                  <a:cxn ang="0">
                    <a:pos x="16" y="30"/>
                  </a:cxn>
                  <a:cxn ang="0">
                    <a:pos x="19" y="28"/>
                  </a:cxn>
                  <a:cxn ang="0">
                    <a:pos x="21" y="26"/>
                  </a:cxn>
                  <a:cxn ang="0">
                    <a:pos x="16" y="30"/>
                  </a:cxn>
                </a:cxnLst>
                <a:rect l="0" t="0" r="r" b="b"/>
                <a:pathLst>
                  <a:path w="29" h="30">
                    <a:moveTo>
                      <a:pt x="16" y="30"/>
                    </a:moveTo>
                    <a:lnTo>
                      <a:pt x="21" y="26"/>
                    </a:lnTo>
                    <a:lnTo>
                      <a:pt x="29" y="15"/>
                    </a:lnTo>
                    <a:lnTo>
                      <a:pt x="9" y="0"/>
                    </a:lnTo>
                    <a:lnTo>
                      <a:pt x="0" y="11"/>
                    </a:lnTo>
                    <a:lnTo>
                      <a:pt x="5" y="8"/>
                    </a:lnTo>
                    <a:lnTo>
                      <a:pt x="16" y="30"/>
                    </a:lnTo>
                    <a:lnTo>
                      <a:pt x="19" y="28"/>
                    </a:lnTo>
                    <a:lnTo>
                      <a:pt x="21" y="26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67" name="Freeform 1063"/>
              <p:cNvSpPr>
                <a:spLocks/>
              </p:cNvSpPr>
              <p:nvPr/>
            </p:nvSpPr>
            <p:spPr bwMode="auto">
              <a:xfrm>
                <a:off x="589" y="1600"/>
                <a:ext cx="15" cy="22"/>
              </a:xfrm>
              <a:custGeom>
                <a:avLst/>
                <a:gdLst/>
                <a:ahLst/>
                <a:cxnLst>
                  <a:cxn ang="0">
                    <a:pos x="11" y="22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0" y="0"/>
                  </a:cxn>
                  <a:cxn ang="0">
                    <a:pos x="11" y="22"/>
                  </a:cxn>
                  <a:cxn ang="0">
                    <a:pos x="14" y="20"/>
                  </a:cxn>
                  <a:cxn ang="0">
                    <a:pos x="16" y="18"/>
                  </a:cxn>
                  <a:cxn ang="0">
                    <a:pos x="11" y="22"/>
                  </a:cxn>
                </a:cxnLst>
                <a:rect l="0" t="0" r="r" b="b"/>
                <a:pathLst>
                  <a:path w="16" h="22">
                    <a:moveTo>
                      <a:pt x="11" y="22"/>
                    </a:move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0" y="0"/>
                    </a:lnTo>
                    <a:lnTo>
                      <a:pt x="11" y="22"/>
                    </a:lnTo>
                    <a:lnTo>
                      <a:pt x="14" y="20"/>
                    </a:lnTo>
                    <a:lnTo>
                      <a:pt x="16" y="18"/>
                    </a:lnTo>
                    <a:lnTo>
                      <a:pt x="11" y="2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68" name="Freeform 1064"/>
              <p:cNvSpPr>
                <a:spLocks/>
              </p:cNvSpPr>
              <p:nvPr/>
            </p:nvSpPr>
            <p:spPr bwMode="auto">
              <a:xfrm>
                <a:off x="577" y="1600"/>
                <a:ext cx="24" cy="28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12" y="28"/>
                  </a:cxn>
                  <a:cxn ang="0">
                    <a:pos x="24" y="22"/>
                  </a:cxn>
                  <a:cxn ang="0">
                    <a:pos x="13" y="0"/>
                  </a:cxn>
                  <a:cxn ang="0">
                    <a:pos x="0" y="6"/>
                  </a:cxn>
                  <a:cxn ang="0">
                    <a:pos x="2" y="5"/>
                  </a:cxn>
                  <a:cxn ang="0">
                    <a:pos x="10" y="28"/>
                  </a:cxn>
                </a:cxnLst>
                <a:rect l="0" t="0" r="r" b="b"/>
                <a:pathLst>
                  <a:path w="24" h="28">
                    <a:moveTo>
                      <a:pt x="10" y="28"/>
                    </a:moveTo>
                    <a:lnTo>
                      <a:pt x="12" y="28"/>
                    </a:lnTo>
                    <a:lnTo>
                      <a:pt x="24" y="22"/>
                    </a:lnTo>
                    <a:lnTo>
                      <a:pt x="13" y="0"/>
                    </a:lnTo>
                    <a:lnTo>
                      <a:pt x="0" y="6"/>
                    </a:lnTo>
                    <a:lnTo>
                      <a:pt x="2" y="5"/>
                    </a:lnTo>
                    <a:lnTo>
                      <a:pt x="10" y="2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69" name="Freeform 1065"/>
              <p:cNvSpPr>
                <a:spLocks/>
              </p:cNvSpPr>
              <p:nvPr/>
            </p:nvSpPr>
            <p:spPr bwMode="auto">
              <a:xfrm>
                <a:off x="565" y="1604"/>
                <a:ext cx="22" cy="30"/>
              </a:xfrm>
              <a:custGeom>
                <a:avLst/>
                <a:gdLst/>
                <a:ahLst/>
                <a:cxnLst>
                  <a:cxn ang="0">
                    <a:pos x="8" y="29"/>
                  </a:cxn>
                  <a:cxn ang="0">
                    <a:pos x="9" y="28"/>
                  </a:cxn>
                  <a:cxn ang="0">
                    <a:pos x="22" y="23"/>
                  </a:cxn>
                  <a:cxn ang="0">
                    <a:pos x="14" y="0"/>
                  </a:cxn>
                  <a:cxn ang="0">
                    <a:pos x="0" y="5"/>
                  </a:cxn>
                  <a:cxn ang="0">
                    <a:pos x="1" y="5"/>
                  </a:cxn>
                  <a:cxn ang="0">
                    <a:pos x="8" y="29"/>
                  </a:cxn>
                </a:cxnLst>
                <a:rect l="0" t="0" r="r" b="b"/>
                <a:pathLst>
                  <a:path w="22" h="29">
                    <a:moveTo>
                      <a:pt x="8" y="29"/>
                    </a:moveTo>
                    <a:lnTo>
                      <a:pt x="9" y="28"/>
                    </a:lnTo>
                    <a:lnTo>
                      <a:pt x="22" y="23"/>
                    </a:lnTo>
                    <a:lnTo>
                      <a:pt x="14" y="0"/>
                    </a:lnTo>
                    <a:lnTo>
                      <a:pt x="0" y="5"/>
                    </a:lnTo>
                    <a:lnTo>
                      <a:pt x="1" y="5"/>
                    </a:lnTo>
                    <a:lnTo>
                      <a:pt x="8" y="2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70" name="Freeform 1066"/>
              <p:cNvSpPr>
                <a:spLocks/>
              </p:cNvSpPr>
              <p:nvPr/>
            </p:nvSpPr>
            <p:spPr bwMode="auto">
              <a:xfrm>
                <a:off x="555" y="1610"/>
                <a:ext cx="19" cy="26"/>
              </a:xfrm>
              <a:custGeom>
                <a:avLst/>
                <a:gdLst/>
                <a:ahLst/>
                <a:cxnLst>
                  <a:cxn ang="0">
                    <a:pos x="7" y="27"/>
                  </a:cxn>
                  <a:cxn ang="0">
                    <a:pos x="7" y="27"/>
                  </a:cxn>
                  <a:cxn ang="0">
                    <a:pos x="19" y="24"/>
                  </a:cxn>
                  <a:cxn ang="0">
                    <a:pos x="12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7" y="27"/>
                  </a:cxn>
                </a:cxnLst>
                <a:rect l="0" t="0" r="r" b="b"/>
                <a:pathLst>
                  <a:path w="19" h="27">
                    <a:moveTo>
                      <a:pt x="7" y="27"/>
                    </a:moveTo>
                    <a:lnTo>
                      <a:pt x="7" y="27"/>
                    </a:lnTo>
                    <a:lnTo>
                      <a:pt x="19" y="24"/>
                    </a:lnTo>
                    <a:lnTo>
                      <a:pt x="12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7" y="2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71" name="Freeform 1067"/>
              <p:cNvSpPr>
                <a:spLocks/>
              </p:cNvSpPr>
              <p:nvPr/>
            </p:nvSpPr>
            <p:spPr bwMode="auto">
              <a:xfrm>
                <a:off x="555" y="1612"/>
                <a:ext cx="7" cy="24"/>
              </a:xfrm>
              <a:custGeom>
                <a:avLst/>
                <a:gdLst/>
                <a:ahLst/>
                <a:cxnLst>
                  <a:cxn ang="0">
                    <a:pos x="7" y="24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0" y="0"/>
                  </a:cxn>
                  <a:cxn ang="0">
                    <a:pos x="7" y="24"/>
                  </a:cxn>
                </a:cxnLst>
                <a:rect l="0" t="0" r="r" b="b"/>
                <a:pathLst>
                  <a:path w="7" h="24">
                    <a:moveTo>
                      <a:pt x="7" y="24"/>
                    </a:move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0" y="0"/>
                    </a:lnTo>
                    <a:lnTo>
                      <a:pt x="7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72" name="Freeform 1068"/>
              <p:cNvSpPr>
                <a:spLocks/>
              </p:cNvSpPr>
              <p:nvPr/>
            </p:nvSpPr>
            <p:spPr bwMode="auto">
              <a:xfrm>
                <a:off x="538" y="1612"/>
                <a:ext cx="24" cy="28"/>
              </a:xfrm>
              <a:custGeom>
                <a:avLst/>
                <a:gdLst/>
                <a:ahLst/>
                <a:cxnLst>
                  <a:cxn ang="0">
                    <a:pos x="21" y="21"/>
                  </a:cxn>
                  <a:cxn ang="0">
                    <a:pos x="15" y="27"/>
                  </a:cxn>
                  <a:cxn ang="0">
                    <a:pos x="23" y="24"/>
                  </a:cxn>
                  <a:cxn ang="0">
                    <a:pos x="16" y="0"/>
                  </a:cxn>
                  <a:cxn ang="0">
                    <a:pos x="7" y="3"/>
                  </a:cxn>
                  <a:cxn ang="0">
                    <a:pos x="0" y="8"/>
                  </a:cxn>
                  <a:cxn ang="0">
                    <a:pos x="7" y="3"/>
                  </a:cxn>
                  <a:cxn ang="0">
                    <a:pos x="3" y="5"/>
                  </a:cxn>
                  <a:cxn ang="0">
                    <a:pos x="0" y="8"/>
                  </a:cxn>
                  <a:cxn ang="0">
                    <a:pos x="21" y="21"/>
                  </a:cxn>
                </a:cxnLst>
                <a:rect l="0" t="0" r="r" b="b"/>
                <a:pathLst>
                  <a:path w="23" h="27">
                    <a:moveTo>
                      <a:pt x="21" y="21"/>
                    </a:moveTo>
                    <a:lnTo>
                      <a:pt x="15" y="27"/>
                    </a:lnTo>
                    <a:lnTo>
                      <a:pt x="23" y="24"/>
                    </a:lnTo>
                    <a:lnTo>
                      <a:pt x="16" y="0"/>
                    </a:lnTo>
                    <a:lnTo>
                      <a:pt x="7" y="3"/>
                    </a:lnTo>
                    <a:lnTo>
                      <a:pt x="0" y="8"/>
                    </a:lnTo>
                    <a:lnTo>
                      <a:pt x="7" y="3"/>
                    </a:lnTo>
                    <a:lnTo>
                      <a:pt x="3" y="5"/>
                    </a:lnTo>
                    <a:lnTo>
                      <a:pt x="0" y="8"/>
                    </a:lnTo>
                    <a:lnTo>
                      <a:pt x="21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73" name="Freeform 1069"/>
              <p:cNvSpPr>
                <a:spLocks/>
              </p:cNvSpPr>
              <p:nvPr/>
            </p:nvSpPr>
            <p:spPr bwMode="auto">
              <a:xfrm>
                <a:off x="534" y="1620"/>
                <a:ext cx="26" cy="22"/>
              </a:xfrm>
              <a:custGeom>
                <a:avLst/>
                <a:gdLst/>
                <a:ahLst/>
                <a:cxnLst>
                  <a:cxn ang="0">
                    <a:pos x="22" y="22"/>
                  </a:cxn>
                  <a:cxn ang="0">
                    <a:pos x="21" y="22"/>
                  </a:cxn>
                  <a:cxn ang="0">
                    <a:pos x="26" y="13"/>
                  </a:cxn>
                  <a:cxn ang="0">
                    <a:pos x="5" y="0"/>
                  </a:cxn>
                  <a:cxn ang="0">
                    <a:pos x="0" y="9"/>
                  </a:cxn>
                  <a:cxn ang="0">
                    <a:pos x="0" y="10"/>
                  </a:cxn>
                  <a:cxn ang="0">
                    <a:pos x="22" y="22"/>
                  </a:cxn>
                </a:cxnLst>
                <a:rect l="0" t="0" r="r" b="b"/>
                <a:pathLst>
                  <a:path w="26" h="22">
                    <a:moveTo>
                      <a:pt x="22" y="22"/>
                    </a:moveTo>
                    <a:lnTo>
                      <a:pt x="21" y="22"/>
                    </a:lnTo>
                    <a:lnTo>
                      <a:pt x="26" y="13"/>
                    </a:lnTo>
                    <a:lnTo>
                      <a:pt x="5" y="0"/>
                    </a:lnTo>
                    <a:lnTo>
                      <a:pt x="0" y="9"/>
                    </a:lnTo>
                    <a:lnTo>
                      <a:pt x="0" y="10"/>
                    </a:lnTo>
                    <a:lnTo>
                      <a:pt x="22" y="2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74" name="Freeform 1070"/>
              <p:cNvSpPr>
                <a:spLocks/>
              </p:cNvSpPr>
              <p:nvPr/>
            </p:nvSpPr>
            <p:spPr bwMode="auto">
              <a:xfrm>
                <a:off x="526" y="1630"/>
                <a:ext cx="27" cy="26"/>
              </a:xfrm>
              <a:custGeom>
                <a:avLst/>
                <a:gdLst/>
                <a:ahLst/>
                <a:cxnLst>
                  <a:cxn ang="0">
                    <a:pos x="20" y="26"/>
                  </a:cxn>
                  <a:cxn ang="0">
                    <a:pos x="22" y="23"/>
                  </a:cxn>
                  <a:cxn ang="0">
                    <a:pos x="28" y="12"/>
                  </a:cxn>
                  <a:cxn ang="0">
                    <a:pos x="6" y="0"/>
                  </a:cxn>
                  <a:cxn ang="0">
                    <a:pos x="0" y="11"/>
                  </a:cxn>
                  <a:cxn ang="0">
                    <a:pos x="2" y="8"/>
                  </a:cxn>
                  <a:cxn ang="0">
                    <a:pos x="20" y="26"/>
                  </a:cxn>
                  <a:cxn ang="0">
                    <a:pos x="21" y="24"/>
                  </a:cxn>
                  <a:cxn ang="0">
                    <a:pos x="22" y="23"/>
                  </a:cxn>
                  <a:cxn ang="0">
                    <a:pos x="20" y="26"/>
                  </a:cxn>
                </a:cxnLst>
                <a:rect l="0" t="0" r="r" b="b"/>
                <a:pathLst>
                  <a:path w="28" h="26">
                    <a:moveTo>
                      <a:pt x="20" y="26"/>
                    </a:moveTo>
                    <a:lnTo>
                      <a:pt x="22" y="23"/>
                    </a:lnTo>
                    <a:lnTo>
                      <a:pt x="28" y="12"/>
                    </a:lnTo>
                    <a:lnTo>
                      <a:pt x="6" y="0"/>
                    </a:lnTo>
                    <a:lnTo>
                      <a:pt x="0" y="11"/>
                    </a:lnTo>
                    <a:lnTo>
                      <a:pt x="2" y="8"/>
                    </a:lnTo>
                    <a:lnTo>
                      <a:pt x="20" y="26"/>
                    </a:lnTo>
                    <a:lnTo>
                      <a:pt x="21" y="24"/>
                    </a:lnTo>
                    <a:lnTo>
                      <a:pt x="22" y="23"/>
                    </a:lnTo>
                    <a:lnTo>
                      <a:pt x="20" y="2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75" name="Freeform 1071"/>
              <p:cNvSpPr>
                <a:spLocks/>
              </p:cNvSpPr>
              <p:nvPr/>
            </p:nvSpPr>
            <p:spPr bwMode="auto">
              <a:xfrm>
                <a:off x="529" y="1638"/>
                <a:ext cx="19" cy="18"/>
              </a:xfrm>
              <a:custGeom>
                <a:avLst/>
                <a:gdLst/>
                <a:ahLst/>
                <a:cxnLst>
                  <a:cxn ang="0">
                    <a:pos x="18" y="18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0" y="0"/>
                  </a:cxn>
                  <a:cxn ang="0">
                    <a:pos x="18" y="18"/>
                  </a:cxn>
                  <a:cxn ang="0">
                    <a:pos x="19" y="16"/>
                  </a:cxn>
                  <a:cxn ang="0">
                    <a:pos x="20" y="15"/>
                  </a:cxn>
                  <a:cxn ang="0">
                    <a:pos x="18" y="18"/>
                  </a:cxn>
                </a:cxnLst>
                <a:rect l="0" t="0" r="r" b="b"/>
                <a:pathLst>
                  <a:path w="20" h="18">
                    <a:moveTo>
                      <a:pt x="18" y="18"/>
                    </a:moveTo>
                    <a:lnTo>
                      <a:pt x="9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18" y="18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18" y="1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76" name="Freeform 1072"/>
              <p:cNvSpPr>
                <a:spLocks/>
              </p:cNvSpPr>
              <p:nvPr/>
            </p:nvSpPr>
            <p:spPr bwMode="auto">
              <a:xfrm>
                <a:off x="519" y="1638"/>
                <a:ext cx="27" cy="24"/>
              </a:xfrm>
              <a:custGeom>
                <a:avLst/>
                <a:gdLst/>
                <a:ahLst/>
                <a:cxnLst>
                  <a:cxn ang="0">
                    <a:pos x="19" y="23"/>
                  </a:cxn>
                  <a:cxn ang="0">
                    <a:pos x="19" y="24"/>
                  </a:cxn>
                  <a:cxn ang="0">
                    <a:pos x="25" y="18"/>
                  </a:cxn>
                  <a:cxn ang="0">
                    <a:pos x="7" y="0"/>
                  </a:cxn>
                  <a:cxn ang="0">
                    <a:pos x="1" y="6"/>
                  </a:cxn>
                  <a:cxn ang="0">
                    <a:pos x="0" y="6"/>
                  </a:cxn>
                  <a:cxn ang="0">
                    <a:pos x="19" y="23"/>
                  </a:cxn>
                </a:cxnLst>
                <a:rect l="0" t="0" r="r" b="b"/>
                <a:pathLst>
                  <a:path w="25" h="24">
                    <a:moveTo>
                      <a:pt x="19" y="23"/>
                    </a:moveTo>
                    <a:lnTo>
                      <a:pt x="19" y="24"/>
                    </a:lnTo>
                    <a:lnTo>
                      <a:pt x="25" y="18"/>
                    </a:lnTo>
                    <a:lnTo>
                      <a:pt x="7" y="0"/>
                    </a:lnTo>
                    <a:lnTo>
                      <a:pt x="1" y="6"/>
                    </a:lnTo>
                    <a:lnTo>
                      <a:pt x="0" y="6"/>
                    </a:lnTo>
                    <a:lnTo>
                      <a:pt x="19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77" name="Freeform 1073"/>
              <p:cNvSpPr>
                <a:spLocks/>
              </p:cNvSpPr>
              <p:nvPr/>
            </p:nvSpPr>
            <p:spPr bwMode="auto">
              <a:xfrm>
                <a:off x="517" y="1644"/>
                <a:ext cx="24" cy="26"/>
              </a:xfrm>
              <a:custGeom>
                <a:avLst/>
                <a:gdLst/>
                <a:ahLst/>
                <a:cxnLst>
                  <a:cxn ang="0">
                    <a:pos x="14" y="26"/>
                  </a:cxn>
                  <a:cxn ang="0">
                    <a:pos x="18" y="23"/>
                  </a:cxn>
                  <a:cxn ang="0">
                    <a:pos x="24" y="17"/>
                  </a:cxn>
                  <a:cxn ang="0">
                    <a:pos x="5" y="0"/>
                  </a:cxn>
                  <a:cxn ang="0">
                    <a:pos x="0" y="6"/>
                  </a:cxn>
                  <a:cxn ang="0">
                    <a:pos x="5" y="3"/>
                  </a:cxn>
                  <a:cxn ang="0">
                    <a:pos x="14" y="26"/>
                  </a:cxn>
                  <a:cxn ang="0">
                    <a:pos x="17" y="25"/>
                  </a:cxn>
                  <a:cxn ang="0">
                    <a:pos x="18" y="23"/>
                  </a:cxn>
                  <a:cxn ang="0">
                    <a:pos x="14" y="26"/>
                  </a:cxn>
                </a:cxnLst>
                <a:rect l="0" t="0" r="r" b="b"/>
                <a:pathLst>
                  <a:path w="24" h="26">
                    <a:moveTo>
                      <a:pt x="14" y="26"/>
                    </a:moveTo>
                    <a:lnTo>
                      <a:pt x="18" y="23"/>
                    </a:lnTo>
                    <a:lnTo>
                      <a:pt x="24" y="17"/>
                    </a:lnTo>
                    <a:lnTo>
                      <a:pt x="5" y="0"/>
                    </a:lnTo>
                    <a:lnTo>
                      <a:pt x="0" y="6"/>
                    </a:lnTo>
                    <a:lnTo>
                      <a:pt x="5" y="3"/>
                    </a:lnTo>
                    <a:lnTo>
                      <a:pt x="14" y="26"/>
                    </a:lnTo>
                    <a:lnTo>
                      <a:pt x="17" y="25"/>
                    </a:lnTo>
                    <a:lnTo>
                      <a:pt x="18" y="23"/>
                    </a:lnTo>
                    <a:lnTo>
                      <a:pt x="14" y="2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78" name="Freeform 1074"/>
              <p:cNvSpPr>
                <a:spLocks/>
              </p:cNvSpPr>
              <p:nvPr/>
            </p:nvSpPr>
            <p:spPr bwMode="auto">
              <a:xfrm>
                <a:off x="517" y="1648"/>
                <a:ext cx="14" cy="26"/>
              </a:xfrm>
              <a:custGeom>
                <a:avLst/>
                <a:gdLst/>
                <a:ahLst/>
                <a:cxnLst>
                  <a:cxn ang="0">
                    <a:pos x="5" y="14"/>
                  </a:cxn>
                  <a:cxn ang="0">
                    <a:pos x="9" y="26"/>
                  </a:cxn>
                  <a:cxn ang="0">
                    <a:pos x="15" y="23"/>
                  </a:cxn>
                  <a:cxn ang="0">
                    <a:pos x="6" y="0"/>
                  </a:cxn>
                  <a:cxn ang="0">
                    <a:pos x="0" y="3"/>
                  </a:cxn>
                  <a:cxn ang="0">
                    <a:pos x="5" y="14"/>
                  </a:cxn>
                </a:cxnLst>
                <a:rect l="0" t="0" r="r" b="b"/>
                <a:pathLst>
                  <a:path w="15" h="26">
                    <a:moveTo>
                      <a:pt x="5" y="14"/>
                    </a:moveTo>
                    <a:lnTo>
                      <a:pt x="9" y="26"/>
                    </a:lnTo>
                    <a:lnTo>
                      <a:pt x="15" y="23"/>
                    </a:lnTo>
                    <a:lnTo>
                      <a:pt x="6" y="0"/>
                    </a:lnTo>
                    <a:lnTo>
                      <a:pt x="0" y="3"/>
                    </a:lnTo>
                    <a:lnTo>
                      <a:pt x="5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79" name="Freeform 1075"/>
              <p:cNvSpPr>
                <a:spLocks/>
              </p:cNvSpPr>
              <p:nvPr/>
            </p:nvSpPr>
            <p:spPr bwMode="auto">
              <a:xfrm>
                <a:off x="666" y="1487"/>
                <a:ext cx="27" cy="28"/>
              </a:xfrm>
              <a:custGeom>
                <a:avLst/>
                <a:gdLst/>
                <a:ahLst/>
                <a:cxnLst>
                  <a:cxn ang="0">
                    <a:pos x="20" y="25"/>
                  </a:cxn>
                  <a:cxn ang="0">
                    <a:pos x="19" y="27"/>
                  </a:cxn>
                  <a:cxn ang="0">
                    <a:pos x="27" y="18"/>
                  </a:cxn>
                  <a:cxn ang="0">
                    <a:pos x="10" y="0"/>
                  </a:cxn>
                  <a:cxn ang="0">
                    <a:pos x="1" y="9"/>
                  </a:cxn>
                  <a:cxn ang="0">
                    <a:pos x="0" y="11"/>
                  </a:cxn>
                  <a:cxn ang="0">
                    <a:pos x="20" y="25"/>
                  </a:cxn>
                </a:cxnLst>
                <a:rect l="0" t="0" r="r" b="b"/>
                <a:pathLst>
                  <a:path w="27" h="27">
                    <a:moveTo>
                      <a:pt x="20" y="25"/>
                    </a:moveTo>
                    <a:lnTo>
                      <a:pt x="19" y="27"/>
                    </a:lnTo>
                    <a:lnTo>
                      <a:pt x="27" y="18"/>
                    </a:lnTo>
                    <a:lnTo>
                      <a:pt x="10" y="0"/>
                    </a:lnTo>
                    <a:lnTo>
                      <a:pt x="1" y="9"/>
                    </a:lnTo>
                    <a:lnTo>
                      <a:pt x="0" y="11"/>
                    </a:lnTo>
                    <a:lnTo>
                      <a:pt x="20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80" name="Freeform 1076"/>
              <p:cNvSpPr>
                <a:spLocks/>
              </p:cNvSpPr>
              <p:nvPr/>
            </p:nvSpPr>
            <p:spPr bwMode="auto">
              <a:xfrm>
                <a:off x="657" y="1499"/>
                <a:ext cx="29" cy="30"/>
              </a:xfrm>
              <a:custGeom>
                <a:avLst/>
                <a:gdLst/>
                <a:ahLst/>
                <a:cxnLst>
                  <a:cxn ang="0">
                    <a:pos x="16" y="30"/>
                  </a:cxn>
                  <a:cxn ang="0">
                    <a:pos x="21" y="25"/>
                  </a:cxn>
                  <a:cxn ang="0">
                    <a:pos x="29" y="14"/>
                  </a:cxn>
                  <a:cxn ang="0">
                    <a:pos x="9" y="0"/>
                  </a:cxn>
                  <a:cxn ang="0">
                    <a:pos x="0" y="11"/>
                  </a:cxn>
                  <a:cxn ang="0">
                    <a:pos x="5" y="6"/>
                  </a:cxn>
                  <a:cxn ang="0">
                    <a:pos x="16" y="30"/>
                  </a:cxn>
                  <a:cxn ang="0">
                    <a:pos x="18" y="28"/>
                  </a:cxn>
                  <a:cxn ang="0">
                    <a:pos x="21" y="25"/>
                  </a:cxn>
                  <a:cxn ang="0">
                    <a:pos x="16" y="30"/>
                  </a:cxn>
                </a:cxnLst>
                <a:rect l="0" t="0" r="r" b="b"/>
                <a:pathLst>
                  <a:path w="29" h="30">
                    <a:moveTo>
                      <a:pt x="16" y="30"/>
                    </a:moveTo>
                    <a:lnTo>
                      <a:pt x="21" y="25"/>
                    </a:lnTo>
                    <a:lnTo>
                      <a:pt x="29" y="14"/>
                    </a:lnTo>
                    <a:lnTo>
                      <a:pt x="9" y="0"/>
                    </a:lnTo>
                    <a:lnTo>
                      <a:pt x="0" y="11"/>
                    </a:lnTo>
                    <a:lnTo>
                      <a:pt x="5" y="6"/>
                    </a:lnTo>
                    <a:lnTo>
                      <a:pt x="16" y="30"/>
                    </a:lnTo>
                    <a:lnTo>
                      <a:pt x="18" y="28"/>
                    </a:lnTo>
                    <a:lnTo>
                      <a:pt x="21" y="25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81" name="Freeform 1077"/>
              <p:cNvSpPr>
                <a:spLocks/>
              </p:cNvSpPr>
              <p:nvPr/>
            </p:nvSpPr>
            <p:spPr bwMode="auto">
              <a:xfrm>
                <a:off x="643" y="1505"/>
                <a:ext cx="29" cy="32"/>
              </a:xfrm>
              <a:custGeom>
                <a:avLst/>
                <a:gdLst/>
                <a:ahLst/>
                <a:cxnLst>
                  <a:cxn ang="0">
                    <a:pos x="8" y="33"/>
                  </a:cxn>
                  <a:cxn ang="0">
                    <a:pos x="10" y="32"/>
                  </a:cxn>
                  <a:cxn ang="0">
                    <a:pos x="30" y="24"/>
                  </a:cxn>
                  <a:cxn ang="0">
                    <a:pos x="19" y="0"/>
                  </a:cxn>
                  <a:cxn ang="0">
                    <a:pos x="0" y="9"/>
                  </a:cxn>
                  <a:cxn ang="0">
                    <a:pos x="1" y="9"/>
                  </a:cxn>
                  <a:cxn ang="0">
                    <a:pos x="8" y="33"/>
                  </a:cxn>
                </a:cxnLst>
                <a:rect l="0" t="0" r="r" b="b"/>
                <a:pathLst>
                  <a:path w="30" h="33">
                    <a:moveTo>
                      <a:pt x="8" y="33"/>
                    </a:moveTo>
                    <a:lnTo>
                      <a:pt x="10" y="32"/>
                    </a:lnTo>
                    <a:lnTo>
                      <a:pt x="30" y="24"/>
                    </a:lnTo>
                    <a:lnTo>
                      <a:pt x="19" y="0"/>
                    </a:lnTo>
                    <a:lnTo>
                      <a:pt x="0" y="9"/>
                    </a:lnTo>
                    <a:lnTo>
                      <a:pt x="1" y="9"/>
                    </a:lnTo>
                    <a:lnTo>
                      <a:pt x="8" y="3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82" name="Freeform 1078"/>
              <p:cNvSpPr>
                <a:spLocks/>
              </p:cNvSpPr>
              <p:nvPr/>
            </p:nvSpPr>
            <p:spPr bwMode="auto">
              <a:xfrm>
                <a:off x="643" y="1513"/>
                <a:ext cx="7" cy="24"/>
              </a:xfrm>
              <a:custGeom>
                <a:avLst/>
                <a:gdLst/>
                <a:ahLst/>
                <a:cxnLst>
                  <a:cxn ang="0">
                    <a:pos x="7" y="24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0" y="0"/>
                  </a:cxn>
                  <a:cxn ang="0">
                    <a:pos x="7" y="24"/>
                  </a:cxn>
                </a:cxnLst>
                <a:rect l="0" t="0" r="r" b="b"/>
                <a:pathLst>
                  <a:path w="7" h="24">
                    <a:moveTo>
                      <a:pt x="7" y="24"/>
                    </a:move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0" y="0"/>
                    </a:lnTo>
                    <a:lnTo>
                      <a:pt x="7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83" name="Freeform 1079"/>
              <p:cNvSpPr>
                <a:spLocks/>
              </p:cNvSpPr>
              <p:nvPr/>
            </p:nvSpPr>
            <p:spPr bwMode="auto">
              <a:xfrm>
                <a:off x="621" y="1513"/>
                <a:ext cx="29" cy="30"/>
              </a:xfrm>
              <a:custGeom>
                <a:avLst/>
                <a:gdLst/>
                <a:ahLst/>
                <a:cxnLst>
                  <a:cxn ang="0">
                    <a:pos x="13" y="28"/>
                  </a:cxn>
                  <a:cxn ang="0">
                    <a:pos x="10" y="30"/>
                  </a:cxn>
                  <a:cxn ang="0">
                    <a:pos x="30" y="24"/>
                  </a:cxn>
                  <a:cxn ang="0">
                    <a:pos x="23" y="0"/>
                  </a:cxn>
                  <a:cxn ang="0">
                    <a:pos x="3" y="6"/>
                  </a:cxn>
                  <a:cxn ang="0">
                    <a:pos x="0" y="7"/>
                  </a:cxn>
                  <a:cxn ang="0">
                    <a:pos x="3" y="6"/>
                  </a:cxn>
                  <a:cxn ang="0">
                    <a:pos x="1" y="6"/>
                  </a:cxn>
                  <a:cxn ang="0">
                    <a:pos x="0" y="7"/>
                  </a:cxn>
                  <a:cxn ang="0">
                    <a:pos x="13" y="28"/>
                  </a:cxn>
                </a:cxnLst>
                <a:rect l="0" t="0" r="r" b="b"/>
                <a:pathLst>
                  <a:path w="30" h="30">
                    <a:moveTo>
                      <a:pt x="13" y="28"/>
                    </a:moveTo>
                    <a:lnTo>
                      <a:pt x="10" y="30"/>
                    </a:lnTo>
                    <a:lnTo>
                      <a:pt x="30" y="24"/>
                    </a:lnTo>
                    <a:lnTo>
                      <a:pt x="23" y="0"/>
                    </a:lnTo>
                    <a:lnTo>
                      <a:pt x="3" y="6"/>
                    </a:lnTo>
                    <a:lnTo>
                      <a:pt x="0" y="7"/>
                    </a:lnTo>
                    <a:lnTo>
                      <a:pt x="3" y="6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13" y="2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84" name="Freeform 1080"/>
              <p:cNvSpPr>
                <a:spLocks/>
              </p:cNvSpPr>
              <p:nvPr/>
            </p:nvSpPr>
            <p:spPr bwMode="auto">
              <a:xfrm>
                <a:off x="606" y="1521"/>
                <a:ext cx="27" cy="30"/>
              </a:xfrm>
              <a:custGeom>
                <a:avLst/>
                <a:gdLst/>
                <a:ahLst/>
                <a:cxnLst>
                  <a:cxn ang="0">
                    <a:pos x="15" y="29"/>
                  </a:cxn>
                  <a:cxn ang="0">
                    <a:pos x="14" y="30"/>
                  </a:cxn>
                  <a:cxn ang="0">
                    <a:pos x="28" y="21"/>
                  </a:cxn>
                  <a:cxn ang="0">
                    <a:pos x="15" y="0"/>
                  </a:cxn>
                  <a:cxn ang="0">
                    <a:pos x="1" y="9"/>
                  </a:cxn>
                  <a:cxn ang="0">
                    <a:pos x="0" y="9"/>
                  </a:cxn>
                  <a:cxn ang="0">
                    <a:pos x="15" y="29"/>
                  </a:cxn>
                </a:cxnLst>
                <a:rect l="0" t="0" r="r" b="b"/>
                <a:pathLst>
                  <a:path w="28" h="30">
                    <a:moveTo>
                      <a:pt x="15" y="29"/>
                    </a:moveTo>
                    <a:lnTo>
                      <a:pt x="14" y="30"/>
                    </a:lnTo>
                    <a:lnTo>
                      <a:pt x="28" y="21"/>
                    </a:lnTo>
                    <a:lnTo>
                      <a:pt x="15" y="0"/>
                    </a:lnTo>
                    <a:lnTo>
                      <a:pt x="1" y="9"/>
                    </a:lnTo>
                    <a:lnTo>
                      <a:pt x="0" y="9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85" name="Freeform 1081"/>
              <p:cNvSpPr>
                <a:spLocks/>
              </p:cNvSpPr>
              <p:nvPr/>
            </p:nvSpPr>
            <p:spPr bwMode="auto">
              <a:xfrm>
                <a:off x="589" y="1529"/>
                <a:ext cx="32" cy="30"/>
              </a:xfrm>
              <a:custGeom>
                <a:avLst/>
                <a:gdLst/>
                <a:ahLst/>
                <a:cxnLst>
                  <a:cxn ang="0">
                    <a:pos x="21" y="25"/>
                  </a:cxn>
                  <a:cxn ang="0">
                    <a:pos x="18" y="29"/>
                  </a:cxn>
                  <a:cxn ang="0">
                    <a:pos x="30" y="20"/>
                  </a:cxn>
                  <a:cxn ang="0">
                    <a:pos x="15" y="0"/>
                  </a:cxn>
                  <a:cxn ang="0">
                    <a:pos x="3" y="9"/>
                  </a:cxn>
                  <a:cxn ang="0">
                    <a:pos x="0" y="12"/>
                  </a:cxn>
                  <a:cxn ang="0">
                    <a:pos x="3" y="9"/>
                  </a:cxn>
                  <a:cxn ang="0">
                    <a:pos x="1" y="10"/>
                  </a:cxn>
                  <a:cxn ang="0">
                    <a:pos x="0" y="12"/>
                  </a:cxn>
                  <a:cxn ang="0">
                    <a:pos x="21" y="25"/>
                  </a:cxn>
                </a:cxnLst>
                <a:rect l="0" t="0" r="r" b="b"/>
                <a:pathLst>
                  <a:path w="30" h="29">
                    <a:moveTo>
                      <a:pt x="21" y="25"/>
                    </a:moveTo>
                    <a:lnTo>
                      <a:pt x="18" y="29"/>
                    </a:lnTo>
                    <a:lnTo>
                      <a:pt x="30" y="20"/>
                    </a:lnTo>
                    <a:lnTo>
                      <a:pt x="15" y="0"/>
                    </a:lnTo>
                    <a:lnTo>
                      <a:pt x="3" y="9"/>
                    </a:lnTo>
                    <a:lnTo>
                      <a:pt x="0" y="12"/>
                    </a:lnTo>
                    <a:lnTo>
                      <a:pt x="3" y="9"/>
                    </a:lnTo>
                    <a:lnTo>
                      <a:pt x="1" y="10"/>
                    </a:lnTo>
                    <a:lnTo>
                      <a:pt x="0" y="12"/>
                    </a:lnTo>
                    <a:lnTo>
                      <a:pt x="21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86" name="Freeform 1082"/>
              <p:cNvSpPr>
                <a:spLocks/>
              </p:cNvSpPr>
              <p:nvPr/>
            </p:nvSpPr>
            <p:spPr bwMode="auto">
              <a:xfrm>
                <a:off x="589" y="1539"/>
                <a:ext cx="20" cy="16"/>
              </a:xfrm>
              <a:custGeom>
                <a:avLst/>
                <a:gdLst/>
                <a:ahLst/>
                <a:cxnLst>
                  <a:cxn ang="0">
                    <a:pos x="21" y="16"/>
                  </a:cxn>
                  <a:cxn ang="0">
                    <a:pos x="11" y="10"/>
                  </a:cxn>
                  <a:cxn ang="0">
                    <a:pos x="11" y="10"/>
                  </a:cxn>
                  <a:cxn ang="0">
                    <a:pos x="11" y="10"/>
                  </a:cxn>
                  <a:cxn ang="0">
                    <a:pos x="11" y="10"/>
                  </a:cxn>
                  <a:cxn ang="0">
                    <a:pos x="0" y="3"/>
                  </a:cxn>
                  <a:cxn ang="0">
                    <a:pos x="3" y="0"/>
                  </a:cxn>
                  <a:cxn ang="0">
                    <a:pos x="1" y="1"/>
                  </a:cxn>
                  <a:cxn ang="0">
                    <a:pos x="0" y="3"/>
                  </a:cxn>
                  <a:cxn ang="0">
                    <a:pos x="21" y="16"/>
                  </a:cxn>
                </a:cxnLst>
                <a:rect l="0" t="0" r="r" b="b"/>
                <a:pathLst>
                  <a:path w="21" h="16">
                    <a:moveTo>
                      <a:pt x="21" y="16"/>
                    </a:moveTo>
                    <a:lnTo>
                      <a:pt x="11" y="10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1" y="1"/>
                    </a:lnTo>
                    <a:lnTo>
                      <a:pt x="0" y="3"/>
                    </a:lnTo>
                    <a:lnTo>
                      <a:pt x="21" y="1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87" name="Freeform 1083"/>
              <p:cNvSpPr>
                <a:spLocks/>
              </p:cNvSpPr>
              <p:nvPr/>
            </p:nvSpPr>
            <p:spPr bwMode="auto">
              <a:xfrm>
                <a:off x="582" y="1541"/>
                <a:ext cx="29" cy="28"/>
              </a:xfrm>
              <a:custGeom>
                <a:avLst/>
                <a:gdLst/>
                <a:ahLst/>
                <a:cxnLst>
                  <a:cxn ang="0">
                    <a:pos x="20" y="28"/>
                  </a:cxn>
                  <a:cxn ang="0">
                    <a:pos x="21" y="27"/>
                  </a:cxn>
                  <a:cxn ang="0">
                    <a:pos x="30" y="13"/>
                  </a:cxn>
                  <a:cxn ang="0">
                    <a:pos x="9" y="0"/>
                  </a:cxn>
                  <a:cxn ang="0">
                    <a:pos x="0" y="14"/>
                  </a:cxn>
                  <a:cxn ang="0">
                    <a:pos x="1" y="13"/>
                  </a:cxn>
                  <a:cxn ang="0">
                    <a:pos x="20" y="28"/>
                  </a:cxn>
                </a:cxnLst>
                <a:rect l="0" t="0" r="r" b="b"/>
                <a:pathLst>
                  <a:path w="30" h="28">
                    <a:moveTo>
                      <a:pt x="20" y="28"/>
                    </a:moveTo>
                    <a:lnTo>
                      <a:pt x="21" y="27"/>
                    </a:lnTo>
                    <a:lnTo>
                      <a:pt x="30" y="13"/>
                    </a:lnTo>
                    <a:lnTo>
                      <a:pt x="9" y="0"/>
                    </a:lnTo>
                    <a:lnTo>
                      <a:pt x="0" y="14"/>
                    </a:lnTo>
                    <a:lnTo>
                      <a:pt x="1" y="13"/>
                    </a:lnTo>
                    <a:lnTo>
                      <a:pt x="20" y="2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88" name="Freeform 1084"/>
              <p:cNvSpPr>
                <a:spLocks/>
              </p:cNvSpPr>
              <p:nvPr/>
            </p:nvSpPr>
            <p:spPr bwMode="auto">
              <a:xfrm>
                <a:off x="572" y="1554"/>
                <a:ext cx="29" cy="32"/>
              </a:xfrm>
              <a:custGeom>
                <a:avLst/>
                <a:gdLst/>
                <a:ahLst/>
                <a:cxnLst>
                  <a:cxn ang="0">
                    <a:pos x="16" y="33"/>
                  </a:cxn>
                  <a:cxn ang="0">
                    <a:pos x="19" y="30"/>
                  </a:cxn>
                  <a:cxn ang="0">
                    <a:pos x="30" y="15"/>
                  </a:cxn>
                  <a:cxn ang="0">
                    <a:pos x="11" y="0"/>
                  </a:cxn>
                  <a:cxn ang="0">
                    <a:pos x="0" y="15"/>
                  </a:cxn>
                  <a:cxn ang="0">
                    <a:pos x="4" y="11"/>
                  </a:cxn>
                  <a:cxn ang="0">
                    <a:pos x="16" y="33"/>
                  </a:cxn>
                  <a:cxn ang="0">
                    <a:pos x="18" y="32"/>
                  </a:cxn>
                  <a:cxn ang="0">
                    <a:pos x="19" y="30"/>
                  </a:cxn>
                  <a:cxn ang="0">
                    <a:pos x="16" y="33"/>
                  </a:cxn>
                </a:cxnLst>
                <a:rect l="0" t="0" r="r" b="b"/>
                <a:pathLst>
                  <a:path w="30" h="33">
                    <a:moveTo>
                      <a:pt x="16" y="33"/>
                    </a:moveTo>
                    <a:lnTo>
                      <a:pt x="19" y="30"/>
                    </a:lnTo>
                    <a:lnTo>
                      <a:pt x="30" y="15"/>
                    </a:lnTo>
                    <a:lnTo>
                      <a:pt x="11" y="0"/>
                    </a:lnTo>
                    <a:lnTo>
                      <a:pt x="0" y="15"/>
                    </a:lnTo>
                    <a:lnTo>
                      <a:pt x="4" y="11"/>
                    </a:lnTo>
                    <a:lnTo>
                      <a:pt x="16" y="33"/>
                    </a:lnTo>
                    <a:lnTo>
                      <a:pt x="18" y="32"/>
                    </a:lnTo>
                    <a:lnTo>
                      <a:pt x="19" y="30"/>
                    </a:ln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89" name="Freeform 1085"/>
              <p:cNvSpPr>
                <a:spLocks/>
              </p:cNvSpPr>
              <p:nvPr/>
            </p:nvSpPr>
            <p:spPr bwMode="auto">
              <a:xfrm>
                <a:off x="555" y="1564"/>
                <a:ext cx="32" cy="34"/>
              </a:xfrm>
              <a:custGeom>
                <a:avLst/>
                <a:gdLst/>
                <a:ahLst/>
                <a:cxnLst>
                  <a:cxn ang="0">
                    <a:pos x="6" y="22"/>
                  </a:cxn>
                  <a:cxn ang="0">
                    <a:pos x="12" y="33"/>
                  </a:cxn>
                  <a:cxn ang="0">
                    <a:pos x="32" y="22"/>
                  </a:cxn>
                  <a:cxn ang="0">
                    <a:pos x="20" y="0"/>
                  </a:cxn>
                  <a:cxn ang="0">
                    <a:pos x="0" y="11"/>
                  </a:cxn>
                  <a:cxn ang="0">
                    <a:pos x="6" y="22"/>
                  </a:cxn>
                </a:cxnLst>
                <a:rect l="0" t="0" r="r" b="b"/>
                <a:pathLst>
                  <a:path w="32" h="33">
                    <a:moveTo>
                      <a:pt x="6" y="22"/>
                    </a:moveTo>
                    <a:lnTo>
                      <a:pt x="12" y="33"/>
                    </a:lnTo>
                    <a:lnTo>
                      <a:pt x="32" y="22"/>
                    </a:lnTo>
                    <a:lnTo>
                      <a:pt x="20" y="0"/>
                    </a:lnTo>
                    <a:lnTo>
                      <a:pt x="0" y="11"/>
                    </a:lnTo>
                    <a:lnTo>
                      <a:pt x="6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90" name="Freeform 1086"/>
              <p:cNvSpPr>
                <a:spLocks/>
              </p:cNvSpPr>
              <p:nvPr/>
            </p:nvSpPr>
            <p:spPr bwMode="auto">
              <a:xfrm>
                <a:off x="693" y="1519"/>
                <a:ext cx="29" cy="26"/>
              </a:xfrm>
              <a:custGeom>
                <a:avLst/>
                <a:gdLst/>
                <a:ahLst/>
                <a:cxnLst>
                  <a:cxn ang="0">
                    <a:pos x="21" y="25"/>
                  </a:cxn>
                  <a:cxn ang="0">
                    <a:pos x="23" y="23"/>
                  </a:cxn>
                  <a:cxn ang="0">
                    <a:pos x="29" y="12"/>
                  </a:cxn>
                  <a:cxn ang="0">
                    <a:pos x="6" y="0"/>
                  </a:cxn>
                  <a:cxn ang="0">
                    <a:pos x="0" y="11"/>
                  </a:cxn>
                  <a:cxn ang="0">
                    <a:pos x="2" y="9"/>
                  </a:cxn>
                  <a:cxn ang="0">
                    <a:pos x="21" y="25"/>
                  </a:cxn>
                  <a:cxn ang="0">
                    <a:pos x="22" y="24"/>
                  </a:cxn>
                  <a:cxn ang="0">
                    <a:pos x="23" y="23"/>
                  </a:cxn>
                  <a:cxn ang="0">
                    <a:pos x="21" y="25"/>
                  </a:cxn>
                </a:cxnLst>
                <a:rect l="0" t="0" r="r" b="b"/>
                <a:pathLst>
                  <a:path w="29" h="25">
                    <a:moveTo>
                      <a:pt x="21" y="25"/>
                    </a:moveTo>
                    <a:lnTo>
                      <a:pt x="23" y="23"/>
                    </a:lnTo>
                    <a:lnTo>
                      <a:pt x="29" y="12"/>
                    </a:lnTo>
                    <a:lnTo>
                      <a:pt x="6" y="0"/>
                    </a:lnTo>
                    <a:lnTo>
                      <a:pt x="0" y="11"/>
                    </a:lnTo>
                    <a:lnTo>
                      <a:pt x="2" y="9"/>
                    </a:lnTo>
                    <a:lnTo>
                      <a:pt x="21" y="25"/>
                    </a:lnTo>
                    <a:lnTo>
                      <a:pt x="22" y="24"/>
                    </a:lnTo>
                    <a:lnTo>
                      <a:pt x="23" y="23"/>
                    </a:lnTo>
                    <a:lnTo>
                      <a:pt x="21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91" name="Freeform 1087"/>
              <p:cNvSpPr>
                <a:spLocks/>
              </p:cNvSpPr>
              <p:nvPr/>
            </p:nvSpPr>
            <p:spPr bwMode="auto">
              <a:xfrm>
                <a:off x="684" y="1529"/>
                <a:ext cx="29" cy="30"/>
              </a:xfrm>
              <a:custGeom>
                <a:avLst/>
                <a:gdLst/>
                <a:ahLst/>
                <a:cxnLst>
                  <a:cxn ang="0">
                    <a:pos x="14" y="31"/>
                  </a:cxn>
                  <a:cxn ang="0">
                    <a:pos x="19" y="28"/>
                  </a:cxn>
                  <a:cxn ang="0">
                    <a:pos x="30" y="16"/>
                  </a:cxn>
                  <a:cxn ang="0">
                    <a:pos x="11" y="0"/>
                  </a:cxn>
                  <a:cxn ang="0">
                    <a:pos x="0" y="12"/>
                  </a:cxn>
                  <a:cxn ang="0">
                    <a:pos x="4" y="9"/>
                  </a:cxn>
                  <a:cxn ang="0">
                    <a:pos x="14" y="31"/>
                  </a:cxn>
                  <a:cxn ang="0">
                    <a:pos x="17" y="30"/>
                  </a:cxn>
                  <a:cxn ang="0">
                    <a:pos x="19" y="28"/>
                  </a:cxn>
                  <a:cxn ang="0">
                    <a:pos x="14" y="31"/>
                  </a:cxn>
                </a:cxnLst>
                <a:rect l="0" t="0" r="r" b="b"/>
                <a:pathLst>
                  <a:path w="30" h="31">
                    <a:moveTo>
                      <a:pt x="14" y="31"/>
                    </a:moveTo>
                    <a:lnTo>
                      <a:pt x="19" y="28"/>
                    </a:lnTo>
                    <a:lnTo>
                      <a:pt x="30" y="16"/>
                    </a:lnTo>
                    <a:lnTo>
                      <a:pt x="11" y="0"/>
                    </a:lnTo>
                    <a:lnTo>
                      <a:pt x="0" y="12"/>
                    </a:lnTo>
                    <a:lnTo>
                      <a:pt x="4" y="9"/>
                    </a:lnTo>
                    <a:lnTo>
                      <a:pt x="14" y="31"/>
                    </a:lnTo>
                    <a:lnTo>
                      <a:pt x="17" y="30"/>
                    </a:lnTo>
                    <a:lnTo>
                      <a:pt x="19" y="28"/>
                    </a:lnTo>
                    <a:lnTo>
                      <a:pt x="14" y="3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92" name="Freeform 1088"/>
              <p:cNvSpPr>
                <a:spLocks/>
              </p:cNvSpPr>
              <p:nvPr/>
            </p:nvSpPr>
            <p:spPr bwMode="auto">
              <a:xfrm>
                <a:off x="669" y="1537"/>
                <a:ext cx="29" cy="30"/>
              </a:xfrm>
              <a:custGeom>
                <a:avLst/>
                <a:gdLst/>
                <a:ahLst/>
                <a:cxnLst>
                  <a:cxn ang="0">
                    <a:pos x="13" y="30"/>
                  </a:cxn>
                  <a:cxn ang="0">
                    <a:pos x="12" y="30"/>
                  </a:cxn>
                  <a:cxn ang="0">
                    <a:pos x="29" y="22"/>
                  </a:cxn>
                  <a:cxn ang="0">
                    <a:pos x="19" y="0"/>
                  </a:cxn>
                  <a:cxn ang="0">
                    <a:pos x="2" y="8"/>
                  </a:cxn>
                  <a:cxn ang="0">
                    <a:pos x="0" y="9"/>
                  </a:cxn>
                  <a:cxn ang="0">
                    <a:pos x="13" y="30"/>
                  </a:cxn>
                </a:cxnLst>
                <a:rect l="0" t="0" r="r" b="b"/>
                <a:pathLst>
                  <a:path w="29" h="30">
                    <a:moveTo>
                      <a:pt x="13" y="30"/>
                    </a:moveTo>
                    <a:lnTo>
                      <a:pt x="12" y="30"/>
                    </a:lnTo>
                    <a:lnTo>
                      <a:pt x="29" y="22"/>
                    </a:lnTo>
                    <a:lnTo>
                      <a:pt x="19" y="0"/>
                    </a:lnTo>
                    <a:lnTo>
                      <a:pt x="2" y="8"/>
                    </a:lnTo>
                    <a:lnTo>
                      <a:pt x="0" y="9"/>
                    </a:lnTo>
                    <a:lnTo>
                      <a:pt x="13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93" name="Freeform 1089"/>
              <p:cNvSpPr>
                <a:spLocks/>
              </p:cNvSpPr>
              <p:nvPr/>
            </p:nvSpPr>
            <p:spPr bwMode="auto">
              <a:xfrm>
                <a:off x="669" y="1546"/>
                <a:ext cx="14" cy="20"/>
              </a:xfrm>
              <a:custGeom>
                <a:avLst/>
                <a:gdLst/>
                <a:ahLst/>
                <a:cxnLst>
                  <a:cxn ang="0">
                    <a:pos x="13" y="21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0" y="0"/>
                  </a:cxn>
                  <a:cxn ang="0">
                    <a:pos x="13" y="21"/>
                  </a:cxn>
                </a:cxnLst>
                <a:rect l="0" t="0" r="r" b="b"/>
                <a:pathLst>
                  <a:path w="13" h="21">
                    <a:moveTo>
                      <a:pt x="13" y="21"/>
                    </a:moveTo>
                    <a:lnTo>
                      <a:pt x="7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0" y="0"/>
                    </a:lnTo>
                    <a:lnTo>
                      <a:pt x="13" y="2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94" name="Freeform 1090"/>
              <p:cNvSpPr>
                <a:spLocks/>
              </p:cNvSpPr>
              <p:nvPr/>
            </p:nvSpPr>
            <p:spPr bwMode="auto">
              <a:xfrm>
                <a:off x="648" y="1546"/>
                <a:ext cx="34" cy="32"/>
              </a:xfrm>
              <a:custGeom>
                <a:avLst/>
                <a:gdLst/>
                <a:ahLst/>
                <a:cxnLst>
                  <a:cxn ang="0">
                    <a:pos x="15" y="31"/>
                  </a:cxn>
                  <a:cxn ang="0">
                    <a:pos x="14" y="32"/>
                  </a:cxn>
                  <a:cxn ang="0">
                    <a:pos x="33" y="21"/>
                  </a:cxn>
                  <a:cxn ang="0">
                    <a:pos x="20" y="0"/>
                  </a:cxn>
                  <a:cxn ang="0">
                    <a:pos x="1" y="11"/>
                  </a:cxn>
                  <a:cxn ang="0">
                    <a:pos x="0" y="12"/>
                  </a:cxn>
                  <a:cxn ang="0">
                    <a:pos x="15" y="31"/>
                  </a:cxn>
                </a:cxnLst>
                <a:rect l="0" t="0" r="r" b="b"/>
                <a:pathLst>
                  <a:path w="33" h="32">
                    <a:moveTo>
                      <a:pt x="15" y="31"/>
                    </a:moveTo>
                    <a:lnTo>
                      <a:pt x="14" y="32"/>
                    </a:lnTo>
                    <a:lnTo>
                      <a:pt x="33" y="21"/>
                    </a:lnTo>
                    <a:lnTo>
                      <a:pt x="20" y="0"/>
                    </a:lnTo>
                    <a:lnTo>
                      <a:pt x="1" y="11"/>
                    </a:lnTo>
                    <a:lnTo>
                      <a:pt x="0" y="12"/>
                    </a:lnTo>
                    <a:lnTo>
                      <a:pt x="15" y="3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95" name="Freeform 1091"/>
              <p:cNvSpPr>
                <a:spLocks/>
              </p:cNvSpPr>
              <p:nvPr/>
            </p:nvSpPr>
            <p:spPr bwMode="auto">
              <a:xfrm>
                <a:off x="628" y="1558"/>
                <a:ext cx="36" cy="34"/>
              </a:xfrm>
              <a:custGeom>
                <a:avLst/>
                <a:gdLst/>
                <a:ahLst/>
                <a:cxnLst>
                  <a:cxn ang="0">
                    <a:pos x="22" y="30"/>
                  </a:cxn>
                  <a:cxn ang="0">
                    <a:pos x="19" y="34"/>
                  </a:cxn>
                  <a:cxn ang="0">
                    <a:pos x="36" y="19"/>
                  </a:cxn>
                  <a:cxn ang="0">
                    <a:pos x="21" y="0"/>
                  </a:cxn>
                  <a:cxn ang="0">
                    <a:pos x="4" y="14"/>
                  </a:cxn>
                  <a:cxn ang="0">
                    <a:pos x="0" y="19"/>
                  </a:cxn>
                  <a:cxn ang="0">
                    <a:pos x="4" y="14"/>
                  </a:cxn>
                  <a:cxn ang="0">
                    <a:pos x="2" y="16"/>
                  </a:cxn>
                  <a:cxn ang="0">
                    <a:pos x="0" y="19"/>
                  </a:cxn>
                  <a:cxn ang="0">
                    <a:pos x="22" y="30"/>
                  </a:cxn>
                </a:cxnLst>
                <a:rect l="0" t="0" r="r" b="b"/>
                <a:pathLst>
                  <a:path w="36" h="34">
                    <a:moveTo>
                      <a:pt x="22" y="30"/>
                    </a:moveTo>
                    <a:lnTo>
                      <a:pt x="19" y="34"/>
                    </a:lnTo>
                    <a:lnTo>
                      <a:pt x="36" y="19"/>
                    </a:lnTo>
                    <a:lnTo>
                      <a:pt x="21" y="0"/>
                    </a:lnTo>
                    <a:lnTo>
                      <a:pt x="4" y="14"/>
                    </a:lnTo>
                    <a:lnTo>
                      <a:pt x="0" y="19"/>
                    </a:lnTo>
                    <a:lnTo>
                      <a:pt x="4" y="14"/>
                    </a:lnTo>
                    <a:lnTo>
                      <a:pt x="2" y="16"/>
                    </a:lnTo>
                    <a:lnTo>
                      <a:pt x="0" y="19"/>
                    </a:lnTo>
                    <a:lnTo>
                      <a:pt x="22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96" name="Freeform 1092"/>
              <p:cNvSpPr>
                <a:spLocks/>
              </p:cNvSpPr>
              <p:nvPr/>
            </p:nvSpPr>
            <p:spPr bwMode="auto">
              <a:xfrm>
                <a:off x="618" y="1576"/>
                <a:ext cx="32" cy="28"/>
              </a:xfrm>
              <a:custGeom>
                <a:avLst/>
                <a:gdLst/>
                <a:ahLst/>
                <a:cxnLst>
                  <a:cxn ang="0">
                    <a:pos x="23" y="27"/>
                  </a:cxn>
                  <a:cxn ang="0">
                    <a:pos x="23" y="28"/>
                  </a:cxn>
                  <a:cxn ang="0">
                    <a:pos x="31" y="11"/>
                  </a:cxn>
                  <a:cxn ang="0">
                    <a:pos x="9" y="0"/>
                  </a:cxn>
                  <a:cxn ang="0">
                    <a:pos x="1" y="17"/>
                  </a:cxn>
                  <a:cxn ang="0">
                    <a:pos x="0" y="17"/>
                  </a:cxn>
                  <a:cxn ang="0">
                    <a:pos x="23" y="27"/>
                  </a:cxn>
                </a:cxnLst>
                <a:rect l="0" t="0" r="r" b="b"/>
                <a:pathLst>
                  <a:path w="31" h="28">
                    <a:moveTo>
                      <a:pt x="23" y="27"/>
                    </a:moveTo>
                    <a:lnTo>
                      <a:pt x="23" y="28"/>
                    </a:lnTo>
                    <a:lnTo>
                      <a:pt x="31" y="11"/>
                    </a:lnTo>
                    <a:lnTo>
                      <a:pt x="9" y="0"/>
                    </a:lnTo>
                    <a:lnTo>
                      <a:pt x="1" y="17"/>
                    </a:lnTo>
                    <a:lnTo>
                      <a:pt x="0" y="17"/>
                    </a:lnTo>
                    <a:lnTo>
                      <a:pt x="23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97" name="Freeform 1093"/>
              <p:cNvSpPr>
                <a:spLocks/>
              </p:cNvSpPr>
              <p:nvPr/>
            </p:nvSpPr>
            <p:spPr bwMode="auto">
              <a:xfrm>
                <a:off x="618" y="1594"/>
                <a:ext cx="24" cy="10"/>
              </a:xfrm>
              <a:custGeom>
                <a:avLst/>
                <a:gdLst/>
                <a:ahLst/>
                <a:cxnLst>
                  <a:cxn ang="0">
                    <a:pos x="23" y="10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0" y="0"/>
                  </a:cxn>
                  <a:cxn ang="0">
                    <a:pos x="23" y="10"/>
                  </a:cxn>
                </a:cxnLst>
                <a:rect l="0" t="0" r="r" b="b"/>
                <a:pathLst>
                  <a:path w="23" h="10">
                    <a:moveTo>
                      <a:pt x="23" y="10"/>
                    </a:move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0" y="0"/>
                    </a:lnTo>
                    <a:lnTo>
                      <a:pt x="23" y="1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98" name="Freeform 1094"/>
              <p:cNvSpPr>
                <a:spLocks/>
              </p:cNvSpPr>
              <p:nvPr/>
            </p:nvSpPr>
            <p:spPr bwMode="auto">
              <a:xfrm>
                <a:off x="609" y="1594"/>
                <a:ext cx="31" cy="34"/>
              </a:xfrm>
              <a:custGeom>
                <a:avLst/>
                <a:gdLst/>
                <a:ahLst/>
                <a:cxnLst>
                  <a:cxn ang="0">
                    <a:pos x="21" y="34"/>
                  </a:cxn>
                  <a:cxn ang="0">
                    <a:pos x="23" y="30"/>
                  </a:cxn>
                  <a:cxn ang="0">
                    <a:pos x="32" y="10"/>
                  </a:cxn>
                  <a:cxn ang="0">
                    <a:pos x="9" y="0"/>
                  </a:cxn>
                  <a:cxn ang="0">
                    <a:pos x="0" y="20"/>
                  </a:cxn>
                  <a:cxn ang="0">
                    <a:pos x="3" y="16"/>
                  </a:cxn>
                  <a:cxn ang="0">
                    <a:pos x="21" y="34"/>
                  </a:cxn>
                  <a:cxn ang="0">
                    <a:pos x="22" y="32"/>
                  </a:cxn>
                  <a:cxn ang="0">
                    <a:pos x="23" y="30"/>
                  </a:cxn>
                  <a:cxn ang="0">
                    <a:pos x="21" y="34"/>
                  </a:cxn>
                </a:cxnLst>
                <a:rect l="0" t="0" r="r" b="b"/>
                <a:pathLst>
                  <a:path w="32" h="34">
                    <a:moveTo>
                      <a:pt x="21" y="34"/>
                    </a:moveTo>
                    <a:lnTo>
                      <a:pt x="23" y="30"/>
                    </a:lnTo>
                    <a:lnTo>
                      <a:pt x="32" y="10"/>
                    </a:lnTo>
                    <a:lnTo>
                      <a:pt x="9" y="0"/>
                    </a:lnTo>
                    <a:lnTo>
                      <a:pt x="0" y="20"/>
                    </a:lnTo>
                    <a:lnTo>
                      <a:pt x="3" y="16"/>
                    </a:lnTo>
                    <a:lnTo>
                      <a:pt x="21" y="34"/>
                    </a:lnTo>
                    <a:lnTo>
                      <a:pt x="22" y="32"/>
                    </a:lnTo>
                    <a:lnTo>
                      <a:pt x="23" y="30"/>
                    </a:lnTo>
                    <a:lnTo>
                      <a:pt x="21" y="3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599" name="Freeform 1095"/>
              <p:cNvSpPr>
                <a:spLocks/>
              </p:cNvSpPr>
              <p:nvPr/>
            </p:nvSpPr>
            <p:spPr bwMode="auto">
              <a:xfrm>
                <a:off x="599" y="1610"/>
                <a:ext cx="32" cy="34"/>
              </a:xfrm>
              <a:custGeom>
                <a:avLst/>
                <a:gdLst/>
                <a:ahLst/>
                <a:cxnLst>
                  <a:cxn ang="0">
                    <a:pos x="14" y="35"/>
                  </a:cxn>
                  <a:cxn ang="0">
                    <a:pos x="17" y="33"/>
                  </a:cxn>
                  <a:cxn ang="0">
                    <a:pos x="32" y="18"/>
                  </a:cxn>
                  <a:cxn ang="0">
                    <a:pos x="14" y="0"/>
                  </a:cxn>
                  <a:cxn ang="0">
                    <a:pos x="0" y="15"/>
                  </a:cxn>
                  <a:cxn ang="0">
                    <a:pos x="3" y="12"/>
                  </a:cxn>
                  <a:cxn ang="0">
                    <a:pos x="14" y="35"/>
                  </a:cxn>
                  <a:cxn ang="0">
                    <a:pos x="16" y="35"/>
                  </a:cxn>
                  <a:cxn ang="0">
                    <a:pos x="17" y="33"/>
                  </a:cxn>
                  <a:cxn ang="0">
                    <a:pos x="14" y="35"/>
                  </a:cxn>
                </a:cxnLst>
                <a:rect l="0" t="0" r="r" b="b"/>
                <a:pathLst>
                  <a:path w="32" h="35">
                    <a:moveTo>
                      <a:pt x="14" y="35"/>
                    </a:moveTo>
                    <a:lnTo>
                      <a:pt x="17" y="33"/>
                    </a:lnTo>
                    <a:lnTo>
                      <a:pt x="32" y="18"/>
                    </a:lnTo>
                    <a:lnTo>
                      <a:pt x="14" y="0"/>
                    </a:lnTo>
                    <a:lnTo>
                      <a:pt x="0" y="15"/>
                    </a:lnTo>
                    <a:lnTo>
                      <a:pt x="3" y="12"/>
                    </a:lnTo>
                    <a:lnTo>
                      <a:pt x="14" y="35"/>
                    </a:lnTo>
                    <a:lnTo>
                      <a:pt x="16" y="35"/>
                    </a:lnTo>
                    <a:lnTo>
                      <a:pt x="17" y="33"/>
                    </a:lnTo>
                    <a:lnTo>
                      <a:pt x="14" y="3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00" name="Freeform 1096"/>
              <p:cNvSpPr>
                <a:spLocks/>
              </p:cNvSpPr>
              <p:nvPr/>
            </p:nvSpPr>
            <p:spPr bwMode="auto">
              <a:xfrm>
                <a:off x="582" y="1622"/>
                <a:ext cx="31" cy="32"/>
              </a:xfrm>
              <a:custGeom>
                <a:avLst/>
                <a:gdLst/>
                <a:ahLst/>
                <a:cxnLst>
                  <a:cxn ang="0">
                    <a:pos x="9" y="32"/>
                  </a:cxn>
                  <a:cxn ang="0">
                    <a:pos x="10" y="32"/>
                  </a:cxn>
                  <a:cxn ang="0">
                    <a:pos x="30" y="23"/>
                  </a:cxn>
                  <a:cxn ang="0">
                    <a:pos x="19" y="0"/>
                  </a:cxn>
                  <a:cxn ang="0">
                    <a:pos x="0" y="9"/>
                  </a:cxn>
                  <a:cxn ang="0">
                    <a:pos x="1" y="9"/>
                  </a:cxn>
                  <a:cxn ang="0">
                    <a:pos x="9" y="32"/>
                  </a:cxn>
                </a:cxnLst>
                <a:rect l="0" t="0" r="r" b="b"/>
                <a:pathLst>
                  <a:path w="30" h="32">
                    <a:moveTo>
                      <a:pt x="9" y="32"/>
                    </a:moveTo>
                    <a:lnTo>
                      <a:pt x="10" y="32"/>
                    </a:lnTo>
                    <a:lnTo>
                      <a:pt x="30" y="23"/>
                    </a:lnTo>
                    <a:lnTo>
                      <a:pt x="19" y="0"/>
                    </a:lnTo>
                    <a:lnTo>
                      <a:pt x="0" y="9"/>
                    </a:lnTo>
                    <a:lnTo>
                      <a:pt x="1" y="9"/>
                    </a:lnTo>
                    <a:lnTo>
                      <a:pt x="9" y="3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01" name="Freeform 1097"/>
              <p:cNvSpPr>
                <a:spLocks/>
              </p:cNvSpPr>
              <p:nvPr/>
            </p:nvSpPr>
            <p:spPr bwMode="auto">
              <a:xfrm>
                <a:off x="584" y="1630"/>
                <a:ext cx="9" cy="24"/>
              </a:xfrm>
              <a:custGeom>
                <a:avLst/>
                <a:gdLst/>
                <a:ahLst/>
                <a:cxnLst>
                  <a:cxn ang="0">
                    <a:pos x="8" y="23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0" y="0"/>
                  </a:cxn>
                  <a:cxn ang="0">
                    <a:pos x="8" y="23"/>
                  </a:cxn>
                </a:cxnLst>
                <a:rect l="0" t="0" r="r" b="b"/>
                <a:pathLst>
                  <a:path w="8" h="23">
                    <a:moveTo>
                      <a:pt x="8" y="23"/>
                    </a:move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0" y="0"/>
                    </a:lnTo>
                    <a:lnTo>
                      <a:pt x="8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02" name="Freeform 1098"/>
              <p:cNvSpPr>
                <a:spLocks/>
              </p:cNvSpPr>
              <p:nvPr/>
            </p:nvSpPr>
            <p:spPr bwMode="auto">
              <a:xfrm>
                <a:off x="555" y="1630"/>
                <a:ext cx="38" cy="32"/>
              </a:xfrm>
              <a:custGeom>
                <a:avLst/>
                <a:gdLst/>
                <a:ahLst/>
                <a:cxnLst>
                  <a:cxn ang="0">
                    <a:pos x="15" y="30"/>
                  </a:cxn>
                  <a:cxn ang="0">
                    <a:pos x="12" y="32"/>
                  </a:cxn>
                  <a:cxn ang="0">
                    <a:pos x="35" y="23"/>
                  </a:cxn>
                  <a:cxn ang="0">
                    <a:pos x="27" y="0"/>
                  </a:cxn>
                  <a:cxn ang="0">
                    <a:pos x="3" y="8"/>
                  </a:cxn>
                  <a:cxn ang="0">
                    <a:pos x="0" y="10"/>
                  </a:cxn>
                  <a:cxn ang="0">
                    <a:pos x="3" y="8"/>
                  </a:cxn>
                  <a:cxn ang="0">
                    <a:pos x="2" y="9"/>
                  </a:cxn>
                  <a:cxn ang="0">
                    <a:pos x="0" y="10"/>
                  </a:cxn>
                  <a:cxn ang="0">
                    <a:pos x="15" y="30"/>
                  </a:cxn>
                </a:cxnLst>
                <a:rect l="0" t="0" r="r" b="b"/>
                <a:pathLst>
                  <a:path w="35" h="32">
                    <a:moveTo>
                      <a:pt x="15" y="30"/>
                    </a:moveTo>
                    <a:lnTo>
                      <a:pt x="12" y="32"/>
                    </a:lnTo>
                    <a:lnTo>
                      <a:pt x="35" y="23"/>
                    </a:lnTo>
                    <a:lnTo>
                      <a:pt x="27" y="0"/>
                    </a:lnTo>
                    <a:lnTo>
                      <a:pt x="3" y="8"/>
                    </a:lnTo>
                    <a:lnTo>
                      <a:pt x="0" y="10"/>
                    </a:lnTo>
                    <a:lnTo>
                      <a:pt x="3" y="8"/>
                    </a:lnTo>
                    <a:lnTo>
                      <a:pt x="2" y="9"/>
                    </a:lnTo>
                    <a:lnTo>
                      <a:pt x="0" y="10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03" name="Freeform 1099"/>
              <p:cNvSpPr>
                <a:spLocks/>
              </p:cNvSpPr>
              <p:nvPr/>
            </p:nvSpPr>
            <p:spPr bwMode="auto">
              <a:xfrm>
                <a:off x="538" y="1640"/>
                <a:ext cx="34" cy="32"/>
              </a:xfrm>
              <a:custGeom>
                <a:avLst/>
                <a:gdLst/>
                <a:ahLst/>
                <a:cxnLst>
                  <a:cxn ang="0">
                    <a:pos x="21" y="28"/>
                  </a:cxn>
                  <a:cxn ang="0">
                    <a:pos x="18" y="31"/>
                  </a:cxn>
                  <a:cxn ang="0">
                    <a:pos x="33" y="20"/>
                  </a:cxn>
                  <a:cxn ang="0">
                    <a:pos x="18" y="0"/>
                  </a:cxn>
                  <a:cxn ang="0">
                    <a:pos x="3" y="11"/>
                  </a:cxn>
                  <a:cxn ang="0">
                    <a:pos x="0" y="15"/>
                  </a:cxn>
                  <a:cxn ang="0">
                    <a:pos x="3" y="11"/>
                  </a:cxn>
                  <a:cxn ang="0">
                    <a:pos x="2" y="13"/>
                  </a:cxn>
                  <a:cxn ang="0">
                    <a:pos x="0" y="15"/>
                  </a:cxn>
                  <a:cxn ang="0">
                    <a:pos x="21" y="28"/>
                  </a:cxn>
                </a:cxnLst>
                <a:rect l="0" t="0" r="r" b="b"/>
                <a:pathLst>
                  <a:path w="33" h="31">
                    <a:moveTo>
                      <a:pt x="21" y="28"/>
                    </a:moveTo>
                    <a:lnTo>
                      <a:pt x="18" y="31"/>
                    </a:lnTo>
                    <a:lnTo>
                      <a:pt x="33" y="20"/>
                    </a:lnTo>
                    <a:lnTo>
                      <a:pt x="18" y="0"/>
                    </a:lnTo>
                    <a:lnTo>
                      <a:pt x="3" y="11"/>
                    </a:lnTo>
                    <a:lnTo>
                      <a:pt x="0" y="15"/>
                    </a:lnTo>
                    <a:lnTo>
                      <a:pt x="3" y="11"/>
                    </a:lnTo>
                    <a:lnTo>
                      <a:pt x="2" y="13"/>
                    </a:lnTo>
                    <a:lnTo>
                      <a:pt x="0" y="15"/>
                    </a:lnTo>
                    <a:lnTo>
                      <a:pt x="21" y="2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04" name="Freeform 1100"/>
              <p:cNvSpPr>
                <a:spLocks/>
              </p:cNvSpPr>
              <p:nvPr/>
            </p:nvSpPr>
            <p:spPr bwMode="auto">
              <a:xfrm>
                <a:off x="529" y="1656"/>
                <a:ext cx="31" cy="28"/>
              </a:xfrm>
              <a:custGeom>
                <a:avLst/>
                <a:gdLst/>
                <a:ahLst/>
                <a:cxnLst>
                  <a:cxn ang="0">
                    <a:pos x="22" y="26"/>
                  </a:cxn>
                  <a:cxn ang="0">
                    <a:pos x="22" y="27"/>
                  </a:cxn>
                  <a:cxn ang="0">
                    <a:pos x="30" y="13"/>
                  </a:cxn>
                  <a:cxn ang="0">
                    <a:pos x="9" y="0"/>
                  </a:cxn>
                  <a:cxn ang="0">
                    <a:pos x="0" y="14"/>
                  </a:cxn>
                  <a:cxn ang="0">
                    <a:pos x="0" y="16"/>
                  </a:cxn>
                  <a:cxn ang="0">
                    <a:pos x="22" y="26"/>
                  </a:cxn>
                </a:cxnLst>
                <a:rect l="0" t="0" r="r" b="b"/>
                <a:pathLst>
                  <a:path w="30" h="27">
                    <a:moveTo>
                      <a:pt x="22" y="26"/>
                    </a:moveTo>
                    <a:lnTo>
                      <a:pt x="22" y="27"/>
                    </a:lnTo>
                    <a:lnTo>
                      <a:pt x="30" y="13"/>
                    </a:lnTo>
                    <a:lnTo>
                      <a:pt x="9" y="0"/>
                    </a:lnTo>
                    <a:lnTo>
                      <a:pt x="0" y="14"/>
                    </a:lnTo>
                    <a:lnTo>
                      <a:pt x="0" y="16"/>
                    </a:lnTo>
                    <a:lnTo>
                      <a:pt x="22" y="2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05" name="Freeform 1101"/>
              <p:cNvSpPr>
                <a:spLocks/>
              </p:cNvSpPr>
              <p:nvPr/>
            </p:nvSpPr>
            <p:spPr bwMode="auto">
              <a:xfrm>
                <a:off x="529" y="1672"/>
                <a:ext cx="22" cy="10"/>
              </a:xfrm>
              <a:custGeom>
                <a:avLst/>
                <a:gdLst/>
                <a:ahLst/>
                <a:cxnLst>
                  <a:cxn ang="0">
                    <a:pos x="22" y="10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0" y="0"/>
                  </a:cxn>
                  <a:cxn ang="0">
                    <a:pos x="22" y="10"/>
                  </a:cxn>
                </a:cxnLst>
                <a:rect l="0" t="0" r="r" b="b"/>
                <a:pathLst>
                  <a:path w="22" h="10">
                    <a:moveTo>
                      <a:pt x="22" y="10"/>
                    </a:moveTo>
                    <a:lnTo>
                      <a:pt x="11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0" y="0"/>
                    </a:lnTo>
                    <a:lnTo>
                      <a:pt x="22" y="1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06" name="Freeform 1102"/>
              <p:cNvSpPr>
                <a:spLocks/>
              </p:cNvSpPr>
              <p:nvPr/>
            </p:nvSpPr>
            <p:spPr bwMode="auto">
              <a:xfrm>
                <a:off x="524" y="1672"/>
                <a:ext cx="27" cy="26"/>
              </a:xfrm>
              <a:custGeom>
                <a:avLst/>
                <a:gdLst/>
                <a:ahLst/>
                <a:cxnLst>
                  <a:cxn ang="0">
                    <a:pos x="18" y="26"/>
                  </a:cxn>
                  <a:cxn ang="0">
                    <a:pos x="22" y="21"/>
                  </a:cxn>
                  <a:cxn ang="0">
                    <a:pos x="27" y="10"/>
                  </a:cxn>
                  <a:cxn ang="0">
                    <a:pos x="5" y="0"/>
                  </a:cxn>
                  <a:cxn ang="0">
                    <a:pos x="0" y="11"/>
                  </a:cxn>
                  <a:cxn ang="0">
                    <a:pos x="4" y="6"/>
                  </a:cxn>
                  <a:cxn ang="0">
                    <a:pos x="18" y="26"/>
                  </a:cxn>
                  <a:cxn ang="0">
                    <a:pos x="21" y="24"/>
                  </a:cxn>
                  <a:cxn ang="0">
                    <a:pos x="22" y="21"/>
                  </a:cxn>
                  <a:cxn ang="0">
                    <a:pos x="18" y="26"/>
                  </a:cxn>
                </a:cxnLst>
                <a:rect l="0" t="0" r="r" b="b"/>
                <a:pathLst>
                  <a:path w="27" h="26">
                    <a:moveTo>
                      <a:pt x="18" y="26"/>
                    </a:moveTo>
                    <a:lnTo>
                      <a:pt x="22" y="21"/>
                    </a:lnTo>
                    <a:lnTo>
                      <a:pt x="27" y="10"/>
                    </a:lnTo>
                    <a:lnTo>
                      <a:pt x="5" y="0"/>
                    </a:lnTo>
                    <a:lnTo>
                      <a:pt x="0" y="11"/>
                    </a:lnTo>
                    <a:lnTo>
                      <a:pt x="4" y="6"/>
                    </a:lnTo>
                    <a:lnTo>
                      <a:pt x="18" y="26"/>
                    </a:lnTo>
                    <a:lnTo>
                      <a:pt x="21" y="24"/>
                    </a:lnTo>
                    <a:lnTo>
                      <a:pt x="22" y="21"/>
                    </a:lnTo>
                    <a:lnTo>
                      <a:pt x="18" y="2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07" name="Freeform 1103"/>
              <p:cNvSpPr>
                <a:spLocks/>
              </p:cNvSpPr>
              <p:nvPr/>
            </p:nvSpPr>
            <p:spPr bwMode="auto">
              <a:xfrm>
                <a:off x="517" y="1678"/>
                <a:ext cx="26" cy="32"/>
              </a:xfrm>
              <a:custGeom>
                <a:avLst/>
                <a:gdLst/>
                <a:ahLst/>
                <a:cxnLst>
                  <a:cxn ang="0">
                    <a:pos x="11" y="31"/>
                  </a:cxn>
                  <a:cxn ang="0">
                    <a:pos x="14" y="29"/>
                  </a:cxn>
                  <a:cxn ang="0">
                    <a:pos x="26" y="20"/>
                  </a:cxn>
                  <a:cxn ang="0">
                    <a:pos x="12" y="0"/>
                  </a:cxn>
                  <a:cxn ang="0">
                    <a:pos x="0" y="9"/>
                  </a:cxn>
                  <a:cxn ang="0">
                    <a:pos x="3" y="7"/>
                  </a:cxn>
                  <a:cxn ang="0">
                    <a:pos x="11" y="31"/>
                  </a:cxn>
                  <a:cxn ang="0">
                    <a:pos x="12" y="30"/>
                  </a:cxn>
                  <a:cxn ang="0">
                    <a:pos x="14" y="29"/>
                  </a:cxn>
                  <a:cxn ang="0">
                    <a:pos x="11" y="31"/>
                  </a:cxn>
                </a:cxnLst>
                <a:rect l="0" t="0" r="r" b="b"/>
                <a:pathLst>
                  <a:path w="26" h="31">
                    <a:moveTo>
                      <a:pt x="11" y="31"/>
                    </a:moveTo>
                    <a:lnTo>
                      <a:pt x="14" y="29"/>
                    </a:lnTo>
                    <a:lnTo>
                      <a:pt x="26" y="20"/>
                    </a:lnTo>
                    <a:lnTo>
                      <a:pt x="12" y="0"/>
                    </a:lnTo>
                    <a:lnTo>
                      <a:pt x="0" y="9"/>
                    </a:lnTo>
                    <a:lnTo>
                      <a:pt x="3" y="7"/>
                    </a:lnTo>
                    <a:lnTo>
                      <a:pt x="11" y="31"/>
                    </a:lnTo>
                    <a:lnTo>
                      <a:pt x="12" y="30"/>
                    </a:lnTo>
                    <a:lnTo>
                      <a:pt x="14" y="29"/>
                    </a:lnTo>
                    <a:lnTo>
                      <a:pt x="11" y="3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08" name="Freeform 1104"/>
              <p:cNvSpPr>
                <a:spLocks/>
              </p:cNvSpPr>
              <p:nvPr/>
            </p:nvSpPr>
            <p:spPr bwMode="auto">
              <a:xfrm>
                <a:off x="507" y="1686"/>
                <a:ext cx="17" cy="26"/>
              </a:xfrm>
              <a:custGeom>
                <a:avLst/>
                <a:gdLst/>
                <a:ahLst/>
                <a:cxnLst>
                  <a:cxn ang="0">
                    <a:pos x="4" y="15"/>
                  </a:cxn>
                  <a:cxn ang="0">
                    <a:pos x="8" y="27"/>
                  </a:cxn>
                  <a:cxn ang="0">
                    <a:pos x="17" y="24"/>
                  </a:cxn>
                  <a:cxn ang="0">
                    <a:pos x="9" y="0"/>
                  </a:cxn>
                  <a:cxn ang="0">
                    <a:pos x="0" y="2"/>
                  </a:cxn>
                  <a:cxn ang="0">
                    <a:pos x="4" y="15"/>
                  </a:cxn>
                </a:cxnLst>
                <a:rect l="0" t="0" r="r" b="b"/>
                <a:pathLst>
                  <a:path w="17" h="27">
                    <a:moveTo>
                      <a:pt x="4" y="15"/>
                    </a:moveTo>
                    <a:lnTo>
                      <a:pt x="8" y="27"/>
                    </a:lnTo>
                    <a:lnTo>
                      <a:pt x="17" y="24"/>
                    </a:lnTo>
                    <a:lnTo>
                      <a:pt x="9" y="0"/>
                    </a:lnTo>
                    <a:lnTo>
                      <a:pt x="0" y="2"/>
                    </a:lnTo>
                    <a:lnTo>
                      <a:pt x="4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09" name="Freeform 1105"/>
              <p:cNvSpPr>
                <a:spLocks/>
              </p:cNvSpPr>
              <p:nvPr/>
            </p:nvSpPr>
            <p:spPr bwMode="auto">
              <a:xfrm>
                <a:off x="713" y="1537"/>
                <a:ext cx="17" cy="16"/>
              </a:xfrm>
              <a:custGeom>
                <a:avLst/>
                <a:gdLst/>
                <a:ahLst/>
                <a:cxnLst>
                  <a:cxn ang="0">
                    <a:pos x="9" y="16"/>
                  </a:cxn>
                  <a:cxn ang="0">
                    <a:pos x="9" y="15"/>
                  </a:cxn>
                  <a:cxn ang="0">
                    <a:pos x="16" y="6"/>
                  </a:cxn>
                  <a:cxn ang="0">
                    <a:pos x="7" y="0"/>
                  </a:cxn>
                  <a:cxn ang="0">
                    <a:pos x="0" y="9"/>
                  </a:cxn>
                  <a:cxn ang="0">
                    <a:pos x="1" y="8"/>
                  </a:cxn>
                  <a:cxn ang="0">
                    <a:pos x="9" y="16"/>
                  </a:cxn>
                  <a:cxn ang="0">
                    <a:pos x="9" y="16"/>
                  </a:cxn>
                  <a:cxn ang="0">
                    <a:pos x="9" y="15"/>
                  </a:cxn>
                  <a:cxn ang="0">
                    <a:pos x="9" y="16"/>
                  </a:cxn>
                </a:cxnLst>
                <a:rect l="0" t="0" r="r" b="b"/>
                <a:pathLst>
                  <a:path w="16" h="16">
                    <a:moveTo>
                      <a:pt x="9" y="16"/>
                    </a:moveTo>
                    <a:lnTo>
                      <a:pt x="9" y="15"/>
                    </a:lnTo>
                    <a:lnTo>
                      <a:pt x="16" y="6"/>
                    </a:lnTo>
                    <a:lnTo>
                      <a:pt x="7" y="0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9" y="16"/>
                    </a:lnTo>
                    <a:lnTo>
                      <a:pt x="9" y="16"/>
                    </a:lnTo>
                    <a:lnTo>
                      <a:pt x="9" y="15"/>
                    </a:lnTo>
                    <a:lnTo>
                      <a:pt x="9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10" name="Freeform 1106"/>
              <p:cNvSpPr>
                <a:spLocks/>
              </p:cNvSpPr>
              <p:nvPr/>
            </p:nvSpPr>
            <p:spPr bwMode="auto">
              <a:xfrm>
                <a:off x="706" y="1545"/>
                <a:ext cx="17" cy="16"/>
              </a:xfrm>
              <a:custGeom>
                <a:avLst/>
                <a:gdLst/>
                <a:ahLst/>
                <a:cxnLst>
                  <a:cxn ang="0">
                    <a:pos x="8" y="17"/>
                  </a:cxn>
                  <a:cxn ang="0">
                    <a:pos x="9" y="16"/>
                  </a:cxn>
                  <a:cxn ang="0">
                    <a:pos x="17" y="8"/>
                  </a:cxn>
                  <a:cxn ang="0">
                    <a:pos x="9" y="0"/>
                  </a:cxn>
                  <a:cxn ang="0">
                    <a:pos x="0" y="8"/>
                  </a:cxn>
                  <a:cxn ang="0">
                    <a:pos x="1" y="8"/>
                  </a:cxn>
                  <a:cxn ang="0">
                    <a:pos x="8" y="17"/>
                  </a:cxn>
                  <a:cxn ang="0">
                    <a:pos x="8" y="17"/>
                  </a:cxn>
                  <a:cxn ang="0">
                    <a:pos x="9" y="16"/>
                  </a:cxn>
                  <a:cxn ang="0">
                    <a:pos x="8" y="17"/>
                  </a:cxn>
                </a:cxnLst>
                <a:rect l="0" t="0" r="r" b="b"/>
                <a:pathLst>
                  <a:path w="17" h="17">
                    <a:moveTo>
                      <a:pt x="8" y="17"/>
                    </a:moveTo>
                    <a:lnTo>
                      <a:pt x="9" y="16"/>
                    </a:lnTo>
                    <a:lnTo>
                      <a:pt x="17" y="8"/>
                    </a:lnTo>
                    <a:lnTo>
                      <a:pt x="9" y="0"/>
                    </a:lnTo>
                    <a:lnTo>
                      <a:pt x="0" y="8"/>
                    </a:lnTo>
                    <a:lnTo>
                      <a:pt x="1" y="8"/>
                    </a:lnTo>
                    <a:lnTo>
                      <a:pt x="8" y="17"/>
                    </a:lnTo>
                    <a:lnTo>
                      <a:pt x="8" y="17"/>
                    </a:lnTo>
                    <a:lnTo>
                      <a:pt x="9" y="16"/>
                    </a:lnTo>
                    <a:lnTo>
                      <a:pt x="8" y="1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321" name="Group 1107"/>
            <p:cNvGrpSpPr>
              <a:grpSpLocks/>
            </p:cNvGrpSpPr>
            <p:nvPr/>
          </p:nvGrpSpPr>
          <p:grpSpPr bwMode="auto">
            <a:xfrm>
              <a:off x="360" y="1254"/>
              <a:ext cx="402" cy="434"/>
              <a:chOff x="360" y="1254"/>
              <a:chExt cx="402" cy="434"/>
            </a:xfrm>
          </p:grpSpPr>
          <p:sp>
            <p:nvSpPr>
              <p:cNvPr id="22612" name="Freeform 1108"/>
              <p:cNvSpPr>
                <a:spLocks/>
              </p:cNvSpPr>
              <p:nvPr/>
            </p:nvSpPr>
            <p:spPr bwMode="auto">
              <a:xfrm>
                <a:off x="691" y="1552"/>
                <a:ext cx="24" cy="20"/>
              </a:xfrm>
              <a:custGeom>
                <a:avLst/>
                <a:gdLst/>
                <a:ahLst/>
                <a:cxnLst>
                  <a:cxn ang="0">
                    <a:pos x="7" y="20"/>
                  </a:cxn>
                  <a:cxn ang="0">
                    <a:pos x="7" y="20"/>
                  </a:cxn>
                  <a:cxn ang="0">
                    <a:pos x="24" y="9"/>
                  </a:cxn>
                  <a:cxn ang="0">
                    <a:pos x="17" y="0"/>
                  </a:cxn>
                  <a:cxn ang="0">
                    <a:pos x="0" y="11"/>
                  </a:cxn>
                  <a:cxn ang="0">
                    <a:pos x="0" y="11"/>
                  </a:cxn>
                  <a:cxn ang="0">
                    <a:pos x="7" y="20"/>
                  </a:cxn>
                </a:cxnLst>
                <a:rect l="0" t="0" r="r" b="b"/>
                <a:pathLst>
                  <a:path w="24" h="20">
                    <a:moveTo>
                      <a:pt x="7" y="20"/>
                    </a:moveTo>
                    <a:lnTo>
                      <a:pt x="7" y="20"/>
                    </a:lnTo>
                    <a:lnTo>
                      <a:pt x="24" y="9"/>
                    </a:lnTo>
                    <a:lnTo>
                      <a:pt x="17" y="0"/>
                    </a:lnTo>
                    <a:lnTo>
                      <a:pt x="0" y="11"/>
                    </a:lnTo>
                    <a:lnTo>
                      <a:pt x="0" y="11"/>
                    </a:lnTo>
                    <a:lnTo>
                      <a:pt x="7" y="2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13" name="Freeform 1109"/>
              <p:cNvSpPr>
                <a:spLocks/>
              </p:cNvSpPr>
              <p:nvPr/>
            </p:nvSpPr>
            <p:spPr bwMode="auto">
              <a:xfrm>
                <a:off x="691" y="1562"/>
                <a:ext cx="7" cy="10"/>
              </a:xfrm>
              <a:custGeom>
                <a:avLst/>
                <a:gdLst/>
                <a:ahLst/>
                <a:cxnLst>
                  <a:cxn ang="0">
                    <a:pos x="7" y="9"/>
                  </a:cxn>
                  <a:cxn ang="0">
                    <a:pos x="3" y="5"/>
                  </a:cxn>
                  <a:cxn ang="0">
                    <a:pos x="3" y="5"/>
                  </a:cxn>
                  <a:cxn ang="0">
                    <a:pos x="3" y="5"/>
                  </a:cxn>
                  <a:cxn ang="0">
                    <a:pos x="3" y="5"/>
                  </a:cxn>
                  <a:cxn ang="0">
                    <a:pos x="0" y="0"/>
                  </a:cxn>
                  <a:cxn ang="0">
                    <a:pos x="7" y="9"/>
                  </a:cxn>
                </a:cxnLst>
                <a:rect l="0" t="0" r="r" b="b"/>
                <a:pathLst>
                  <a:path w="7" h="9">
                    <a:moveTo>
                      <a:pt x="7" y="9"/>
                    </a:move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3" y="5"/>
                    </a:lnTo>
                    <a:lnTo>
                      <a:pt x="0" y="0"/>
                    </a:lnTo>
                    <a:lnTo>
                      <a:pt x="7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14" name="Freeform 1110"/>
              <p:cNvSpPr>
                <a:spLocks/>
              </p:cNvSpPr>
              <p:nvPr/>
            </p:nvSpPr>
            <p:spPr bwMode="auto">
              <a:xfrm>
                <a:off x="672" y="1562"/>
                <a:ext cx="26" cy="22"/>
              </a:xfrm>
              <a:custGeom>
                <a:avLst/>
                <a:gdLst/>
                <a:ahLst/>
                <a:cxnLst>
                  <a:cxn ang="0">
                    <a:pos x="8" y="20"/>
                  </a:cxn>
                  <a:cxn ang="0">
                    <a:pos x="7" y="21"/>
                  </a:cxn>
                  <a:cxn ang="0">
                    <a:pos x="25" y="9"/>
                  </a:cxn>
                  <a:cxn ang="0">
                    <a:pos x="18" y="0"/>
                  </a:cxn>
                  <a:cxn ang="0">
                    <a:pos x="1" y="11"/>
                  </a:cxn>
                  <a:cxn ang="0">
                    <a:pos x="0" y="12"/>
                  </a:cxn>
                  <a:cxn ang="0">
                    <a:pos x="8" y="20"/>
                  </a:cxn>
                </a:cxnLst>
                <a:rect l="0" t="0" r="r" b="b"/>
                <a:pathLst>
                  <a:path w="25" h="21">
                    <a:moveTo>
                      <a:pt x="8" y="20"/>
                    </a:moveTo>
                    <a:lnTo>
                      <a:pt x="7" y="21"/>
                    </a:lnTo>
                    <a:lnTo>
                      <a:pt x="25" y="9"/>
                    </a:lnTo>
                    <a:lnTo>
                      <a:pt x="18" y="0"/>
                    </a:lnTo>
                    <a:lnTo>
                      <a:pt x="1" y="11"/>
                    </a:lnTo>
                    <a:lnTo>
                      <a:pt x="0" y="12"/>
                    </a:lnTo>
                    <a:lnTo>
                      <a:pt x="8" y="2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15" name="Freeform 1111"/>
              <p:cNvSpPr>
                <a:spLocks/>
              </p:cNvSpPr>
              <p:nvPr/>
            </p:nvSpPr>
            <p:spPr bwMode="auto">
              <a:xfrm>
                <a:off x="655" y="1574"/>
                <a:ext cx="26" cy="24"/>
              </a:xfrm>
              <a:custGeom>
                <a:avLst/>
                <a:gdLst/>
                <a:ahLst/>
                <a:cxnLst>
                  <a:cxn ang="0">
                    <a:pos x="9" y="22"/>
                  </a:cxn>
                  <a:cxn ang="0">
                    <a:pos x="8" y="23"/>
                  </a:cxn>
                  <a:cxn ang="0">
                    <a:pos x="26" y="8"/>
                  </a:cxn>
                  <a:cxn ang="0">
                    <a:pos x="18" y="0"/>
                  </a:cxn>
                  <a:cxn ang="0">
                    <a:pos x="1" y="15"/>
                  </a:cxn>
                  <a:cxn ang="0">
                    <a:pos x="0" y="15"/>
                  </a:cxn>
                  <a:cxn ang="0">
                    <a:pos x="1" y="15"/>
                  </a:cxn>
                  <a:cxn ang="0">
                    <a:pos x="1" y="15"/>
                  </a:cxn>
                  <a:cxn ang="0">
                    <a:pos x="0" y="15"/>
                  </a:cxn>
                  <a:cxn ang="0">
                    <a:pos x="9" y="22"/>
                  </a:cxn>
                </a:cxnLst>
                <a:rect l="0" t="0" r="r" b="b"/>
                <a:pathLst>
                  <a:path w="26" h="23">
                    <a:moveTo>
                      <a:pt x="9" y="22"/>
                    </a:moveTo>
                    <a:lnTo>
                      <a:pt x="8" y="23"/>
                    </a:lnTo>
                    <a:lnTo>
                      <a:pt x="26" y="8"/>
                    </a:lnTo>
                    <a:lnTo>
                      <a:pt x="18" y="0"/>
                    </a:lnTo>
                    <a:lnTo>
                      <a:pt x="1" y="15"/>
                    </a:lnTo>
                    <a:lnTo>
                      <a:pt x="0" y="15"/>
                    </a:lnTo>
                    <a:lnTo>
                      <a:pt x="1" y="15"/>
                    </a:lnTo>
                    <a:lnTo>
                      <a:pt x="1" y="15"/>
                    </a:lnTo>
                    <a:lnTo>
                      <a:pt x="0" y="15"/>
                    </a:lnTo>
                    <a:lnTo>
                      <a:pt x="9" y="2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16" name="Freeform 1112"/>
              <p:cNvSpPr>
                <a:spLocks/>
              </p:cNvSpPr>
              <p:nvPr/>
            </p:nvSpPr>
            <p:spPr bwMode="auto">
              <a:xfrm>
                <a:off x="643" y="1590"/>
                <a:ext cx="20" cy="22"/>
              </a:xfrm>
              <a:custGeom>
                <a:avLst/>
                <a:gdLst/>
                <a:ahLst/>
                <a:cxnLst>
                  <a:cxn ang="0">
                    <a:pos x="11" y="20"/>
                  </a:cxn>
                  <a:cxn ang="0">
                    <a:pos x="10" y="22"/>
                  </a:cxn>
                  <a:cxn ang="0">
                    <a:pos x="21" y="7"/>
                  </a:cxn>
                  <a:cxn ang="0">
                    <a:pos x="12" y="0"/>
                  </a:cxn>
                  <a:cxn ang="0">
                    <a:pos x="1" y="14"/>
                  </a:cxn>
                  <a:cxn ang="0">
                    <a:pos x="0" y="16"/>
                  </a:cxn>
                  <a:cxn ang="0">
                    <a:pos x="1" y="14"/>
                  </a:cxn>
                  <a:cxn ang="0">
                    <a:pos x="1" y="15"/>
                  </a:cxn>
                  <a:cxn ang="0">
                    <a:pos x="0" y="16"/>
                  </a:cxn>
                  <a:cxn ang="0">
                    <a:pos x="11" y="20"/>
                  </a:cxn>
                </a:cxnLst>
                <a:rect l="0" t="0" r="r" b="b"/>
                <a:pathLst>
                  <a:path w="21" h="22">
                    <a:moveTo>
                      <a:pt x="11" y="20"/>
                    </a:moveTo>
                    <a:lnTo>
                      <a:pt x="10" y="22"/>
                    </a:lnTo>
                    <a:lnTo>
                      <a:pt x="21" y="7"/>
                    </a:lnTo>
                    <a:lnTo>
                      <a:pt x="12" y="0"/>
                    </a:lnTo>
                    <a:lnTo>
                      <a:pt x="1" y="14"/>
                    </a:lnTo>
                    <a:lnTo>
                      <a:pt x="0" y="16"/>
                    </a:lnTo>
                    <a:lnTo>
                      <a:pt x="1" y="14"/>
                    </a:lnTo>
                    <a:lnTo>
                      <a:pt x="1" y="15"/>
                    </a:lnTo>
                    <a:lnTo>
                      <a:pt x="0" y="16"/>
                    </a:lnTo>
                    <a:lnTo>
                      <a:pt x="11" y="2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17" name="Freeform 1113"/>
              <p:cNvSpPr>
                <a:spLocks/>
              </p:cNvSpPr>
              <p:nvPr/>
            </p:nvSpPr>
            <p:spPr bwMode="auto">
              <a:xfrm>
                <a:off x="643" y="1604"/>
                <a:ext cx="10" cy="6"/>
              </a:xfrm>
              <a:custGeom>
                <a:avLst/>
                <a:gdLst/>
                <a:ahLst/>
                <a:cxnLst>
                  <a:cxn ang="0">
                    <a:pos x="11" y="6"/>
                  </a:cxn>
                  <a:cxn ang="0">
                    <a:pos x="6" y="4"/>
                  </a:cxn>
                  <a:cxn ang="0">
                    <a:pos x="6" y="4"/>
                  </a:cxn>
                  <a:cxn ang="0">
                    <a:pos x="6" y="4"/>
                  </a:cxn>
                  <a:cxn ang="0">
                    <a:pos x="6" y="4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1" y="1"/>
                  </a:cxn>
                  <a:cxn ang="0">
                    <a:pos x="0" y="2"/>
                  </a:cxn>
                  <a:cxn ang="0">
                    <a:pos x="11" y="6"/>
                  </a:cxn>
                </a:cxnLst>
                <a:rect l="0" t="0" r="r" b="b"/>
                <a:pathLst>
                  <a:path w="11" h="6">
                    <a:moveTo>
                      <a:pt x="11" y="6"/>
                    </a:move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6" y="4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1" y="1"/>
                    </a:lnTo>
                    <a:lnTo>
                      <a:pt x="0" y="2"/>
                    </a:lnTo>
                    <a:lnTo>
                      <a:pt x="11" y="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18" name="Freeform 1114"/>
              <p:cNvSpPr>
                <a:spLocks/>
              </p:cNvSpPr>
              <p:nvPr/>
            </p:nvSpPr>
            <p:spPr bwMode="auto">
              <a:xfrm>
                <a:off x="636" y="1606"/>
                <a:ext cx="17" cy="20"/>
              </a:xfrm>
              <a:custGeom>
                <a:avLst/>
                <a:gdLst/>
                <a:ahLst/>
                <a:cxnLst>
                  <a:cxn ang="0">
                    <a:pos x="11" y="21"/>
                  </a:cxn>
                  <a:cxn ang="0">
                    <a:pos x="11" y="21"/>
                  </a:cxn>
                  <a:cxn ang="0">
                    <a:pos x="17" y="4"/>
                  </a:cxn>
                  <a:cxn ang="0">
                    <a:pos x="6" y="0"/>
                  </a:cxn>
                  <a:cxn ang="0">
                    <a:pos x="0" y="17"/>
                  </a:cxn>
                  <a:cxn ang="0">
                    <a:pos x="1" y="17"/>
                  </a:cxn>
                  <a:cxn ang="0">
                    <a:pos x="11" y="21"/>
                  </a:cxn>
                </a:cxnLst>
                <a:rect l="0" t="0" r="r" b="b"/>
                <a:pathLst>
                  <a:path w="17" h="21">
                    <a:moveTo>
                      <a:pt x="11" y="21"/>
                    </a:moveTo>
                    <a:lnTo>
                      <a:pt x="11" y="21"/>
                    </a:lnTo>
                    <a:lnTo>
                      <a:pt x="17" y="4"/>
                    </a:lnTo>
                    <a:lnTo>
                      <a:pt x="6" y="0"/>
                    </a:lnTo>
                    <a:lnTo>
                      <a:pt x="0" y="17"/>
                    </a:lnTo>
                    <a:lnTo>
                      <a:pt x="1" y="17"/>
                    </a:lnTo>
                    <a:lnTo>
                      <a:pt x="11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19" name="Freeform 1115"/>
              <p:cNvSpPr>
                <a:spLocks/>
              </p:cNvSpPr>
              <p:nvPr/>
            </p:nvSpPr>
            <p:spPr bwMode="auto">
              <a:xfrm>
                <a:off x="631" y="1622"/>
                <a:ext cx="15" cy="20"/>
              </a:xfrm>
              <a:custGeom>
                <a:avLst/>
                <a:gdLst/>
                <a:ahLst/>
                <a:cxnLst>
                  <a:cxn ang="0">
                    <a:pos x="9" y="20"/>
                  </a:cxn>
                  <a:cxn ang="0">
                    <a:pos x="10" y="18"/>
                  </a:cxn>
                  <a:cxn ang="0">
                    <a:pos x="16" y="4"/>
                  </a:cxn>
                  <a:cxn ang="0">
                    <a:pos x="6" y="0"/>
                  </a:cxn>
                  <a:cxn ang="0">
                    <a:pos x="0" y="14"/>
                  </a:cxn>
                  <a:cxn ang="0">
                    <a:pos x="1" y="12"/>
                  </a:cxn>
                  <a:cxn ang="0">
                    <a:pos x="9" y="20"/>
                  </a:cxn>
                  <a:cxn ang="0">
                    <a:pos x="10" y="19"/>
                  </a:cxn>
                  <a:cxn ang="0">
                    <a:pos x="10" y="18"/>
                  </a:cxn>
                  <a:cxn ang="0">
                    <a:pos x="9" y="20"/>
                  </a:cxn>
                </a:cxnLst>
                <a:rect l="0" t="0" r="r" b="b"/>
                <a:pathLst>
                  <a:path w="16" h="20">
                    <a:moveTo>
                      <a:pt x="9" y="20"/>
                    </a:moveTo>
                    <a:lnTo>
                      <a:pt x="10" y="18"/>
                    </a:lnTo>
                    <a:lnTo>
                      <a:pt x="16" y="4"/>
                    </a:lnTo>
                    <a:lnTo>
                      <a:pt x="6" y="0"/>
                    </a:lnTo>
                    <a:lnTo>
                      <a:pt x="0" y="14"/>
                    </a:lnTo>
                    <a:lnTo>
                      <a:pt x="1" y="12"/>
                    </a:lnTo>
                    <a:lnTo>
                      <a:pt x="9" y="20"/>
                    </a:lnTo>
                    <a:lnTo>
                      <a:pt x="10" y="19"/>
                    </a:lnTo>
                    <a:lnTo>
                      <a:pt x="10" y="18"/>
                    </a:lnTo>
                    <a:lnTo>
                      <a:pt x="9" y="2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20" name="Freeform 1116"/>
              <p:cNvSpPr>
                <a:spLocks/>
              </p:cNvSpPr>
              <p:nvPr/>
            </p:nvSpPr>
            <p:spPr bwMode="auto">
              <a:xfrm>
                <a:off x="618" y="1634"/>
                <a:ext cx="22" cy="24"/>
              </a:xfrm>
              <a:custGeom>
                <a:avLst/>
                <a:gdLst/>
                <a:ahLst/>
                <a:cxnLst>
                  <a:cxn ang="0">
                    <a:pos x="6" y="24"/>
                  </a:cxn>
                  <a:cxn ang="0">
                    <a:pos x="8" y="22"/>
                  </a:cxn>
                  <a:cxn ang="0">
                    <a:pos x="22" y="8"/>
                  </a:cxn>
                  <a:cxn ang="0">
                    <a:pos x="14" y="0"/>
                  </a:cxn>
                  <a:cxn ang="0">
                    <a:pos x="0" y="15"/>
                  </a:cxn>
                  <a:cxn ang="0">
                    <a:pos x="2" y="14"/>
                  </a:cxn>
                  <a:cxn ang="0">
                    <a:pos x="6" y="24"/>
                  </a:cxn>
                  <a:cxn ang="0">
                    <a:pos x="7" y="23"/>
                  </a:cxn>
                  <a:cxn ang="0">
                    <a:pos x="8" y="23"/>
                  </a:cxn>
                  <a:cxn ang="0">
                    <a:pos x="6" y="24"/>
                  </a:cxn>
                </a:cxnLst>
                <a:rect l="0" t="0" r="r" b="b"/>
                <a:pathLst>
                  <a:path w="22" h="24">
                    <a:moveTo>
                      <a:pt x="6" y="24"/>
                    </a:moveTo>
                    <a:lnTo>
                      <a:pt x="8" y="22"/>
                    </a:lnTo>
                    <a:lnTo>
                      <a:pt x="22" y="8"/>
                    </a:lnTo>
                    <a:lnTo>
                      <a:pt x="14" y="0"/>
                    </a:lnTo>
                    <a:lnTo>
                      <a:pt x="0" y="15"/>
                    </a:lnTo>
                    <a:lnTo>
                      <a:pt x="2" y="14"/>
                    </a:lnTo>
                    <a:lnTo>
                      <a:pt x="6" y="24"/>
                    </a:lnTo>
                    <a:lnTo>
                      <a:pt x="7" y="23"/>
                    </a:lnTo>
                    <a:lnTo>
                      <a:pt x="8" y="23"/>
                    </a:ln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21" name="Freeform 1117"/>
              <p:cNvSpPr>
                <a:spLocks/>
              </p:cNvSpPr>
              <p:nvPr/>
            </p:nvSpPr>
            <p:spPr bwMode="auto">
              <a:xfrm>
                <a:off x="621" y="1648"/>
                <a:ext cx="5" cy="10"/>
              </a:xfrm>
              <a:custGeom>
                <a:avLst/>
                <a:gdLst/>
                <a:ahLst/>
                <a:cxnLst>
                  <a:cxn ang="0">
                    <a:pos x="4" y="10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2" y="5"/>
                  </a:cxn>
                  <a:cxn ang="0">
                    <a:pos x="0" y="0"/>
                  </a:cxn>
                  <a:cxn ang="0">
                    <a:pos x="4" y="10"/>
                  </a:cxn>
                  <a:cxn ang="0">
                    <a:pos x="5" y="9"/>
                  </a:cxn>
                  <a:cxn ang="0">
                    <a:pos x="6" y="9"/>
                  </a:cxn>
                  <a:cxn ang="0">
                    <a:pos x="4" y="10"/>
                  </a:cxn>
                </a:cxnLst>
                <a:rect l="0" t="0" r="r" b="b"/>
                <a:pathLst>
                  <a:path w="6" h="10">
                    <a:moveTo>
                      <a:pt x="4" y="10"/>
                    </a:moveTo>
                    <a:lnTo>
                      <a:pt x="2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2" y="5"/>
                    </a:lnTo>
                    <a:lnTo>
                      <a:pt x="0" y="0"/>
                    </a:lnTo>
                    <a:lnTo>
                      <a:pt x="4" y="10"/>
                    </a:lnTo>
                    <a:lnTo>
                      <a:pt x="5" y="9"/>
                    </a:lnTo>
                    <a:lnTo>
                      <a:pt x="6" y="9"/>
                    </a:lnTo>
                    <a:lnTo>
                      <a:pt x="4" y="1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22" name="Freeform 1118"/>
              <p:cNvSpPr>
                <a:spLocks/>
              </p:cNvSpPr>
              <p:nvPr/>
            </p:nvSpPr>
            <p:spPr bwMode="auto">
              <a:xfrm>
                <a:off x="599" y="1648"/>
                <a:ext cx="27" cy="18"/>
              </a:xfrm>
              <a:custGeom>
                <a:avLst/>
                <a:gdLst/>
                <a:ahLst/>
                <a:cxnLst>
                  <a:cxn ang="0">
                    <a:pos x="7" y="18"/>
                  </a:cxn>
                  <a:cxn ang="0">
                    <a:pos x="6" y="18"/>
                  </a:cxn>
                  <a:cxn ang="0">
                    <a:pos x="26" y="10"/>
                  </a:cxn>
                  <a:cxn ang="0">
                    <a:pos x="22" y="0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1" y="8"/>
                  </a:cxn>
                  <a:cxn ang="0">
                    <a:pos x="1" y="8"/>
                  </a:cxn>
                  <a:cxn ang="0">
                    <a:pos x="0" y="8"/>
                  </a:cxn>
                  <a:cxn ang="0">
                    <a:pos x="7" y="18"/>
                  </a:cxn>
                </a:cxnLst>
                <a:rect l="0" t="0" r="r" b="b"/>
                <a:pathLst>
                  <a:path w="26" h="18">
                    <a:moveTo>
                      <a:pt x="7" y="18"/>
                    </a:moveTo>
                    <a:lnTo>
                      <a:pt x="6" y="18"/>
                    </a:lnTo>
                    <a:lnTo>
                      <a:pt x="26" y="10"/>
                    </a:lnTo>
                    <a:lnTo>
                      <a:pt x="22" y="0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1" y="8"/>
                    </a:lnTo>
                    <a:lnTo>
                      <a:pt x="1" y="8"/>
                    </a:lnTo>
                    <a:lnTo>
                      <a:pt x="0" y="8"/>
                    </a:lnTo>
                    <a:lnTo>
                      <a:pt x="7" y="1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23" name="Freeform 1119"/>
              <p:cNvSpPr>
                <a:spLocks/>
              </p:cNvSpPr>
              <p:nvPr/>
            </p:nvSpPr>
            <p:spPr bwMode="auto">
              <a:xfrm>
                <a:off x="587" y="1656"/>
                <a:ext cx="19" cy="18"/>
              </a:xfrm>
              <a:custGeom>
                <a:avLst/>
                <a:gdLst/>
                <a:ahLst/>
                <a:cxnLst>
                  <a:cxn ang="0">
                    <a:pos x="8" y="18"/>
                  </a:cxn>
                  <a:cxn ang="0">
                    <a:pos x="7" y="18"/>
                  </a:cxn>
                  <a:cxn ang="0">
                    <a:pos x="19" y="10"/>
                  </a:cxn>
                  <a:cxn ang="0">
                    <a:pos x="12" y="0"/>
                  </a:cxn>
                  <a:cxn ang="0">
                    <a:pos x="1" y="9"/>
                  </a:cxn>
                  <a:cxn ang="0">
                    <a:pos x="0" y="10"/>
                  </a:cxn>
                  <a:cxn ang="0">
                    <a:pos x="8" y="18"/>
                  </a:cxn>
                </a:cxnLst>
                <a:rect l="0" t="0" r="r" b="b"/>
                <a:pathLst>
                  <a:path w="19" h="18">
                    <a:moveTo>
                      <a:pt x="8" y="18"/>
                    </a:moveTo>
                    <a:lnTo>
                      <a:pt x="7" y="18"/>
                    </a:lnTo>
                    <a:lnTo>
                      <a:pt x="19" y="10"/>
                    </a:lnTo>
                    <a:lnTo>
                      <a:pt x="12" y="0"/>
                    </a:lnTo>
                    <a:lnTo>
                      <a:pt x="1" y="9"/>
                    </a:lnTo>
                    <a:lnTo>
                      <a:pt x="0" y="10"/>
                    </a:lnTo>
                    <a:lnTo>
                      <a:pt x="8" y="1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24" name="Freeform 1120"/>
              <p:cNvSpPr>
                <a:spLocks/>
              </p:cNvSpPr>
              <p:nvPr/>
            </p:nvSpPr>
            <p:spPr bwMode="auto">
              <a:xfrm>
                <a:off x="575" y="1666"/>
                <a:ext cx="19" cy="20"/>
              </a:xfrm>
              <a:custGeom>
                <a:avLst/>
                <a:gdLst/>
                <a:ahLst/>
                <a:cxnLst>
                  <a:cxn ang="0">
                    <a:pos x="4" y="15"/>
                  </a:cxn>
                  <a:cxn ang="0">
                    <a:pos x="8" y="19"/>
                  </a:cxn>
                  <a:cxn ang="0">
                    <a:pos x="19" y="8"/>
                  </a:cxn>
                  <a:cxn ang="0">
                    <a:pos x="11" y="0"/>
                  </a:cxn>
                  <a:cxn ang="0">
                    <a:pos x="0" y="11"/>
                  </a:cxn>
                  <a:cxn ang="0">
                    <a:pos x="4" y="15"/>
                  </a:cxn>
                </a:cxnLst>
                <a:rect l="0" t="0" r="r" b="b"/>
                <a:pathLst>
                  <a:path w="19" h="19">
                    <a:moveTo>
                      <a:pt x="4" y="15"/>
                    </a:moveTo>
                    <a:lnTo>
                      <a:pt x="8" y="19"/>
                    </a:lnTo>
                    <a:lnTo>
                      <a:pt x="19" y="8"/>
                    </a:lnTo>
                    <a:lnTo>
                      <a:pt x="11" y="0"/>
                    </a:lnTo>
                    <a:lnTo>
                      <a:pt x="0" y="11"/>
                    </a:lnTo>
                    <a:lnTo>
                      <a:pt x="4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25" name="Freeform 1121"/>
              <p:cNvSpPr>
                <a:spLocks/>
              </p:cNvSpPr>
              <p:nvPr/>
            </p:nvSpPr>
            <p:spPr bwMode="auto">
              <a:xfrm>
                <a:off x="718" y="1541"/>
                <a:ext cx="26" cy="24"/>
              </a:xfrm>
              <a:custGeom>
                <a:avLst/>
                <a:gdLst/>
                <a:ahLst/>
                <a:cxnLst>
                  <a:cxn ang="0">
                    <a:pos x="21" y="22"/>
                  </a:cxn>
                  <a:cxn ang="0">
                    <a:pos x="21" y="23"/>
                  </a:cxn>
                  <a:cxn ang="0">
                    <a:pos x="27" y="14"/>
                  </a:cxn>
                  <a:cxn ang="0">
                    <a:pos x="6" y="0"/>
                  </a:cxn>
                  <a:cxn ang="0">
                    <a:pos x="0" y="8"/>
                  </a:cxn>
                  <a:cxn ang="0">
                    <a:pos x="0" y="9"/>
                  </a:cxn>
                  <a:cxn ang="0">
                    <a:pos x="21" y="22"/>
                  </a:cxn>
                </a:cxnLst>
                <a:rect l="0" t="0" r="r" b="b"/>
                <a:pathLst>
                  <a:path w="27" h="23">
                    <a:moveTo>
                      <a:pt x="21" y="22"/>
                    </a:moveTo>
                    <a:lnTo>
                      <a:pt x="21" y="23"/>
                    </a:lnTo>
                    <a:lnTo>
                      <a:pt x="27" y="14"/>
                    </a:lnTo>
                    <a:lnTo>
                      <a:pt x="6" y="0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21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26" name="Freeform 1122"/>
              <p:cNvSpPr>
                <a:spLocks/>
              </p:cNvSpPr>
              <p:nvPr/>
            </p:nvSpPr>
            <p:spPr bwMode="auto">
              <a:xfrm>
                <a:off x="708" y="1550"/>
                <a:ext cx="31" cy="28"/>
              </a:xfrm>
              <a:custGeom>
                <a:avLst/>
                <a:gdLst/>
                <a:ahLst/>
                <a:cxnLst>
                  <a:cxn ang="0">
                    <a:pos x="20" y="28"/>
                  </a:cxn>
                  <a:cxn ang="0">
                    <a:pos x="21" y="27"/>
                  </a:cxn>
                  <a:cxn ang="0">
                    <a:pos x="30" y="13"/>
                  </a:cxn>
                  <a:cxn ang="0">
                    <a:pos x="9" y="0"/>
                  </a:cxn>
                  <a:cxn ang="0">
                    <a:pos x="0" y="14"/>
                  </a:cxn>
                  <a:cxn ang="0">
                    <a:pos x="2" y="12"/>
                  </a:cxn>
                  <a:cxn ang="0">
                    <a:pos x="20" y="28"/>
                  </a:cxn>
                  <a:cxn ang="0">
                    <a:pos x="20" y="27"/>
                  </a:cxn>
                  <a:cxn ang="0">
                    <a:pos x="21" y="27"/>
                  </a:cxn>
                  <a:cxn ang="0">
                    <a:pos x="20" y="28"/>
                  </a:cxn>
                </a:cxnLst>
                <a:rect l="0" t="0" r="r" b="b"/>
                <a:pathLst>
                  <a:path w="30" h="28">
                    <a:moveTo>
                      <a:pt x="20" y="28"/>
                    </a:moveTo>
                    <a:lnTo>
                      <a:pt x="21" y="27"/>
                    </a:lnTo>
                    <a:lnTo>
                      <a:pt x="30" y="13"/>
                    </a:lnTo>
                    <a:lnTo>
                      <a:pt x="9" y="0"/>
                    </a:lnTo>
                    <a:lnTo>
                      <a:pt x="0" y="14"/>
                    </a:lnTo>
                    <a:lnTo>
                      <a:pt x="2" y="12"/>
                    </a:lnTo>
                    <a:lnTo>
                      <a:pt x="20" y="28"/>
                    </a:lnTo>
                    <a:lnTo>
                      <a:pt x="20" y="27"/>
                    </a:lnTo>
                    <a:lnTo>
                      <a:pt x="21" y="27"/>
                    </a:lnTo>
                    <a:lnTo>
                      <a:pt x="20" y="2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27" name="Freeform 1123"/>
              <p:cNvSpPr>
                <a:spLocks/>
              </p:cNvSpPr>
              <p:nvPr/>
            </p:nvSpPr>
            <p:spPr bwMode="auto">
              <a:xfrm>
                <a:off x="698" y="1562"/>
                <a:ext cx="32" cy="30"/>
              </a:xfrm>
              <a:custGeom>
                <a:avLst/>
                <a:gdLst/>
                <a:ahLst/>
                <a:cxnLst>
                  <a:cxn ang="0">
                    <a:pos x="15" y="31"/>
                  </a:cxn>
                  <a:cxn ang="0">
                    <a:pos x="19" y="28"/>
                  </a:cxn>
                  <a:cxn ang="0">
                    <a:pos x="30" y="16"/>
                  </a:cxn>
                  <a:cxn ang="0">
                    <a:pos x="12" y="0"/>
                  </a:cxn>
                  <a:cxn ang="0">
                    <a:pos x="0" y="12"/>
                  </a:cxn>
                  <a:cxn ang="0">
                    <a:pos x="4" y="9"/>
                  </a:cxn>
                  <a:cxn ang="0">
                    <a:pos x="15" y="31"/>
                  </a:cxn>
                  <a:cxn ang="0">
                    <a:pos x="18" y="30"/>
                  </a:cxn>
                  <a:cxn ang="0">
                    <a:pos x="19" y="28"/>
                  </a:cxn>
                  <a:cxn ang="0">
                    <a:pos x="15" y="31"/>
                  </a:cxn>
                </a:cxnLst>
                <a:rect l="0" t="0" r="r" b="b"/>
                <a:pathLst>
                  <a:path w="30" h="31">
                    <a:moveTo>
                      <a:pt x="15" y="31"/>
                    </a:moveTo>
                    <a:lnTo>
                      <a:pt x="19" y="28"/>
                    </a:lnTo>
                    <a:lnTo>
                      <a:pt x="30" y="16"/>
                    </a:lnTo>
                    <a:lnTo>
                      <a:pt x="12" y="0"/>
                    </a:lnTo>
                    <a:lnTo>
                      <a:pt x="0" y="12"/>
                    </a:lnTo>
                    <a:lnTo>
                      <a:pt x="4" y="9"/>
                    </a:lnTo>
                    <a:lnTo>
                      <a:pt x="15" y="31"/>
                    </a:lnTo>
                    <a:lnTo>
                      <a:pt x="18" y="30"/>
                    </a:lnTo>
                    <a:lnTo>
                      <a:pt x="19" y="28"/>
                    </a:lnTo>
                    <a:lnTo>
                      <a:pt x="15" y="3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28" name="Freeform 1124"/>
              <p:cNvSpPr>
                <a:spLocks/>
              </p:cNvSpPr>
              <p:nvPr/>
            </p:nvSpPr>
            <p:spPr bwMode="auto">
              <a:xfrm>
                <a:off x="703" y="1570"/>
                <a:ext cx="15" cy="22"/>
              </a:xfrm>
              <a:custGeom>
                <a:avLst/>
                <a:gdLst/>
                <a:ahLst/>
                <a:cxnLst>
                  <a:cxn ang="0">
                    <a:pos x="11" y="22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0" y="0"/>
                  </a:cxn>
                  <a:cxn ang="0">
                    <a:pos x="11" y="22"/>
                  </a:cxn>
                  <a:cxn ang="0">
                    <a:pos x="14" y="21"/>
                  </a:cxn>
                  <a:cxn ang="0">
                    <a:pos x="15" y="19"/>
                  </a:cxn>
                  <a:cxn ang="0">
                    <a:pos x="11" y="22"/>
                  </a:cxn>
                </a:cxnLst>
                <a:rect l="0" t="0" r="r" b="b"/>
                <a:pathLst>
                  <a:path w="15" h="22">
                    <a:moveTo>
                      <a:pt x="11" y="22"/>
                    </a:move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0" y="0"/>
                    </a:lnTo>
                    <a:lnTo>
                      <a:pt x="11" y="22"/>
                    </a:lnTo>
                    <a:lnTo>
                      <a:pt x="14" y="21"/>
                    </a:lnTo>
                    <a:lnTo>
                      <a:pt x="15" y="19"/>
                    </a:lnTo>
                    <a:lnTo>
                      <a:pt x="11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29" name="Freeform 1125"/>
              <p:cNvSpPr>
                <a:spLocks/>
              </p:cNvSpPr>
              <p:nvPr/>
            </p:nvSpPr>
            <p:spPr bwMode="auto">
              <a:xfrm>
                <a:off x="686" y="1570"/>
                <a:ext cx="27" cy="32"/>
              </a:xfrm>
              <a:custGeom>
                <a:avLst/>
                <a:gdLst/>
                <a:ahLst/>
                <a:cxnLst>
                  <a:cxn ang="0">
                    <a:pos x="12" y="31"/>
                  </a:cxn>
                  <a:cxn ang="0">
                    <a:pos x="11" y="31"/>
                  </a:cxn>
                  <a:cxn ang="0">
                    <a:pos x="28" y="22"/>
                  </a:cxn>
                  <a:cxn ang="0">
                    <a:pos x="17" y="0"/>
                  </a:cxn>
                  <a:cxn ang="0">
                    <a:pos x="0" y="9"/>
                  </a:cxn>
                  <a:cxn ang="0">
                    <a:pos x="0" y="9"/>
                  </a:cxn>
                  <a:cxn ang="0">
                    <a:pos x="12" y="31"/>
                  </a:cxn>
                </a:cxnLst>
                <a:rect l="0" t="0" r="r" b="b"/>
                <a:pathLst>
                  <a:path w="28" h="31">
                    <a:moveTo>
                      <a:pt x="12" y="31"/>
                    </a:moveTo>
                    <a:lnTo>
                      <a:pt x="11" y="31"/>
                    </a:lnTo>
                    <a:lnTo>
                      <a:pt x="28" y="22"/>
                    </a:lnTo>
                    <a:lnTo>
                      <a:pt x="17" y="0"/>
                    </a:lnTo>
                    <a:lnTo>
                      <a:pt x="0" y="9"/>
                    </a:lnTo>
                    <a:lnTo>
                      <a:pt x="0" y="9"/>
                    </a:lnTo>
                    <a:lnTo>
                      <a:pt x="12" y="3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30" name="Freeform 1126"/>
              <p:cNvSpPr>
                <a:spLocks/>
              </p:cNvSpPr>
              <p:nvPr/>
            </p:nvSpPr>
            <p:spPr bwMode="auto">
              <a:xfrm>
                <a:off x="667" y="1580"/>
                <a:ext cx="31" cy="30"/>
              </a:xfrm>
              <a:custGeom>
                <a:avLst/>
                <a:gdLst/>
                <a:ahLst/>
                <a:cxnLst>
                  <a:cxn ang="0">
                    <a:pos x="20" y="27"/>
                  </a:cxn>
                  <a:cxn ang="0">
                    <a:pos x="16" y="30"/>
                  </a:cxn>
                  <a:cxn ang="0">
                    <a:pos x="31" y="22"/>
                  </a:cxn>
                  <a:cxn ang="0">
                    <a:pos x="19" y="0"/>
                  </a:cxn>
                  <a:cxn ang="0">
                    <a:pos x="4" y="8"/>
                  </a:cxn>
                  <a:cxn ang="0">
                    <a:pos x="0" y="11"/>
                  </a:cxn>
                  <a:cxn ang="0">
                    <a:pos x="4" y="8"/>
                  </a:cxn>
                  <a:cxn ang="0">
                    <a:pos x="2" y="10"/>
                  </a:cxn>
                  <a:cxn ang="0">
                    <a:pos x="0" y="11"/>
                  </a:cxn>
                  <a:cxn ang="0">
                    <a:pos x="20" y="27"/>
                  </a:cxn>
                </a:cxnLst>
                <a:rect l="0" t="0" r="r" b="b"/>
                <a:pathLst>
                  <a:path w="31" h="30">
                    <a:moveTo>
                      <a:pt x="20" y="27"/>
                    </a:moveTo>
                    <a:lnTo>
                      <a:pt x="16" y="30"/>
                    </a:lnTo>
                    <a:lnTo>
                      <a:pt x="31" y="22"/>
                    </a:lnTo>
                    <a:lnTo>
                      <a:pt x="19" y="0"/>
                    </a:lnTo>
                    <a:lnTo>
                      <a:pt x="4" y="8"/>
                    </a:lnTo>
                    <a:lnTo>
                      <a:pt x="0" y="11"/>
                    </a:lnTo>
                    <a:lnTo>
                      <a:pt x="4" y="8"/>
                    </a:lnTo>
                    <a:lnTo>
                      <a:pt x="2" y="10"/>
                    </a:lnTo>
                    <a:lnTo>
                      <a:pt x="0" y="11"/>
                    </a:lnTo>
                    <a:lnTo>
                      <a:pt x="20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31" name="Freeform 1127"/>
              <p:cNvSpPr>
                <a:spLocks/>
              </p:cNvSpPr>
              <p:nvPr/>
            </p:nvSpPr>
            <p:spPr bwMode="auto">
              <a:xfrm>
                <a:off x="652" y="1590"/>
                <a:ext cx="34" cy="30"/>
              </a:xfrm>
              <a:custGeom>
                <a:avLst/>
                <a:gdLst/>
                <a:ahLst/>
                <a:cxnLst>
                  <a:cxn ang="0">
                    <a:pos x="25" y="24"/>
                  </a:cxn>
                  <a:cxn ang="0">
                    <a:pos x="22" y="30"/>
                  </a:cxn>
                  <a:cxn ang="0">
                    <a:pos x="34" y="16"/>
                  </a:cxn>
                  <a:cxn ang="0">
                    <a:pos x="14" y="0"/>
                  </a:cxn>
                  <a:cxn ang="0">
                    <a:pos x="3" y="14"/>
                  </a:cxn>
                  <a:cxn ang="0">
                    <a:pos x="0" y="20"/>
                  </a:cxn>
                  <a:cxn ang="0">
                    <a:pos x="3" y="14"/>
                  </a:cxn>
                  <a:cxn ang="0">
                    <a:pos x="1" y="17"/>
                  </a:cxn>
                  <a:cxn ang="0">
                    <a:pos x="0" y="20"/>
                  </a:cxn>
                  <a:cxn ang="0">
                    <a:pos x="25" y="24"/>
                  </a:cxn>
                </a:cxnLst>
                <a:rect l="0" t="0" r="r" b="b"/>
                <a:pathLst>
                  <a:path w="34" h="30">
                    <a:moveTo>
                      <a:pt x="25" y="24"/>
                    </a:moveTo>
                    <a:lnTo>
                      <a:pt x="22" y="30"/>
                    </a:lnTo>
                    <a:lnTo>
                      <a:pt x="34" y="16"/>
                    </a:lnTo>
                    <a:lnTo>
                      <a:pt x="14" y="0"/>
                    </a:lnTo>
                    <a:lnTo>
                      <a:pt x="3" y="14"/>
                    </a:lnTo>
                    <a:lnTo>
                      <a:pt x="0" y="20"/>
                    </a:lnTo>
                    <a:lnTo>
                      <a:pt x="3" y="14"/>
                    </a:lnTo>
                    <a:lnTo>
                      <a:pt x="1" y="17"/>
                    </a:lnTo>
                    <a:lnTo>
                      <a:pt x="0" y="20"/>
                    </a:lnTo>
                    <a:lnTo>
                      <a:pt x="25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32" name="Freeform 1128"/>
              <p:cNvSpPr>
                <a:spLocks/>
              </p:cNvSpPr>
              <p:nvPr/>
            </p:nvSpPr>
            <p:spPr bwMode="auto">
              <a:xfrm>
                <a:off x="652" y="1604"/>
                <a:ext cx="27" cy="10"/>
              </a:xfrm>
              <a:custGeom>
                <a:avLst/>
                <a:gdLst/>
                <a:ahLst/>
                <a:cxnLst>
                  <a:cxn ang="0">
                    <a:pos x="25" y="10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13" y="8"/>
                  </a:cxn>
                  <a:cxn ang="0">
                    <a:pos x="0" y="6"/>
                  </a:cxn>
                  <a:cxn ang="0">
                    <a:pos x="3" y="0"/>
                  </a:cxn>
                  <a:cxn ang="0">
                    <a:pos x="1" y="3"/>
                  </a:cxn>
                  <a:cxn ang="0">
                    <a:pos x="0" y="6"/>
                  </a:cxn>
                  <a:cxn ang="0">
                    <a:pos x="25" y="10"/>
                  </a:cxn>
                </a:cxnLst>
                <a:rect l="0" t="0" r="r" b="b"/>
                <a:pathLst>
                  <a:path w="25" h="10">
                    <a:moveTo>
                      <a:pt x="25" y="10"/>
                    </a:move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13" y="8"/>
                    </a:lnTo>
                    <a:lnTo>
                      <a:pt x="0" y="6"/>
                    </a:lnTo>
                    <a:lnTo>
                      <a:pt x="3" y="0"/>
                    </a:lnTo>
                    <a:lnTo>
                      <a:pt x="1" y="3"/>
                    </a:lnTo>
                    <a:lnTo>
                      <a:pt x="0" y="6"/>
                    </a:lnTo>
                    <a:lnTo>
                      <a:pt x="25" y="1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33" name="Freeform 1129"/>
              <p:cNvSpPr>
                <a:spLocks/>
              </p:cNvSpPr>
              <p:nvPr/>
            </p:nvSpPr>
            <p:spPr bwMode="auto">
              <a:xfrm>
                <a:off x="650" y="1610"/>
                <a:ext cx="27" cy="26"/>
              </a:xfrm>
              <a:custGeom>
                <a:avLst/>
                <a:gdLst/>
                <a:ahLst/>
                <a:cxnLst>
                  <a:cxn ang="0">
                    <a:pos x="25" y="25"/>
                  </a:cxn>
                  <a:cxn ang="0">
                    <a:pos x="25" y="25"/>
                  </a:cxn>
                  <a:cxn ang="0">
                    <a:pos x="28" y="4"/>
                  </a:cxn>
                  <a:cxn ang="0">
                    <a:pos x="3" y="0"/>
                  </a:cxn>
                  <a:cxn ang="0">
                    <a:pos x="0" y="21"/>
                  </a:cxn>
                  <a:cxn ang="0">
                    <a:pos x="0" y="21"/>
                  </a:cxn>
                  <a:cxn ang="0">
                    <a:pos x="25" y="25"/>
                  </a:cxn>
                </a:cxnLst>
                <a:rect l="0" t="0" r="r" b="b"/>
                <a:pathLst>
                  <a:path w="28" h="25">
                    <a:moveTo>
                      <a:pt x="25" y="25"/>
                    </a:moveTo>
                    <a:lnTo>
                      <a:pt x="25" y="25"/>
                    </a:lnTo>
                    <a:lnTo>
                      <a:pt x="28" y="4"/>
                    </a:lnTo>
                    <a:lnTo>
                      <a:pt x="3" y="0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25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34" name="Freeform 1130"/>
              <p:cNvSpPr>
                <a:spLocks/>
              </p:cNvSpPr>
              <p:nvPr/>
            </p:nvSpPr>
            <p:spPr bwMode="auto">
              <a:xfrm>
                <a:off x="647" y="1632"/>
                <a:ext cx="27" cy="28"/>
              </a:xfrm>
              <a:custGeom>
                <a:avLst/>
                <a:gdLst/>
                <a:ahLst/>
                <a:cxnLst>
                  <a:cxn ang="0">
                    <a:pos x="24" y="28"/>
                  </a:cxn>
                  <a:cxn ang="0">
                    <a:pos x="25" y="24"/>
                  </a:cxn>
                  <a:cxn ang="0">
                    <a:pos x="28" y="4"/>
                  </a:cxn>
                  <a:cxn ang="0">
                    <a:pos x="3" y="0"/>
                  </a:cxn>
                  <a:cxn ang="0">
                    <a:pos x="0" y="20"/>
                  </a:cxn>
                  <a:cxn ang="0">
                    <a:pos x="2" y="16"/>
                  </a:cxn>
                  <a:cxn ang="0">
                    <a:pos x="24" y="28"/>
                  </a:cxn>
                  <a:cxn ang="0">
                    <a:pos x="25" y="25"/>
                  </a:cxn>
                  <a:cxn ang="0">
                    <a:pos x="25" y="24"/>
                  </a:cxn>
                  <a:cxn ang="0">
                    <a:pos x="24" y="28"/>
                  </a:cxn>
                </a:cxnLst>
                <a:rect l="0" t="0" r="r" b="b"/>
                <a:pathLst>
                  <a:path w="28" h="28">
                    <a:moveTo>
                      <a:pt x="24" y="28"/>
                    </a:moveTo>
                    <a:lnTo>
                      <a:pt x="25" y="24"/>
                    </a:lnTo>
                    <a:lnTo>
                      <a:pt x="28" y="4"/>
                    </a:lnTo>
                    <a:lnTo>
                      <a:pt x="3" y="0"/>
                    </a:lnTo>
                    <a:lnTo>
                      <a:pt x="0" y="20"/>
                    </a:lnTo>
                    <a:lnTo>
                      <a:pt x="2" y="16"/>
                    </a:lnTo>
                    <a:lnTo>
                      <a:pt x="24" y="28"/>
                    </a:lnTo>
                    <a:lnTo>
                      <a:pt x="25" y="25"/>
                    </a:lnTo>
                    <a:lnTo>
                      <a:pt x="25" y="24"/>
                    </a:lnTo>
                    <a:lnTo>
                      <a:pt x="24" y="2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35" name="Freeform 1131"/>
              <p:cNvSpPr>
                <a:spLocks/>
              </p:cNvSpPr>
              <p:nvPr/>
            </p:nvSpPr>
            <p:spPr bwMode="auto">
              <a:xfrm>
                <a:off x="643" y="1648"/>
                <a:ext cx="27" cy="24"/>
              </a:xfrm>
              <a:custGeom>
                <a:avLst/>
                <a:gdLst/>
                <a:ahLst/>
                <a:cxnLst>
                  <a:cxn ang="0">
                    <a:pos x="20" y="25"/>
                  </a:cxn>
                  <a:cxn ang="0">
                    <a:pos x="22" y="23"/>
                  </a:cxn>
                  <a:cxn ang="0">
                    <a:pos x="28" y="12"/>
                  </a:cxn>
                  <a:cxn ang="0">
                    <a:pos x="6" y="0"/>
                  </a:cxn>
                  <a:cxn ang="0">
                    <a:pos x="0" y="11"/>
                  </a:cxn>
                  <a:cxn ang="0">
                    <a:pos x="1" y="9"/>
                  </a:cxn>
                  <a:cxn ang="0">
                    <a:pos x="20" y="25"/>
                  </a:cxn>
                  <a:cxn ang="0">
                    <a:pos x="21" y="24"/>
                  </a:cxn>
                  <a:cxn ang="0">
                    <a:pos x="22" y="23"/>
                  </a:cxn>
                  <a:cxn ang="0">
                    <a:pos x="20" y="25"/>
                  </a:cxn>
                </a:cxnLst>
                <a:rect l="0" t="0" r="r" b="b"/>
                <a:pathLst>
                  <a:path w="28" h="25">
                    <a:moveTo>
                      <a:pt x="20" y="25"/>
                    </a:moveTo>
                    <a:lnTo>
                      <a:pt x="22" y="23"/>
                    </a:lnTo>
                    <a:lnTo>
                      <a:pt x="28" y="12"/>
                    </a:lnTo>
                    <a:lnTo>
                      <a:pt x="6" y="0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20" y="25"/>
                    </a:lnTo>
                    <a:lnTo>
                      <a:pt x="21" y="24"/>
                    </a:lnTo>
                    <a:lnTo>
                      <a:pt x="22" y="23"/>
                    </a:lnTo>
                    <a:lnTo>
                      <a:pt x="20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36" name="Freeform 1132"/>
              <p:cNvSpPr>
                <a:spLocks/>
              </p:cNvSpPr>
              <p:nvPr/>
            </p:nvSpPr>
            <p:spPr bwMode="auto">
              <a:xfrm>
                <a:off x="643" y="1656"/>
                <a:ext cx="20" cy="16"/>
              </a:xfrm>
              <a:custGeom>
                <a:avLst/>
                <a:gdLst/>
                <a:ahLst/>
                <a:cxnLst>
                  <a:cxn ang="0">
                    <a:pos x="19" y="16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0" y="0"/>
                  </a:cxn>
                  <a:cxn ang="0">
                    <a:pos x="19" y="16"/>
                  </a:cxn>
                  <a:cxn ang="0">
                    <a:pos x="20" y="15"/>
                  </a:cxn>
                  <a:cxn ang="0">
                    <a:pos x="21" y="14"/>
                  </a:cxn>
                  <a:cxn ang="0">
                    <a:pos x="19" y="16"/>
                  </a:cxn>
                </a:cxnLst>
                <a:rect l="0" t="0" r="r" b="b"/>
                <a:pathLst>
                  <a:path w="21" h="16">
                    <a:moveTo>
                      <a:pt x="19" y="16"/>
                    </a:move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0" y="0"/>
                    </a:lnTo>
                    <a:lnTo>
                      <a:pt x="19" y="16"/>
                    </a:lnTo>
                    <a:lnTo>
                      <a:pt x="20" y="15"/>
                    </a:lnTo>
                    <a:lnTo>
                      <a:pt x="21" y="14"/>
                    </a:lnTo>
                    <a:lnTo>
                      <a:pt x="19" y="1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37" name="Freeform 1133"/>
              <p:cNvSpPr>
                <a:spLocks/>
              </p:cNvSpPr>
              <p:nvPr/>
            </p:nvSpPr>
            <p:spPr bwMode="auto">
              <a:xfrm>
                <a:off x="638" y="1656"/>
                <a:ext cx="24" cy="26"/>
              </a:xfrm>
              <a:custGeom>
                <a:avLst/>
                <a:gdLst/>
                <a:ahLst/>
                <a:cxnLst>
                  <a:cxn ang="0">
                    <a:pos x="13" y="26"/>
                  </a:cxn>
                  <a:cxn ang="0">
                    <a:pos x="19" y="22"/>
                  </a:cxn>
                  <a:cxn ang="0">
                    <a:pos x="24" y="16"/>
                  </a:cxn>
                  <a:cxn ang="0">
                    <a:pos x="5" y="0"/>
                  </a:cxn>
                  <a:cxn ang="0">
                    <a:pos x="0" y="6"/>
                  </a:cxn>
                  <a:cxn ang="0">
                    <a:pos x="6" y="2"/>
                  </a:cxn>
                  <a:cxn ang="0">
                    <a:pos x="13" y="26"/>
                  </a:cxn>
                  <a:cxn ang="0">
                    <a:pos x="17" y="25"/>
                  </a:cxn>
                  <a:cxn ang="0">
                    <a:pos x="19" y="22"/>
                  </a:cxn>
                  <a:cxn ang="0">
                    <a:pos x="13" y="26"/>
                  </a:cxn>
                </a:cxnLst>
                <a:rect l="0" t="0" r="r" b="b"/>
                <a:pathLst>
                  <a:path w="24" h="26">
                    <a:moveTo>
                      <a:pt x="13" y="26"/>
                    </a:moveTo>
                    <a:lnTo>
                      <a:pt x="19" y="22"/>
                    </a:lnTo>
                    <a:lnTo>
                      <a:pt x="24" y="16"/>
                    </a:lnTo>
                    <a:lnTo>
                      <a:pt x="5" y="0"/>
                    </a:lnTo>
                    <a:lnTo>
                      <a:pt x="0" y="6"/>
                    </a:lnTo>
                    <a:lnTo>
                      <a:pt x="6" y="2"/>
                    </a:lnTo>
                    <a:lnTo>
                      <a:pt x="13" y="26"/>
                    </a:lnTo>
                    <a:lnTo>
                      <a:pt x="17" y="25"/>
                    </a:lnTo>
                    <a:lnTo>
                      <a:pt x="19" y="22"/>
                    </a:lnTo>
                    <a:lnTo>
                      <a:pt x="13" y="2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38" name="Freeform 1134"/>
              <p:cNvSpPr>
                <a:spLocks/>
              </p:cNvSpPr>
              <p:nvPr/>
            </p:nvSpPr>
            <p:spPr bwMode="auto">
              <a:xfrm>
                <a:off x="635" y="1658"/>
                <a:ext cx="17" cy="26"/>
              </a:xfrm>
              <a:custGeom>
                <a:avLst/>
                <a:gdLst/>
                <a:ahLst/>
                <a:cxnLst>
                  <a:cxn ang="0">
                    <a:pos x="9" y="26"/>
                  </a:cxn>
                  <a:cxn ang="0">
                    <a:pos x="8" y="26"/>
                  </a:cxn>
                  <a:cxn ang="0">
                    <a:pos x="16" y="24"/>
                  </a:cxn>
                  <a:cxn ang="0">
                    <a:pos x="9" y="0"/>
                  </a:cxn>
                  <a:cxn ang="0">
                    <a:pos x="1" y="2"/>
                  </a:cxn>
                  <a:cxn ang="0">
                    <a:pos x="0" y="3"/>
                  </a:cxn>
                  <a:cxn ang="0">
                    <a:pos x="9" y="26"/>
                  </a:cxn>
                </a:cxnLst>
                <a:rect l="0" t="0" r="r" b="b"/>
                <a:pathLst>
                  <a:path w="16" h="26">
                    <a:moveTo>
                      <a:pt x="9" y="26"/>
                    </a:moveTo>
                    <a:lnTo>
                      <a:pt x="8" y="26"/>
                    </a:lnTo>
                    <a:lnTo>
                      <a:pt x="16" y="24"/>
                    </a:lnTo>
                    <a:lnTo>
                      <a:pt x="9" y="0"/>
                    </a:lnTo>
                    <a:lnTo>
                      <a:pt x="1" y="2"/>
                    </a:lnTo>
                    <a:lnTo>
                      <a:pt x="0" y="3"/>
                    </a:lnTo>
                    <a:lnTo>
                      <a:pt x="9" y="2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39" name="Freeform 1135"/>
              <p:cNvSpPr>
                <a:spLocks/>
              </p:cNvSpPr>
              <p:nvPr/>
            </p:nvSpPr>
            <p:spPr bwMode="auto">
              <a:xfrm>
                <a:off x="626" y="1662"/>
                <a:ext cx="19" cy="26"/>
              </a:xfrm>
              <a:custGeom>
                <a:avLst/>
                <a:gdLst/>
                <a:ahLst/>
                <a:cxnLst>
                  <a:cxn ang="0">
                    <a:pos x="5" y="15"/>
                  </a:cxn>
                  <a:cxn ang="0">
                    <a:pos x="9" y="26"/>
                  </a:cxn>
                  <a:cxn ang="0">
                    <a:pos x="18" y="23"/>
                  </a:cxn>
                  <a:cxn ang="0">
                    <a:pos x="9" y="0"/>
                  </a:cxn>
                  <a:cxn ang="0">
                    <a:pos x="0" y="3"/>
                  </a:cxn>
                  <a:cxn ang="0">
                    <a:pos x="5" y="15"/>
                  </a:cxn>
                </a:cxnLst>
                <a:rect l="0" t="0" r="r" b="b"/>
                <a:pathLst>
                  <a:path w="18" h="26">
                    <a:moveTo>
                      <a:pt x="5" y="15"/>
                    </a:moveTo>
                    <a:lnTo>
                      <a:pt x="9" y="26"/>
                    </a:lnTo>
                    <a:lnTo>
                      <a:pt x="18" y="23"/>
                    </a:lnTo>
                    <a:lnTo>
                      <a:pt x="9" y="0"/>
                    </a:lnTo>
                    <a:lnTo>
                      <a:pt x="0" y="3"/>
                    </a:lnTo>
                    <a:lnTo>
                      <a:pt x="5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40" name="Freeform 1136"/>
              <p:cNvSpPr>
                <a:spLocks/>
              </p:cNvSpPr>
              <p:nvPr/>
            </p:nvSpPr>
            <p:spPr bwMode="auto">
              <a:xfrm>
                <a:off x="735" y="1550"/>
                <a:ext cx="27" cy="22"/>
              </a:xfrm>
              <a:custGeom>
                <a:avLst/>
                <a:gdLst/>
                <a:ahLst/>
                <a:cxnLst>
                  <a:cxn ang="0">
                    <a:pos x="23" y="21"/>
                  </a:cxn>
                  <a:cxn ang="0">
                    <a:pos x="22" y="22"/>
                  </a:cxn>
                  <a:cxn ang="0">
                    <a:pos x="28" y="11"/>
                  </a:cxn>
                  <a:cxn ang="0">
                    <a:pos x="6" y="0"/>
                  </a:cxn>
                  <a:cxn ang="0">
                    <a:pos x="0" y="11"/>
                  </a:cxn>
                  <a:cxn ang="0">
                    <a:pos x="0" y="13"/>
                  </a:cxn>
                  <a:cxn ang="0">
                    <a:pos x="23" y="21"/>
                  </a:cxn>
                </a:cxnLst>
                <a:rect l="0" t="0" r="r" b="b"/>
                <a:pathLst>
                  <a:path w="28" h="22">
                    <a:moveTo>
                      <a:pt x="23" y="21"/>
                    </a:moveTo>
                    <a:lnTo>
                      <a:pt x="22" y="22"/>
                    </a:lnTo>
                    <a:lnTo>
                      <a:pt x="28" y="11"/>
                    </a:lnTo>
                    <a:lnTo>
                      <a:pt x="6" y="0"/>
                    </a:lnTo>
                    <a:lnTo>
                      <a:pt x="0" y="11"/>
                    </a:lnTo>
                    <a:lnTo>
                      <a:pt x="0" y="13"/>
                    </a:lnTo>
                    <a:lnTo>
                      <a:pt x="23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41" name="Freeform 1137"/>
              <p:cNvSpPr>
                <a:spLocks/>
              </p:cNvSpPr>
              <p:nvPr/>
            </p:nvSpPr>
            <p:spPr bwMode="auto">
              <a:xfrm>
                <a:off x="727" y="1564"/>
                <a:ext cx="32" cy="28"/>
              </a:xfrm>
              <a:custGeom>
                <a:avLst/>
                <a:gdLst/>
                <a:ahLst/>
                <a:cxnLst>
                  <a:cxn ang="0">
                    <a:pos x="21" y="29"/>
                  </a:cxn>
                  <a:cxn ang="0">
                    <a:pos x="23" y="25"/>
                  </a:cxn>
                  <a:cxn ang="0">
                    <a:pos x="30" y="8"/>
                  </a:cxn>
                  <a:cxn ang="0">
                    <a:pos x="7" y="0"/>
                  </a:cxn>
                  <a:cxn ang="0">
                    <a:pos x="0" y="17"/>
                  </a:cxn>
                  <a:cxn ang="0">
                    <a:pos x="2" y="13"/>
                  </a:cxn>
                  <a:cxn ang="0">
                    <a:pos x="21" y="29"/>
                  </a:cxn>
                  <a:cxn ang="0">
                    <a:pos x="22" y="27"/>
                  </a:cxn>
                  <a:cxn ang="0">
                    <a:pos x="23" y="25"/>
                  </a:cxn>
                  <a:cxn ang="0">
                    <a:pos x="21" y="29"/>
                  </a:cxn>
                </a:cxnLst>
                <a:rect l="0" t="0" r="r" b="b"/>
                <a:pathLst>
                  <a:path w="30" h="29">
                    <a:moveTo>
                      <a:pt x="21" y="29"/>
                    </a:moveTo>
                    <a:lnTo>
                      <a:pt x="23" y="25"/>
                    </a:lnTo>
                    <a:lnTo>
                      <a:pt x="30" y="8"/>
                    </a:lnTo>
                    <a:lnTo>
                      <a:pt x="7" y="0"/>
                    </a:lnTo>
                    <a:lnTo>
                      <a:pt x="0" y="17"/>
                    </a:lnTo>
                    <a:lnTo>
                      <a:pt x="2" y="13"/>
                    </a:lnTo>
                    <a:lnTo>
                      <a:pt x="21" y="29"/>
                    </a:lnTo>
                    <a:lnTo>
                      <a:pt x="22" y="27"/>
                    </a:lnTo>
                    <a:lnTo>
                      <a:pt x="23" y="25"/>
                    </a:lnTo>
                    <a:lnTo>
                      <a:pt x="21" y="2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42" name="Freeform 1138"/>
              <p:cNvSpPr>
                <a:spLocks/>
              </p:cNvSpPr>
              <p:nvPr/>
            </p:nvSpPr>
            <p:spPr bwMode="auto">
              <a:xfrm>
                <a:off x="718" y="1576"/>
                <a:ext cx="31" cy="34"/>
              </a:xfrm>
              <a:custGeom>
                <a:avLst/>
                <a:gdLst/>
                <a:ahLst/>
                <a:cxnLst>
                  <a:cxn ang="0">
                    <a:pos x="16" y="33"/>
                  </a:cxn>
                  <a:cxn ang="0">
                    <a:pos x="18" y="31"/>
                  </a:cxn>
                  <a:cxn ang="0">
                    <a:pos x="32" y="16"/>
                  </a:cxn>
                  <a:cxn ang="0">
                    <a:pos x="13" y="0"/>
                  </a:cxn>
                  <a:cxn ang="0">
                    <a:pos x="0" y="14"/>
                  </a:cxn>
                  <a:cxn ang="0">
                    <a:pos x="3" y="12"/>
                  </a:cxn>
                  <a:cxn ang="0">
                    <a:pos x="16" y="33"/>
                  </a:cxn>
                  <a:cxn ang="0">
                    <a:pos x="17" y="32"/>
                  </a:cxn>
                  <a:cxn ang="0">
                    <a:pos x="18" y="31"/>
                  </a:cxn>
                  <a:cxn ang="0">
                    <a:pos x="16" y="33"/>
                  </a:cxn>
                </a:cxnLst>
                <a:rect l="0" t="0" r="r" b="b"/>
                <a:pathLst>
                  <a:path w="32" h="33">
                    <a:moveTo>
                      <a:pt x="16" y="33"/>
                    </a:moveTo>
                    <a:lnTo>
                      <a:pt x="18" y="31"/>
                    </a:lnTo>
                    <a:lnTo>
                      <a:pt x="32" y="16"/>
                    </a:lnTo>
                    <a:lnTo>
                      <a:pt x="13" y="0"/>
                    </a:lnTo>
                    <a:lnTo>
                      <a:pt x="0" y="14"/>
                    </a:lnTo>
                    <a:lnTo>
                      <a:pt x="3" y="12"/>
                    </a:lnTo>
                    <a:lnTo>
                      <a:pt x="16" y="33"/>
                    </a:lnTo>
                    <a:lnTo>
                      <a:pt x="17" y="32"/>
                    </a:lnTo>
                    <a:lnTo>
                      <a:pt x="18" y="31"/>
                    </a:lnTo>
                    <a:lnTo>
                      <a:pt x="16" y="3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43" name="Freeform 1139"/>
              <p:cNvSpPr>
                <a:spLocks/>
              </p:cNvSpPr>
              <p:nvPr/>
            </p:nvSpPr>
            <p:spPr bwMode="auto">
              <a:xfrm>
                <a:off x="720" y="1588"/>
                <a:ext cx="15" cy="22"/>
              </a:xfrm>
              <a:custGeom>
                <a:avLst/>
                <a:gdLst/>
                <a:ahLst/>
                <a:cxnLst>
                  <a:cxn ang="0">
                    <a:pos x="13" y="21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0" y="0"/>
                  </a:cxn>
                  <a:cxn ang="0">
                    <a:pos x="13" y="21"/>
                  </a:cxn>
                  <a:cxn ang="0">
                    <a:pos x="14" y="20"/>
                  </a:cxn>
                  <a:cxn ang="0">
                    <a:pos x="15" y="19"/>
                  </a:cxn>
                  <a:cxn ang="0">
                    <a:pos x="13" y="21"/>
                  </a:cxn>
                </a:cxnLst>
                <a:rect l="0" t="0" r="r" b="b"/>
                <a:pathLst>
                  <a:path w="15" h="21">
                    <a:moveTo>
                      <a:pt x="13" y="21"/>
                    </a:moveTo>
                    <a:lnTo>
                      <a:pt x="6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0" y="0"/>
                    </a:lnTo>
                    <a:lnTo>
                      <a:pt x="13" y="21"/>
                    </a:lnTo>
                    <a:lnTo>
                      <a:pt x="14" y="20"/>
                    </a:lnTo>
                    <a:lnTo>
                      <a:pt x="15" y="19"/>
                    </a:lnTo>
                    <a:lnTo>
                      <a:pt x="13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44" name="Freeform 1140"/>
              <p:cNvSpPr>
                <a:spLocks/>
              </p:cNvSpPr>
              <p:nvPr/>
            </p:nvSpPr>
            <p:spPr bwMode="auto">
              <a:xfrm>
                <a:off x="703" y="1588"/>
                <a:ext cx="29" cy="30"/>
              </a:xfrm>
              <a:custGeom>
                <a:avLst/>
                <a:gdLst/>
                <a:ahLst/>
                <a:cxnLst>
                  <a:cxn ang="0">
                    <a:pos x="17" y="28"/>
                  </a:cxn>
                  <a:cxn ang="0">
                    <a:pos x="15" y="30"/>
                  </a:cxn>
                  <a:cxn ang="0">
                    <a:pos x="30" y="21"/>
                  </a:cxn>
                  <a:cxn ang="0">
                    <a:pos x="17" y="0"/>
                  </a:cxn>
                  <a:cxn ang="0">
                    <a:pos x="2" y="8"/>
                  </a:cxn>
                  <a:cxn ang="0">
                    <a:pos x="0" y="10"/>
                  </a:cxn>
                  <a:cxn ang="0">
                    <a:pos x="2" y="8"/>
                  </a:cxn>
                  <a:cxn ang="0">
                    <a:pos x="1" y="9"/>
                  </a:cxn>
                  <a:cxn ang="0">
                    <a:pos x="0" y="10"/>
                  </a:cxn>
                  <a:cxn ang="0">
                    <a:pos x="17" y="28"/>
                  </a:cxn>
                </a:cxnLst>
                <a:rect l="0" t="0" r="r" b="b"/>
                <a:pathLst>
                  <a:path w="30" h="30">
                    <a:moveTo>
                      <a:pt x="17" y="28"/>
                    </a:moveTo>
                    <a:lnTo>
                      <a:pt x="15" y="30"/>
                    </a:lnTo>
                    <a:lnTo>
                      <a:pt x="30" y="21"/>
                    </a:lnTo>
                    <a:lnTo>
                      <a:pt x="17" y="0"/>
                    </a:lnTo>
                    <a:lnTo>
                      <a:pt x="2" y="8"/>
                    </a:lnTo>
                    <a:lnTo>
                      <a:pt x="0" y="10"/>
                    </a:lnTo>
                    <a:lnTo>
                      <a:pt x="2" y="8"/>
                    </a:lnTo>
                    <a:lnTo>
                      <a:pt x="1" y="9"/>
                    </a:lnTo>
                    <a:lnTo>
                      <a:pt x="0" y="10"/>
                    </a:lnTo>
                    <a:lnTo>
                      <a:pt x="17" y="2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45" name="Freeform 1141"/>
              <p:cNvSpPr>
                <a:spLocks/>
              </p:cNvSpPr>
              <p:nvPr/>
            </p:nvSpPr>
            <p:spPr bwMode="auto">
              <a:xfrm>
                <a:off x="689" y="1598"/>
                <a:ext cx="31" cy="30"/>
              </a:xfrm>
              <a:custGeom>
                <a:avLst/>
                <a:gdLst/>
                <a:ahLst/>
                <a:cxnLst>
                  <a:cxn ang="0">
                    <a:pos x="21" y="27"/>
                  </a:cxn>
                  <a:cxn ang="0">
                    <a:pos x="19" y="29"/>
                  </a:cxn>
                  <a:cxn ang="0">
                    <a:pos x="30" y="18"/>
                  </a:cxn>
                  <a:cxn ang="0">
                    <a:pos x="13" y="0"/>
                  </a:cxn>
                  <a:cxn ang="0">
                    <a:pos x="2" y="11"/>
                  </a:cxn>
                  <a:cxn ang="0">
                    <a:pos x="0" y="13"/>
                  </a:cxn>
                  <a:cxn ang="0">
                    <a:pos x="2" y="11"/>
                  </a:cxn>
                  <a:cxn ang="0">
                    <a:pos x="1" y="12"/>
                  </a:cxn>
                  <a:cxn ang="0">
                    <a:pos x="0" y="13"/>
                  </a:cxn>
                  <a:cxn ang="0">
                    <a:pos x="21" y="27"/>
                  </a:cxn>
                </a:cxnLst>
                <a:rect l="0" t="0" r="r" b="b"/>
                <a:pathLst>
                  <a:path w="30" h="29">
                    <a:moveTo>
                      <a:pt x="21" y="27"/>
                    </a:moveTo>
                    <a:lnTo>
                      <a:pt x="19" y="29"/>
                    </a:lnTo>
                    <a:lnTo>
                      <a:pt x="30" y="18"/>
                    </a:lnTo>
                    <a:lnTo>
                      <a:pt x="13" y="0"/>
                    </a:lnTo>
                    <a:lnTo>
                      <a:pt x="2" y="11"/>
                    </a:lnTo>
                    <a:lnTo>
                      <a:pt x="0" y="13"/>
                    </a:lnTo>
                    <a:lnTo>
                      <a:pt x="2" y="11"/>
                    </a:lnTo>
                    <a:lnTo>
                      <a:pt x="1" y="12"/>
                    </a:lnTo>
                    <a:lnTo>
                      <a:pt x="0" y="13"/>
                    </a:lnTo>
                    <a:lnTo>
                      <a:pt x="21" y="2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46" name="Freeform 1142"/>
              <p:cNvSpPr>
                <a:spLocks/>
              </p:cNvSpPr>
              <p:nvPr/>
            </p:nvSpPr>
            <p:spPr bwMode="auto">
              <a:xfrm>
                <a:off x="684" y="1612"/>
                <a:ext cx="26" cy="22"/>
              </a:xfrm>
              <a:custGeom>
                <a:avLst/>
                <a:gdLst/>
                <a:ahLst/>
                <a:cxnLst>
                  <a:cxn ang="0">
                    <a:pos x="23" y="20"/>
                  </a:cxn>
                  <a:cxn ang="0">
                    <a:pos x="22" y="23"/>
                  </a:cxn>
                  <a:cxn ang="0">
                    <a:pos x="28" y="14"/>
                  </a:cxn>
                  <a:cxn ang="0">
                    <a:pos x="7" y="0"/>
                  </a:cxn>
                  <a:cxn ang="0">
                    <a:pos x="1" y="9"/>
                  </a:cxn>
                  <a:cxn ang="0">
                    <a:pos x="0" y="11"/>
                  </a:cxn>
                  <a:cxn ang="0">
                    <a:pos x="1" y="9"/>
                  </a:cxn>
                  <a:cxn ang="0">
                    <a:pos x="0" y="10"/>
                  </a:cxn>
                  <a:cxn ang="0">
                    <a:pos x="0" y="11"/>
                  </a:cxn>
                  <a:cxn ang="0">
                    <a:pos x="23" y="20"/>
                  </a:cxn>
                </a:cxnLst>
                <a:rect l="0" t="0" r="r" b="b"/>
                <a:pathLst>
                  <a:path w="28" h="23">
                    <a:moveTo>
                      <a:pt x="23" y="20"/>
                    </a:moveTo>
                    <a:lnTo>
                      <a:pt x="22" y="23"/>
                    </a:lnTo>
                    <a:lnTo>
                      <a:pt x="28" y="14"/>
                    </a:lnTo>
                    <a:lnTo>
                      <a:pt x="7" y="0"/>
                    </a:lnTo>
                    <a:lnTo>
                      <a:pt x="1" y="9"/>
                    </a:lnTo>
                    <a:lnTo>
                      <a:pt x="0" y="11"/>
                    </a:lnTo>
                    <a:lnTo>
                      <a:pt x="1" y="9"/>
                    </a:lnTo>
                    <a:lnTo>
                      <a:pt x="0" y="10"/>
                    </a:lnTo>
                    <a:lnTo>
                      <a:pt x="0" y="11"/>
                    </a:lnTo>
                    <a:lnTo>
                      <a:pt x="23" y="2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47" name="Freeform 1143"/>
              <p:cNvSpPr>
                <a:spLocks/>
              </p:cNvSpPr>
              <p:nvPr/>
            </p:nvSpPr>
            <p:spPr bwMode="auto">
              <a:xfrm>
                <a:off x="684" y="1620"/>
                <a:ext cx="24" cy="12"/>
              </a:xfrm>
              <a:custGeom>
                <a:avLst/>
                <a:gdLst/>
                <a:ahLst/>
                <a:cxnLst>
                  <a:cxn ang="0">
                    <a:pos x="23" y="11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0" y="2"/>
                  </a:cxn>
                  <a:cxn ang="0">
                    <a:pos x="1" y="0"/>
                  </a:cxn>
                  <a:cxn ang="0">
                    <a:pos x="0" y="1"/>
                  </a:cxn>
                  <a:cxn ang="0">
                    <a:pos x="0" y="2"/>
                  </a:cxn>
                  <a:cxn ang="0">
                    <a:pos x="23" y="11"/>
                  </a:cxn>
                </a:cxnLst>
                <a:rect l="0" t="0" r="r" b="b"/>
                <a:pathLst>
                  <a:path w="23" h="11">
                    <a:moveTo>
                      <a:pt x="23" y="11"/>
                    </a:moveTo>
                    <a:lnTo>
                      <a:pt x="11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0" y="2"/>
                    </a:lnTo>
                    <a:lnTo>
                      <a:pt x="1" y="0"/>
                    </a:lnTo>
                    <a:lnTo>
                      <a:pt x="0" y="1"/>
                    </a:lnTo>
                    <a:lnTo>
                      <a:pt x="0" y="2"/>
                    </a:lnTo>
                    <a:lnTo>
                      <a:pt x="23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48" name="Freeform 1144"/>
              <p:cNvSpPr>
                <a:spLocks/>
              </p:cNvSpPr>
              <p:nvPr/>
            </p:nvSpPr>
            <p:spPr bwMode="auto">
              <a:xfrm>
                <a:off x="677" y="1622"/>
                <a:ext cx="31" cy="24"/>
              </a:xfrm>
              <a:custGeom>
                <a:avLst/>
                <a:gdLst/>
                <a:ahLst/>
                <a:cxnLst>
                  <a:cxn ang="0">
                    <a:pos x="24" y="23"/>
                  </a:cxn>
                  <a:cxn ang="0">
                    <a:pos x="24" y="24"/>
                  </a:cxn>
                  <a:cxn ang="0">
                    <a:pos x="30" y="9"/>
                  </a:cxn>
                  <a:cxn ang="0">
                    <a:pos x="7" y="0"/>
                  </a:cxn>
                  <a:cxn ang="0">
                    <a:pos x="1" y="15"/>
                  </a:cxn>
                  <a:cxn ang="0">
                    <a:pos x="0" y="16"/>
                  </a:cxn>
                  <a:cxn ang="0">
                    <a:pos x="24" y="23"/>
                  </a:cxn>
                </a:cxnLst>
                <a:rect l="0" t="0" r="r" b="b"/>
                <a:pathLst>
                  <a:path w="30" h="24">
                    <a:moveTo>
                      <a:pt x="24" y="23"/>
                    </a:moveTo>
                    <a:lnTo>
                      <a:pt x="24" y="24"/>
                    </a:lnTo>
                    <a:lnTo>
                      <a:pt x="30" y="9"/>
                    </a:lnTo>
                    <a:lnTo>
                      <a:pt x="7" y="0"/>
                    </a:lnTo>
                    <a:lnTo>
                      <a:pt x="1" y="15"/>
                    </a:lnTo>
                    <a:lnTo>
                      <a:pt x="0" y="16"/>
                    </a:lnTo>
                    <a:lnTo>
                      <a:pt x="24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49" name="Freeform 1145"/>
              <p:cNvSpPr>
                <a:spLocks/>
              </p:cNvSpPr>
              <p:nvPr/>
            </p:nvSpPr>
            <p:spPr bwMode="auto">
              <a:xfrm>
                <a:off x="672" y="1638"/>
                <a:ext cx="27" cy="18"/>
              </a:xfrm>
              <a:custGeom>
                <a:avLst/>
                <a:gdLst/>
                <a:ahLst/>
                <a:cxnLst>
                  <a:cxn ang="0">
                    <a:pos x="25" y="15"/>
                  </a:cxn>
                  <a:cxn ang="0">
                    <a:pos x="25" y="18"/>
                  </a:cxn>
                  <a:cxn ang="0">
                    <a:pos x="27" y="7"/>
                  </a:cxn>
                  <a:cxn ang="0">
                    <a:pos x="3" y="0"/>
                  </a:cxn>
                  <a:cxn ang="0">
                    <a:pos x="1" y="12"/>
                  </a:cxn>
                  <a:cxn ang="0">
                    <a:pos x="0" y="15"/>
                  </a:cxn>
                  <a:cxn ang="0">
                    <a:pos x="1" y="12"/>
                  </a:cxn>
                  <a:cxn ang="0">
                    <a:pos x="0" y="13"/>
                  </a:cxn>
                  <a:cxn ang="0">
                    <a:pos x="0" y="15"/>
                  </a:cxn>
                  <a:cxn ang="0">
                    <a:pos x="25" y="15"/>
                  </a:cxn>
                </a:cxnLst>
                <a:rect l="0" t="0" r="r" b="b"/>
                <a:pathLst>
                  <a:path w="27" h="18">
                    <a:moveTo>
                      <a:pt x="25" y="15"/>
                    </a:moveTo>
                    <a:lnTo>
                      <a:pt x="25" y="18"/>
                    </a:lnTo>
                    <a:lnTo>
                      <a:pt x="27" y="7"/>
                    </a:lnTo>
                    <a:lnTo>
                      <a:pt x="3" y="0"/>
                    </a:lnTo>
                    <a:lnTo>
                      <a:pt x="1" y="12"/>
                    </a:lnTo>
                    <a:lnTo>
                      <a:pt x="0" y="15"/>
                    </a:lnTo>
                    <a:lnTo>
                      <a:pt x="1" y="12"/>
                    </a:lnTo>
                    <a:lnTo>
                      <a:pt x="0" y="13"/>
                    </a:lnTo>
                    <a:lnTo>
                      <a:pt x="0" y="15"/>
                    </a:lnTo>
                    <a:lnTo>
                      <a:pt x="25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50" name="Freeform 1146"/>
              <p:cNvSpPr>
                <a:spLocks/>
              </p:cNvSpPr>
              <p:nvPr/>
            </p:nvSpPr>
            <p:spPr bwMode="auto">
              <a:xfrm>
                <a:off x="672" y="1654"/>
                <a:ext cx="26" cy="2"/>
              </a:xfrm>
              <a:custGeom>
                <a:avLst/>
                <a:gdLst/>
                <a:ahLst/>
                <a:cxnLst>
                  <a:cxn ang="0">
                    <a:pos x="13" y="3"/>
                  </a:cxn>
                  <a:cxn ang="0">
                    <a:pos x="25" y="3"/>
                  </a:cxn>
                  <a:cxn ang="0">
                    <a:pos x="25" y="0"/>
                  </a:cxn>
                  <a:cxn ang="0">
                    <a:pos x="0" y="0"/>
                  </a:cxn>
                  <a:cxn ang="0">
                    <a:pos x="0" y="3"/>
                  </a:cxn>
                  <a:cxn ang="0">
                    <a:pos x="13" y="3"/>
                  </a:cxn>
                </a:cxnLst>
                <a:rect l="0" t="0" r="r" b="b"/>
                <a:pathLst>
                  <a:path w="25" h="3">
                    <a:moveTo>
                      <a:pt x="13" y="3"/>
                    </a:moveTo>
                    <a:lnTo>
                      <a:pt x="25" y="3"/>
                    </a:lnTo>
                    <a:lnTo>
                      <a:pt x="25" y="0"/>
                    </a:lnTo>
                    <a:lnTo>
                      <a:pt x="0" y="0"/>
                    </a:lnTo>
                    <a:lnTo>
                      <a:pt x="0" y="3"/>
                    </a:lnTo>
                    <a:lnTo>
                      <a:pt x="13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51" name="Freeform 1147"/>
              <p:cNvSpPr>
                <a:spLocks/>
              </p:cNvSpPr>
              <p:nvPr/>
            </p:nvSpPr>
            <p:spPr bwMode="auto">
              <a:xfrm>
                <a:off x="626" y="1409"/>
                <a:ext cx="24" cy="22"/>
              </a:xfrm>
              <a:custGeom>
                <a:avLst/>
                <a:gdLst/>
                <a:ahLst/>
                <a:cxnLst>
                  <a:cxn ang="0">
                    <a:pos x="17" y="23"/>
                  </a:cxn>
                  <a:cxn ang="0">
                    <a:pos x="21" y="19"/>
                  </a:cxn>
                  <a:cxn ang="0">
                    <a:pos x="25" y="12"/>
                  </a:cxn>
                  <a:cxn ang="0">
                    <a:pos x="4" y="0"/>
                  </a:cxn>
                  <a:cxn ang="0">
                    <a:pos x="0" y="7"/>
                  </a:cxn>
                  <a:cxn ang="0">
                    <a:pos x="4" y="2"/>
                  </a:cxn>
                  <a:cxn ang="0">
                    <a:pos x="17" y="23"/>
                  </a:cxn>
                  <a:cxn ang="0">
                    <a:pos x="20" y="22"/>
                  </a:cxn>
                  <a:cxn ang="0">
                    <a:pos x="21" y="19"/>
                  </a:cxn>
                  <a:cxn ang="0">
                    <a:pos x="17" y="23"/>
                  </a:cxn>
                </a:cxnLst>
                <a:rect l="0" t="0" r="r" b="b"/>
                <a:pathLst>
                  <a:path w="25" h="23">
                    <a:moveTo>
                      <a:pt x="17" y="23"/>
                    </a:moveTo>
                    <a:lnTo>
                      <a:pt x="21" y="19"/>
                    </a:lnTo>
                    <a:lnTo>
                      <a:pt x="25" y="12"/>
                    </a:lnTo>
                    <a:lnTo>
                      <a:pt x="4" y="0"/>
                    </a:lnTo>
                    <a:lnTo>
                      <a:pt x="0" y="7"/>
                    </a:lnTo>
                    <a:lnTo>
                      <a:pt x="4" y="2"/>
                    </a:lnTo>
                    <a:lnTo>
                      <a:pt x="17" y="23"/>
                    </a:lnTo>
                    <a:lnTo>
                      <a:pt x="20" y="22"/>
                    </a:lnTo>
                    <a:lnTo>
                      <a:pt x="21" y="19"/>
                    </a:lnTo>
                    <a:lnTo>
                      <a:pt x="17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52" name="Freeform 1148"/>
              <p:cNvSpPr>
                <a:spLocks/>
              </p:cNvSpPr>
              <p:nvPr/>
            </p:nvSpPr>
            <p:spPr bwMode="auto">
              <a:xfrm>
                <a:off x="616" y="1411"/>
                <a:ext cx="27" cy="30"/>
              </a:xfrm>
              <a:custGeom>
                <a:avLst/>
                <a:gdLst/>
                <a:ahLst/>
                <a:cxnLst>
                  <a:cxn ang="0">
                    <a:pos x="11" y="31"/>
                  </a:cxn>
                  <a:cxn ang="0">
                    <a:pos x="13" y="30"/>
                  </a:cxn>
                  <a:cxn ang="0">
                    <a:pos x="27" y="21"/>
                  </a:cxn>
                  <a:cxn ang="0">
                    <a:pos x="14" y="0"/>
                  </a:cxn>
                  <a:cxn ang="0">
                    <a:pos x="0" y="8"/>
                  </a:cxn>
                  <a:cxn ang="0">
                    <a:pos x="3" y="7"/>
                  </a:cxn>
                  <a:cxn ang="0">
                    <a:pos x="11" y="31"/>
                  </a:cxn>
                  <a:cxn ang="0">
                    <a:pos x="12" y="31"/>
                  </a:cxn>
                  <a:cxn ang="0">
                    <a:pos x="13" y="30"/>
                  </a:cxn>
                  <a:cxn ang="0">
                    <a:pos x="11" y="31"/>
                  </a:cxn>
                </a:cxnLst>
                <a:rect l="0" t="0" r="r" b="b"/>
                <a:pathLst>
                  <a:path w="27" h="31">
                    <a:moveTo>
                      <a:pt x="11" y="31"/>
                    </a:moveTo>
                    <a:lnTo>
                      <a:pt x="13" y="30"/>
                    </a:lnTo>
                    <a:lnTo>
                      <a:pt x="27" y="21"/>
                    </a:lnTo>
                    <a:lnTo>
                      <a:pt x="14" y="0"/>
                    </a:lnTo>
                    <a:lnTo>
                      <a:pt x="0" y="8"/>
                    </a:lnTo>
                    <a:lnTo>
                      <a:pt x="3" y="7"/>
                    </a:lnTo>
                    <a:lnTo>
                      <a:pt x="11" y="31"/>
                    </a:lnTo>
                    <a:lnTo>
                      <a:pt x="12" y="31"/>
                    </a:lnTo>
                    <a:lnTo>
                      <a:pt x="13" y="30"/>
                    </a:lnTo>
                    <a:lnTo>
                      <a:pt x="11" y="3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53" name="Freeform 1149"/>
              <p:cNvSpPr>
                <a:spLocks/>
              </p:cNvSpPr>
              <p:nvPr/>
            </p:nvSpPr>
            <p:spPr bwMode="auto">
              <a:xfrm>
                <a:off x="599" y="1417"/>
                <a:ext cx="27" cy="32"/>
              </a:xfrm>
              <a:custGeom>
                <a:avLst/>
                <a:gdLst/>
                <a:ahLst/>
                <a:cxnLst>
                  <a:cxn ang="0">
                    <a:pos x="4" y="31"/>
                  </a:cxn>
                  <a:cxn ang="0">
                    <a:pos x="7" y="30"/>
                  </a:cxn>
                  <a:cxn ang="0">
                    <a:pos x="28" y="24"/>
                  </a:cxn>
                  <a:cxn ang="0">
                    <a:pos x="20" y="0"/>
                  </a:cxn>
                  <a:cxn ang="0">
                    <a:pos x="0" y="6"/>
                  </a:cxn>
                  <a:cxn ang="0">
                    <a:pos x="4" y="6"/>
                  </a:cxn>
                  <a:cxn ang="0">
                    <a:pos x="4" y="31"/>
                  </a:cxn>
                  <a:cxn ang="0">
                    <a:pos x="5" y="31"/>
                  </a:cxn>
                  <a:cxn ang="0">
                    <a:pos x="7" y="30"/>
                  </a:cxn>
                  <a:cxn ang="0">
                    <a:pos x="4" y="31"/>
                  </a:cxn>
                </a:cxnLst>
                <a:rect l="0" t="0" r="r" b="b"/>
                <a:pathLst>
                  <a:path w="28" h="31">
                    <a:moveTo>
                      <a:pt x="4" y="31"/>
                    </a:moveTo>
                    <a:lnTo>
                      <a:pt x="7" y="30"/>
                    </a:lnTo>
                    <a:lnTo>
                      <a:pt x="28" y="24"/>
                    </a:lnTo>
                    <a:lnTo>
                      <a:pt x="20" y="0"/>
                    </a:lnTo>
                    <a:lnTo>
                      <a:pt x="0" y="6"/>
                    </a:lnTo>
                    <a:lnTo>
                      <a:pt x="4" y="6"/>
                    </a:lnTo>
                    <a:lnTo>
                      <a:pt x="4" y="31"/>
                    </a:lnTo>
                    <a:lnTo>
                      <a:pt x="5" y="31"/>
                    </a:lnTo>
                    <a:lnTo>
                      <a:pt x="7" y="30"/>
                    </a:lnTo>
                    <a:lnTo>
                      <a:pt x="4" y="3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54" name="Freeform 1150"/>
              <p:cNvSpPr>
                <a:spLocks/>
              </p:cNvSpPr>
              <p:nvPr/>
            </p:nvSpPr>
            <p:spPr bwMode="auto">
              <a:xfrm>
                <a:off x="602" y="1423"/>
                <a:ext cx="3" cy="2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" y="25"/>
                  </a:cxn>
                  <a:cxn ang="0">
                    <a:pos x="3" y="24"/>
                  </a:cxn>
                  <a:cxn ang="0">
                    <a:pos x="0" y="25"/>
                  </a:cxn>
                </a:cxnLst>
                <a:rect l="0" t="0" r="r" b="b"/>
                <a:pathLst>
                  <a:path w="3" h="25">
                    <a:moveTo>
                      <a:pt x="0" y="25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" y="25"/>
                    </a:lnTo>
                    <a:lnTo>
                      <a:pt x="3" y="24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55" name="Freeform 1151"/>
              <p:cNvSpPr>
                <a:spLocks/>
              </p:cNvSpPr>
              <p:nvPr/>
            </p:nvSpPr>
            <p:spPr bwMode="auto">
              <a:xfrm>
                <a:off x="577" y="1423"/>
                <a:ext cx="27" cy="2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2" y="25"/>
                  </a:cxn>
                  <a:cxn ang="0">
                    <a:pos x="25" y="25"/>
                  </a:cxn>
                  <a:cxn ang="0">
                    <a:pos x="25" y="0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0" y="25"/>
                  </a:cxn>
                </a:cxnLst>
                <a:rect l="0" t="0" r="r" b="b"/>
                <a:pathLst>
                  <a:path w="25" h="25">
                    <a:moveTo>
                      <a:pt x="0" y="25"/>
                    </a:moveTo>
                    <a:lnTo>
                      <a:pt x="2" y="25"/>
                    </a:lnTo>
                    <a:lnTo>
                      <a:pt x="25" y="25"/>
                    </a:lnTo>
                    <a:lnTo>
                      <a:pt x="25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56" name="Freeform 1152"/>
              <p:cNvSpPr>
                <a:spLocks/>
              </p:cNvSpPr>
              <p:nvPr/>
            </p:nvSpPr>
            <p:spPr bwMode="auto">
              <a:xfrm>
                <a:off x="553" y="1419"/>
                <a:ext cx="29" cy="30"/>
              </a:xfrm>
              <a:custGeom>
                <a:avLst/>
                <a:gdLst/>
                <a:ahLst/>
                <a:cxnLst>
                  <a:cxn ang="0">
                    <a:pos x="8" y="24"/>
                  </a:cxn>
                  <a:cxn ang="0">
                    <a:pos x="2" y="25"/>
                  </a:cxn>
                  <a:cxn ang="0">
                    <a:pos x="25" y="29"/>
                  </a:cxn>
                  <a:cxn ang="0">
                    <a:pos x="29" y="4"/>
                  </a:cxn>
                  <a:cxn ang="0">
                    <a:pos x="6" y="0"/>
                  </a:cxn>
                  <a:cxn ang="0">
                    <a:pos x="0" y="1"/>
                  </a:cxn>
                  <a:cxn ang="0">
                    <a:pos x="6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8" y="24"/>
                  </a:cxn>
                </a:cxnLst>
                <a:rect l="0" t="0" r="r" b="b"/>
                <a:pathLst>
                  <a:path w="29" h="29">
                    <a:moveTo>
                      <a:pt x="8" y="24"/>
                    </a:moveTo>
                    <a:lnTo>
                      <a:pt x="2" y="25"/>
                    </a:lnTo>
                    <a:lnTo>
                      <a:pt x="25" y="29"/>
                    </a:lnTo>
                    <a:lnTo>
                      <a:pt x="29" y="4"/>
                    </a:lnTo>
                    <a:lnTo>
                      <a:pt x="6" y="0"/>
                    </a:lnTo>
                    <a:lnTo>
                      <a:pt x="0" y="1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57" name="Freeform 1153"/>
              <p:cNvSpPr>
                <a:spLocks/>
              </p:cNvSpPr>
              <p:nvPr/>
            </p:nvSpPr>
            <p:spPr bwMode="auto">
              <a:xfrm>
                <a:off x="534" y="1421"/>
                <a:ext cx="26" cy="28"/>
              </a:xfrm>
              <a:custGeom>
                <a:avLst/>
                <a:gdLst/>
                <a:ahLst/>
                <a:cxnLst>
                  <a:cxn ang="0">
                    <a:pos x="16" y="27"/>
                  </a:cxn>
                  <a:cxn ang="0">
                    <a:pos x="12" y="29"/>
                  </a:cxn>
                  <a:cxn ang="0">
                    <a:pos x="27" y="23"/>
                  </a:cxn>
                  <a:cxn ang="0">
                    <a:pos x="19" y="0"/>
                  </a:cxn>
                  <a:cxn ang="0">
                    <a:pos x="4" y="6"/>
                  </a:cxn>
                  <a:cxn ang="0">
                    <a:pos x="0" y="8"/>
                  </a:cxn>
                  <a:cxn ang="0">
                    <a:pos x="4" y="6"/>
                  </a:cxn>
                  <a:cxn ang="0">
                    <a:pos x="2" y="6"/>
                  </a:cxn>
                  <a:cxn ang="0">
                    <a:pos x="0" y="8"/>
                  </a:cxn>
                  <a:cxn ang="0">
                    <a:pos x="16" y="27"/>
                  </a:cxn>
                </a:cxnLst>
                <a:rect l="0" t="0" r="r" b="b"/>
                <a:pathLst>
                  <a:path w="27" h="29">
                    <a:moveTo>
                      <a:pt x="16" y="27"/>
                    </a:moveTo>
                    <a:lnTo>
                      <a:pt x="12" y="29"/>
                    </a:lnTo>
                    <a:lnTo>
                      <a:pt x="27" y="23"/>
                    </a:lnTo>
                    <a:lnTo>
                      <a:pt x="19" y="0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4" y="6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16" y="2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58" name="Freeform 1154"/>
              <p:cNvSpPr>
                <a:spLocks/>
              </p:cNvSpPr>
              <p:nvPr/>
            </p:nvSpPr>
            <p:spPr bwMode="auto">
              <a:xfrm>
                <a:off x="534" y="1427"/>
                <a:ext cx="15" cy="20"/>
              </a:xfrm>
              <a:custGeom>
                <a:avLst/>
                <a:gdLst/>
                <a:ahLst/>
                <a:cxnLst>
                  <a:cxn ang="0">
                    <a:pos x="16" y="21"/>
                  </a:cxn>
                  <a:cxn ang="0">
                    <a:pos x="8" y="11"/>
                  </a:cxn>
                  <a:cxn ang="0">
                    <a:pos x="8" y="11"/>
                  </a:cxn>
                  <a:cxn ang="0">
                    <a:pos x="8" y="11"/>
                  </a:cxn>
                  <a:cxn ang="0">
                    <a:pos x="8" y="11"/>
                  </a:cxn>
                  <a:cxn ang="0">
                    <a:pos x="0" y="2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16" y="21"/>
                  </a:cxn>
                </a:cxnLst>
                <a:rect l="0" t="0" r="r" b="b"/>
                <a:pathLst>
                  <a:path w="16" h="21">
                    <a:moveTo>
                      <a:pt x="16" y="21"/>
                    </a:moveTo>
                    <a:lnTo>
                      <a:pt x="8" y="11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8" y="11"/>
                    </a:lnTo>
                    <a:lnTo>
                      <a:pt x="0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16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59" name="Freeform 1155"/>
              <p:cNvSpPr>
                <a:spLocks/>
              </p:cNvSpPr>
              <p:nvPr/>
            </p:nvSpPr>
            <p:spPr bwMode="auto">
              <a:xfrm>
                <a:off x="519" y="1429"/>
                <a:ext cx="32" cy="28"/>
              </a:xfrm>
              <a:custGeom>
                <a:avLst/>
                <a:gdLst/>
                <a:ahLst/>
                <a:cxnLst>
                  <a:cxn ang="0">
                    <a:pos x="22" y="24"/>
                  </a:cxn>
                  <a:cxn ang="0">
                    <a:pos x="19" y="28"/>
                  </a:cxn>
                  <a:cxn ang="0">
                    <a:pos x="30" y="19"/>
                  </a:cxn>
                  <a:cxn ang="0">
                    <a:pos x="14" y="0"/>
                  </a:cxn>
                  <a:cxn ang="0">
                    <a:pos x="3" y="8"/>
                  </a:cxn>
                  <a:cxn ang="0">
                    <a:pos x="0" y="12"/>
                  </a:cxn>
                  <a:cxn ang="0">
                    <a:pos x="3" y="8"/>
                  </a:cxn>
                  <a:cxn ang="0">
                    <a:pos x="1" y="10"/>
                  </a:cxn>
                  <a:cxn ang="0">
                    <a:pos x="0" y="12"/>
                  </a:cxn>
                  <a:cxn ang="0">
                    <a:pos x="22" y="24"/>
                  </a:cxn>
                </a:cxnLst>
                <a:rect l="0" t="0" r="r" b="b"/>
                <a:pathLst>
                  <a:path w="30" h="28">
                    <a:moveTo>
                      <a:pt x="22" y="24"/>
                    </a:moveTo>
                    <a:lnTo>
                      <a:pt x="19" y="28"/>
                    </a:lnTo>
                    <a:lnTo>
                      <a:pt x="30" y="19"/>
                    </a:lnTo>
                    <a:lnTo>
                      <a:pt x="14" y="0"/>
                    </a:lnTo>
                    <a:lnTo>
                      <a:pt x="3" y="8"/>
                    </a:lnTo>
                    <a:lnTo>
                      <a:pt x="0" y="12"/>
                    </a:lnTo>
                    <a:lnTo>
                      <a:pt x="3" y="8"/>
                    </a:lnTo>
                    <a:lnTo>
                      <a:pt x="1" y="10"/>
                    </a:lnTo>
                    <a:lnTo>
                      <a:pt x="0" y="12"/>
                    </a:lnTo>
                    <a:lnTo>
                      <a:pt x="22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60" name="Freeform 1156"/>
              <p:cNvSpPr>
                <a:spLocks/>
              </p:cNvSpPr>
              <p:nvPr/>
            </p:nvSpPr>
            <p:spPr bwMode="auto">
              <a:xfrm>
                <a:off x="512" y="1441"/>
                <a:ext cx="29" cy="32"/>
              </a:xfrm>
              <a:custGeom>
                <a:avLst/>
                <a:gdLst/>
                <a:ahLst/>
                <a:cxnLst>
                  <a:cxn ang="0">
                    <a:pos x="18" y="31"/>
                  </a:cxn>
                  <a:cxn ang="0">
                    <a:pos x="22" y="27"/>
                  </a:cxn>
                  <a:cxn ang="0">
                    <a:pos x="30" y="12"/>
                  </a:cxn>
                  <a:cxn ang="0">
                    <a:pos x="8" y="0"/>
                  </a:cxn>
                  <a:cxn ang="0">
                    <a:pos x="0" y="15"/>
                  </a:cxn>
                  <a:cxn ang="0">
                    <a:pos x="3" y="11"/>
                  </a:cxn>
                  <a:cxn ang="0">
                    <a:pos x="18" y="31"/>
                  </a:cxn>
                  <a:cxn ang="0">
                    <a:pos x="20" y="29"/>
                  </a:cxn>
                  <a:cxn ang="0">
                    <a:pos x="22" y="27"/>
                  </a:cxn>
                  <a:cxn ang="0">
                    <a:pos x="18" y="31"/>
                  </a:cxn>
                </a:cxnLst>
                <a:rect l="0" t="0" r="r" b="b"/>
                <a:pathLst>
                  <a:path w="30" h="31">
                    <a:moveTo>
                      <a:pt x="18" y="31"/>
                    </a:moveTo>
                    <a:lnTo>
                      <a:pt x="22" y="27"/>
                    </a:lnTo>
                    <a:lnTo>
                      <a:pt x="30" y="12"/>
                    </a:lnTo>
                    <a:lnTo>
                      <a:pt x="8" y="0"/>
                    </a:lnTo>
                    <a:lnTo>
                      <a:pt x="0" y="15"/>
                    </a:lnTo>
                    <a:lnTo>
                      <a:pt x="3" y="11"/>
                    </a:lnTo>
                    <a:lnTo>
                      <a:pt x="18" y="31"/>
                    </a:lnTo>
                    <a:lnTo>
                      <a:pt x="20" y="29"/>
                    </a:lnTo>
                    <a:lnTo>
                      <a:pt x="22" y="27"/>
                    </a:lnTo>
                    <a:lnTo>
                      <a:pt x="18" y="3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61" name="Freeform 1157"/>
              <p:cNvSpPr>
                <a:spLocks/>
              </p:cNvSpPr>
              <p:nvPr/>
            </p:nvSpPr>
            <p:spPr bwMode="auto">
              <a:xfrm>
                <a:off x="503" y="1451"/>
                <a:ext cx="26" cy="32"/>
              </a:xfrm>
              <a:custGeom>
                <a:avLst/>
                <a:gdLst/>
                <a:ahLst/>
                <a:cxnLst>
                  <a:cxn ang="0">
                    <a:pos x="7" y="31"/>
                  </a:cxn>
                  <a:cxn ang="0">
                    <a:pos x="14" y="28"/>
                  </a:cxn>
                  <a:cxn ang="0">
                    <a:pos x="26" y="20"/>
                  </a:cxn>
                  <a:cxn ang="0">
                    <a:pos x="11" y="0"/>
                  </a:cxn>
                  <a:cxn ang="0">
                    <a:pos x="0" y="8"/>
                  </a:cxn>
                  <a:cxn ang="0">
                    <a:pos x="7" y="6"/>
                  </a:cxn>
                  <a:cxn ang="0">
                    <a:pos x="7" y="31"/>
                  </a:cxn>
                  <a:cxn ang="0">
                    <a:pos x="11" y="31"/>
                  </a:cxn>
                  <a:cxn ang="0">
                    <a:pos x="14" y="28"/>
                  </a:cxn>
                  <a:cxn ang="0">
                    <a:pos x="7" y="31"/>
                  </a:cxn>
                </a:cxnLst>
                <a:rect l="0" t="0" r="r" b="b"/>
                <a:pathLst>
                  <a:path w="26" h="31">
                    <a:moveTo>
                      <a:pt x="7" y="31"/>
                    </a:moveTo>
                    <a:lnTo>
                      <a:pt x="14" y="28"/>
                    </a:lnTo>
                    <a:lnTo>
                      <a:pt x="26" y="20"/>
                    </a:lnTo>
                    <a:lnTo>
                      <a:pt x="11" y="0"/>
                    </a:lnTo>
                    <a:lnTo>
                      <a:pt x="0" y="8"/>
                    </a:lnTo>
                    <a:lnTo>
                      <a:pt x="7" y="6"/>
                    </a:lnTo>
                    <a:lnTo>
                      <a:pt x="7" y="31"/>
                    </a:lnTo>
                    <a:lnTo>
                      <a:pt x="11" y="31"/>
                    </a:lnTo>
                    <a:lnTo>
                      <a:pt x="14" y="28"/>
                    </a:lnTo>
                    <a:lnTo>
                      <a:pt x="7" y="3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62" name="Freeform 1158"/>
              <p:cNvSpPr>
                <a:spLocks/>
              </p:cNvSpPr>
              <p:nvPr/>
            </p:nvSpPr>
            <p:spPr bwMode="auto">
              <a:xfrm>
                <a:off x="510" y="1457"/>
                <a:ext cx="7" cy="2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4" y="25"/>
                  </a:cxn>
                  <a:cxn ang="0">
                    <a:pos x="7" y="22"/>
                  </a:cxn>
                  <a:cxn ang="0">
                    <a:pos x="0" y="25"/>
                  </a:cxn>
                </a:cxnLst>
                <a:rect l="0" t="0" r="r" b="b"/>
                <a:pathLst>
                  <a:path w="7" h="25">
                    <a:moveTo>
                      <a:pt x="0" y="25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4" y="25"/>
                    </a:lnTo>
                    <a:lnTo>
                      <a:pt x="7" y="22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63" name="Freeform 1159"/>
              <p:cNvSpPr>
                <a:spLocks/>
              </p:cNvSpPr>
              <p:nvPr/>
            </p:nvSpPr>
            <p:spPr bwMode="auto">
              <a:xfrm>
                <a:off x="497" y="1457"/>
                <a:ext cx="15" cy="2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14" y="25"/>
                  </a:cxn>
                  <a:cxn ang="0">
                    <a:pos x="14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25"/>
                  </a:cxn>
                </a:cxnLst>
                <a:rect l="0" t="0" r="r" b="b"/>
                <a:pathLst>
                  <a:path w="14" h="25">
                    <a:moveTo>
                      <a:pt x="0" y="25"/>
                    </a:moveTo>
                    <a:lnTo>
                      <a:pt x="0" y="25"/>
                    </a:lnTo>
                    <a:lnTo>
                      <a:pt x="14" y="25"/>
                    </a:lnTo>
                    <a:lnTo>
                      <a:pt x="14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64" name="Freeform 1160"/>
              <p:cNvSpPr>
                <a:spLocks/>
              </p:cNvSpPr>
              <p:nvPr/>
            </p:nvSpPr>
            <p:spPr bwMode="auto">
              <a:xfrm>
                <a:off x="478" y="1457"/>
                <a:ext cx="19" cy="26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3" y="25"/>
                  </a:cxn>
                  <a:cxn ang="0">
                    <a:pos x="18" y="25"/>
                  </a:cxn>
                  <a:cxn ang="0">
                    <a:pos x="18" y="0"/>
                  </a:cxn>
                  <a:cxn ang="0">
                    <a:pos x="3" y="0"/>
                  </a:cxn>
                  <a:cxn ang="0">
                    <a:pos x="6" y="0"/>
                  </a:cxn>
                  <a:cxn ang="0">
                    <a:pos x="0" y="24"/>
                  </a:cxn>
                  <a:cxn ang="0">
                    <a:pos x="1" y="25"/>
                  </a:cxn>
                  <a:cxn ang="0">
                    <a:pos x="3" y="25"/>
                  </a:cxn>
                  <a:cxn ang="0">
                    <a:pos x="0" y="24"/>
                  </a:cxn>
                </a:cxnLst>
                <a:rect l="0" t="0" r="r" b="b"/>
                <a:pathLst>
                  <a:path w="18" h="25">
                    <a:moveTo>
                      <a:pt x="0" y="24"/>
                    </a:moveTo>
                    <a:lnTo>
                      <a:pt x="3" y="25"/>
                    </a:lnTo>
                    <a:lnTo>
                      <a:pt x="18" y="25"/>
                    </a:lnTo>
                    <a:lnTo>
                      <a:pt x="18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3" y="25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65" name="Freeform 1161"/>
              <p:cNvSpPr>
                <a:spLocks/>
              </p:cNvSpPr>
              <p:nvPr/>
            </p:nvSpPr>
            <p:spPr bwMode="auto">
              <a:xfrm>
                <a:off x="468" y="1455"/>
                <a:ext cx="17" cy="28"/>
              </a:xfrm>
              <a:custGeom>
                <a:avLst/>
                <a:gdLst/>
                <a:ahLst/>
                <a:cxnLst>
                  <a:cxn ang="0">
                    <a:pos x="3" y="25"/>
                  </a:cxn>
                  <a:cxn ang="0">
                    <a:pos x="0" y="24"/>
                  </a:cxn>
                  <a:cxn ang="0">
                    <a:pos x="11" y="27"/>
                  </a:cxn>
                  <a:cxn ang="0">
                    <a:pos x="17" y="3"/>
                  </a:cxn>
                  <a:cxn ang="0">
                    <a:pos x="6" y="0"/>
                  </a:cxn>
                  <a:cxn ang="0">
                    <a:pos x="3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3" y="25"/>
                  </a:cxn>
                </a:cxnLst>
                <a:rect l="0" t="0" r="r" b="b"/>
                <a:pathLst>
                  <a:path w="17" h="27">
                    <a:moveTo>
                      <a:pt x="3" y="25"/>
                    </a:moveTo>
                    <a:lnTo>
                      <a:pt x="0" y="24"/>
                    </a:lnTo>
                    <a:lnTo>
                      <a:pt x="11" y="27"/>
                    </a:lnTo>
                    <a:lnTo>
                      <a:pt x="17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66" name="Freeform 1162"/>
              <p:cNvSpPr>
                <a:spLocks/>
              </p:cNvSpPr>
              <p:nvPr/>
            </p:nvSpPr>
            <p:spPr bwMode="auto">
              <a:xfrm>
                <a:off x="471" y="1455"/>
                <a:ext cx="2" cy="2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25"/>
                  </a:cxn>
                </a:cxnLst>
                <a:rect l="0" t="0" r="r" b="b"/>
                <a:pathLst>
                  <a:path w="3" h="25">
                    <a:moveTo>
                      <a:pt x="0" y="25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67" name="Freeform 1163"/>
              <p:cNvSpPr>
                <a:spLocks/>
              </p:cNvSpPr>
              <p:nvPr/>
            </p:nvSpPr>
            <p:spPr bwMode="auto">
              <a:xfrm>
                <a:off x="454" y="1455"/>
                <a:ext cx="17" cy="26"/>
              </a:xfrm>
              <a:custGeom>
                <a:avLst/>
                <a:gdLst/>
                <a:ahLst/>
                <a:cxnLst>
                  <a:cxn ang="0">
                    <a:pos x="15" y="22"/>
                  </a:cxn>
                  <a:cxn ang="0">
                    <a:pos x="7" y="25"/>
                  </a:cxn>
                  <a:cxn ang="0">
                    <a:pos x="16" y="25"/>
                  </a:cxn>
                  <a:cxn ang="0">
                    <a:pos x="16" y="0"/>
                  </a:cxn>
                  <a:cxn ang="0">
                    <a:pos x="7" y="0"/>
                  </a:cxn>
                  <a:cxn ang="0">
                    <a:pos x="0" y="2"/>
                  </a:cxn>
                  <a:cxn ang="0">
                    <a:pos x="7" y="0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15" y="22"/>
                  </a:cxn>
                </a:cxnLst>
                <a:rect l="0" t="0" r="r" b="b"/>
                <a:pathLst>
                  <a:path w="16" h="25">
                    <a:moveTo>
                      <a:pt x="15" y="22"/>
                    </a:moveTo>
                    <a:lnTo>
                      <a:pt x="7" y="25"/>
                    </a:lnTo>
                    <a:lnTo>
                      <a:pt x="16" y="25"/>
                    </a:lnTo>
                    <a:lnTo>
                      <a:pt x="16" y="0"/>
                    </a:lnTo>
                    <a:lnTo>
                      <a:pt x="7" y="0"/>
                    </a:lnTo>
                    <a:lnTo>
                      <a:pt x="0" y="2"/>
                    </a:lnTo>
                    <a:lnTo>
                      <a:pt x="7" y="0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68" name="Freeform 1164"/>
              <p:cNvSpPr>
                <a:spLocks/>
              </p:cNvSpPr>
              <p:nvPr/>
            </p:nvSpPr>
            <p:spPr bwMode="auto">
              <a:xfrm>
                <a:off x="445" y="1457"/>
                <a:ext cx="24" cy="26"/>
              </a:xfrm>
              <a:custGeom>
                <a:avLst/>
                <a:gdLst/>
                <a:ahLst/>
                <a:cxnLst>
                  <a:cxn ang="0">
                    <a:pos x="16" y="25"/>
                  </a:cxn>
                  <a:cxn ang="0">
                    <a:pos x="15" y="26"/>
                  </a:cxn>
                  <a:cxn ang="0">
                    <a:pos x="24" y="20"/>
                  </a:cxn>
                  <a:cxn ang="0">
                    <a:pos x="9" y="0"/>
                  </a:cxn>
                  <a:cxn ang="0">
                    <a:pos x="0" y="6"/>
                  </a:cxn>
                  <a:cxn ang="0">
                    <a:pos x="0" y="7"/>
                  </a:cxn>
                  <a:cxn ang="0">
                    <a:pos x="16" y="25"/>
                  </a:cxn>
                </a:cxnLst>
                <a:rect l="0" t="0" r="r" b="b"/>
                <a:pathLst>
                  <a:path w="24" h="26">
                    <a:moveTo>
                      <a:pt x="16" y="25"/>
                    </a:moveTo>
                    <a:lnTo>
                      <a:pt x="15" y="26"/>
                    </a:lnTo>
                    <a:lnTo>
                      <a:pt x="24" y="20"/>
                    </a:lnTo>
                    <a:lnTo>
                      <a:pt x="9" y="0"/>
                    </a:lnTo>
                    <a:lnTo>
                      <a:pt x="0" y="6"/>
                    </a:lnTo>
                    <a:lnTo>
                      <a:pt x="0" y="7"/>
                    </a:lnTo>
                    <a:lnTo>
                      <a:pt x="16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69" name="Freeform 1165"/>
              <p:cNvSpPr>
                <a:spLocks/>
              </p:cNvSpPr>
              <p:nvPr/>
            </p:nvSpPr>
            <p:spPr bwMode="auto">
              <a:xfrm>
                <a:off x="437" y="1463"/>
                <a:ext cx="24" cy="30"/>
              </a:xfrm>
              <a:custGeom>
                <a:avLst/>
                <a:gdLst/>
                <a:ahLst/>
                <a:cxnLst>
                  <a:cxn ang="0">
                    <a:pos x="11" y="29"/>
                  </a:cxn>
                  <a:cxn ang="0">
                    <a:pos x="16" y="27"/>
                  </a:cxn>
                  <a:cxn ang="0">
                    <a:pos x="25" y="18"/>
                  </a:cxn>
                  <a:cxn ang="0">
                    <a:pos x="9" y="0"/>
                  </a:cxn>
                  <a:cxn ang="0">
                    <a:pos x="0" y="8"/>
                  </a:cxn>
                  <a:cxn ang="0">
                    <a:pos x="5" y="5"/>
                  </a:cxn>
                  <a:cxn ang="0">
                    <a:pos x="11" y="29"/>
                  </a:cxn>
                  <a:cxn ang="0">
                    <a:pos x="14" y="28"/>
                  </a:cxn>
                  <a:cxn ang="0">
                    <a:pos x="16" y="27"/>
                  </a:cxn>
                  <a:cxn ang="0">
                    <a:pos x="11" y="29"/>
                  </a:cxn>
                </a:cxnLst>
                <a:rect l="0" t="0" r="r" b="b"/>
                <a:pathLst>
                  <a:path w="25" h="29">
                    <a:moveTo>
                      <a:pt x="11" y="29"/>
                    </a:moveTo>
                    <a:lnTo>
                      <a:pt x="16" y="27"/>
                    </a:lnTo>
                    <a:lnTo>
                      <a:pt x="25" y="18"/>
                    </a:lnTo>
                    <a:lnTo>
                      <a:pt x="9" y="0"/>
                    </a:lnTo>
                    <a:lnTo>
                      <a:pt x="0" y="8"/>
                    </a:lnTo>
                    <a:lnTo>
                      <a:pt x="5" y="5"/>
                    </a:lnTo>
                    <a:lnTo>
                      <a:pt x="11" y="29"/>
                    </a:lnTo>
                    <a:lnTo>
                      <a:pt x="14" y="28"/>
                    </a:lnTo>
                    <a:lnTo>
                      <a:pt x="16" y="27"/>
                    </a:lnTo>
                    <a:lnTo>
                      <a:pt x="11" y="2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70" name="Freeform 1166"/>
              <p:cNvSpPr>
                <a:spLocks/>
              </p:cNvSpPr>
              <p:nvPr/>
            </p:nvSpPr>
            <p:spPr bwMode="auto">
              <a:xfrm>
                <a:off x="442" y="1469"/>
                <a:ext cx="10" cy="24"/>
              </a:xfrm>
              <a:custGeom>
                <a:avLst/>
                <a:gdLst/>
                <a:ahLst/>
                <a:cxnLst>
                  <a:cxn ang="0">
                    <a:pos x="6" y="24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0" y="0"/>
                  </a:cxn>
                  <a:cxn ang="0">
                    <a:pos x="6" y="24"/>
                  </a:cxn>
                  <a:cxn ang="0">
                    <a:pos x="9" y="23"/>
                  </a:cxn>
                  <a:cxn ang="0">
                    <a:pos x="11" y="22"/>
                  </a:cxn>
                  <a:cxn ang="0">
                    <a:pos x="6" y="24"/>
                  </a:cxn>
                </a:cxnLst>
                <a:rect l="0" t="0" r="r" b="b"/>
                <a:pathLst>
                  <a:path w="11" h="24">
                    <a:moveTo>
                      <a:pt x="6" y="24"/>
                    </a:move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0" y="0"/>
                    </a:lnTo>
                    <a:lnTo>
                      <a:pt x="6" y="24"/>
                    </a:lnTo>
                    <a:lnTo>
                      <a:pt x="9" y="23"/>
                    </a:lnTo>
                    <a:lnTo>
                      <a:pt x="11" y="22"/>
                    </a:ln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71" name="Freeform 1167"/>
              <p:cNvSpPr>
                <a:spLocks/>
              </p:cNvSpPr>
              <p:nvPr/>
            </p:nvSpPr>
            <p:spPr bwMode="auto">
              <a:xfrm>
                <a:off x="430" y="1469"/>
                <a:ext cx="17" cy="28"/>
              </a:xfrm>
              <a:custGeom>
                <a:avLst/>
                <a:gdLst/>
                <a:ahLst/>
                <a:cxnLst>
                  <a:cxn ang="0">
                    <a:pos x="3" y="28"/>
                  </a:cxn>
                  <a:cxn ang="0">
                    <a:pos x="6" y="27"/>
                  </a:cxn>
                  <a:cxn ang="0">
                    <a:pos x="17" y="24"/>
                  </a:cxn>
                  <a:cxn ang="0">
                    <a:pos x="11" y="0"/>
                  </a:cxn>
                  <a:cxn ang="0">
                    <a:pos x="0" y="3"/>
                  </a:cxn>
                  <a:cxn ang="0">
                    <a:pos x="3" y="3"/>
                  </a:cxn>
                  <a:cxn ang="0">
                    <a:pos x="3" y="28"/>
                  </a:cxn>
                  <a:cxn ang="0">
                    <a:pos x="4" y="28"/>
                  </a:cxn>
                  <a:cxn ang="0">
                    <a:pos x="6" y="27"/>
                  </a:cxn>
                  <a:cxn ang="0">
                    <a:pos x="3" y="28"/>
                  </a:cxn>
                </a:cxnLst>
                <a:rect l="0" t="0" r="r" b="b"/>
                <a:pathLst>
                  <a:path w="17" h="28">
                    <a:moveTo>
                      <a:pt x="3" y="28"/>
                    </a:moveTo>
                    <a:lnTo>
                      <a:pt x="6" y="27"/>
                    </a:lnTo>
                    <a:lnTo>
                      <a:pt x="17" y="24"/>
                    </a:lnTo>
                    <a:lnTo>
                      <a:pt x="1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28"/>
                    </a:lnTo>
                    <a:lnTo>
                      <a:pt x="4" y="28"/>
                    </a:lnTo>
                    <a:lnTo>
                      <a:pt x="6" y="27"/>
                    </a:lnTo>
                    <a:lnTo>
                      <a:pt x="3" y="2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72" name="Freeform 1168"/>
              <p:cNvSpPr>
                <a:spLocks/>
              </p:cNvSpPr>
              <p:nvPr/>
            </p:nvSpPr>
            <p:spPr bwMode="auto">
              <a:xfrm>
                <a:off x="421" y="1473"/>
                <a:ext cx="12" cy="24"/>
              </a:xfrm>
              <a:custGeom>
                <a:avLst/>
                <a:gdLst/>
                <a:ahLst/>
                <a:cxnLst>
                  <a:cxn ang="0">
                    <a:pos x="12" y="23"/>
                  </a:cxn>
                  <a:cxn ang="0">
                    <a:pos x="6" y="25"/>
                  </a:cxn>
                  <a:cxn ang="0">
                    <a:pos x="12" y="25"/>
                  </a:cxn>
                  <a:cxn ang="0">
                    <a:pos x="12" y="0"/>
                  </a:cxn>
                  <a:cxn ang="0">
                    <a:pos x="6" y="0"/>
                  </a:cxn>
                  <a:cxn ang="0">
                    <a:pos x="0" y="2"/>
                  </a:cxn>
                  <a:cxn ang="0">
                    <a:pos x="6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12" y="23"/>
                  </a:cxn>
                </a:cxnLst>
                <a:rect l="0" t="0" r="r" b="b"/>
                <a:pathLst>
                  <a:path w="12" h="25">
                    <a:moveTo>
                      <a:pt x="12" y="23"/>
                    </a:moveTo>
                    <a:lnTo>
                      <a:pt x="6" y="25"/>
                    </a:lnTo>
                    <a:lnTo>
                      <a:pt x="12" y="25"/>
                    </a:lnTo>
                    <a:lnTo>
                      <a:pt x="12" y="0"/>
                    </a:lnTo>
                    <a:lnTo>
                      <a:pt x="6" y="0"/>
                    </a:lnTo>
                    <a:lnTo>
                      <a:pt x="0" y="2"/>
                    </a:lnTo>
                    <a:lnTo>
                      <a:pt x="6" y="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12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73" name="Freeform 1169"/>
              <p:cNvSpPr>
                <a:spLocks/>
              </p:cNvSpPr>
              <p:nvPr/>
            </p:nvSpPr>
            <p:spPr bwMode="auto">
              <a:xfrm>
                <a:off x="415" y="1475"/>
                <a:ext cx="19" cy="24"/>
              </a:xfrm>
              <a:custGeom>
                <a:avLst/>
                <a:gdLst/>
                <a:ahLst/>
                <a:cxnLst>
                  <a:cxn ang="0">
                    <a:pos x="6" y="14"/>
                  </a:cxn>
                  <a:cxn ang="0">
                    <a:pos x="12" y="24"/>
                  </a:cxn>
                  <a:cxn ang="0">
                    <a:pos x="18" y="21"/>
                  </a:cxn>
                  <a:cxn ang="0">
                    <a:pos x="6" y="0"/>
                  </a:cxn>
                  <a:cxn ang="0">
                    <a:pos x="0" y="3"/>
                  </a:cxn>
                  <a:cxn ang="0">
                    <a:pos x="6" y="14"/>
                  </a:cxn>
                </a:cxnLst>
                <a:rect l="0" t="0" r="r" b="b"/>
                <a:pathLst>
                  <a:path w="18" h="24">
                    <a:moveTo>
                      <a:pt x="6" y="14"/>
                    </a:moveTo>
                    <a:lnTo>
                      <a:pt x="12" y="24"/>
                    </a:lnTo>
                    <a:lnTo>
                      <a:pt x="18" y="21"/>
                    </a:lnTo>
                    <a:lnTo>
                      <a:pt x="6" y="0"/>
                    </a:lnTo>
                    <a:lnTo>
                      <a:pt x="0" y="3"/>
                    </a:lnTo>
                    <a:lnTo>
                      <a:pt x="6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74" name="Freeform 1170"/>
              <p:cNvSpPr>
                <a:spLocks/>
              </p:cNvSpPr>
              <p:nvPr/>
            </p:nvSpPr>
            <p:spPr bwMode="auto">
              <a:xfrm>
                <a:off x="619" y="1387"/>
                <a:ext cx="24" cy="28"/>
              </a:xfrm>
              <a:custGeom>
                <a:avLst/>
                <a:gdLst/>
                <a:ahLst/>
                <a:cxnLst>
                  <a:cxn ang="0">
                    <a:pos x="10" y="29"/>
                  </a:cxn>
                  <a:cxn ang="0">
                    <a:pos x="12" y="28"/>
                  </a:cxn>
                  <a:cxn ang="0">
                    <a:pos x="23" y="22"/>
                  </a:cxn>
                  <a:cxn ang="0">
                    <a:pos x="11" y="0"/>
                  </a:cxn>
                  <a:cxn ang="0">
                    <a:pos x="0" y="6"/>
                  </a:cxn>
                  <a:cxn ang="0">
                    <a:pos x="1" y="6"/>
                  </a:cxn>
                  <a:cxn ang="0">
                    <a:pos x="10" y="29"/>
                  </a:cxn>
                </a:cxnLst>
                <a:rect l="0" t="0" r="r" b="b"/>
                <a:pathLst>
                  <a:path w="23" h="29">
                    <a:moveTo>
                      <a:pt x="10" y="29"/>
                    </a:moveTo>
                    <a:lnTo>
                      <a:pt x="12" y="28"/>
                    </a:lnTo>
                    <a:lnTo>
                      <a:pt x="23" y="22"/>
                    </a:lnTo>
                    <a:lnTo>
                      <a:pt x="11" y="0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0" y="2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75" name="Freeform 1171"/>
              <p:cNvSpPr>
                <a:spLocks/>
              </p:cNvSpPr>
              <p:nvPr/>
            </p:nvSpPr>
            <p:spPr bwMode="auto">
              <a:xfrm>
                <a:off x="606" y="1393"/>
                <a:ext cx="27" cy="30"/>
              </a:xfrm>
              <a:custGeom>
                <a:avLst/>
                <a:gdLst/>
                <a:ahLst/>
                <a:cxnLst>
                  <a:cxn ang="0">
                    <a:pos x="5" y="30"/>
                  </a:cxn>
                  <a:cxn ang="0">
                    <a:pos x="9" y="29"/>
                  </a:cxn>
                  <a:cxn ang="0">
                    <a:pos x="24" y="23"/>
                  </a:cxn>
                  <a:cxn ang="0">
                    <a:pos x="15" y="0"/>
                  </a:cxn>
                  <a:cxn ang="0">
                    <a:pos x="0" y="6"/>
                  </a:cxn>
                  <a:cxn ang="0">
                    <a:pos x="5" y="5"/>
                  </a:cxn>
                  <a:cxn ang="0">
                    <a:pos x="5" y="30"/>
                  </a:cxn>
                  <a:cxn ang="0">
                    <a:pos x="7" y="30"/>
                  </a:cxn>
                  <a:cxn ang="0">
                    <a:pos x="9" y="29"/>
                  </a:cxn>
                  <a:cxn ang="0">
                    <a:pos x="5" y="30"/>
                  </a:cxn>
                </a:cxnLst>
                <a:rect l="0" t="0" r="r" b="b"/>
                <a:pathLst>
                  <a:path w="24" h="30">
                    <a:moveTo>
                      <a:pt x="5" y="30"/>
                    </a:moveTo>
                    <a:lnTo>
                      <a:pt x="9" y="29"/>
                    </a:lnTo>
                    <a:lnTo>
                      <a:pt x="24" y="23"/>
                    </a:lnTo>
                    <a:lnTo>
                      <a:pt x="15" y="0"/>
                    </a:lnTo>
                    <a:lnTo>
                      <a:pt x="0" y="6"/>
                    </a:lnTo>
                    <a:lnTo>
                      <a:pt x="5" y="5"/>
                    </a:lnTo>
                    <a:lnTo>
                      <a:pt x="5" y="30"/>
                    </a:lnTo>
                    <a:lnTo>
                      <a:pt x="7" y="30"/>
                    </a:lnTo>
                    <a:lnTo>
                      <a:pt x="9" y="29"/>
                    </a:lnTo>
                    <a:lnTo>
                      <a:pt x="5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76" name="Freeform 1172"/>
              <p:cNvSpPr>
                <a:spLocks/>
              </p:cNvSpPr>
              <p:nvPr/>
            </p:nvSpPr>
            <p:spPr bwMode="auto">
              <a:xfrm>
                <a:off x="590" y="1397"/>
                <a:ext cx="20" cy="2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20" y="25"/>
                  </a:cxn>
                  <a:cxn ang="0">
                    <a:pos x="2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25"/>
                  </a:cxn>
                </a:cxnLst>
                <a:rect l="0" t="0" r="r" b="b"/>
                <a:pathLst>
                  <a:path w="20" h="25">
                    <a:moveTo>
                      <a:pt x="0" y="25"/>
                    </a:moveTo>
                    <a:lnTo>
                      <a:pt x="0" y="25"/>
                    </a:lnTo>
                    <a:lnTo>
                      <a:pt x="20" y="25"/>
                    </a:lnTo>
                    <a:lnTo>
                      <a:pt x="2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77" name="Freeform 1173"/>
              <p:cNvSpPr>
                <a:spLocks/>
              </p:cNvSpPr>
              <p:nvPr/>
            </p:nvSpPr>
            <p:spPr bwMode="auto">
              <a:xfrm>
                <a:off x="590" y="1397"/>
                <a:ext cx="0" cy="2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0" y="25"/>
                  </a:cxn>
                </a:cxnLst>
                <a:rect l="0" t="0" r="r" b="b"/>
                <a:pathLst>
                  <a:path h="25">
                    <a:moveTo>
                      <a:pt x="0" y="25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78" name="Freeform 1174"/>
              <p:cNvSpPr>
                <a:spLocks/>
              </p:cNvSpPr>
              <p:nvPr/>
            </p:nvSpPr>
            <p:spPr bwMode="auto">
              <a:xfrm>
                <a:off x="572" y="1397"/>
                <a:ext cx="20" cy="2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19" y="25"/>
                  </a:cxn>
                  <a:cxn ang="0">
                    <a:pos x="19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25"/>
                  </a:cxn>
                </a:cxnLst>
                <a:rect l="0" t="0" r="r" b="b"/>
                <a:pathLst>
                  <a:path w="19" h="25">
                    <a:moveTo>
                      <a:pt x="0" y="25"/>
                    </a:moveTo>
                    <a:lnTo>
                      <a:pt x="0" y="25"/>
                    </a:lnTo>
                    <a:lnTo>
                      <a:pt x="19" y="25"/>
                    </a:lnTo>
                    <a:lnTo>
                      <a:pt x="19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79" name="Freeform 1175"/>
              <p:cNvSpPr>
                <a:spLocks/>
              </p:cNvSpPr>
              <p:nvPr/>
            </p:nvSpPr>
            <p:spPr bwMode="auto">
              <a:xfrm>
                <a:off x="549" y="1397"/>
                <a:ext cx="22" cy="26"/>
              </a:xfrm>
              <a:custGeom>
                <a:avLst/>
                <a:gdLst/>
                <a:ahLst/>
                <a:cxnLst>
                  <a:cxn ang="0">
                    <a:pos x="9" y="24"/>
                  </a:cxn>
                  <a:cxn ang="0">
                    <a:pos x="5" y="25"/>
                  </a:cxn>
                  <a:cxn ang="0">
                    <a:pos x="22" y="25"/>
                  </a:cxn>
                  <a:cxn ang="0">
                    <a:pos x="22" y="0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9" y="24"/>
                  </a:cxn>
                </a:cxnLst>
                <a:rect l="0" t="0" r="r" b="b"/>
                <a:pathLst>
                  <a:path w="22" h="25">
                    <a:moveTo>
                      <a:pt x="9" y="24"/>
                    </a:moveTo>
                    <a:lnTo>
                      <a:pt x="5" y="25"/>
                    </a:lnTo>
                    <a:lnTo>
                      <a:pt x="22" y="25"/>
                    </a:lnTo>
                    <a:lnTo>
                      <a:pt x="22" y="0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9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80" name="Freeform 1176"/>
              <p:cNvSpPr>
                <a:spLocks/>
              </p:cNvSpPr>
              <p:nvPr/>
            </p:nvSpPr>
            <p:spPr bwMode="auto">
              <a:xfrm>
                <a:off x="531" y="1397"/>
                <a:ext cx="27" cy="30"/>
              </a:xfrm>
              <a:custGeom>
                <a:avLst/>
                <a:gdLst/>
                <a:ahLst/>
                <a:cxnLst>
                  <a:cxn ang="0">
                    <a:pos x="15" y="27"/>
                  </a:cxn>
                  <a:cxn ang="0">
                    <a:pos x="12" y="29"/>
                  </a:cxn>
                  <a:cxn ang="0">
                    <a:pos x="27" y="24"/>
                  </a:cxn>
                  <a:cxn ang="0">
                    <a:pos x="18" y="0"/>
                  </a:cxn>
                  <a:cxn ang="0">
                    <a:pos x="4" y="5"/>
                  </a:cxn>
                  <a:cxn ang="0">
                    <a:pos x="0" y="8"/>
                  </a:cxn>
                  <a:cxn ang="0">
                    <a:pos x="4" y="5"/>
                  </a:cxn>
                  <a:cxn ang="0">
                    <a:pos x="2" y="6"/>
                  </a:cxn>
                  <a:cxn ang="0">
                    <a:pos x="0" y="8"/>
                  </a:cxn>
                  <a:cxn ang="0">
                    <a:pos x="15" y="27"/>
                  </a:cxn>
                </a:cxnLst>
                <a:rect l="0" t="0" r="r" b="b"/>
                <a:pathLst>
                  <a:path w="27" h="29">
                    <a:moveTo>
                      <a:pt x="15" y="27"/>
                    </a:moveTo>
                    <a:lnTo>
                      <a:pt x="12" y="29"/>
                    </a:lnTo>
                    <a:lnTo>
                      <a:pt x="27" y="24"/>
                    </a:lnTo>
                    <a:lnTo>
                      <a:pt x="18" y="0"/>
                    </a:lnTo>
                    <a:lnTo>
                      <a:pt x="4" y="5"/>
                    </a:lnTo>
                    <a:lnTo>
                      <a:pt x="0" y="8"/>
                    </a:lnTo>
                    <a:lnTo>
                      <a:pt x="4" y="5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15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81" name="Freeform 1177"/>
              <p:cNvSpPr>
                <a:spLocks/>
              </p:cNvSpPr>
              <p:nvPr/>
            </p:nvSpPr>
            <p:spPr bwMode="auto">
              <a:xfrm>
                <a:off x="531" y="1403"/>
                <a:ext cx="15" cy="22"/>
              </a:xfrm>
              <a:custGeom>
                <a:avLst/>
                <a:gdLst/>
                <a:ahLst/>
                <a:cxnLst>
                  <a:cxn ang="0">
                    <a:pos x="15" y="22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8" y="12"/>
                  </a:cxn>
                  <a:cxn ang="0">
                    <a:pos x="0" y="3"/>
                  </a:cxn>
                  <a:cxn ang="0">
                    <a:pos x="4" y="0"/>
                  </a:cxn>
                  <a:cxn ang="0">
                    <a:pos x="2" y="1"/>
                  </a:cxn>
                  <a:cxn ang="0">
                    <a:pos x="0" y="3"/>
                  </a:cxn>
                  <a:cxn ang="0">
                    <a:pos x="15" y="22"/>
                  </a:cxn>
                </a:cxnLst>
                <a:rect l="0" t="0" r="r" b="b"/>
                <a:pathLst>
                  <a:path w="15" h="22">
                    <a:moveTo>
                      <a:pt x="15" y="22"/>
                    </a:moveTo>
                    <a:lnTo>
                      <a:pt x="8" y="12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8" y="12"/>
                    </a:lnTo>
                    <a:lnTo>
                      <a:pt x="0" y="3"/>
                    </a:lnTo>
                    <a:lnTo>
                      <a:pt x="4" y="0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15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82" name="Freeform 1178"/>
              <p:cNvSpPr>
                <a:spLocks/>
              </p:cNvSpPr>
              <p:nvPr/>
            </p:nvSpPr>
            <p:spPr bwMode="auto">
              <a:xfrm>
                <a:off x="520" y="1405"/>
                <a:ext cx="26" cy="30"/>
              </a:xfrm>
              <a:custGeom>
                <a:avLst/>
                <a:gdLst/>
                <a:ahLst/>
                <a:cxnLst>
                  <a:cxn ang="0">
                    <a:pos x="13" y="29"/>
                  </a:cxn>
                  <a:cxn ang="0">
                    <a:pos x="15" y="28"/>
                  </a:cxn>
                  <a:cxn ang="0">
                    <a:pos x="26" y="19"/>
                  </a:cxn>
                  <a:cxn ang="0">
                    <a:pos x="11" y="0"/>
                  </a:cxn>
                  <a:cxn ang="0">
                    <a:pos x="0" y="8"/>
                  </a:cxn>
                  <a:cxn ang="0">
                    <a:pos x="2" y="7"/>
                  </a:cxn>
                  <a:cxn ang="0">
                    <a:pos x="13" y="29"/>
                  </a:cxn>
                  <a:cxn ang="0">
                    <a:pos x="14" y="29"/>
                  </a:cxn>
                  <a:cxn ang="0">
                    <a:pos x="15" y="28"/>
                  </a:cxn>
                  <a:cxn ang="0">
                    <a:pos x="13" y="29"/>
                  </a:cxn>
                </a:cxnLst>
                <a:rect l="0" t="0" r="r" b="b"/>
                <a:pathLst>
                  <a:path w="26" h="29">
                    <a:moveTo>
                      <a:pt x="13" y="29"/>
                    </a:moveTo>
                    <a:lnTo>
                      <a:pt x="15" y="28"/>
                    </a:lnTo>
                    <a:lnTo>
                      <a:pt x="26" y="19"/>
                    </a:lnTo>
                    <a:lnTo>
                      <a:pt x="11" y="0"/>
                    </a:lnTo>
                    <a:lnTo>
                      <a:pt x="0" y="8"/>
                    </a:lnTo>
                    <a:lnTo>
                      <a:pt x="2" y="7"/>
                    </a:lnTo>
                    <a:lnTo>
                      <a:pt x="13" y="29"/>
                    </a:lnTo>
                    <a:lnTo>
                      <a:pt x="14" y="29"/>
                    </a:lnTo>
                    <a:lnTo>
                      <a:pt x="15" y="28"/>
                    </a:lnTo>
                    <a:lnTo>
                      <a:pt x="13" y="2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83" name="Freeform 1179"/>
              <p:cNvSpPr>
                <a:spLocks/>
              </p:cNvSpPr>
              <p:nvPr/>
            </p:nvSpPr>
            <p:spPr bwMode="auto">
              <a:xfrm>
                <a:off x="505" y="1413"/>
                <a:ext cx="29" cy="32"/>
              </a:xfrm>
              <a:custGeom>
                <a:avLst/>
                <a:gdLst/>
                <a:ahLst/>
                <a:cxnLst>
                  <a:cxn ang="0">
                    <a:pos x="7" y="32"/>
                  </a:cxn>
                  <a:cxn ang="0">
                    <a:pos x="11" y="31"/>
                  </a:cxn>
                  <a:cxn ang="0">
                    <a:pos x="28" y="22"/>
                  </a:cxn>
                  <a:cxn ang="0">
                    <a:pos x="17" y="0"/>
                  </a:cxn>
                  <a:cxn ang="0">
                    <a:pos x="0" y="9"/>
                  </a:cxn>
                  <a:cxn ang="0">
                    <a:pos x="3" y="7"/>
                  </a:cxn>
                  <a:cxn ang="0">
                    <a:pos x="7" y="32"/>
                  </a:cxn>
                  <a:cxn ang="0">
                    <a:pos x="9" y="32"/>
                  </a:cxn>
                  <a:cxn ang="0">
                    <a:pos x="11" y="31"/>
                  </a:cxn>
                  <a:cxn ang="0">
                    <a:pos x="7" y="32"/>
                  </a:cxn>
                </a:cxnLst>
                <a:rect l="0" t="0" r="r" b="b"/>
                <a:pathLst>
                  <a:path w="28" h="32">
                    <a:moveTo>
                      <a:pt x="7" y="32"/>
                    </a:moveTo>
                    <a:lnTo>
                      <a:pt x="11" y="31"/>
                    </a:lnTo>
                    <a:lnTo>
                      <a:pt x="28" y="22"/>
                    </a:lnTo>
                    <a:lnTo>
                      <a:pt x="17" y="0"/>
                    </a:lnTo>
                    <a:lnTo>
                      <a:pt x="0" y="9"/>
                    </a:lnTo>
                    <a:lnTo>
                      <a:pt x="3" y="7"/>
                    </a:lnTo>
                    <a:lnTo>
                      <a:pt x="7" y="32"/>
                    </a:lnTo>
                    <a:lnTo>
                      <a:pt x="9" y="32"/>
                    </a:lnTo>
                    <a:lnTo>
                      <a:pt x="11" y="31"/>
                    </a:lnTo>
                    <a:lnTo>
                      <a:pt x="7" y="3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84" name="Freeform 1180"/>
              <p:cNvSpPr>
                <a:spLocks/>
              </p:cNvSpPr>
              <p:nvPr/>
            </p:nvSpPr>
            <p:spPr bwMode="auto">
              <a:xfrm>
                <a:off x="485" y="1419"/>
                <a:ext cx="27" cy="30"/>
              </a:xfrm>
              <a:custGeom>
                <a:avLst/>
                <a:gdLst/>
                <a:ahLst/>
                <a:cxnLst>
                  <a:cxn ang="0">
                    <a:pos x="2" y="16"/>
                  </a:cxn>
                  <a:cxn ang="0">
                    <a:pos x="4" y="29"/>
                  </a:cxn>
                  <a:cxn ang="0">
                    <a:pos x="27" y="25"/>
                  </a:cxn>
                  <a:cxn ang="0">
                    <a:pos x="23" y="0"/>
                  </a:cxn>
                  <a:cxn ang="0">
                    <a:pos x="0" y="4"/>
                  </a:cxn>
                  <a:cxn ang="0">
                    <a:pos x="2" y="16"/>
                  </a:cxn>
                </a:cxnLst>
                <a:rect l="0" t="0" r="r" b="b"/>
                <a:pathLst>
                  <a:path w="27" h="29">
                    <a:moveTo>
                      <a:pt x="2" y="16"/>
                    </a:moveTo>
                    <a:lnTo>
                      <a:pt x="4" y="29"/>
                    </a:lnTo>
                    <a:lnTo>
                      <a:pt x="27" y="25"/>
                    </a:lnTo>
                    <a:lnTo>
                      <a:pt x="23" y="0"/>
                    </a:lnTo>
                    <a:lnTo>
                      <a:pt x="0" y="4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85" name="Freeform 1181"/>
              <p:cNvSpPr>
                <a:spLocks/>
              </p:cNvSpPr>
              <p:nvPr/>
            </p:nvSpPr>
            <p:spPr bwMode="auto">
              <a:xfrm>
                <a:off x="633" y="1425"/>
                <a:ext cx="22" cy="28"/>
              </a:xfrm>
              <a:custGeom>
                <a:avLst/>
                <a:gdLst/>
                <a:ahLst/>
                <a:cxnLst>
                  <a:cxn ang="0">
                    <a:pos x="11" y="28"/>
                  </a:cxn>
                  <a:cxn ang="0">
                    <a:pos x="13" y="27"/>
                  </a:cxn>
                  <a:cxn ang="0">
                    <a:pos x="21" y="22"/>
                  </a:cxn>
                  <a:cxn ang="0">
                    <a:pos x="8" y="0"/>
                  </a:cxn>
                  <a:cxn ang="0">
                    <a:pos x="0" y="6"/>
                  </a:cxn>
                  <a:cxn ang="0">
                    <a:pos x="2" y="5"/>
                  </a:cxn>
                  <a:cxn ang="0">
                    <a:pos x="11" y="28"/>
                  </a:cxn>
                </a:cxnLst>
                <a:rect l="0" t="0" r="r" b="b"/>
                <a:pathLst>
                  <a:path w="21" h="28">
                    <a:moveTo>
                      <a:pt x="11" y="28"/>
                    </a:moveTo>
                    <a:lnTo>
                      <a:pt x="13" y="27"/>
                    </a:lnTo>
                    <a:lnTo>
                      <a:pt x="21" y="22"/>
                    </a:lnTo>
                    <a:lnTo>
                      <a:pt x="8" y="0"/>
                    </a:lnTo>
                    <a:lnTo>
                      <a:pt x="0" y="6"/>
                    </a:lnTo>
                    <a:lnTo>
                      <a:pt x="2" y="5"/>
                    </a:lnTo>
                    <a:lnTo>
                      <a:pt x="11" y="2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86" name="Freeform 1182"/>
              <p:cNvSpPr>
                <a:spLocks/>
              </p:cNvSpPr>
              <p:nvPr/>
            </p:nvSpPr>
            <p:spPr bwMode="auto">
              <a:xfrm>
                <a:off x="621" y="1429"/>
                <a:ext cx="24" cy="30"/>
              </a:xfrm>
              <a:custGeom>
                <a:avLst/>
                <a:gdLst/>
                <a:ahLst/>
                <a:cxnLst>
                  <a:cxn ang="0">
                    <a:pos x="6" y="30"/>
                  </a:cxn>
                  <a:cxn ang="0">
                    <a:pos x="9" y="29"/>
                  </a:cxn>
                  <a:cxn ang="0">
                    <a:pos x="24" y="23"/>
                  </a:cxn>
                  <a:cxn ang="0">
                    <a:pos x="15" y="0"/>
                  </a:cxn>
                  <a:cxn ang="0">
                    <a:pos x="0" y="6"/>
                  </a:cxn>
                  <a:cxn ang="0">
                    <a:pos x="3" y="5"/>
                  </a:cxn>
                  <a:cxn ang="0">
                    <a:pos x="6" y="30"/>
                  </a:cxn>
                  <a:cxn ang="0">
                    <a:pos x="8" y="29"/>
                  </a:cxn>
                  <a:cxn ang="0">
                    <a:pos x="9" y="29"/>
                  </a:cxn>
                  <a:cxn ang="0">
                    <a:pos x="6" y="30"/>
                  </a:cxn>
                </a:cxnLst>
                <a:rect l="0" t="0" r="r" b="b"/>
                <a:pathLst>
                  <a:path w="24" h="30">
                    <a:moveTo>
                      <a:pt x="6" y="30"/>
                    </a:moveTo>
                    <a:lnTo>
                      <a:pt x="9" y="29"/>
                    </a:lnTo>
                    <a:lnTo>
                      <a:pt x="24" y="23"/>
                    </a:lnTo>
                    <a:lnTo>
                      <a:pt x="15" y="0"/>
                    </a:lnTo>
                    <a:lnTo>
                      <a:pt x="0" y="6"/>
                    </a:lnTo>
                    <a:lnTo>
                      <a:pt x="3" y="5"/>
                    </a:lnTo>
                    <a:lnTo>
                      <a:pt x="6" y="30"/>
                    </a:lnTo>
                    <a:lnTo>
                      <a:pt x="8" y="29"/>
                    </a:lnTo>
                    <a:lnTo>
                      <a:pt x="9" y="29"/>
                    </a:lnTo>
                    <a:lnTo>
                      <a:pt x="6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87" name="Freeform 1183"/>
              <p:cNvSpPr>
                <a:spLocks/>
              </p:cNvSpPr>
              <p:nvPr/>
            </p:nvSpPr>
            <p:spPr bwMode="auto">
              <a:xfrm>
                <a:off x="604" y="1435"/>
                <a:ext cx="22" cy="26"/>
              </a:xfrm>
              <a:custGeom>
                <a:avLst/>
                <a:gdLst/>
                <a:ahLst/>
                <a:cxnLst>
                  <a:cxn ang="0">
                    <a:pos x="4" y="27"/>
                  </a:cxn>
                  <a:cxn ang="0">
                    <a:pos x="4" y="27"/>
                  </a:cxn>
                  <a:cxn ang="0">
                    <a:pos x="23" y="25"/>
                  </a:cxn>
                  <a:cxn ang="0">
                    <a:pos x="20" y="0"/>
                  </a:cxn>
                  <a:cxn ang="0">
                    <a:pos x="0" y="2"/>
                  </a:cxn>
                  <a:cxn ang="0">
                    <a:pos x="0" y="2"/>
                  </a:cxn>
                  <a:cxn ang="0">
                    <a:pos x="4" y="27"/>
                  </a:cxn>
                </a:cxnLst>
                <a:rect l="0" t="0" r="r" b="b"/>
                <a:pathLst>
                  <a:path w="23" h="27">
                    <a:moveTo>
                      <a:pt x="4" y="27"/>
                    </a:moveTo>
                    <a:lnTo>
                      <a:pt x="4" y="27"/>
                    </a:lnTo>
                    <a:lnTo>
                      <a:pt x="23" y="25"/>
                    </a:lnTo>
                    <a:lnTo>
                      <a:pt x="20" y="0"/>
                    </a:lnTo>
                    <a:lnTo>
                      <a:pt x="0" y="2"/>
                    </a:lnTo>
                    <a:lnTo>
                      <a:pt x="0" y="2"/>
                    </a:lnTo>
                    <a:lnTo>
                      <a:pt x="4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88" name="Freeform 1184"/>
              <p:cNvSpPr>
                <a:spLocks/>
              </p:cNvSpPr>
              <p:nvPr/>
            </p:nvSpPr>
            <p:spPr bwMode="auto">
              <a:xfrm>
                <a:off x="604" y="1437"/>
                <a:ext cx="3" cy="24"/>
              </a:xfrm>
              <a:custGeom>
                <a:avLst/>
                <a:gdLst/>
                <a:ahLst/>
                <a:cxnLst>
                  <a:cxn ang="0">
                    <a:pos x="4" y="25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0" y="0"/>
                  </a:cxn>
                  <a:cxn ang="0">
                    <a:pos x="4" y="25"/>
                  </a:cxn>
                </a:cxnLst>
                <a:rect l="0" t="0" r="r" b="b"/>
                <a:pathLst>
                  <a:path w="4" h="25">
                    <a:moveTo>
                      <a:pt x="4" y="25"/>
                    </a:moveTo>
                    <a:lnTo>
                      <a:pt x="2" y="13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0" y="0"/>
                    </a:lnTo>
                    <a:lnTo>
                      <a:pt x="4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89" name="Freeform 1185"/>
              <p:cNvSpPr>
                <a:spLocks/>
              </p:cNvSpPr>
              <p:nvPr/>
            </p:nvSpPr>
            <p:spPr bwMode="auto">
              <a:xfrm>
                <a:off x="577" y="1437"/>
                <a:ext cx="32" cy="28"/>
              </a:xfrm>
              <a:custGeom>
                <a:avLst/>
                <a:gdLst/>
                <a:ahLst/>
                <a:cxnLst>
                  <a:cxn ang="0">
                    <a:pos x="10" y="28"/>
                  </a:cxn>
                  <a:cxn ang="0">
                    <a:pos x="7" y="29"/>
                  </a:cxn>
                  <a:cxn ang="0">
                    <a:pos x="30" y="25"/>
                  </a:cxn>
                  <a:cxn ang="0">
                    <a:pos x="26" y="0"/>
                  </a:cxn>
                  <a:cxn ang="0">
                    <a:pos x="3" y="4"/>
                  </a:cxn>
                  <a:cxn ang="0">
                    <a:pos x="0" y="5"/>
                  </a:cxn>
                  <a:cxn ang="0">
                    <a:pos x="3" y="4"/>
                  </a:cxn>
                  <a:cxn ang="0">
                    <a:pos x="1" y="4"/>
                  </a:cxn>
                  <a:cxn ang="0">
                    <a:pos x="0" y="5"/>
                  </a:cxn>
                  <a:cxn ang="0">
                    <a:pos x="10" y="28"/>
                  </a:cxn>
                </a:cxnLst>
                <a:rect l="0" t="0" r="r" b="b"/>
                <a:pathLst>
                  <a:path w="30" h="29">
                    <a:moveTo>
                      <a:pt x="10" y="28"/>
                    </a:moveTo>
                    <a:lnTo>
                      <a:pt x="7" y="29"/>
                    </a:lnTo>
                    <a:lnTo>
                      <a:pt x="30" y="25"/>
                    </a:lnTo>
                    <a:lnTo>
                      <a:pt x="26" y="0"/>
                    </a:lnTo>
                    <a:lnTo>
                      <a:pt x="3" y="4"/>
                    </a:lnTo>
                    <a:lnTo>
                      <a:pt x="0" y="5"/>
                    </a:lnTo>
                    <a:lnTo>
                      <a:pt x="3" y="4"/>
                    </a:lnTo>
                    <a:lnTo>
                      <a:pt x="1" y="4"/>
                    </a:lnTo>
                    <a:lnTo>
                      <a:pt x="0" y="5"/>
                    </a:lnTo>
                    <a:lnTo>
                      <a:pt x="10" y="2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90" name="Freeform 1186"/>
              <p:cNvSpPr>
                <a:spLocks/>
              </p:cNvSpPr>
              <p:nvPr/>
            </p:nvSpPr>
            <p:spPr bwMode="auto">
              <a:xfrm>
                <a:off x="555" y="1441"/>
                <a:ext cx="32" cy="34"/>
              </a:xfrm>
              <a:custGeom>
                <a:avLst/>
                <a:gdLst/>
                <a:ahLst/>
                <a:cxnLst>
                  <a:cxn ang="0">
                    <a:pos x="15" y="30"/>
                  </a:cxn>
                  <a:cxn ang="0">
                    <a:pos x="13" y="32"/>
                  </a:cxn>
                  <a:cxn ang="0">
                    <a:pos x="33" y="23"/>
                  </a:cxn>
                  <a:cxn ang="0">
                    <a:pos x="23" y="0"/>
                  </a:cxn>
                  <a:cxn ang="0">
                    <a:pos x="3" y="8"/>
                  </a:cxn>
                  <a:cxn ang="0">
                    <a:pos x="0" y="10"/>
                  </a:cxn>
                  <a:cxn ang="0">
                    <a:pos x="3" y="8"/>
                  </a:cxn>
                  <a:cxn ang="0">
                    <a:pos x="1" y="9"/>
                  </a:cxn>
                  <a:cxn ang="0">
                    <a:pos x="0" y="10"/>
                  </a:cxn>
                  <a:cxn ang="0">
                    <a:pos x="15" y="30"/>
                  </a:cxn>
                </a:cxnLst>
                <a:rect l="0" t="0" r="r" b="b"/>
                <a:pathLst>
                  <a:path w="33" h="32">
                    <a:moveTo>
                      <a:pt x="15" y="30"/>
                    </a:moveTo>
                    <a:lnTo>
                      <a:pt x="13" y="32"/>
                    </a:lnTo>
                    <a:lnTo>
                      <a:pt x="33" y="23"/>
                    </a:lnTo>
                    <a:lnTo>
                      <a:pt x="23" y="0"/>
                    </a:lnTo>
                    <a:lnTo>
                      <a:pt x="3" y="8"/>
                    </a:lnTo>
                    <a:lnTo>
                      <a:pt x="0" y="10"/>
                    </a:lnTo>
                    <a:lnTo>
                      <a:pt x="3" y="8"/>
                    </a:lnTo>
                    <a:lnTo>
                      <a:pt x="1" y="9"/>
                    </a:lnTo>
                    <a:lnTo>
                      <a:pt x="0" y="10"/>
                    </a:lnTo>
                    <a:lnTo>
                      <a:pt x="15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91" name="Freeform 1187"/>
              <p:cNvSpPr>
                <a:spLocks/>
              </p:cNvSpPr>
              <p:nvPr/>
            </p:nvSpPr>
            <p:spPr bwMode="auto">
              <a:xfrm>
                <a:off x="539" y="1451"/>
                <a:ext cx="31" cy="32"/>
              </a:xfrm>
              <a:custGeom>
                <a:avLst/>
                <a:gdLst/>
                <a:ahLst/>
                <a:cxnLst>
                  <a:cxn ang="0">
                    <a:pos x="16" y="30"/>
                  </a:cxn>
                  <a:cxn ang="0">
                    <a:pos x="15" y="31"/>
                  </a:cxn>
                  <a:cxn ang="0">
                    <a:pos x="30" y="20"/>
                  </a:cxn>
                  <a:cxn ang="0">
                    <a:pos x="15" y="0"/>
                  </a:cxn>
                  <a:cxn ang="0">
                    <a:pos x="1" y="11"/>
                  </a:cxn>
                  <a:cxn ang="0">
                    <a:pos x="0" y="12"/>
                  </a:cxn>
                  <a:cxn ang="0">
                    <a:pos x="16" y="30"/>
                  </a:cxn>
                </a:cxnLst>
                <a:rect l="0" t="0" r="r" b="b"/>
                <a:pathLst>
                  <a:path w="30" h="31">
                    <a:moveTo>
                      <a:pt x="16" y="30"/>
                    </a:moveTo>
                    <a:lnTo>
                      <a:pt x="15" y="31"/>
                    </a:lnTo>
                    <a:lnTo>
                      <a:pt x="30" y="20"/>
                    </a:lnTo>
                    <a:lnTo>
                      <a:pt x="15" y="0"/>
                    </a:lnTo>
                    <a:lnTo>
                      <a:pt x="1" y="11"/>
                    </a:lnTo>
                    <a:lnTo>
                      <a:pt x="0" y="12"/>
                    </a:lnTo>
                    <a:lnTo>
                      <a:pt x="16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92" name="Freeform 1188"/>
              <p:cNvSpPr>
                <a:spLocks/>
              </p:cNvSpPr>
              <p:nvPr/>
            </p:nvSpPr>
            <p:spPr bwMode="auto">
              <a:xfrm>
                <a:off x="539" y="1463"/>
                <a:ext cx="15" cy="20"/>
              </a:xfrm>
              <a:custGeom>
                <a:avLst/>
                <a:gdLst/>
                <a:ahLst/>
                <a:cxnLst>
                  <a:cxn ang="0">
                    <a:pos x="16" y="18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0" y="0"/>
                  </a:cxn>
                  <a:cxn ang="0">
                    <a:pos x="16" y="18"/>
                  </a:cxn>
                </a:cxnLst>
                <a:rect l="0" t="0" r="r" b="b"/>
                <a:pathLst>
                  <a:path w="16" h="18">
                    <a:moveTo>
                      <a:pt x="16" y="18"/>
                    </a:move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0" y="0"/>
                    </a:lnTo>
                    <a:lnTo>
                      <a:pt x="16" y="1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93" name="Freeform 1189"/>
              <p:cNvSpPr>
                <a:spLocks/>
              </p:cNvSpPr>
              <p:nvPr/>
            </p:nvSpPr>
            <p:spPr bwMode="auto">
              <a:xfrm>
                <a:off x="522" y="1463"/>
                <a:ext cx="32" cy="36"/>
              </a:xfrm>
              <a:custGeom>
                <a:avLst/>
                <a:gdLst/>
                <a:ahLst/>
                <a:cxnLst>
                  <a:cxn ang="0">
                    <a:pos x="13" y="35"/>
                  </a:cxn>
                  <a:cxn ang="0">
                    <a:pos x="16" y="33"/>
                  </a:cxn>
                  <a:cxn ang="0">
                    <a:pos x="33" y="18"/>
                  </a:cxn>
                  <a:cxn ang="0">
                    <a:pos x="17" y="0"/>
                  </a:cxn>
                  <a:cxn ang="0">
                    <a:pos x="0" y="15"/>
                  </a:cxn>
                  <a:cxn ang="0">
                    <a:pos x="3" y="12"/>
                  </a:cxn>
                  <a:cxn ang="0">
                    <a:pos x="13" y="35"/>
                  </a:cxn>
                  <a:cxn ang="0">
                    <a:pos x="14" y="34"/>
                  </a:cxn>
                  <a:cxn ang="0">
                    <a:pos x="16" y="33"/>
                  </a:cxn>
                  <a:cxn ang="0">
                    <a:pos x="13" y="35"/>
                  </a:cxn>
                </a:cxnLst>
                <a:rect l="0" t="0" r="r" b="b"/>
                <a:pathLst>
                  <a:path w="33" h="35">
                    <a:moveTo>
                      <a:pt x="13" y="35"/>
                    </a:moveTo>
                    <a:lnTo>
                      <a:pt x="16" y="33"/>
                    </a:lnTo>
                    <a:lnTo>
                      <a:pt x="33" y="18"/>
                    </a:lnTo>
                    <a:lnTo>
                      <a:pt x="17" y="0"/>
                    </a:lnTo>
                    <a:lnTo>
                      <a:pt x="0" y="15"/>
                    </a:lnTo>
                    <a:lnTo>
                      <a:pt x="3" y="12"/>
                    </a:lnTo>
                    <a:lnTo>
                      <a:pt x="13" y="35"/>
                    </a:lnTo>
                    <a:lnTo>
                      <a:pt x="14" y="34"/>
                    </a:lnTo>
                    <a:lnTo>
                      <a:pt x="16" y="33"/>
                    </a:lnTo>
                    <a:lnTo>
                      <a:pt x="13" y="3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94" name="Freeform 1190"/>
              <p:cNvSpPr>
                <a:spLocks/>
              </p:cNvSpPr>
              <p:nvPr/>
            </p:nvSpPr>
            <p:spPr bwMode="auto">
              <a:xfrm>
                <a:off x="505" y="1477"/>
                <a:ext cx="31" cy="32"/>
              </a:xfrm>
              <a:custGeom>
                <a:avLst/>
                <a:gdLst/>
                <a:ahLst/>
                <a:cxnLst>
                  <a:cxn ang="0">
                    <a:pos x="5" y="33"/>
                  </a:cxn>
                  <a:cxn ang="0">
                    <a:pos x="10" y="32"/>
                  </a:cxn>
                  <a:cxn ang="0">
                    <a:pos x="30" y="23"/>
                  </a:cxn>
                  <a:cxn ang="0">
                    <a:pos x="20" y="0"/>
                  </a:cxn>
                  <a:cxn ang="0">
                    <a:pos x="0" y="9"/>
                  </a:cxn>
                  <a:cxn ang="0">
                    <a:pos x="5" y="8"/>
                  </a:cxn>
                  <a:cxn ang="0">
                    <a:pos x="5" y="33"/>
                  </a:cxn>
                  <a:cxn ang="0">
                    <a:pos x="7" y="33"/>
                  </a:cxn>
                  <a:cxn ang="0">
                    <a:pos x="10" y="32"/>
                  </a:cxn>
                  <a:cxn ang="0">
                    <a:pos x="5" y="33"/>
                  </a:cxn>
                </a:cxnLst>
                <a:rect l="0" t="0" r="r" b="b"/>
                <a:pathLst>
                  <a:path w="30" h="33">
                    <a:moveTo>
                      <a:pt x="5" y="33"/>
                    </a:moveTo>
                    <a:lnTo>
                      <a:pt x="10" y="32"/>
                    </a:lnTo>
                    <a:lnTo>
                      <a:pt x="30" y="23"/>
                    </a:lnTo>
                    <a:lnTo>
                      <a:pt x="20" y="0"/>
                    </a:lnTo>
                    <a:lnTo>
                      <a:pt x="0" y="9"/>
                    </a:lnTo>
                    <a:lnTo>
                      <a:pt x="5" y="8"/>
                    </a:lnTo>
                    <a:lnTo>
                      <a:pt x="5" y="33"/>
                    </a:lnTo>
                    <a:lnTo>
                      <a:pt x="7" y="33"/>
                    </a:lnTo>
                    <a:lnTo>
                      <a:pt x="10" y="32"/>
                    </a:lnTo>
                    <a:lnTo>
                      <a:pt x="5" y="3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95" name="Freeform 1191"/>
              <p:cNvSpPr>
                <a:spLocks/>
              </p:cNvSpPr>
              <p:nvPr/>
            </p:nvSpPr>
            <p:spPr bwMode="auto">
              <a:xfrm>
                <a:off x="488" y="1485"/>
                <a:ext cx="22" cy="24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23" y="25"/>
                  </a:cxn>
                  <a:cxn ang="0">
                    <a:pos x="23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25"/>
                  </a:cxn>
                </a:cxnLst>
                <a:rect l="0" t="0" r="r" b="b"/>
                <a:pathLst>
                  <a:path w="23" h="25">
                    <a:moveTo>
                      <a:pt x="0" y="25"/>
                    </a:moveTo>
                    <a:lnTo>
                      <a:pt x="0" y="25"/>
                    </a:lnTo>
                    <a:lnTo>
                      <a:pt x="23" y="25"/>
                    </a:lnTo>
                    <a:lnTo>
                      <a:pt x="23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96" name="Freeform 1192"/>
              <p:cNvSpPr>
                <a:spLocks/>
              </p:cNvSpPr>
              <p:nvPr/>
            </p:nvSpPr>
            <p:spPr bwMode="auto">
              <a:xfrm>
                <a:off x="488" y="1485"/>
                <a:ext cx="0" cy="24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0" y="25"/>
                  </a:cxn>
                </a:cxnLst>
                <a:rect l="0" t="0" r="r" b="b"/>
                <a:pathLst>
                  <a:path h="25">
                    <a:moveTo>
                      <a:pt x="0" y="25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97" name="Freeform 1193"/>
              <p:cNvSpPr>
                <a:spLocks/>
              </p:cNvSpPr>
              <p:nvPr/>
            </p:nvSpPr>
            <p:spPr bwMode="auto">
              <a:xfrm>
                <a:off x="462" y="1485"/>
                <a:ext cx="26" cy="24"/>
              </a:xfrm>
              <a:custGeom>
                <a:avLst/>
                <a:gdLst/>
                <a:ahLst/>
                <a:cxnLst>
                  <a:cxn ang="0">
                    <a:pos x="4" y="25"/>
                  </a:cxn>
                  <a:cxn ang="0">
                    <a:pos x="2" y="25"/>
                  </a:cxn>
                  <a:cxn ang="0">
                    <a:pos x="25" y="25"/>
                  </a:cxn>
                  <a:cxn ang="0">
                    <a:pos x="25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4" y="25"/>
                  </a:cxn>
                </a:cxnLst>
                <a:rect l="0" t="0" r="r" b="b"/>
                <a:pathLst>
                  <a:path w="25" h="25">
                    <a:moveTo>
                      <a:pt x="4" y="25"/>
                    </a:moveTo>
                    <a:lnTo>
                      <a:pt x="2" y="25"/>
                    </a:lnTo>
                    <a:lnTo>
                      <a:pt x="25" y="25"/>
                    </a:lnTo>
                    <a:lnTo>
                      <a:pt x="2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4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98" name="Freeform 1194"/>
              <p:cNvSpPr>
                <a:spLocks/>
              </p:cNvSpPr>
              <p:nvPr/>
            </p:nvSpPr>
            <p:spPr bwMode="auto">
              <a:xfrm>
                <a:off x="439" y="1485"/>
                <a:ext cx="27" cy="26"/>
              </a:xfrm>
              <a:custGeom>
                <a:avLst/>
                <a:gdLst/>
                <a:ahLst/>
                <a:cxnLst>
                  <a:cxn ang="0">
                    <a:pos x="15" y="25"/>
                  </a:cxn>
                  <a:cxn ang="0">
                    <a:pos x="9" y="27"/>
                  </a:cxn>
                  <a:cxn ang="0">
                    <a:pos x="27" y="25"/>
                  </a:cxn>
                  <a:cxn ang="0">
                    <a:pos x="23" y="0"/>
                  </a:cxn>
                  <a:cxn ang="0">
                    <a:pos x="6" y="2"/>
                  </a:cxn>
                  <a:cxn ang="0">
                    <a:pos x="0" y="5"/>
                  </a:cxn>
                  <a:cxn ang="0">
                    <a:pos x="6" y="2"/>
                  </a:cxn>
                  <a:cxn ang="0">
                    <a:pos x="2" y="3"/>
                  </a:cxn>
                  <a:cxn ang="0">
                    <a:pos x="0" y="5"/>
                  </a:cxn>
                  <a:cxn ang="0">
                    <a:pos x="15" y="25"/>
                  </a:cxn>
                </a:cxnLst>
                <a:rect l="0" t="0" r="r" b="b"/>
                <a:pathLst>
                  <a:path w="27" h="27">
                    <a:moveTo>
                      <a:pt x="15" y="25"/>
                    </a:moveTo>
                    <a:lnTo>
                      <a:pt x="9" y="27"/>
                    </a:lnTo>
                    <a:lnTo>
                      <a:pt x="27" y="25"/>
                    </a:lnTo>
                    <a:lnTo>
                      <a:pt x="23" y="0"/>
                    </a:lnTo>
                    <a:lnTo>
                      <a:pt x="6" y="2"/>
                    </a:lnTo>
                    <a:lnTo>
                      <a:pt x="0" y="5"/>
                    </a:lnTo>
                    <a:lnTo>
                      <a:pt x="6" y="2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15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699" name="Freeform 1195"/>
              <p:cNvSpPr>
                <a:spLocks/>
              </p:cNvSpPr>
              <p:nvPr/>
            </p:nvSpPr>
            <p:spPr bwMode="auto">
              <a:xfrm>
                <a:off x="427" y="1489"/>
                <a:ext cx="27" cy="30"/>
              </a:xfrm>
              <a:custGeom>
                <a:avLst/>
                <a:gdLst/>
                <a:ahLst/>
                <a:cxnLst>
                  <a:cxn ang="0">
                    <a:pos x="14" y="29"/>
                  </a:cxn>
                  <a:cxn ang="0">
                    <a:pos x="16" y="28"/>
                  </a:cxn>
                  <a:cxn ang="0">
                    <a:pos x="27" y="20"/>
                  </a:cxn>
                  <a:cxn ang="0">
                    <a:pos x="12" y="0"/>
                  </a:cxn>
                  <a:cxn ang="0">
                    <a:pos x="0" y="9"/>
                  </a:cxn>
                  <a:cxn ang="0">
                    <a:pos x="2" y="8"/>
                  </a:cxn>
                  <a:cxn ang="0">
                    <a:pos x="14" y="29"/>
                  </a:cxn>
                </a:cxnLst>
                <a:rect l="0" t="0" r="r" b="b"/>
                <a:pathLst>
                  <a:path w="27" h="29">
                    <a:moveTo>
                      <a:pt x="14" y="29"/>
                    </a:moveTo>
                    <a:lnTo>
                      <a:pt x="16" y="28"/>
                    </a:lnTo>
                    <a:lnTo>
                      <a:pt x="27" y="20"/>
                    </a:lnTo>
                    <a:lnTo>
                      <a:pt x="12" y="0"/>
                    </a:lnTo>
                    <a:lnTo>
                      <a:pt x="0" y="9"/>
                    </a:lnTo>
                    <a:lnTo>
                      <a:pt x="2" y="8"/>
                    </a:lnTo>
                    <a:lnTo>
                      <a:pt x="14" y="2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00" name="Freeform 1196"/>
              <p:cNvSpPr>
                <a:spLocks/>
              </p:cNvSpPr>
              <p:nvPr/>
            </p:nvSpPr>
            <p:spPr bwMode="auto">
              <a:xfrm>
                <a:off x="430" y="1497"/>
                <a:ext cx="12" cy="22"/>
              </a:xfrm>
              <a:custGeom>
                <a:avLst/>
                <a:gdLst/>
                <a:ahLst/>
                <a:cxnLst>
                  <a:cxn ang="0">
                    <a:pos x="12" y="21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0" y="0"/>
                  </a:cxn>
                  <a:cxn ang="0">
                    <a:pos x="12" y="21"/>
                  </a:cxn>
                </a:cxnLst>
                <a:rect l="0" t="0" r="r" b="b"/>
                <a:pathLst>
                  <a:path w="12" h="21">
                    <a:moveTo>
                      <a:pt x="12" y="21"/>
                    </a:move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0" y="0"/>
                    </a:lnTo>
                    <a:lnTo>
                      <a:pt x="12" y="2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01" name="Freeform 1197"/>
              <p:cNvSpPr>
                <a:spLocks/>
              </p:cNvSpPr>
              <p:nvPr/>
            </p:nvSpPr>
            <p:spPr bwMode="auto">
              <a:xfrm>
                <a:off x="415" y="1497"/>
                <a:ext cx="27" cy="32"/>
              </a:xfrm>
              <a:custGeom>
                <a:avLst/>
                <a:gdLst/>
                <a:ahLst/>
                <a:cxnLst>
                  <a:cxn ang="0">
                    <a:pos x="10" y="31"/>
                  </a:cxn>
                  <a:cxn ang="0">
                    <a:pos x="12" y="30"/>
                  </a:cxn>
                  <a:cxn ang="0">
                    <a:pos x="26" y="21"/>
                  </a:cxn>
                  <a:cxn ang="0">
                    <a:pos x="14" y="0"/>
                  </a:cxn>
                  <a:cxn ang="0">
                    <a:pos x="0" y="8"/>
                  </a:cxn>
                  <a:cxn ang="0">
                    <a:pos x="2" y="7"/>
                  </a:cxn>
                  <a:cxn ang="0">
                    <a:pos x="10" y="31"/>
                  </a:cxn>
                  <a:cxn ang="0">
                    <a:pos x="11" y="31"/>
                  </a:cxn>
                  <a:cxn ang="0">
                    <a:pos x="12" y="30"/>
                  </a:cxn>
                  <a:cxn ang="0">
                    <a:pos x="10" y="31"/>
                  </a:cxn>
                </a:cxnLst>
                <a:rect l="0" t="0" r="r" b="b"/>
                <a:pathLst>
                  <a:path w="26" h="31">
                    <a:moveTo>
                      <a:pt x="10" y="31"/>
                    </a:moveTo>
                    <a:lnTo>
                      <a:pt x="12" y="30"/>
                    </a:lnTo>
                    <a:lnTo>
                      <a:pt x="26" y="21"/>
                    </a:lnTo>
                    <a:lnTo>
                      <a:pt x="14" y="0"/>
                    </a:lnTo>
                    <a:lnTo>
                      <a:pt x="0" y="8"/>
                    </a:lnTo>
                    <a:lnTo>
                      <a:pt x="2" y="7"/>
                    </a:lnTo>
                    <a:lnTo>
                      <a:pt x="10" y="31"/>
                    </a:lnTo>
                    <a:lnTo>
                      <a:pt x="11" y="31"/>
                    </a:lnTo>
                    <a:lnTo>
                      <a:pt x="12" y="30"/>
                    </a:lnTo>
                    <a:lnTo>
                      <a:pt x="10" y="3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02" name="Freeform 1198"/>
              <p:cNvSpPr>
                <a:spLocks/>
              </p:cNvSpPr>
              <p:nvPr/>
            </p:nvSpPr>
            <p:spPr bwMode="auto">
              <a:xfrm>
                <a:off x="409" y="1505"/>
                <a:ext cx="15" cy="26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7" y="27"/>
                  </a:cxn>
                  <a:cxn ang="0">
                    <a:pos x="16" y="24"/>
                  </a:cxn>
                  <a:cxn ang="0">
                    <a:pos x="8" y="0"/>
                  </a:cxn>
                  <a:cxn ang="0">
                    <a:pos x="0" y="3"/>
                  </a:cxn>
                  <a:cxn ang="0">
                    <a:pos x="3" y="2"/>
                  </a:cxn>
                  <a:cxn ang="0">
                    <a:pos x="3" y="27"/>
                  </a:cxn>
                  <a:cxn ang="0">
                    <a:pos x="5" y="27"/>
                  </a:cxn>
                  <a:cxn ang="0">
                    <a:pos x="7" y="27"/>
                  </a:cxn>
                  <a:cxn ang="0">
                    <a:pos x="3" y="27"/>
                  </a:cxn>
                </a:cxnLst>
                <a:rect l="0" t="0" r="r" b="b"/>
                <a:pathLst>
                  <a:path w="16" h="27">
                    <a:moveTo>
                      <a:pt x="3" y="27"/>
                    </a:moveTo>
                    <a:lnTo>
                      <a:pt x="7" y="27"/>
                    </a:lnTo>
                    <a:lnTo>
                      <a:pt x="16" y="24"/>
                    </a:lnTo>
                    <a:lnTo>
                      <a:pt x="8" y="0"/>
                    </a:lnTo>
                    <a:lnTo>
                      <a:pt x="0" y="3"/>
                    </a:lnTo>
                    <a:lnTo>
                      <a:pt x="3" y="2"/>
                    </a:lnTo>
                    <a:lnTo>
                      <a:pt x="3" y="27"/>
                    </a:lnTo>
                    <a:lnTo>
                      <a:pt x="5" y="27"/>
                    </a:lnTo>
                    <a:lnTo>
                      <a:pt x="7" y="27"/>
                    </a:lnTo>
                    <a:lnTo>
                      <a:pt x="3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03" name="Freeform 1199"/>
              <p:cNvSpPr>
                <a:spLocks/>
              </p:cNvSpPr>
              <p:nvPr/>
            </p:nvSpPr>
            <p:spPr bwMode="auto">
              <a:xfrm>
                <a:off x="401" y="1507"/>
                <a:ext cx="12" cy="24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0" y="25"/>
                  </a:cxn>
                  <a:cxn ang="0">
                    <a:pos x="11" y="25"/>
                  </a:cxn>
                  <a:cxn ang="0">
                    <a:pos x="11" y="0"/>
                  </a:cxn>
                  <a:cxn ang="0">
                    <a:pos x="0" y="0"/>
                  </a:cxn>
                  <a:cxn ang="0">
                    <a:pos x="0" y="13"/>
                  </a:cxn>
                </a:cxnLst>
                <a:rect l="0" t="0" r="r" b="b"/>
                <a:pathLst>
                  <a:path w="11" h="25">
                    <a:moveTo>
                      <a:pt x="0" y="13"/>
                    </a:moveTo>
                    <a:lnTo>
                      <a:pt x="0" y="25"/>
                    </a:lnTo>
                    <a:lnTo>
                      <a:pt x="11" y="25"/>
                    </a:lnTo>
                    <a:lnTo>
                      <a:pt x="11" y="0"/>
                    </a:lnTo>
                    <a:lnTo>
                      <a:pt x="0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04" name="Freeform 1200"/>
              <p:cNvSpPr>
                <a:spLocks/>
              </p:cNvSpPr>
              <p:nvPr/>
            </p:nvSpPr>
            <p:spPr bwMode="auto">
              <a:xfrm>
                <a:off x="643" y="1443"/>
                <a:ext cx="19" cy="26"/>
              </a:xfrm>
              <a:custGeom>
                <a:avLst/>
                <a:gdLst/>
                <a:ahLst/>
                <a:cxnLst>
                  <a:cxn ang="0">
                    <a:pos x="12" y="26"/>
                  </a:cxn>
                  <a:cxn ang="0">
                    <a:pos x="12" y="26"/>
                  </a:cxn>
                  <a:cxn ang="0">
                    <a:pos x="20" y="21"/>
                  </a:cxn>
                  <a:cxn ang="0">
                    <a:pos x="8" y="0"/>
                  </a:cxn>
                  <a:cxn ang="0">
                    <a:pos x="0" y="5"/>
                  </a:cxn>
                  <a:cxn ang="0">
                    <a:pos x="0" y="4"/>
                  </a:cxn>
                  <a:cxn ang="0">
                    <a:pos x="12" y="26"/>
                  </a:cxn>
                </a:cxnLst>
                <a:rect l="0" t="0" r="r" b="b"/>
                <a:pathLst>
                  <a:path w="20" h="26">
                    <a:moveTo>
                      <a:pt x="12" y="26"/>
                    </a:moveTo>
                    <a:lnTo>
                      <a:pt x="12" y="26"/>
                    </a:lnTo>
                    <a:lnTo>
                      <a:pt x="20" y="21"/>
                    </a:lnTo>
                    <a:lnTo>
                      <a:pt x="8" y="0"/>
                    </a:lnTo>
                    <a:lnTo>
                      <a:pt x="0" y="5"/>
                    </a:lnTo>
                    <a:lnTo>
                      <a:pt x="0" y="4"/>
                    </a:lnTo>
                    <a:lnTo>
                      <a:pt x="12" y="2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05" name="Freeform 1201"/>
              <p:cNvSpPr>
                <a:spLocks/>
              </p:cNvSpPr>
              <p:nvPr/>
            </p:nvSpPr>
            <p:spPr bwMode="auto">
              <a:xfrm>
                <a:off x="631" y="1447"/>
                <a:ext cx="24" cy="30"/>
              </a:xfrm>
              <a:custGeom>
                <a:avLst/>
                <a:gdLst/>
                <a:ahLst/>
                <a:cxnLst>
                  <a:cxn ang="0">
                    <a:pos x="9" y="30"/>
                  </a:cxn>
                  <a:cxn ang="0">
                    <a:pos x="12" y="29"/>
                  </a:cxn>
                  <a:cxn ang="0">
                    <a:pos x="24" y="22"/>
                  </a:cxn>
                  <a:cxn ang="0">
                    <a:pos x="12" y="0"/>
                  </a:cxn>
                  <a:cxn ang="0">
                    <a:pos x="0" y="7"/>
                  </a:cxn>
                  <a:cxn ang="0">
                    <a:pos x="2" y="6"/>
                  </a:cxn>
                  <a:cxn ang="0">
                    <a:pos x="9" y="30"/>
                  </a:cxn>
                  <a:cxn ang="0">
                    <a:pos x="10" y="29"/>
                  </a:cxn>
                  <a:cxn ang="0">
                    <a:pos x="12" y="29"/>
                  </a:cxn>
                  <a:cxn ang="0">
                    <a:pos x="9" y="30"/>
                  </a:cxn>
                </a:cxnLst>
                <a:rect l="0" t="0" r="r" b="b"/>
                <a:pathLst>
                  <a:path w="24" h="30">
                    <a:moveTo>
                      <a:pt x="9" y="30"/>
                    </a:moveTo>
                    <a:lnTo>
                      <a:pt x="12" y="29"/>
                    </a:lnTo>
                    <a:lnTo>
                      <a:pt x="24" y="22"/>
                    </a:lnTo>
                    <a:lnTo>
                      <a:pt x="12" y="0"/>
                    </a:lnTo>
                    <a:lnTo>
                      <a:pt x="0" y="7"/>
                    </a:lnTo>
                    <a:lnTo>
                      <a:pt x="2" y="6"/>
                    </a:lnTo>
                    <a:lnTo>
                      <a:pt x="9" y="30"/>
                    </a:lnTo>
                    <a:lnTo>
                      <a:pt x="10" y="29"/>
                    </a:lnTo>
                    <a:lnTo>
                      <a:pt x="12" y="29"/>
                    </a:lnTo>
                    <a:lnTo>
                      <a:pt x="9" y="3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06" name="Freeform 1202"/>
              <p:cNvSpPr>
                <a:spLocks/>
              </p:cNvSpPr>
              <p:nvPr/>
            </p:nvSpPr>
            <p:spPr bwMode="auto">
              <a:xfrm>
                <a:off x="614" y="1453"/>
                <a:ext cx="26" cy="30"/>
              </a:xfrm>
              <a:custGeom>
                <a:avLst/>
                <a:gdLst/>
                <a:ahLst/>
                <a:cxnLst>
                  <a:cxn ang="0">
                    <a:pos x="3" y="30"/>
                  </a:cxn>
                  <a:cxn ang="0">
                    <a:pos x="6" y="29"/>
                  </a:cxn>
                  <a:cxn ang="0">
                    <a:pos x="26" y="24"/>
                  </a:cxn>
                  <a:cxn ang="0">
                    <a:pos x="19" y="0"/>
                  </a:cxn>
                  <a:cxn ang="0">
                    <a:pos x="0" y="5"/>
                  </a:cxn>
                  <a:cxn ang="0">
                    <a:pos x="3" y="5"/>
                  </a:cxn>
                  <a:cxn ang="0">
                    <a:pos x="3" y="30"/>
                  </a:cxn>
                  <a:cxn ang="0">
                    <a:pos x="5" y="30"/>
                  </a:cxn>
                  <a:cxn ang="0">
                    <a:pos x="6" y="29"/>
                  </a:cxn>
                  <a:cxn ang="0">
                    <a:pos x="3" y="30"/>
                  </a:cxn>
                </a:cxnLst>
                <a:rect l="0" t="0" r="r" b="b"/>
                <a:pathLst>
                  <a:path w="26" h="30">
                    <a:moveTo>
                      <a:pt x="3" y="30"/>
                    </a:moveTo>
                    <a:lnTo>
                      <a:pt x="6" y="29"/>
                    </a:lnTo>
                    <a:lnTo>
                      <a:pt x="26" y="24"/>
                    </a:lnTo>
                    <a:lnTo>
                      <a:pt x="19" y="0"/>
                    </a:lnTo>
                    <a:lnTo>
                      <a:pt x="0" y="5"/>
                    </a:lnTo>
                    <a:lnTo>
                      <a:pt x="3" y="5"/>
                    </a:lnTo>
                    <a:lnTo>
                      <a:pt x="3" y="30"/>
                    </a:lnTo>
                    <a:lnTo>
                      <a:pt x="5" y="30"/>
                    </a:lnTo>
                    <a:lnTo>
                      <a:pt x="6" y="29"/>
                    </a:lnTo>
                    <a:lnTo>
                      <a:pt x="3" y="3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07" name="Freeform 1203"/>
              <p:cNvSpPr>
                <a:spLocks/>
              </p:cNvSpPr>
              <p:nvPr/>
            </p:nvSpPr>
            <p:spPr bwMode="auto">
              <a:xfrm>
                <a:off x="616" y="1457"/>
                <a:ext cx="3" cy="2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2" y="25"/>
                  </a:cxn>
                  <a:cxn ang="0">
                    <a:pos x="3" y="24"/>
                  </a:cxn>
                  <a:cxn ang="0">
                    <a:pos x="0" y="25"/>
                  </a:cxn>
                </a:cxnLst>
                <a:rect l="0" t="0" r="r" b="b"/>
                <a:pathLst>
                  <a:path w="3" h="25">
                    <a:moveTo>
                      <a:pt x="0" y="25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2" y="25"/>
                    </a:lnTo>
                    <a:lnTo>
                      <a:pt x="3" y="24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08" name="Freeform 1204"/>
              <p:cNvSpPr>
                <a:spLocks/>
              </p:cNvSpPr>
              <p:nvPr/>
            </p:nvSpPr>
            <p:spPr bwMode="auto">
              <a:xfrm>
                <a:off x="594" y="1457"/>
                <a:ext cx="22" cy="26"/>
              </a:xfrm>
              <a:custGeom>
                <a:avLst/>
                <a:gdLst/>
                <a:ahLst/>
                <a:cxnLst>
                  <a:cxn ang="0">
                    <a:pos x="5" y="24"/>
                  </a:cxn>
                  <a:cxn ang="0">
                    <a:pos x="2" y="25"/>
                  </a:cxn>
                  <a:cxn ang="0">
                    <a:pos x="22" y="25"/>
                  </a:cxn>
                  <a:cxn ang="0">
                    <a:pos x="2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5" y="24"/>
                  </a:cxn>
                </a:cxnLst>
                <a:rect l="0" t="0" r="r" b="b"/>
                <a:pathLst>
                  <a:path w="22" h="25">
                    <a:moveTo>
                      <a:pt x="5" y="24"/>
                    </a:moveTo>
                    <a:lnTo>
                      <a:pt x="2" y="25"/>
                    </a:lnTo>
                    <a:lnTo>
                      <a:pt x="22" y="25"/>
                    </a:lnTo>
                    <a:lnTo>
                      <a:pt x="2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5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09" name="Freeform 1205"/>
              <p:cNvSpPr>
                <a:spLocks/>
              </p:cNvSpPr>
              <p:nvPr/>
            </p:nvSpPr>
            <p:spPr bwMode="auto">
              <a:xfrm>
                <a:off x="568" y="1457"/>
                <a:ext cx="31" cy="32"/>
              </a:xfrm>
              <a:custGeom>
                <a:avLst/>
                <a:gdLst/>
                <a:ahLst/>
                <a:cxnLst>
                  <a:cxn ang="0">
                    <a:pos x="14" y="28"/>
                  </a:cxn>
                  <a:cxn ang="0">
                    <a:pos x="10" y="30"/>
                  </a:cxn>
                  <a:cxn ang="0">
                    <a:pos x="33" y="24"/>
                  </a:cxn>
                  <a:cxn ang="0">
                    <a:pos x="28" y="0"/>
                  </a:cxn>
                  <a:cxn ang="0">
                    <a:pos x="4" y="6"/>
                  </a:cxn>
                  <a:cxn ang="0">
                    <a:pos x="0" y="8"/>
                  </a:cxn>
                  <a:cxn ang="0">
                    <a:pos x="4" y="6"/>
                  </a:cxn>
                  <a:cxn ang="0">
                    <a:pos x="2" y="6"/>
                  </a:cxn>
                  <a:cxn ang="0">
                    <a:pos x="0" y="8"/>
                  </a:cxn>
                  <a:cxn ang="0">
                    <a:pos x="14" y="28"/>
                  </a:cxn>
                </a:cxnLst>
                <a:rect l="0" t="0" r="r" b="b"/>
                <a:pathLst>
                  <a:path w="33" h="30">
                    <a:moveTo>
                      <a:pt x="14" y="28"/>
                    </a:moveTo>
                    <a:lnTo>
                      <a:pt x="10" y="30"/>
                    </a:lnTo>
                    <a:lnTo>
                      <a:pt x="33" y="24"/>
                    </a:lnTo>
                    <a:lnTo>
                      <a:pt x="28" y="0"/>
                    </a:lnTo>
                    <a:lnTo>
                      <a:pt x="4" y="6"/>
                    </a:lnTo>
                    <a:lnTo>
                      <a:pt x="0" y="8"/>
                    </a:lnTo>
                    <a:lnTo>
                      <a:pt x="4" y="6"/>
                    </a:lnTo>
                    <a:lnTo>
                      <a:pt x="2" y="6"/>
                    </a:lnTo>
                    <a:lnTo>
                      <a:pt x="0" y="8"/>
                    </a:lnTo>
                    <a:lnTo>
                      <a:pt x="14" y="2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10" name="Freeform 1206"/>
              <p:cNvSpPr>
                <a:spLocks/>
              </p:cNvSpPr>
              <p:nvPr/>
            </p:nvSpPr>
            <p:spPr bwMode="auto">
              <a:xfrm>
                <a:off x="546" y="1465"/>
                <a:ext cx="34" cy="34"/>
              </a:xfrm>
              <a:custGeom>
                <a:avLst/>
                <a:gdLst/>
                <a:ahLst/>
                <a:cxnLst>
                  <a:cxn ang="0">
                    <a:pos x="21" y="29"/>
                  </a:cxn>
                  <a:cxn ang="0">
                    <a:pos x="18" y="32"/>
                  </a:cxn>
                  <a:cxn ang="0">
                    <a:pos x="35" y="20"/>
                  </a:cxn>
                  <a:cxn ang="0">
                    <a:pos x="21" y="0"/>
                  </a:cxn>
                  <a:cxn ang="0">
                    <a:pos x="3" y="12"/>
                  </a:cxn>
                  <a:cxn ang="0">
                    <a:pos x="0" y="15"/>
                  </a:cxn>
                  <a:cxn ang="0">
                    <a:pos x="3" y="12"/>
                  </a:cxn>
                  <a:cxn ang="0">
                    <a:pos x="2" y="13"/>
                  </a:cxn>
                  <a:cxn ang="0">
                    <a:pos x="0" y="15"/>
                  </a:cxn>
                  <a:cxn ang="0">
                    <a:pos x="21" y="29"/>
                  </a:cxn>
                </a:cxnLst>
                <a:rect l="0" t="0" r="r" b="b"/>
                <a:pathLst>
                  <a:path w="35" h="32">
                    <a:moveTo>
                      <a:pt x="21" y="29"/>
                    </a:moveTo>
                    <a:lnTo>
                      <a:pt x="18" y="32"/>
                    </a:lnTo>
                    <a:lnTo>
                      <a:pt x="35" y="20"/>
                    </a:lnTo>
                    <a:lnTo>
                      <a:pt x="21" y="0"/>
                    </a:lnTo>
                    <a:lnTo>
                      <a:pt x="3" y="12"/>
                    </a:lnTo>
                    <a:lnTo>
                      <a:pt x="0" y="15"/>
                    </a:lnTo>
                    <a:lnTo>
                      <a:pt x="3" y="12"/>
                    </a:lnTo>
                    <a:lnTo>
                      <a:pt x="2" y="13"/>
                    </a:lnTo>
                    <a:lnTo>
                      <a:pt x="0" y="15"/>
                    </a:lnTo>
                    <a:lnTo>
                      <a:pt x="21" y="2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11" name="Freeform 1207"/>
              <p:cNvSpPr>
                <a:spLocks/>
              </p:cNvSpPr>
              <p:nvPr/>
            </p:nvSpPr>
            <p:spPr bwMode="auto">
              <a:xfrm>
                <a:off x="546" y="1479"/>
                <a:ext cx="20" cy="16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1" y="10"/>
                  </a:cxn>
                  <a:cxn ang="0">
                    <a:pos x="11" y="10"/>
                  </a:cxn>
                  <a:cxn ang="0">
                    <a:pos x="11" y="10"/>
                  </a:cxn>
                  <a:cxn ang="0">
                    <a:pos x="11" y="10"/>
                  </a:cxn>
                  <a:cxn ang="0">
                    <a:pos x="0" y="3"/>
                  </a:cxn>
                  <a:cxn ang="0">
                    <a:pos x="3" y="0"/>
                  </a:cxn>
                  <a:cxn ang="0">
                    <a:pos x="2" y="1"/>
                  </a:cxn>
                  <a:cxn ang="0">
                    <a:pos x="0" y="3"/>
                  </a:cxn>
                  <a:cxn ang="0">
                    <a:pos x="21" y="17"/>
                  </a:cxn>
                </a:cxnLst>
                <a:rect l="0" t="0" r="r" b="b"/>
                <a:pathLst>
                  <a:path w="21" h="17">
                    <a:moveTo>
                      <a:pt x="21" y="17"/>
                    </a:moveTo>
                    <a:lnTo>
                      <a:pt x="11" y="10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11" y="10"/>
                    </a:lnTo>
                    <a:lnTo>
                      <a:pt x="0" y="3"/>
                    </a:lnTo>
                    <a:lnTo>
                      <a:pt x="3" y="0"/>
                    </a:lnTo>
                    <a:lnTo>
                      <a:pt x="2" y="1"/>
                    </a:lnTo>
                    <a:lnTo>
                      <a:pt x="0" y="3"/>
                    </a:lnTo>
                    <a:lnTo>
                      <a:pt x="21" y="1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12" name="Freeform 1208"/>
              <p:cNvSpPr>
                <a:spLocks/>
              </p:cNvSpPr>
              <p:nvPr/>
            </p:nvSpPr>
            <p:spPr bwMode="auto">
              <a:xfrm>
                <a:off x="536" y="1481"/>
                <a:ext cx="32" cy="30"/>
              </a:xfrm>
              <a:custGeom>
                <a:avLst/>
                <a:gdLst/>
                <a:ahLst/>
                <a:cxnLst>
                  <a:cxn ang="0">
                    <a:pos x="20" y="29"/>
                  </a:cxn>
                  <a:cxn ang="0">
                    <a:pos x="22" y="27"/>
                  </a:cxn>
                  <a:cxn ang="0">
                    <a:pos x="30" y="14"/>
                  </a:cxn>
                  <a:cxn ang="0">
                    <a:pos x="9" y="0"/>
                  </a:cxn>
                  <a:cxn ang="0">
                    <a:pos x="0" y="13"/>
                  </a:cxn>
                  <a:cxn ang="0">
                    <a:pos x="2" y="12"/>
                  </a:cxn>
                  <a:cxn ang="0">
                    <a:pos x="20" y="29"/>
                  </a:cxn>
                </a:cxnLst>
                <a:rect l="0" t="0" r="r" b="b"/>
                <a:pathLst>
                  <a:path w="30" h="29">
                    <a:moveTo>
                      <a:pt x="20" y="29"/>
                    </a:moveTo>
                    <a:lnTo>
                      <a:pt x="22" y="27"/>
                    </a:lnTo>
                    <a:lnTo>
                      <a:pt x="30" y="14"/>
                    </a:lnTo>
                    <a:lnTo>
                      <a:pt x="9" y="0"/>
                    </a:lnTo>
                    <a:lnTo>
                      <a:pt x="0" y="13"/>
                    </a:lnTo>
                    <a:lnTo>
                      <a:pt x="2" y="12"/>
                    </a:lnTo>
                    <a:lnTo>
                      <a:pt x="20" y="2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13" name="Freeform 1209"/>
              <p:cNvSpPr>
                <a:spLocks/>
              </p:cNvSpPr>
              <p:nvPr/>
            </p:nvSpPr>
            <p:spPr bwMode="auto">
              <a:xfrm>
                <a:off x="527" y="1493"/>
                <a:ext cx="29" cy="32"/>
              </a:xfrm>
              <a:custGeom>
                <a:avLst/>
                <a:gdLst/>
                <a:ahLst/>
                <a:cxnLst>
                  <a:cxn ang="0">
                    <a:pos x="12" y="32"/>
                  </a:cxn>
                  <a:cxn ang="0">
                    <a:pos x="18" y="29"/>
                  </a:cxn>
                  <a:cxn ang="0">
                    <a:pos x="29" y="17"/>
                  </a:cxn>
                  <a:cxn ang="0">
                    <a:pos x="11" y="0"/>
                  </a:cxn>
                  <a:cxn ang="0">
                    <a:pos x="0" y="12"/>
                  </a:cxn>
                  <a:cxn ang="0">
                    <a:pos x="6" y="8"/>
                  </a:cxn>
                  <a:cxn ang="0">
                    <a:pos x="12" y="32"/>
                  </a:cxn>
                  <a:cxn ang="0">
                    <a:pos x="15" y="31"/>
                  </a:cxn>
                  <a:cxn ang="0">
                    <a:pos x="18" y="29"/>
                  </a:cxn>
                  <a:cxn ang="0">
                    <a:pos x="12" y="32"/>
                  </a:cxn>
                </a:cxnLst>
                <a:rect l="0" t="0" r="r" b="b"/>
                <a:pathLst>
                  <a:path w="29" h="32">
                    <a:moveTo>
                      <a:pt x="12" y="32"/>
                    </a:moveTo>
                    <a:lnTo>
                      <a:pt x="18" y="29"/>
                    </a:lnTo>
                    <a:lnTo>
                      <a:pt x="29" y="17"/>
                    </a:lnTo>
                    <a:lnTo>
                      <a:pt x="11" y="0"/>
                    </a:lnTo>
                    <a:lnTo>
                      <a:pt x="0" y="12"/>
                    </a:lnTo>
                    <a:lnTo>
                      <a:pt x="6" y="8"/>
                    </a:lnTo>
                    <a:lnTo>
                      <a:pt x="12" y="32"/>
                    </a:lnTo>
                    <a:lnTo>
                      <a:pt x="15" y="31"/>
                    </a:lnTo>
                    <a:lnTo>
                      <a:pt x="18" y="29"/>
                    </a:lnTo>
                    <a:lnTo>
                      <a:pt x="12" y="3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14" name="Freeform 1210"/>
              <p:cNvSpPr>
                <a:spLocks/>
              </p:cNvSpPr>
              <p:nvPr/>
            </p:nvSpPr>
            <p:spPr bwMode="auto">
              <a:xfrm>
                <a:off x="512" y="1501"/>
                <a:ext cx="27" cy="30"/>
              </a:xfrm>
              <a:custGeom>
                <a:avLst/>
                <a:gdLst/>
                <a:ahLst/>
                <a:cxnLst>
                  <a:cxn ang="0">
                    <a:pos x="3" y="30"/>
                  </a:cxn>
                  <a:cxn ang="0">
                    <a:pos x="6" y="30"/>
                  </a:cxn>
                  <a:cxn ang="0">
                    <a:pos x="27" y="24"/>
                  </a:cxn>
                  <a:cxn ang="0">
                    <a:pos x="21" y="0"/>
                  </a:cxn>
                  <a:cxn ang="0">
                    <a:pos x="0" y="6"/>
                  </a:cxn>
                  <a:cxn ang="0">
                    <a:pos x="3" y="5"/>
                  </a:cxn>
                  <a:cxn ang="0">
                    <a:pos x="3" y="30"/>
                  </a:cxn>
                  <a:cxn ang="0">
                    <a:pos x="5" y="30"/>
                  </a:cxn>
                  <a:cxn ang="0">
                    <a:pos x="6" y="30"/>
                  </a:cxn>
                  <a:cxn ang="0">
                    <a:pos x="3" y="30"/>
                  </a:cxn>
                </a:cxnLst>
                <a:rect l="0" t="0" r="r" b="b"/>
                <a:pathLst>
                  <a:path w="27" h="30">
                    <a:moveTo>
                      <a:pt x="3" y="30"/>
                    </a:moveTo>
                    <a:lnTo>
                      <a:pt x="6" y="30"/>
                    </a:lnTo>
                    <a:lnTo>
                      <a:pt x="27" y="24"/>
                    </a:lnTo>
                    <a:lnTo>
                      <a:pt x="21" y="0"/>
                    </a:lnTo>
                    <a:lnTo>
                      <a:pt x="0" y="6"/>
                    </a:lnTo>
                    <a:lnTo>
                      <a:pt x="3" y="5"/>
                    </a:lnTo>
                    <a:lnTo>
                      <a:pt x="3" y="30"/>
                    </a:lnTo>
                    <a:lnTo>
                      <a:pt x="5" y="30"/>
                    </a:lnTo>
                    <a:lnTo>
                      <a:pt x="6" y="30"/>
                    </a:lnTo>
                    <a:lnTo>
                      <a:pt x="3" y="3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15" name="Freeform 1211"/>
              <p:cNvSpPr>
                <a:spLocks/>
              </p:cNvSpPr>
              <p:nvPr/>
            </p:nvSpPr>
            <p:spPr bwMode="auto">
              <a:xfrm>
                <a:off x="515" y="1507"/>
                <a:ext cx="3" cy="24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2" y="25"/>
                  </a:cxn>
                  <a:cxn ang="0">
                    <a:pos x="3" y="25"/>
                  </a:cxn>
                  <a:cxn ang="0">
                    <a:pos x="0" y="25"/>
                  </a:cxn>
                </a:cxnLst>
                <a:rect l="0" t="0" r="r" b="b"/>
                <a:pathLst>
                  <a:path w="3" h="25">
                    <a:moveTo>
                      <a:pt x="0" y="25"/>
                    </a:moveTo>
                    <a:lnTo>
                      <a:pt x="0" y="13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2" y="25"/>
                    </a:lnTo>
                    <a:lnTo>
                      <a:pt x="3" y="25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16" name="Freeform 1212"/>
              <p:cNvSpPr>
                <a:spLocks/>
              </p:cNvSpPr>
              <p:nvPr/>
            </p:nvSpPr>
            <p:spPr bwMode="auto">
              <a:xfrm>
                <a:off x="493" y="1507"/>
                <a:ext cx="22" cy="24"/>
              </a:xfrm>
              <a:custGeom>
                <a:avLst/>
                <a:gdLst/>
                <a:ahLst/>
                <a:cxnLst>
                  <a:cxn ang="0">
                    <a:pos x="5" y="25"/>
                  </a:cxn>
                  <a:cxn ang="0">
                    <a:pos x="3" y="25"/>
                  </a:cxn>
                  <a:cxn ang="0">
                    <a:pos x="22" y="25"/>
                  </a:cxn>
                  <a:cxn ang="0">
                    <a:pos x="22" y="0"/>
                  </a:cxn>
                  <a:cxn ang="0">
                    <a:pos x="3" y="0"/>
                  </a:cxn>
                  <a:cxn ang="0">
                    <a:pos x="0" y="1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5" y="25"/>
                  </a:cxn>
                </a:cxnLst>
                <a:rect l="0" t="0" r="r" b="b"/>
                <a:pathLst>
                  <a:path w="22" h="25">
                    <a:moveTo>
                      <a:pt x="5" y="25"/>
                    </a:moveTo>
                    <a:lnTo>
                      <a:pt x="3" y="25"/>
                    </a:lnTo>
                    <a:lnTo>
                      <a:pt x="22" y="25"/>
                    </a:lnTo>
                    <a:lnTo>
                      <a:pt x="22" y="0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5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17" name="Freeform 1213"/>
              <p:cNvSpPr>
                <a:spLocks/>
              </p:cNvSpPr>
              <p:nvPr/>
            </p:nvSpPr>
            <p:spPr bwMode="auto">
              <a:xfrm>
                <a:off x="473" y="1507"/>
                <a:ext cx="27" cy="28"/>
              </a:xfrm>
              <a:custGeom>
                <a:avLst/>
                <a:gdLst/>
                <a:ahLst/>
                <a:cxnLst>
                  <a:cxn ang="0">
                    <a:pos x="10" y="26"/>
                  </a:cxn>
                  <a:cxn ang="0">
                    <a:pos x="8" y="27"/>
                  </a:cxn>
                  <a:cxn ang="0">
                    <a:pos x="25" y="24"/>
                  </a:cxn>
                  <a:cxn ang="0">
                    <a:pos x="20" y="0"/>
                  </a:cxn>
                  <a:cxn ang="0">
                    <a:pos x="3" y="3"/>
                  </a:cxn>
                  <a:cxn ang="0">
                    <a:pos x="0" y="4"/>
                  </a:cxn>
                  <a:cxn ang="0">
                    <a:pos x="3" y="3"/>
                  </a:cxn>
                  <a:cxn ang="0">
                    <a:pos x="2" y="3"/>
                  </a:cxn>
                  <a:cxn ang="0">
                    <a:pos x="0" y="4"/>
                  </a:cxn>
                  <a:cxn ang="0">
                    <a:pos x="10" y="26"/>
                  </a:cxn>
                </a:cxnLst>
                <a:rect l="0" t="0" r="r" b="b"/>
                <a:pathLst>
                  <a:path w="25" h="27">
                    <a:moveTo>
                      <a:pt x="10" y="26"/>
                    </a:moveTo>
                    <a:lnTo>
                      <a:pt x="8" y="27"/>
                    </a:lnTo>
                    <a:lnTo>
                      <a:pt x="25" y="24"/>
                    </a:lnTo>
                    <a:lnTo>
                      <a:pt x="20" y="0"/>
                    </a:lnTo>
                    <a:lnTo>
                      <a:pt x="3" y="3"/>
                    </a:lnTo>
                    <a:lnTo>
                      <a:pt x="0" y="4"/>
                    </a:lnTo>
                    <a:lnTo>
                      <a:pt x="3" y="3"/>
                    </a:lnTo>
                    <a:lnTo>
                      <a:pt x="2" y="3"/>
                    </a:lnTo>
                    <a:lnTo>
                      <a:pt x="0" y="4"/>
                    </a:lnTo>
                    <a:lnTo>
                      <a:pt x="10" y="2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18" name="Freeform 1214"/>
              <p:cNvSpPr>
                <a:spLocks/>
              </p:cNvSpPr>
              <p:nvPr/>
            </p:nvSpPr>
            <p:spPr bwMode="auto">
              <a:xfrm>
                <a:off x="462" y="1511"/>
                <a:ext cx="20" cy="28"/>
              </a:xfrm>
              <a:custGeom>
                <a:avLst/>
                <a:gdLst/>
                <a:ahLst/>
                <a:cxnLst>
                  <a:cxn ang="0">
                    <a:pos x="5" y="16"/>
                  </a:cxn>
                  <a:cxn ang="0">
                    <a:pos x="10" y="27"/>
                  </a:cxn>
                  <a:cxn ang="0">
                    <a:pos x="21" y="22"/>
                  </a:cxn>
                  <a:cxn ang="0">
                    <a:pos x="11" y="0"/>
                  </a:cxn>
                  <a:cxn ang="0">
                    <a:pos x="0" y="5"/>
                  </a:cxn>
                  <a:cxn ang="0">
                    <a:pos x="5" y="16"/>
                  </a:cxn>
                </a:cxnLst>
                <a:rect l="0" t="0" r="r" b="b"/>
                <a:pathLst>
                  <a:path w="21" h="27">
                    <a:moveTo>
                      <a:pt x="5" y="16"/>
                    </a:moveTo>
                    <a:lnTo>
                      <a:pt x="10" y="27"/>
                    </a:lnTo>
                    <a:lnTo>
                      <a:pt x="21" y="22"/>
                    </a:lnTo>
                    <a:lnTo>
                      <a:pt x="11" y="0"/>
                    </a:lnTo>
                    <a:lnTo>
                      <a:pt x="0" y="5"/>
                    </a:lnTo>
                    <a:lnTo>
                      <a:pt x="5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19" name="Freeform 1215"/>
              <p:cNvSpPr>
                <a:spLocks/>
              </p:cNvSpPr>
              <p:nvPr/>
            </p:nvSpPr>
            <p:spPr bwMode="auto">
              <a:xfrm>
                <a:off x="645" y="1455"/>
                <a:ext cx="27" cy="30"/>
              </a:xfrm>
              <a:custGeom>
                <a:avLst/>
                <a:gdLst/>
                <a:ahLst/>
                <a:cxnLst>
                  <a:cxn ang="0">
                    <a:pos x="15" y="29"/>
                  </a:cxn>
                  <a:cxn ang="0">
                    <a:pos x="17" y="27"/>
                  </a:cxn>
                  <a:cxn ang="0">
                    <a:pos x="26" y="19"/>
                  </a:cxn>
                  <a:cxn ang="0">
                    <a:pos x="9" y="0"/>
                  </a:cxn>
                  <a:cxn ang="0">
                    <a:pos x="0" y="9"/>
                  </a:cxn>
                  <a:cxn ang="0">
                    <a:pos x="2" y="7"/>
                  </a:cxn>
                  <a:cxn ang="0">
                    <a:pos x="15" y="29"/>
                  </a:cxn>
                  <a:cxn ang="0">
                    <a:pos x="17" y="28"/>
                  </a:cxn>
                  <a:cxn ang="0">
                    <a:pos x="17" y="27"/>
                  </a:cxn>
                  <a:cxn ang="0">
                    <a:pos x="15" y="29"/>
                  </a:cxn>
                </a:cxnLst>
                <a:rect l="0" t="0" r="r" b="b"/>
                <a:pathLst>
                  <a:path w="26" h="29">
                    <a:moveTo>
                      <a:pt x="15" y="29"/>
                    </a:moveTo>
                    <a:lnTo>
                      <a:pt x="17" y="27"/>
                    </a:lnTo>
                    <a:lnTo>
                      <a:pt x="26" y="19"/>
                    </a:lnTo>
                    <a:lnTo>
                      <a:pt x="9" y="0"/>
                    </a:lnTo>
                    <a:lnTo>
                      <a:pt x="0" y="9"/>
                    </a:lnTo>
                    <a:lnTo>
                      <a:pt x="2" y="7"/>
                    </a:lnTo>
                    <a:lnTo>
                      <a:pt x="15" y="29"/>
                    </a:lnTo>
                    <a:lnTo>
                      <a:pt x="17" y="28"/>
                    </a:lnTo>
                    <a:lnTo>
                      <a:pt x="17" y="27"/>
                    </a:lnTo>
                    <a:lnTo>
                      <a:pt x="15" y="2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20" name="Freeform 1216"/>
              <p:cNvSpPr>
                <a:spLocks/>
              </p:cNvSpPr>
              <p:nvPr/>
            </p:nvSpPr>
            <p:spPr bwMode="auto">
              <a:xfrm>
                <a:off x="633" y="1461"/>
                <a:ext cx="27" cy="32"/>
              </a:xfrm>
              <a:custGeom>
                <a:avLst/>
                <a:gdLst/>
                <a:ahLst/>
                <a:cxnLst>
                  <a:cxn ang="0">
                    <a:pos x="11" y="31"/>
                  </a:cxn>
                  <a:cxn ang="0">
                    <a:pos x="13" y="30"/>
                  </a:cxn>
                  <a:cxn ang="0">
                    <a:pos x="26" y="22"/>
                  </a:cxn>
                  <a:cxn ang="0">
                    <a:pos x="13" y="0"/>
                  </a:cxn>
                  <a:cxn ang="0">
                    <a:pos x="0" y="9"/>
                  </a:cxn>
                  <a:cxn ang="0">
                    <a:pos x="1" y="8"/>
                  </a:cxn>
                  <a:cxn ang="0">
                    <a:pos x="11" y="31"/>
                  </a:cxn>
                </a:cxnLst>
                <a:rect l="0" t="0" r="r" b="b"/>
                <a:pathLst>
                  <a:path w="26" h="31">
                    <a:moveTo>
                      <a:pt x="11" y="31"/>
                    </a:moveTo>
                    <a:lnTo>
                      <a:pt x="13" y="30"/>
                    </a:lnTo>
                    <a:lnTo>
                      <a:pt x="26" y="22"/>
                    </a:lnTo>
                    <a:lnTo>
                      <a:pt x="13" y="0"/>
                    </a:lnTo>
                    <a:lnTo>
                      <a:pt x="0" y="9"/>
                    </a:lnTo>
                    <a:lnTo>
                      <a:pt x="1" y="8"/>
                    </a:lnTo>
                    <a:lnTo>
                      <a:pt x="11" y="3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21" name="Freeform 1217"/>
              <p:cNvSpPr>
                <a:spLocks/>
              </p:cNvSpPr>
              <p:nvPr/>
            </p:nvSpPr>
            <p:spPr bwMode="auto">
              <a:xfrm>
                <a:off x="621" y="1469"/>
                <a:ext cx="24" cy="32"/>
              </a:xfrm>
              <a:custGeom>
                <a:avLst/>
                <a:gdLst/>
                <a:ahLst/>
                <a:cxnLst>
                  <a:cxn ang="0">
                    <a:pos x="5" y="30"/>
                  </a:cxn>
                  <a:cxn ang="0">
                    <a:pos x="10" y="29"/>
                  </a:cxn>
                  <a:cxn ang="0">
                    <a:pos x="24" y="23"/>
                  </a:cxn>
                  <a:cxn ang="0">
                    <a:pos x="14" y="0"/>
                  </a:cxn>
                  <a:cxn ang="0">
                    <a:pos x="0" y="6"/>
                  </a:cxn>
                  <a:cxn ang="0">
                    <a:pos x="5" y="5"/>
                  </a:cxn>
                  <a:cxn ang="0">
                    <a:pos x="5" y="30"/>
                  </a:cxn>
                  <a:cxn ang="0">
                    <a:pos x="7" y="30"/>
                  </a:cxn>
                  <a:cxn ang="0">
                    <a:pos x="10" y="29"/>
                  </a:cxn>
                  <a:cxn ang="0">
                    <a:pos x="5" y="30"/>
                  </a:cxn>
                </a:cxnLst>
                <a:rect l="0" t="0" r="r" b="b"/>
                <a:pathLst>
                  <a:path w="24" h="30">
                    <a:moveTo>
                      <a:pt x="5" y="30"/>
                    </a:moveTo>
                    <a:lnTo>
                      <a:pt x="10" y="29"/>
                    </a:lnTo>
                    <a:lnTo>
                      <a:pt x="24" y="23"/>
                    </a:lnTo>
                    <a:lnTo>
                      <a:pt x="14" y="0"/>
                    </a:lnTo>
                    <a:lnTo>
                      <a:pt x="0" y="6"/>
                    </a:lnTo>
                    <a:lnTo>
                      <a:pt x="5" y="5"/>
                    </a:lnTo>
                    <a:lnTo>
                      <a:pt x="5" y="30"/>
                    </a:lnTo>
                    <a:lnTo>
                      <a:pt x="7" y="30"/>
                    </a:lnTo>
                    <a:lnTo>
                      <a:pt x="10" y="29"/>
                    </a:lnTo>
                    <a:lnTo>
                      <a:pt x="5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22" name="Freeform 1218"/>
              <p:cNvSpPr>
                <a:spLocks/>
              </p:cNvSpPr>
              <p:nvPr/>
            </p:nvSpPr>
            <p:spPr bwMode="auto">
              <a:xfrm>
                <a:off x="626" y="1475"/>
                <a:ext cx="5" cy="2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2" y="25"/>
                  </a:cxn>
                  <a:cxn ang="0">
                    <a:pos x="5" y="24"/>
                  </a:cxn>
                  <a:cxn ang="0">
                    <a:pos x="0" y="25"/>
                  </a:cxn>
                </a:cxnLst>
                <a:rect l="0" t="0" r="r" b="b"/>
                <a:pathLst>
                  <a:path w="5" h="25">
                    <a:moveTo>
                      <a:pt x="0" y="25"/>
                    </a:moveTo>
                    <a:lnTo>
                      <a:pt x="0" y="13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2" y="25"/>
                    </a:lnTo>
                    <a:lnTo>
                      <a:pt x="5" y="24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23" name="Freeform 1219"/>
              <p:cNvSpPr>
                <a:spLocks/>
              </p:cNvSpPr>
              <p:nvPr/>
            </p:nvSpPr>
            <p:spPr bwMode="auto">
              <a:xfrm>
                <a:off x="604" y="1475"/>
                <a:ext cx="22" cy="26"/>
              </a:xfrm>
              <a:custGeom>
                <a:avLst/>
                <a:gdLst/>
                <a:ahLst/>
                <a:cxnLst>
                  <a:cxn ang="0">
                    <a:pos x="4" y="25"/>
                  </a:cxn>
                  <a:cxn ang="0">
                    <a:pos x="2" y="25"/>
                  </a:cxn>
                  <a:cxn ang="0">
                    <a:pos x="22" y="25"/>
                  </a:cxn>
                  <a:cxn ang="0">
                    <a:pos x="22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4" y="25"/>
                  </a:cxn>
                </a:cxnLst>
                <a:rect l="0" t="0" r="r" b="b"/>
                <a:pathLst>
                  <a:path w="22" h="25">
                    <a:moveTo>
                      <a:pt x="4" y="25"/>
                    </a:moveTo>
                    <a:lnTo>
                      <a:pt x="2" y="25"/>
                    </a:lnTo>
                    <a:lnTo>
                      <a:pt x="22" y="25"/>
                    </a:lnTo>
                    <a:lnTo>
                      <a:pt x="22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4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24" name="Freeform 1220"/>
              <p:cNvSpPr>
                <a:spLocks/>
              </p:cNvSpPr>
              <p:nvPr/>
            </p:nvSpPr>
            <p:spPr bwMode="auto">
              <a:xfrm>
                <a:off x="582" y="1475"/>
                <a:ext cx="27" cy="28"/>
              </a:xfrm>
              <a:custGeom>
                <a:avLst/>
                <a:gdLst/>
                <a:ahLst/>
                <a:cxnLst>
                  <a:cxn ang="0">
                    <a:pos x="11" y="26"/>
                  </a:cxn>
                  <a:cxn ang="0">
                    <a:pos x="8" y="28"/>
                  </a:cxn>
                  <a:cxn ang="0">
                    <a:pos x="25" y="25"/>
                  </a:cxn>
                  <a:cxn ang="0">
                    <a:pos x="21" y="0"/>
                  </a:cxn>
                  <a:cxn ang="0">
                    <a:pos x="4" y="3"/>
                  </a:cxn>
                  <a:cxn ang="0">
                    <a:pos x="0" y="4"/>
                  </a:cxn>
                  <a:cxn ang="0">
                    <a:pos x="4" y="3"/>
                  </a:cxn>
                  <a:cxn ang="0">
                    <a:pos x="2" y="3"/>
                  </a:cxn>
                  <a:cxn ang="0">
                    <a:pos x="0" y="4"/>
                  </a:cxn>
                  <a:cxn ang="0">
                    <a:pos x="11" y="26"/>
                  </a:cxn>
                </a:cxnLst>
                <a:rect l="0" t="0" r="r" b="b"/>
                <a:pathLst>
                  <a:path w="25" h="28">
                    <a:moveTo>
                      <a:pt x="11" y="26"/>
                    </a:moveTo>
                    <a:lnTo>
                      <a:pt x="8" y="28"/>
                    </a:lnTo>
                    <a:lnTo>
                      <a:pt x="25" y="25"/>
                    </a:lnTo>
                    <a:lnTo>
                      <a:pt x="21" y="0"/>
                    </a:lnTo>
                    <a:lnTo>
                      <a:pt x="4" y="3"/>
                    </a:lnTo>
                    <a:lnTo>
                      <a:pt x="0" y="4"/>
                    </a:lnTo>
                    <a:lnTo>
                      <a:pt x="4" y="3"/>
                    </a:lnTo>
                    <a:lnTo>
                      <a:pt x="2" y="3"/>
                    </a:lnTo>
                    <a:lnTo>
                      <a:pt x="0" y="4"/>
                    </a:lnTo>
                    <a:lnTo>
                      <a:pt x="11" y="2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25" name="Freeform 1221"/>
              <p:cNvSpPr>
                <a:spLocks/>
              </p:cNvSpPr>
              <p:nvPr/>
            </p:nvSpPr>
            <p:spPr bwMode="auto">
              <a:xfrm>
                <a:off x="560" y="1479"/>
                <a:ext cx="34" cy="32"/>
              </a:xfrm>
              <a:custGeom>
                <a:avLst/>
                <a:gdLst/>
                <a:ahLst/>
                <a:cxnLst>
                  <a:cxn ang="0">
                    <a:pos x="21" y="26"/>
                  </a:cxn>
                  <a:cxn ang="0">
                    <a:pos x="16" y="31"/>
                  </a:cxn>
                  <a:cxn ang="0">
                    <a:pos x="33" y="22"/>
                  </a:cxn>
                  <a:cxn ang="0">
                    <a:pos x="22" y="0"/>
                  </a:cxn>
                  <a:cxn ang="0">
                    <a:pos x="5" y="9"/>
                  </a:cxn>
                  <a:cxn ang="0">
                    <a:pos x="0" y="13"/>
                  </a:cxn>
                  <a:cxn ang="0">
                    <a:pos x="5" y="9"/>
                  </a:cxn>
                  <a:cxn ang="0">
                    <a:pos x="2" y="11"/>
                  </a:cxn>
                  <a:cxn ang="0">
                    <a:pos x="0" y="13"/>
                  </a:cxn>
                  <a:cxn ang="0">
                    <a:pos x="21" y="26"/>
                  </a:cxn>
                </a:cxnLst>
                <a:rect l="0" t="0" r="r" b="b"/>
                <a:pathLst>
                  <a:path w="33" h="31">
                    <a:moveTo>
                      <a:pt x="21" y="26"/>
                    </a:moveTo>
                    <a:lnTo>
                      <a:pt x="16" y="31"/>
                    </a:lnTo>
                    <a:lnTo>
                      <a:pt x="33" y="22"/>
                    </a:lnTo>
                    <a:lnTo>
                      <a:pt x="22" y="0"/>
                    </a:lnTo>
                    <a:lnTo>
                      <a:pt x="5" y="9"/>
                    </a:lnTo>
                    <a:lnTo>
                      <a:pt x="0" y="13"/>
                    </a:lnTo>
                    <a:lnTo>
                      <a:pt x="5" y="9"/>
                    </a:lnTo>
                    <a:lnTo>
                      <a:pt x="2" y="11"/>
                    </a:lnTo>
                    <a:lnTo>
                      <a:pt x="0" y="13"/>
                    </a:lnTo>
                    <a:lnTo>
                      <a:pt x="21" y="2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26" name="Freeform 1222"/>
              <p:cNvSpPr>
                <a:spLocks/>
              </p:cNvSpPr>
              <p:nvPr/>
            </p:nvSpPr>
            <p:spPr bwMode="auto">
              <a:xfrm>
                <a:off x="560" y="1489"/>
                <a:ext cx="22" cy="16"/>
              </a:xfrm>
              <a:custGeom>
                <a:avLst/>
                <a:gdLst/>
                <a:ahLst/>
                <a:cxnLst>
                  <a:cxn ang="0">
                    <a:pos x="21" y="17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11" y="11"/>
                  </a:cxn>
                  <a:cxn ang="0">
                    <a:pos x="0" y="4"/>
                  </a:cxn>
                  <a:cxn ang="0">
                    <a:pos x="5" y="0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21" y="17"/>
                  </a:cxn>
                </a:cxnLst>
                <a:rect l="0" t="0" r="r" b="b"/>
                <a:pathLst>
                  <a:path w="21" h="17">
                    <a:moveTo>
                      <a:pt x="21" y="17"/>
                    </a:moveTo>
                    <a:lnTo>
                      <a:pt x="11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11" y="11"/>
                    </a:lnTo>
                    <a:lnTo>
                      <a:pt x="0" y="4"/>
                    </a:lnTo>
                    <a:lnTo>
                      <a:pt x="5" y="0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21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27" name="Freeform 1223"/>
              <p:cNvSpPr>
                <a:spLocks/>
              </p:cNvSpPr>
              <p:nvPr/>
            </p:nvSpPr>
            <p:spPr bwMode="auto">
              <a:xfrm>
                <a:off x="548" y="1493"/>
                <a:ext cx="34" cy="32"/>
              </a:xfrm>
              <a:custGeom>
                <a:avLst/>
                <a:gdLst/>
                <a:ahLst/>
                <a:cxnLst>
                  <a:cxn ang="0">
                    <a:pos x="21" y="33"/>
                  </a:cxn>
                  <a:cxn ang="0">
                    <a:pos x="21" y="33"/>
                  </a:cxn>
                  <a:cxn ang="0">
                    <a:pos x="33" y="13"/>
                  </a:cxn>
                  <a:cxn ang="0">
                    <a:pos x="12" y="0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1" y="33"/>
                  </a:cxn>
                </a:cxnLst>
                <a:rect l="0" t="0" r="r" b="b"/>
                <a:pathLst>
                  <a:path w="33" h="33">
                    <a:moveTo>
                      <a:pt x="21" y="33"/>
                    </a:moveTo>
                    <a:lnTo>
                      <a:pt x="21" y="33"/>
                    </a:lnTo>
                    <a:lnTo>
                      <a:pt x="33" y="13"/>
                    </a:lnTo>
                    <a:lnTo>
                      <a:pt x="12" y="0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1" y="3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28" name="Freeform 1224"/>
              <p:cNvSpPr>
                <a:spLocks/>
              </p:cNvSpPr>
              <p:nvPr/>
            </p:nvSpPr>
            <p:spPr bwMode="auto">
              <a:xfrm>
                <a:off x="539" y="1513"/>
                <a:ext cx="31" cy="30"/>
              </a:xfrm>
              <a:custGeom>
                <a:avLst/>
                <a:gdLst/>
                <a:ahLst/>
                <a:cxnLst>
                  <a:cxn ang="0">
                    <a:pos x="20" y="30"/>
                  </a:cxn>
                  <a:cxn ang="0">
                    <a:pos x="21" y="28"/>
                  </a:cxn>
                  <a:cxn ang="0">
                    <a:pos x="30" y="13"/>
                  </a:cxn>
                  <a:cxn ang="0">
                    <a:pos x="9" y="0"/>
                  </a:cxn>
                  <a:cxn ang="0">
                    <a:pos x="0" y="15"/>
                  </a:cxn>
                  <a:cxn ang="0">
                    <a:pos x="2" y="12"/>
                  </a:cxn>
                  <a:cxn ang="0">
                    <a:pos x="20" y="30"/>
                  </a:cxn>
                  <a:cxn ang="0">
                    <a:pos x="21" y="29"/>
                  </a:cxn>
                  <a:cxn ang="0">
                    <a:pos x="21" y="28"/>
                  </a:cxn>
                  <a:cxn ang="0">
                    <a:pos x="20" y="30"/>
                  </a:cxn>
                </a:cxnLst>
                <a:rect l="0" t="0" r="r" b="b"/>
                <a:pathLst>
                  <a:path w="30" h="30">
                    <a:moveTo>
                      <a:pt x="20" y="30"/>
                    </a:moveTo>
                    <a:lnTo>
                      <a:pt x="21" y="28"/>
                    </a:lnTo>
                    <a:lnTo>
                      <a:pt x="30" y="13"/>
                    </a:lnTo>
                    <a:lnTo>
                      <a:pt x="9" y="0"/>
                    </a:lnTo>
                    <a:lnTo>
                      <a:pt x="0" y="15"/>
                    </a:lnTo>
                    <a:lnTo>
                      <a:pt x="2" y="12"/>
                    </a:lnTo>
                    <a:lnTo>
                      <a:pt x="20" y="30"/>
                    </a:lnTo>
                    <a:lnTo>
                      <a:pt x="21" y="29"/>
                    </a:lnTo>
                    <a:lnTo>
                      <a:pt x="21" y="28"/>
                    </a:lnTo>
                    <a:lnTo>
                      <a:pt x="20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29" name="Freeform 1225"/>
              <p:cNvSpPr>
                <a:spLocks/>
              </p:cNvSpPr>
              <p:nvPr/>
            </p:nvSpPr>
            <p:spPr bwMode="auto">
              <a:xfrm>
                <a:off x="532" y="1525"/>
                <a:ext cx="27" cy="30"/>
              </a:xfrm>
              <a:custGeom>
                <a:avLst/>
                <a:gdLst/>
                <a:ahLst/>
                <a:cxnLst>
                  <a:cxn ang="0">
                    <a:pos x="12" y="30"/>
                  </a:cxn>
                  <a:cxn ang="0">
                    <a:pos x="18" y="27"/>
                  </a:cxn>
                  <a:cxn ang="0">
                    <a:pos x="27" y="18"/>
                  </a:cxn>
                  <a:cxn ang="0">
                    <a:pos x="9" y="0"/>
                  </a:cxn>
                  <a:cxn ang="0">
                    <a:pos x="0" y="9"/>
                  </a:cxn>
                  <a:cxn ang="0">
                    <a:pos x="6" y="6"/>
                  </a:cxn>
                  <a:cxn ang="0">
                    <a:pos x="12" y="30"/>
                  </a:cxn>
                  <a:cxn ang="0">
                    <a:pos x="16" y="29"/>
                  </a:cxn>
                  <a:cxn ang="0">
                    <a:pos x="18" y="27"/>
                  </a:cxn>
                  <a:cxn ang="0">
                    <a:pos x="12" y="30"/>
                  </a:cxn>
                </a:cxnLst>
                <a:rect l="0" t="0" r="r" b="b"/>
                <a:pathLst>
                  <a:path w="27" h="30">
                    <a:moveTo>
                      <a:pt x="12" y="30"/>
                    </a:moveTo>
                    <a:lnTo>
                      <a:pt x="18" y="27"/>
                    </a:lnTo>
                    <a:lnTo>
                      <a:pt x="27" y="18"/>
                    </a:lnTo>
                    <a:lnTo>
                      <a:pt x="9" y="0"/>
                    </a:lnTo>
                    <a:lnTo>
                      <a:pt x="0" y="9"/>
                    </a:lnTo>
                    <a:lnTo>
                      <a:pt x="6" y="6"/>
                    </a:lnTo>
                    <a:lnTo>
                      <a:pt x="12" y="30"/>
                    </a:lnTo>
                    <a:lnTo>
                      <a:pt x="16" y="29"/>
                    </a:lnTo>
                    <a:lnTo>
                      <a:pt x="18" y="27"/>
                    </a:lnTo>
                    <a:lnTo>
                      <a:pt x="12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30" name="Freeform 1226"/>
              <p:cNvSpPr>
                <a:spLocks/>
              </p:cNvSpPr>
              <p:nvPr/>
            </p:nvSpPr>
            <p:spPr bwMode="auto">
              <a:xfrm>
                <a:off x="537" y="1531"/>
                <a:ext cx="14" cy="24"/>
              </a:xfrm>
              <a:custGeom>
                <a:avLst/>
                <a:gdLst/>
                <a:ahLst/>
                <a:cxnLst>
                  <a:cxn ang="0">
                    <a:pos x="6" y="24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0" y="0"/>
                  </a:cxn>
                  <a:cxn ang="0">
                    <a:pos x="6" y="24"/>
                  </a:cxn>
                  <a:cxn ang="0">
                    <a:pos x="10" y="23"/>
                  </a:cxn>
                  <a:cxn ang="0">
                    <a:pos x="12" y="21"/>
                  </a:cxn>
                  <a:cxn ang="0">
                    <a:pos x="6" y="24"/>
                  </a:cxn>
                </a:cxnLst>
                <a:rect l="0" t="0" r="r" b="b"/>
                <a:pathLst>
                  <a:path w="12" h="24">
                    <a:moveTo>
                      <a:pt x="6" y="24"/>
                    </a:move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0" y="0"/>
                    </a:lnTo>
                    <a:lnTo>
                      <a:pt x="6" y="24"/>
                    </a:lnTo>
                    <a:lnTo>
                      <a:pt x="10" y="23"/>
                    </a:lnTo>
                    <a:lnTo>
                      <a:pt x="12" y="21"/>
                    </a:ln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31" name="Freeform 1227"/>
              <p:cNvSpPr>
                <a:spLocks/>
              </p:cNvSpPr>
              <p:nvPr/>
            </p:nvSpPr>
            <p:spPr bwMode="auto">
              <a:xfrm>
                <a:off x="529" y="1531"/>
                <a:ext cx="15" cy="26"/>
              </a:xfrm>
              <a:custGeom>
                <a:avLst/>
                <a:gdLst/>
                <a:ahLst/>
                <a:cxnLst>
                  <a:cxn ang="0">
                    <a:pos x="4" y="27"/>
                  </a:cxn>
                  <a:cxn ang="0">
                    <a:pos x="7" y="26"/>
                  </a:cxn>
                  <a:cxn ang="0">
                    <a:pos x="15" y="24"/>
                  </a:cxn>
                  <a:cxn ang="0">
                    <a:pos x="9" y="0"/>
                  </a:cxn>
                  <a:cxn ang="0">
                    <a:pos x="0" y="2"/>
                  </a:cxn>
                  <a:cxn ang="0">
                    <a:pos x="4" y="2"/>
                  </a:cxn>
                  <a:cxn ang="0">
                    <a:pos x="4" y="27"/>
                  </a:cxn>
                  <a:cxn ang="0">
                    <a:pos x="6" y="27"/>
                  </a:cxn>
                  <a:cxn ang="0">
                    <a:pos x="7" y="26"/>
                  </a:cxn>
                  <a:cxn ang="0">
                    <a:pos x="4" y="27"/>
                  </a:cxn>
                </a:cxnLst>
                <a:rect l="0" t="0" r="r" b="b"/>
                <a:pathLst>
                  <a:path w="15" h="27">
                    <a:moveTo>
                      <a:pt x="4" y="27"/>
                    </a:moveTo>
                    <a:lnTo>
                      <a:pt x="7" y="26"/>
                    </a:lnTo>
                    <a:lnTo>
                      <a:pt x="15" y="24"/>
                    </a:lnTo>
                    <a:lnTo>
                      <a:pt x="9" y="0"/>
                    </a:lnTo>
                    <a:lnTo>
                      <a:pt x="0" y="2"/>
                    </a:lnTo>
                    <a:lnTo>
                      <a:pt x="4" y="2"/>
                    </a:lnTo>
                    <a:lnTo>
                      <a:pt x="4" y="27"/>
                    </a:lnTo>
                    <a:lnTo>
                      <a:pt x="6" y="27"/>
                    </a:lnTo>
                    <a:lnTo>
                      <a:pt x="7" y="26"/>
                    </a:lnTo>
                    <a:lnTo>
                      <a:pt x="4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32" name="Freeform 1228"/>
              <p:cNvSpPr>
                <a:spLocks/>
              </p:cNvSpPr>
              <p:nvPr/>
            </p:nvSpPr>
            <p:spPr bwMode="auto">
              <a:xfrm>
                <a:off x="522" y="1533"/>
                <a:ext cx="12" cy="24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3" y="25"/>
                  </a:cxn>
                  <a:cxn ang="0">
                    <a:pos x="12" y="25"/>
                  </a:cxn>
                  <a:cxn ang="0">
                    <a:pos x="12" y="0"/>
                  </a:cxn>
                  <a:cxn ang="0">
                    <a:pos x="3" y="0"/>
                  </a:cxn>
                  <a:cxn ang="0">
                    <a:pos x="6" y="0"/>
                  </a:cxn>
                  <a:cxn ang="0">
                    <a:pos x="0" y="24"/>
                  </a:cxn>
                  <a:cxn ang="0">
                    <a:pos x="2" y="25"/>
                  </a:cxn>
                  <a:cxn ang="0">
                    <a:pos x="3" y="25"/>
                  </a:cxn>
                  <a:cxn ang="0">
                    <a:pos x="0" y="24"/>
                  </a:cxn>
                </a:cxnLst>
                <a:rect l="0" t="0" r="r" b="b"/>
                <a:pathLst>
                  <a:path w="12" h="25">
                    <a:moveTo>
                      <a:pt x="0" y="24"/>
                    </a:moveTo>
                    <a:lnTo>
                      <a:pt x="3" y="25"/>
                    </a:lnTo>
                    <a:lnTo>
                      <a:pt x="12" y="25"/>
                    </a:lnTo>
                    <a:lnTo>
                      <a:pt x="12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2" y="25"/>
                    </a:lnTo>
                    <a:lnTo>
                      <a:pt x="3" y="25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33" name="Freeform 1229"/>
              <p:cNvSpPr>
                <a:spLocks/>
              </p:cNvSpPr>
              <p:nvPr/>
            </p:nvSpPr>
            <p:spPr bwMode="auto">
              <a:xfrm>
                <a:off x="512" y="1531"/>
                <a:ext cx="15" cy="26"/>
              </a:xfrm>
              <a:custGeom>
                <a:avLst/>
                <a:gdLst/>
                <a:ahLst/>
                <a:cxnLst>
                  <a:cxn ang="0">
                    <a:pos x="3" y="12"/>
                  </a:cxn>
                  <a:cxn ang="0">
                    <a:pos x="0" y="24"/>
                  </a:cxn>
                  <a:cxn ang="0">
                    <a:pos x="9" y="26"/>
                  </a:cxn>
                  <a:cxn ang="0">
                    <a:pos x="15" y="2"/>
                  </a:cxn>
                  <a:cxn ang="0">
                    <a:pos x="6" y="0"/>
                  </a:cxn>
                  <a:cxn ang="0">
                    <a:pos x="3" y="12"/>
                  </a:cxn>
                </a:cxnLst>
                <a:rect l="0" t="0" r="r" b="b"/>
                <a:pathLst>
                  <a:path w="15" h="26">
                    <a:moveTo>
                      <a:pt x="3" y="12"/>
                    </a:moveTo>
                    <a:lnTo>
                      <a:pt x="0" y="24"/>
                    </a:lnTo>
                    <a:lnTo>
                      <a:pt x="9" y="26"/>
                    </a:lnTo>
                    <a:lnTo>
                      <a:pt x="15" y="2"/>
                    </a:lnTo>
                    <a:lnTo>
                      <a:pt x="6" y="0"/>
                    </a:lnTo>
                    <a:lnTo>
                      <a:pt x="3" y="1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34" name="Freeform 1230"/>
              <p:cNvSpPr>
                <a:spLocks/>
              </p:cNvSpPr>
              <p:nvPr/>
            </p:nvSpPr>
            <p:spPr bwMode="auto">
              <a:xfrm>
                <a:off x="655" y="1475"/>
                <a:ext cx="26" cy="26"/>
              </a:xfrm>
              <a:custGeom>
                <a:avLst/>
                <a:gdLst/>
                <a:ahLst/>
                <a:cxnLst>
                  <a:cxn ang="0">
                    <a:pos x="18" y="25"/>
                  </a:cxn>
                  <a:cxn ang="0">
                    <a:pos x="21" y="22"/>
                  </a:cxn>
                  <a:cxn ang="0">
                    <a:pos x="27" y="13"/>
                  </a:cxn>
                  <a:cxn ang="0">
                    <a:pos x="6" y="0"/>
                  </a:cxn>
                  <a:cxn ang="0">
                    <a:pos x="0" y="9"/>
                  </a:cxn>
                  <a:cxn ang="0">
                    <a:pos x="3" y="5"/>
                  </a:cxn>
                  <a:cxn ang="0">
                    <a:pos x="18" y="25"/>
                  </a:cxn>
                  <a:cxn ang="0">
                    <a:pos x="20" y="23"/>
                  </a:cxn>
                  <a:cxn ang="0">
                    <a:pos x="21" y="22"/>
                  </a:cxn>
                  <a:cxn ang="0">
                    <a:pos x="18" y="25"/>
                  </a:cxn>
                </a:cxnLst>
                <a:rect l="0" t="0" r="r" b="b"/>
                <a:pathLst>
                  <a:path w="27" h="25">
                    <a:moveTo>
                      <a:pt x="18" y="25"/>
                    </a:moveTo>
                    <a:lnTo>
                      <a:pt x="21" y="22"/>
                    </a:lnTo>
                    <a:lnTo>
                      <a:pt x="27" y="13"/>
                    </a:lnTo>
                    <a:lnTo>
                      <a:pt x="6" y="0"/>
                    </a:lnTo>
                    <a:lnTo>
                      <a:pt x="0" y="9"/>
                    </a:lnTo>
                    <a:lnTo>
                      <a:pt x="3" y="5"/>
                    </a:lnTo>
                    <a:lnTo>
                      <a:pt x="18" y="25"/>
                    </a:lnTo>
                    <a:lnTo>
                      <a:pt x="20" y="23"/>
                    </a:lnTo>
                    <a:lnTo>
                      <a:pt x="21" y="22"/>
                    </a:lnTo>
                    <a:lnTo>
                      <a:pt x="18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35" name="Freeform 1231"/>
              <p:cNvSpPr>
                <a:spLocks/>
              </p:cNvSpPr>
              <p:nvPr/>
            </p:nvSpPr>
            <p:spPr bwMode="auto">
              <a:xfrm>
                <a:off x="643" y="1481"/>
                <a:ext cx="29" cy="32"/>
              </a:xfrm>
              <a:custGeom>
                <a:avLst/>
                <a:gdLst/>
                <a:ahLst/>
                <a:cxnLst>
                  <a:cxn ang="0">
                    <a:pos x="13" y="32"/>
                  </a:cxn>
                  <a:cxn ang="0">
                    <a:pos x="15" y="31"/>
                  </a:cxn>
                  <a:cxn ang="0">
                    <a:pos x="29" y="20"/>
                  </a:cxn>
                  <a:cxn ang="0">
                    <a:pos x="14" y="0"/>
                  </a:cxn>
                  <a:cxn ang="0">
                    <a:pos x="0" y="12"/>
                  </a:cxn>
                  <a:cxn ang="0">
                    <a:pos x="2" y="10"/>
                  </a:cxn>
                  <a:cxn ang="0">
                    <a:pos x="13" y="32"/>
                  </a:cxn>
                  <a:cxn ang="0">
                    <a:pos x="14" y="32"/>
                  </a:cxn>
                  <a:cxn ang="0">
                    <a:pos x="15" y="31"/>
                  </a:cxn>
                  <a:cxn ang="0">
                    <a:pos x="13" y="32"/>
                  </a:cxn>
                </a:cxnLst>
                <a:rect l="0" t="0" r="r" b="b"/>
                <a:pathLst>
                  <a:path w="29" h="32">
                    <a:moveTo>
                      <a:pt x="13" y="32"/>
                    </a:moveTo>
                    <a:lnTo>
                      <a:pt x="15" y="31"/>
                    </a:lnTo>
                    <a:lnTo>
                      <a:pt x="29" y="20"/>
                    </a:lnTo>
                    <a:lnTo>
                      <a:pt x="14" y="0"/>
                    </a:lnTo>
                    <a:lnTo>
                      <a:pt x="0" y="12"/>
                    </a:lnTo>
                    <a:lnTo>
                      <a:pt x="2" y="10"/>
                    </a:lnTo>
                    <a:lnTo>
                      <a:pt x="13" y="32"/>
                    </a:lnTo>
                    <a:lnTo>
                      <a:pt x="14" y="32"/>
                    </a:lnTo>
                    <a:lnTo>
                      <a:pt x="15" y="31"/>
                    </a:lnTo>
                    <a:lnTo>
                      <a:pt x="13" y="3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36" name="Freeform 1232"/>
              <p:cNvSpPr>
                <a:spLocks/>
              </p:cNvSpPr>
              <p:nvPr/>
            </p:nvSpPr>
            <p:spPr bwMode="auto">
              <a:xfrm>
                <a:off x="628" y="1491"/>
                <a:ext cx="29" cy="32"/>
              </a:xfrm>
              <a:custGeom>
                <a:avLst/>
                <a:gdLst/>
                <a:ahLst/>
                <a:cxnLst>
                  <a:cxn ang="0">
                    <a:pos x="8" y="32"/>
                  </a:cxn>
                  <a:cxn ang="0">
                    <a:pos x="11" y="31"/>
                  </a:cxn>
                  <a:cxn ang="0">
                    <a:pos x="29" y="22"/>
                  </a:cxn>
                  <a:cxn ang="0">
                    <a:pos x="18" y="0"/>
                  </a:cxn>
                  <a:cxn ang="0">
                    <a:pos x="0" y="9"/>
                  </a:cxn>
                  <a:cxn ang="0">
                    <a:pos x="4" y="8"/>
                  </a:cxn>
                  <a:cxn ang="0">
                    <a:pos x="8" y="32"/>
                  </a:cxn>
                  <a:cxn ang="0">
                    <a:pos x="10" y="32"/>
                  </a:cxn>
                  <a:cxn ang="0">
                    <a:pos x="11" y="31"/>
                  </a:cxn>
                  <a:cxn ang="0">
                    <a:pos x="8" y="32"/>
                  </a:cxn>
                </a:cxnLst>
                <a:rect l="0" t="0" r="r" b="b"/>
                <a:pathLst>
                  <a:path w="29" h="32">
                    <a:moveTo>
                      <a:pt x="8" y="32"/>
                    </a:moveTo>
                    <a:lnTo>
                      <a:pt x="11" y="31"/>
                    </a:lnTo>
                    <a:lnTo>
                      <a:pt x="29" y="22"/>
                    </a:lnTo>
                    <a:lnTo>
                      <a:pt x="18" y="0"/>
                    </a:lnTo>
                    <a:lnTo>
                      <a:pt x="0" y="9"/>
                    </a:lnTo>
                    <a:lnTo>
                      <a:pt x="4" y="8"/>
                    </a:lnTo>
                    <a:lnTo>
                      <a:pt x="8" y="32"/>
                    </a:lnTo>
                    <a:lnTo>
                      <a:pt x="10" y="32"/>
                    </a:lnTo>
                    <a:lnTo>
                      <a:pt x="11" y="31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37" name="Freeform 1233"/>
              <p:cNvSpPr>
                <a:spLocks/>
              </p:cNvSpPr>
              <p:nvPr/>
            </p:nvSpPr>
            <p:spPr bwMode="auto">
              <a:xfrm>
                <a:off x="631" y="1499"/>
                <a:ext cx="7" cy="24"/>
              </a:xfrm>
              <a:custGeom>
                <a:avLst/>
                <a:gdLst/>
                <a:ahLst/>
                <a:cxnLst>
                  <a:cxn ang="0">
                    <a:pos x="4" y="24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0" y="0"/>
                  </a:cxn>
                  <a:cxn ang="0">
                    <a:pos x="4" y="24"/>
                  </a:cxn>
                  <a:cxn ang="0">
                    <a:pos x="6" y="24"/>
                  </a:cxn>
                  <a:cxn ang="0">
                    <a:pos x="7" y="23"/>
                  </a:cxn>
                  <a:cxn ang="0">
                    <a:pos x="4" y="24"/>
                  </a:cxn>
                </a:cxnLst>
                <a:rect l="0" t="0" r="r" b="b"/>
                <a:pathLst>
                  <a:path w="7" h="24">
                    <a:moveTo>
                      <a:pt x="4" y="24"/>
                    </a:move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0"/>
                    </a:lnTo>
                    <a:lnTo>
                      <a:pt x="4" y="24"/>
                    </a:lnTo>
                    <a:lnTo>
                      <a:pt x="6" y="24"/>
                    </a:lnTo>
                    <a:lnTo>
                      <a:pt x="7" y="23"/>
                    </a:lnTo>
                    <a:lnTo>
                      <a:pt x="4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38" name="Freeform 1234"/>
              <p:cNvSpPr>
                <a:spLocks/>
              </p:cNvSpPr>
              <p:nvPr/>
            </p:nvSpPr>
            <p:spPr bwMode="auto">
              <a:xfrm>
                <a:off x="614" y="1499"/>
                <a:ext cx="20" cy="26"/>
              </a:xfrm>
              <a:custGeom>
                <a:avLst/>
                <a:gdLst/>
                <a:ahLst/>
                <a:cxnLst>
                  <a:cxn ang="0">
                    <a:pos x="4" y="27"/>
                  </a:cxn>
                  <a:cxn ang="0">
                    <a:pos x="4" y="27"/>
                  </a:cxn>
                  <a:cxn ang="0">
                    <a:pos x="21" y="24"/>
                  </a:cxn>
                  <a:cxn ang="0">
                    <a:pos x="17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4" y="27"/>
                  </a:cxn>
                </a:cxnLst>
                <a:rect l="0" t="0" r="r" b="b"/>
                <a:pathLst>
                  <a:path w="21" h="27">
                    <a:moveTo>
                      <a:pt x="4" y="27"/>
                    </a:moveTo>
                    <a:lnTo>
                      <a:pt x="4" y="27"/>
                    </a:lnTo>
                    <a:lnTo>
                      <a:pt x="21" y="24"/>
                    </a:lnTo>
                    <a:lnTo>
                      <a:pt x="17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4" y="2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39" name="Freeform 1235"/>
              <p:cNvSpPr>
                <a:spLocks/>
              </p:cNvSpPr>
              <p:nvPr/>
            </p:nvSpPr>
            <p:spPr bwMode="auto">
              <a:xfrm>
                <a:off x="594" y="1501"/>
                <a:ext cx="24" cy="28"/>
              </a:xfrm>
              <a:custGeom>
                <a:avLst/>
                <a:gdLst/>
                <a:ahLst/>
                <a:cxnLst>
                  <a:cxn ang="0">
                    <a:pos x="15" y="25"/>
                  </a:cxn>
                  <a:cxn ang="0">
                    <a:pos x="10" y="27"/>
                  </a:cxn>
                  <a:cxn ang="0">
                    <a:pos x="24" y="24"/>
                  </a:cxn>
                  <a:cxn ang="0">
                    <a:pos x="20" y="0"/>
                  </a:cxn>
                  <a:cxn ang="0">
                    <a:pos x="5" y="3"/>
                  </a:cxn>
                  <a:cxn ang="0">
                    <a:pos x="0" y="5"/>
                  </a:cxn>
                  <a:cxn ang="0">
                    <a:pos x="5" y="3"/>
                  </a:cxn>
                  <a:cxn ang="0">
                    <a:pos x="2" y="3"/>
                  </a:cxn>
                  <a:cxn ang="0">
                    <a:pos x="0" y="5"/>
                  </a:cxn>
                  <a:cxn ang="0">
                    <a:pos x="15" y="25"/>
                  </a:cxn>
                </a:cxnLst>
                <a:rect l="0" t="0" r="r" b="b"/>
                <a:pathLst>
                  <a:path w="24" h="27">
                    <a:moveTo>
                      <a:pt x="15" y="25"/>
                    </a:moveTo>
                    <a:lnTo>
                      <a:pt x="10" y="27"/>
                    </a:lnTo>
                    <a:lnTo>
                      <a:pt x="24" y="24"/>
                    </a:lnTo>
                    <a:lnTo>
                      <a:pt x="20" y="0"/>
                    </a:lnTo>
                    <a:lnTo>
                      <a:pt x="5" y="3"/>
                    </a:lnTo>
                    <a:lnTo>
                      <a:pt x="0" y="5"/>
                    </a:lnTo>
                    <a:lnTo>
                      <a:pt x="5" y="3"/>
                    </a:lnTo>
                    <a:lnTo>
                      <a:pt x="2" y="3"/>
                    </a:lnTo>
                    <a:lnTo>
                      <a:pt x="0" y="5"/>
                    </a:lnTo>
                    <a:lnTo>
                      <a:pt x="15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40" name="Freeform 1236"/>
              <p:cNvSpPr>
                <a:spLocks/>
              </p:cNvSpPr>
              <p:nvPr/>
            </p:nvSpPr>
            <p:spPr bwMode="auto">
              <a:xfrm>
                <a:off x="582" y="1507"/>
                <a:ext cx="27" cy="28"/>
              </a:xfrm>
              <a:custGeom>
                <a:avLst/>
                <a:gdLst/>
                <a:ahLst/>
                <a:cxnLst>
                  <a:cxn ang="0">
                    <a:pos x="18" y="28"/>
                  </a:cxn>
                  <a:cxn ang="0">
                    <a:pos x="16" y="29"/>
                  </a:cxn>
                  <a:cxn ang="0">
                    <a:pos x="28" y="20"/>
                  </a:cxn>
                  <a:cxn ang="0">
                    <a:pos x="13" y="0"/>
                  </a:cxn>
                  <a:cxn ang="0">
                    <a:pos x="2" y="9"/>
                  </a:cxn>
                  <a:cxn ang="0">
                    <a:pos x="0" y="10"/>
                  </a:cxn>
                  <a:cxn ang="0">
                    <a:pos x="18" y="28"/>
                  </a:cxn>
                </a:cxnLst>
                <a:rect l="0" t="0" r="r" b="b"/>
                <a:pathLst>
                  <a:path w="28" h="29">
                    <a:moveTo>
                      <a:pt x="18" y="28"/>
                    </a:moveTo>
                    <a:lnTo>
                      <a:pt x="16" y="29"/>
                    </a:lnTo>
                    <a:lnTo>
                      <a:pt x="28" y="20"/>
                    </a:lnTo>
                    <a:lnTo>
                      <a:pt x="13" y="0"/>
                    </a:lnTo>
                    <a:lnTo>
                      <a:pt x="2" y="9"/>
                    </a:lnTo>
                    <a:lnTo>
                      <a:pt x="0" y="10"/>
                    </a:lnTo>
                    <a:lnTo>
                      <a:pt x="18" y="2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41" name="Freeform 1237"/>
              <p:cNvSpPr>
                <a:spLocks/>
              </p:cNvSpPr>
              <p:nvPr/>
            </p:nvSpPr>
            <p:spPr bwMode="auto">
              <a:xfrm>
                <a:off x="582" y="1517"/>
                <a:ext cx="17" cy="18"/>
              </a:xfrm>
              <a:custGeom>
                <a:avLst/>
                <a:gdLst/>
                <a:ahLst/>
                <a:cxnLst>
                  <a:cxn ang="0">
                    <a:pos x="18" y="18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0" y="0"/>
                  </a:cxn>
                  <a:cxn ang="0">
                    <a:pos x="18" y="18"/>
                  </a:cxn>
                </a:cxnLst>
                <a:rect l="0" t="0" r="r" b="b"/>
                <a:pathLst>
                  <a:path w="18" h="18">
                    <a:moveTo>
                      <a:pt x="18" y="18"/>
                    </a:moveTo>
                    <a:lnTo>
                      <a:pt x="9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0" y="0"/>
                    </a:lnTo>
                    <a:lnTo>
                      <a:pt x="18" y="1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42" name="Freeform 1238"/>
              <p:cNvSpPr>
                <a:spLocks/>
              </p:cNvSpPr>
              <p:nvPr/>
            </p:nvSpPr>
            <p:spPr bwMode="auto">
              <a:xfrm>
                <a:off x="572" y="1517"/>
                <a:ext cx="27" cy="26"/>
              </a:xfrm>
              <a:custGeom>
                <a:avLst/>
                <a:gdLst/>
                <a:ahLst/>
                <a:cxnLst>
                  <a:cxn ang="0">
                    <a:pos x="22" y="23"/>
                  </a:cxn>
                  <a:cxn ang="0">
                    <a:pos x="19" y="26"/>
                  </a:cxn>
                  <a:cxn ang="0">
                    <a:pos x="28" y="18"/>
                  </a:cxn>
                  <a:cxn ang="0">
                    <a:pos x="10" y="0"/>
                  </a:cxn>
                  <a:cxn ang="0">
                    <a:pos x="2" y="8"/>
                  </a:cxn>
                  <a:cxn ang="0">
                    <a:pos x="0" y="11"/>
                  </a:cxn>
                  <a:cxn ang="0">
                    <a:pos x="2" y="8"/>
                  </a:cxn>
                  <a:cxn ang="0">
                    <a:pos x="1" y="10"/>
                  </a:cxn>
                  <a:cxn ang="0">
                    <a:pos x="0" y="11"/>
                  </a:cxn>
                  <a:cxn ang="0">
                    <a:pos x="22" y="23"/>
                  </a:cxn>
                </a:cxnLst>
                <a:rect l="0" t="0" r="r" b="b"/>
                <a:pathLst>
                  <a:path w="28" h="26">
                    <a:moveTo>
                      <a:pt x="22" y="23"/>
                    </a:moveTo>
                    <a:lnTo>
                      <a:pt x="19" y="26"/>
                    </a:lnTo>
                    <a:lnTo>
                      <a:pt x="28" y="18"/>
                    </a:lnTo>
                    <a:lnTo>
                      <a:pt x="10" y="0"/>
                    </a:lnTo>
                    <a:lnTo>
                      <a:pt x="2" y="8"/>
                    </a:lnTo>
                    <a:lnTo>
                      <a:pt x="0" y="11"/>
                    </a:lnTo>
                    <a:lnTo>
                      <a:pt x="2" y="8"/>
                    </a:lnTo>
                    <a:lnTo>
                      <a:pt x="1" y="10"/>
                    </a:lnTo>
                    <a:lnTo>
                      <a:pt x="0" y="11"/>
                    </a:lnTo>
                    <a:lnTo>
                      <a:pt x="22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43" name="Freeform 1239"/>
              <p:cNvSpPr>
                <a:spLocks/>
              </p:cNvSpPr>
              <p:nvPr/>
            </p:nvSpPr>
            <p:spPr bwMode="auto">
              <a:xfrm>
                <a:off x="565" y="1527"/>
                <a:ext cx="29" cy="26"/>
              </a:xfrm>
              <a:custGeom>
                <a:avLst/>
                <a:gdLst/>
                <a:ahLst/>
                <a:cxnLst>
                  <a:cxn ang="0">
                    <a:pos x="21" y="25"/>
                  </a:cxn>
                  <a:cxn ang="0">
                    <a:pos x="22" y="23"/>
                  </a:cxn>
                  <a:cxn ang="0">
                    <a:pos x="28" y="12"/>
                  </a:cxn>
                  <a:cxn ang="0">
                    <a:pos x="6" y="0"/>
                  </a:cxn>
                  <a:cxn ang="0">
                    <a:pos x="0" y="11"/>
                  </a:cxn>
                  <a:cxn ang="0">
                    <a:pos x="1" y="10"/>
                  </a:cxn>
                  <a:cxn ang="0">
                    <a:pos x="21" y="25"/>
                  </a:cxn>
                </a:cxnLst>
                <a:rect l="0" t="0" r="r" b="b"/>
                <a:pathLst>
                  <a:path w="28" h="25">
                    <a:moveTo>
                      <a:pt x="21" y="25"/>
                    </a:moveTo>
                    <a:lnTo>
                      <a:pt x="22" y="23"/>
                    </a:lnTo>
                    <a:lnTo>
                      <a:pt x="28" y="12"/>
                    </a:lnTo>
                    <a:lnTo>
                      <a:pt x="6" y="0"/>
                    </a:lnTo>
                    <a:lnTo>
                      <a:pt x="0" y="11"/>
                    </a:lnTo>
                    <a:lnTo>
                      <a:pt x="1" y="10"/>
                    </a:lnTo>
                    <a:lnTo>
                      <a:pt x="21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44" name="Freeform 1240"/>
              <p:cNvSpPr>
                <a:spLocks/>
              </p:cNvSpPr>
              <p:nvPr/>
            </p:nvSpPr>
            <p:spPr bwMode="auto">
              <a:xfrm>
                <a:off x="563" y="1537"/>
                <a:ext cx="24" cy="18"/>
              </a:xfrm>
              <a:custGeom>
                <a:avLst/>
                <a:gdLst/>
                <a:ahLst/>
                <a:cxnLst>
                  <a:cxn ang="0">
                    <a:pos x="10" y="11"/>
                  </a:cxn>
                  <a:cxn ang="0">
                    <a:pos x="20" y="18"/>
                  </a:cxn>
                  <a:cxn ang="0">
                    <a:pos x="23" y="15"/>
                  </a:cxn>
                  <a:cxn ang="0">
                    <a:pos x="3" y="0"/>
                  </a:cxn>
                  <a:cxn ang="0">
                    <a:pos x="0" y="4"/>
                  </a:cxn>
                  <a:cxn ang="0">
                    <a:pos x="10" y="11"/>
                  </a:cxn>
                </a:cxnLst>
                <a:rect l="0" t="0" r="r" b="b"/>
                <a:pathLst>
                  <a:path w="23" h="18">
                    <a:moveTo>
                      <a:pt x="10" y="11"/>
                    </a:moveTo>
                    <a:lnTo>
                      <a:pt x="20" y="18"/>
                    </a:lnTo>
                    <a:lnTo>
                      <a:pt x="23" y="15"/>
                    </a:lnTo>
                    <a:lnTo>
                      <a:pt x="3" y="0"/>
                    </a:lnTo>
                    <a:lnTo>
                      <a:pt x="0" y="4"/>
                    </a:lnTo>
                    <a:lnTo>
                      <a:pt x="10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45" name="Freeform 1241"/>
              <p:cNvSpPr>
                <a:spLocks/>
              </p:cNvSpPr>
              <p:nvPr/>
            </p:nvSpPr>
            <p:spPr bwMode="auto">
              <a:xfrm>
                <a:off x="616" y="1298"/>
                <a:ext cx="15" cy="26"/>
              </a:xfrm>
              <a:custGeom>
                <a:avLst/>
                <a:gdLst/>
                <a:ahLst/>
                <a:cxnLst>
                  <a:cxn ang="0">
                    <a:pos x="6" y="27"/>
                  </a:cxn>
                  <a:cxn ang="0">
                    <a:pos x="7" y="27"/>
                  </a:cxn>
                  <a:cxn ang="0">
                    <a:pos x="16" y="24"/>
                  </a:cxn>
                  <a:cxn ang="0">
                    <a:pos x="9" y="0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6" y="27"/>
                  </a:cxn>
                </a:cxnLst>
                <a:rect l="0" t="0" r="r" b="b"/>
                <a:pathLst>
                  <a:path w="16" h="27">
                    <a:moveTo>
                      <a:pt x="6" y="27"/>
                    </a:moveTo>
                    <a:lnTo>
                      <a:pt x="7" y="27"/>
                    </a:lnTo>
                    <a:lnTo>
                      <a:pt x="16" y="24"/>
                    </a:lnTo>
                    <a:lnTo>
                      <a:pt x="9" y="0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6" y="2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46" name="Freeform 1242"/>
              <p:cNvSpPr>
                <a:spLocks/>
              </p:cNvSpPr>
              <p:nvPr/>
            </p:nvSpPr>
            <p:spPr bwMode="auto">
              <a:xfrm>
                <a:off x="602" y="1300"/>
                <a:ext cx="19" cy="28"/>
              </a:xfrm>
              <a:custGeom>
                <a:avLst/>
                <a:gdLst/>
                <a:ahLst/>
                <a:cxnLst>
                  <a:cxn ang="0">
                    <a:pos x="1" y="27"/>
                  </a:cxn>
                  <a:cxn ang="0">
                    <a:pos x="5" y="27"/>
                  </a:cxn>
                  <a:cxn ang="0">
                    <a:pos x="19" y="24"/>
                  </a:cxn>
                  <a:cxn ang="0">
                    <a:pos x="14" y="0"/>
                  </a:cxn>
                  <a:cxn ang="0">
                    <a:pos x="0" y="3"/>
                  </a:cxn>
                  <a:cxn ang="0">
                    <a:pos x="4" y="3"/>
                  </a:cxn>
                  <a:cxn ang="0">
                    <a:pos x="1" y="27"/>
                  </a:cxn>
                  <a:cxn ang="0">
                    <a:pos x="3" y="27"/>
                  </a:cxn>
                  <a:cxn ang="0">
                    <a:pos x="5" y="27"/>
                  </a:cxn>
                  <a:cxn ang="0">
                    <a:pos x="1" y="27"/>
                  </a:cxn>
                </a:cxnLst>
                <a:rect l="0" t="0" r="r" b="b"/>
                <a:pathLst>
                  <a:path w="19" h="27">
                    <a:moveTo>
                      <a:pt x="1" y="27"/>
                    </a:moveTo>
                    <a:lnTo>
                      <a:pt x="5" y="27"/>
                    </a:lnTo>
                    <a:lnTo>
                      <a:pt x="19" y="24"/>
                    </a:lnTo>
                    <a:lnTo>
                      <a:pt x="14" y="0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1" y="27"/>
                    </a:lnTo>
                    <a:lnTo>
                      <a:pt x="3" y="27"/>
                    </a:lnTo>
                    <a:lnTo>
                      <a:pt x="5" y="27"/>
                    </a:lnTo>
                    <a:lnTo>
                      <a:pt x="1" y="2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47" name="Freeform 1243"/>
              <p:cNvSpPr>
                <a:spLocks/>
              </p:cNvSpPr>
              <p:nvPr/>
            </p:nvSpPr>
            <p:spPr bwMode="auto">
              <a:xfrm>
                <a:off x="578" y="1300"/>
                <a:ext cx="27" cy="28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5" y="25"/>
                  </a:cxn>
                  <a:cxn ang="0">
                    <a:pos x="25" y="27"/>
                  </a:cxn>
                  <a:cxn ang="0">
                    <a:pos x="28" y="3"/>
                  </a:cxn>
                  <a:cxn ang="0">
                    <a:pos x="7" y="0"/>
                  </a:cxn>
                  <a:cxn ang="0">
                    <a:pos x="12" y="2"/>
                  </a:cxn>
                  <a:cxn ang="0">
                    <a:pos x="0" y="23"/>
                  </a:cxn>
                  <a:cxn ang="0">
                    <a:pos x="2" y="24"/>
                  </a:cxn>
                  <a:cxn ang="0">
                    <a:pos x="5" y="25"/>
                  </a:cxn>
                  <a:cxn ang="0">
                    <a:pos x="0" y="23"/>
                  </a:cxn>
                </a:cxnLst>
                <a:rect l="0" t="0" r="r" b="b"/>
                <a:pathLst>
                  <a:path w="28" h="27">
                    <a:moveTo>
                      <a:pt x="0" y="23"/>
                    </a:moveTo>
                    <a:lnTo>
                      <a:pt x="5" y="25"/>
                    </a:lnTo>
                    <a:lnTo>
                      <a:pt x="25" y="27"/>
                    </a:lnTo>
                    <a:lnTo>
                      <a:pt x="28" y="3"/>
                    </a:lnTo>
                    <a:lnTo>
                      <a:pt x="7" y="0"/>
                    </a:lnTo>
                    <a:lnTo>
                      <a:pt x="12" y="2"/>
                    </a:lnTo>
                    <a:lnTo>
                      <a:pt x="0" y="23"/>
                    </a:lnTo>
                    <a:lnTo>
                      <a:pt x="2" y="24"/>
                    </a:lnTo>
                    <a:lnTo>
                      <a:pt x="5" y="25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48" name="Freeform 1244"/>
              <p:cNvSpPr>
                <a:spLocks/>
              </p:cNvSpPr>
              <p:nvPr/>
            </p:nvSpPr>
            <p:spPr bwMode="auto">
              <a:xfrm>
                <a:off x="578" y="1302"/>
                <a:ext cx="12" cy="24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12" y="0"/>
                  </a:cxn>
                  <a:cxn ang="0">
                    <a:pos x="0" y="21"/>
                  </a:cxn>
                  <a:cxn ang="0">
                    <a:pos x="2" y="22"/>
                  </a:cxn>
                  <a:cxn ang="0">
                    <a:pos x="5" y="23"/>
                  </a:cxn>
                  <a:cxn ang="0">
                    <a:pos x="0" y="21"/>
                  </a:cxn>
                </a:cxnLst>
                <a:rect l="0" t="0" r="r" b="b"/>
                <a:pathLst>
                  <a:path w="12" h="23">
                    <a:moveTo>
                      <a:pt x="0" y="21"/>
                    </a:moveTo>
                    <a:lnTo>
                      <a:pt x="6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12" y="0"/>
                    </a:lnTo>
                    <a:lnTo>
                      <a:pt x="0" y="21"/>
                    </a:lnTo>
                    <a:lnTo>
                      <a:pt x="2" y="22"/>
                    </a:lnTo>
                    <a:lnTo>
                      <a:pt x="5" y="23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49" name="Freeform 1245"/>
              <p:cNvSpPr>
                <a:spLocks/>
              </p:cNvSpPr>
              <p:nvPr/>
            </p:nvSpPr>
            <p:spPr bwMode="auto">
              <a:xfrm>
                <a:off x="560" y="1290"/>
                <a:ext cx="32" cy="34"/>
              </a:xfrm>
              <a:custGeom>
                <a:avLst/>
                <a:gdLst/>
                <a:ahLst/>
                <a:cxnLst>
                  <a:cxn ang="0">
                    <a:pos x="1" y="23"/>
                  </a:cxn>
                  <a:cxn ang="0">
                    <a:pos x="0" y="22"/>
                  </a:cxn>
                  <a:cxn ang="0">
                    <a:pos x="19" y="33"/>
                  </a:cxn>
                  <a:cxn ang="0">
                    <a:pos x="31" y="12"/>
                  </a:cxn>
                  <a:cxn ang="0">
                    <a:pos x="12" y="0"/>
                  </a:cxn>
                  <a:cxn ang="0">
                    <a:pos x="10" y="0"/>
                  </a:cxn>
                  <a:cxn ang="0">
                    <a:pos x="1" y="23"/>
                  </a:cxn>
                </a:cxnLst>
                <a:rect l="0" t="0" r="r" b="b"/>
                <a:pathLst>
                  <a:path w="31" h="33">
                    <a:moveTo>
                      <a:pt x="1" y="23"/>
                    </a:moveTo>
                    <a:lnTo>
                      <a:pt x="0" y="22"/>
                    </a:lnTo>
                    <a:lnTo>
                      <a:pt x="19" y="33"/>
                    </a:lnTo>
                    <a:lnTo>
                      <a:pt x="31" y="12"/>
                    </a:lnTo>
                    <a:lnTo>
                      <a:pt x="12" y="0"/>
                    </a:lnTo>
                    <a:lnTo>
                      <a:pt x="10" y="0"/>
                    </a:lnTo>
                    <a:lnTo>
                      <a:pt x="1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50" name="Freeform 1246"/>
              <p:cNvSpPr>
                <a:spLocks/>
              </p:cNvSpPr>
              <p:nvPr/>
            </p:nvSpPr>
            <p:spPr bwMode="auto">
              <a:xfrm>
                <a:off x="537" y="1280"/>
                <a:ext cx="32" cy="34"/>
              </a:xfrm>
              <a:custGeom>
                <a:avLst/>
                <a:gdLst/>
                <a:ahLst/>
                <a:cxnLst>
                  <a:cxn ang="0">
                    <a:pos x="1" y="24"/>
                  </a:cxn>
                  <a:cxn ang="0">
                    <a:pos x="0" y="24"/>
                  </a:cxn>
                  <a:cxn ang="0">
                    <a:pos x="23" y="33"/>
                  </a:cxn>
                  <a:cxn ang="0">
                    <a:pos x="32" y="10"/>
                  </a:cxn>
                  <a:cxn ang="0">
                    <a:pos x="8" y="1"/>
                  </a:cxn>
                  <a:cxn ang="0">
                    <a:pos x="7" y="0"/>
                  </a:cxn>
                  <a:cxn ang="0">
                    <a:pos x="1" y="24"/>
                  </a:cxn>
                </a:cxnLst>
                <a:rect l="0" t="0" r="r" b="b"/>
                <a:pathLst>
                  <a:path w="32" h="33">
                    <a:moveTo>
                      <a:pt x="1" y="24"/>
                    </a:moveTo>
                    <a:lnTo>
                      <a:pt x="0" y="24"/>
                    </a:lnTo>
                    <a:lnTo>
                      <a:pt x="23" y="33"/>
                    </a:lnTo>
                    <a:lnTo>
                      <a:pt x="32" y="10"/>
                    </a:lnTo>
                    <a:lnTo>
                      <a:pt x="8" y="1"/>
                    </a:lnTo>
                    <a:lnTo>
                      <a:pt x="7" y="0"/>
                    </a:lnTo>
                    <a:lnTo>
                      <a:pt x="1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51" name="Freeform 1247"/>
              <p:cNvSpPr>
                <a:spLocks/>
              </p:cNvSpPr>
              <p:nvPr/>
            </p:nvSpPr>
            <p:spPr bwMode="auto">
              <a:xfrm>
                <a:off x="524" y="1276"/>
                <a:ext cx="20" cy="28"/>
              </a:xfrm>
              <a:custGeom>
                <a:avLst/>
                <a:gdLst/>
                <a:ahLst/>
                <a:cxnLst>
                  <a:cxn ang="0">
                    <a:pos x="9" y="25"/>
                  </a:cxn>
                  <a:cxn ang="0">
                    <a:pos x="1" y="25"/>
                  </a:cxn>
                  <a:cxn ang="0">
                    <a:pos x="15" y="28"/>
                  </a:cxn>
                  <a:cxn ang="0">
                    <a:pos x="21" y="4"/>
                  </a:cxn>
                  <a:cxn ang="0">
                    <a:pos x="7" y="1"/>
                  </a:cxn>
                  <a:cxn ang="0">
                    <a:pos x="0" y="2"/>
                  </a:cxn>
                  <a:cxn ang="0">
                    <a:pos x="7" y="1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9" y="25"/>
                  </a:cxn>
                </a:cxnLst>
                <a:rect l="0" t="0" r="r" b="b"/>
                <a:pathLst>
                  <a:path w="21" h="28">
                    <a:moveTo>
                      <a:pt x="9" y="25"/>
                    </a:moveTo>
                    <a:lnTo>
                      <a:pt x="1" y="25"/>
                    </a:lnTo>
                    <a:lnTo>
                      <a:pt x="15" y="28"/>
                    </a:lnTo>
                    <a:lnTo>
                      <a:pt x="21" y="4"/>
                    </a:lnTo>
                    <a:lnTo>
                      <a:pt x="7" y="1"/>
                    </a:lnTo>
                    <a:lnTo>
                      <a:pt x="0" y="2"/>
                    </a:lnTo>
                    <a:lnTo>
                      <a:pt x="7" y="1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52" name="Freeform 1248"/>
              <p:cNvSpPr>
                <a:spLocks/>
              </p:cNvSpPr>
              <p:nvPr/>
            </p:nvSpPr>
            <p:spPr bwMode="auto">
              <a:xfrm>
                <a:off x="524" y="1276"/>
                <a:ext cx="10" cy="26"/>
              </a:xfrm>
              <a:custGeom>
                <a:avLst/>
                <a:gdLst/>
                <a:ahLst/>
                <a:cxnLst>
                  <a:cxn ang="0">
                    <a:pos x="9" y="25"/>
                  </a:cxn>
                  <a:cxn ang="0">
                    <a:pos x="4" y="13"/>
                  </a:cxn>
                  <a:cxn ang="0">
                    <a:pos x="4" y="13"/>
                  </a:cxn>
                  <a:cxn ang="0">
                    <a:pos x="4" y="13"/>
                  </a:cxn>
                  <a:cxn ang="0">
                    <a:pos x="4" y="13"/>
                  </a:cxn>
                  <a:cxn ang="0">
                    <a:pos x="0" y="2"/>
                  </a:cxn>
                  <a:cxn ang="0">
                    <a:pos x="7" y="1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9" y="25"/>
                  </a:cxn>
                </a:cxnLst>
                <a:rect l="0" t="0" r="r" b="b"/>
                <a:pathLst>
                  <a:path w="9" h="25">
                    <a:moveTo>
                      <a:pt x="9" y="25"/>
                    </a:moveTo>
                    <a:lnTo>
                      <a:pt x="4" y="13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4" y="13"/>
                    </a:lnTo>
                    <a:lnTo>
                      <a:pt x="0" y="2"/>
                    </a:lnTo>
                    <a:lnTo>
                      <a:pt x="7" y="1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53" name="Freeform 1249"/>
              <p:cNvSpPr>
                <a:spLocks/>
              </p:cNvSpPr>
              <p:nvPr/>
            </p:nvSpPr>
            <p:spPr bwMode="auto">
              <a:xfrm>
                <a:off x="507" y="1278"/>
                <a:ext cx="27" cy="30"/>
              </a:xfrm>
              <a:custGeom>
                <a:avLst/>
                <a:gdLst/>
                <a:ahLst/>
                <a:cxnLst>
                  <a:cxn ang="0">
                    <a:pos x="13" y="28"/>
                  </a:cxn>
                  <a:cxn ang="0">
                    <a:pos x="11" y="29"/>
                  </a:cxn>
                  <a:cxn ang="0">
                    <a:pos x="26" y="23"/>
                  </a:cxn>
                  <a:cxn ang="0">
                    <a:pos x="17" y="0"/>
                  </a:cxn>
                  <a:cxn ang="0">
                    <a:pos x="2" y="6"/>
                  </a:cxn>
                  <a:cxn ang="0">
                    <a:pos x="0" y="6"/>
                  </a:cxn>
                  <a:cxn ang="0">
                    <a:pos x="13" y="28"/>
                  </a:cxn>
                </a:cxnLst>
                <a:rect l="0" t="0" r="r" b="b"/>
                <a:pathLst>
                  <a:path w="26" h="29">
                    <a:moveTo>
                      <a:pt x="13" y="28"/>
                    </a:moveTo>
                    <a:lnTo>
                      <a:pt x="11" y="29"/>
                    </a:lnTo>
                    <a:lnTo>
                      <a:pt x="26" y="23"/>
                    </a:lnTo>
                    <a:lnTo>
                      <a:pt x="17" y="0"/>
                    </a:lnTo>
                    <a:lnTo>
                      <a:pt x="2" y="6"/>
                    </a:lnTo>
                    <a:lnTo>
                      <a:pt x="0" y="6"/>
                    </a:lnTo>
                    <a:lnTo>
                      <a:pt x="13" y="2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54" name="Freeform 1250"/>
              <p:cNvSpPr>
                <a:spLocks/>
              </p:cNvSpPr>
              <p:nvPr/>
            </p:nvSpPr>
            <p:spPr bwMode="auto">
              <a:xfrm>
                <a:off x="491" y="1284"/>
                <a:ext cx="27" cy="32"/>
              </a:xfrm>
              <a:custGeom>
                <a:avLst/>
                <a:gdLst/>
                <a:ahLst/>
                <a:cxnLst>
                  <a:cxn ang="0">
                    <a:pos x="8" y="32"/>
                  </a:cxn>
                  <a:cxn ang="0">
                    <a:pos x="13" y="31"/>
                  </a:cxn>
                  <a:cxn ang="0">
                    <a:pos x="27" y="22"/>
                  </a:cxn>
                  <a:cxn ang="0">
                    <a:pos x="14" y="0"/>
                  </a:cxn>
                  <a:cxn ang="0">
                    <a:pos x="0" y="9"/>
                  </a:cxn>
                  <a:cxn ang="0">
                    <a:pos x="4" y="7"/>
                  </a:cxn>
                  <a:cxn ang="0">
                    <a:pos x="8" y="32"/>
                  </a:cxn>
                  <a:cxn ang="0">
                    <a:pos x="10" y="32"/>
                  </a:cxn>
                  <a:cxn ang="0">
                    <a:pos x="13" y="31"/>
                  </a:cxn>
                  <a:cxn ang="0">
                    <a:pos x="8" y="32"/>
                  </a:cxn>
                </a:cxnLst>
                <a:rect l="0" t="0" r="r" b="b"/>
                <a:pathLst>
                  <a:path w="27" h="32">
                    <a:moveTo>
                      <a:pt x="8" y="32"/>
                    </a:moveTo>
                    <a:lnTo>
                      <a:pt x="13" y="31"/>
                    </a:lnTo>
                    <a:lnTo>
                      <a:pt x="27" y="22"/>
                    </a:lnTo>
                    <a:lnTo>
                      <a:pt x="14" y="0"/>
                    </a:lnTo>
                    <a:lnTo>
                      <a:pt x="0" y="9"/>
                    </a:lnTo>
                    <a:lnTo>
                      <a:pt x="4" y="7"/>
                    </a:lnTo>
                    <a:lnTo>
                      <a:pt x="8" y="32"/>
                    </a:lnTo>
                    <a:lnTo>
                      <a:pt x="10" y="32"/>
                    </a:lnTo>
                    <a:lnTo>
                      <a:pt x="13" y="31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55" name="Freeform 1251"/>
              <p:cNvSpPr>
                <a:spLocks/>
              </p:cNvSpPr>
              <p:nvPr/>
            </p:nvSpPr>
            <p:spPr bwMode="auto">
              <a:xfrm>
                <a:off x="483" y="1292"/>
                <a:ext cx="17" cy="28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4" y="28"/>
                  </a:cxn>
                  <a:cxn ang="0">
                    <a:pos x="18" y="25"/>
                  </a:cxn>
                  <a:cxn ang="0">
                    <a:pos x="14" y="0"/>
                  </a:cxn>
                  <a:cxn ang="0">
                    <a:pos x="0" y="3"/>
                  </a:cxn>
                  <a:cxn ang="0">
                    <a:pos x="5" y="3"/>
                  </a:cxn>
                  <a:cxn ang="0">
                    <a:pos x="0" y="27"/>
                  </a:cxn>
                  <a:cxn ang="0">
                    <a:pos x="2" y="28"/>
                  </a:cxn>
                  <a:cxn ang="0">
                    <a:pos x="4" y="28"/>
                  </a:cxn>
                  <a:cxn ang="0">
                    <a:pos x="0" y="27"/>
                  </a:cxn>
                </a:cxnLst>
                <a:rect l="0" t="0" r="r" b="b"/>
                <a:pathLst>
                  <a:path w="18" h="28">
                    <a:moveTo>
                      <a:pt x="0" y="27"/>
                    </a:moveTo>
                    <a:lnTo>
                      <a:pt x="4" y="28"/>
                    </a:lnTo>
                    <a:lnTo>
                      <a:pt x="18" y="25"/>
                    </a:lnTo>
                    <a:lnTo>
                      <a:pt x="14" y="0"/>
                    </a:lnTo>
                    <a:lnTo>
                      <a:pt x="0" y="3"/>
                    </a:lnTo>
                    <a:lnTo>
                      <a:pt x="5" y="3"/>
                    </a:lnTo>
                    <a:lnTo>
                      <a:pt x="0" y="27"/>
                    </a:lnTo>
                    <a:lnTo>
                      <a:pt x="2" y="28"/>
                    </a:lnTo>
                    <a:lnTo>
                      <a:pt x="4" y="28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56" name="Freeform 1252"/>
              <p:cNvSpPr>
                <a:spLocks/>
              </p:cNvSpPr>
              <p:nvPr/>
            </p:nvSpPr>
            <p:spPr bwMode="auto">
              <a:xfrm>
                <a:off x="483" y="1294"/>
                <a:ext cx="5" cy="26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5" y="0"/>
                  </a:cxn>
                  <a:cxn ang="0">
                    <a:pos x="0" y="24"/>
                  </a:cxn>
                  <a:cxn ang="0">
                    <a:pos x="2" y="25"/>
                  </a:cxn>
                  <a:cxn ang="0">
                    <a:pos x="4" y="25"/>
                  </a:cxn>
                  <a:cxn ang="0">
                    <a:pos x="0" y="24"/>
                  </a:cxn>
                </a:cxnLst>
                <a:rect l="0" t="0" r="r" b="b"/>
                <a:pathLst>
                  <a:path w="5" h="25">
                    <a:moveTo>
                      <a:pt x="0" y="24"/>
                    </a:move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5" y="0"/>
                    </a:lnTo>
                    <a:lnTo>
                      <a:pt x="0" y="24"/>
                    </a:lnTo>
                    <a:lnTo>
                      <a:pt x="2" y="25"/>
                    </a:lnTo>
                    <a:lnTo>
                      <a:pt x="4" y="25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57" name="Freeform 1253"/>
              <p:cNvSpPr>
                <a:spLocks/>
              </p:cNvSpPr>
              <p:nvPr/>
            </p:nvSpPr>
            <p:spPr bwMode="auto">
              <a:xfrm>
                <a:off x="466" y="1292"/>
                <a:ext cx="22" cy="26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5" y="24"/>
                  </a:cxn>
                  <a:cxn ang="0">
                    <a:pos x="17" y="26"/>
                  </a:cxn>
                  <a:cxn ang="0">
                    <a:pos x="22" y="2"/>
                  </a:cxn>
                  <a:cxn ang="0">
                    <a:pos x="10" y="0"/>
                  </a:cxn>
                  <a:cxn ang="0">
                    <a:pos x="14" y="1"/>
                  </a:cxn>
                  <a:cxn ang="0">
                    <a:pos x="0" y="23"/>
                  </a:cxn>
                  <a:cxn ang="0">
                    <a:pos x="3" y="23"/>
                  </a:cxn>
                  <a:cxn ang="0">
                    <a:pos x="5" y="24"/>
                  </a:cxn>
                  <a:cxn ang="0">
                    <a:pos x="0" y="23"/>
                  </a:cxn>
                </a:cxnLst>
                <a:rect l="0" t="0" r="r" b="b"/>
                <a:pathLst>
                  <a:path w="22" h="26">
                    <a:moveTo>
                      <a:pt x="0" y="23"/>
                    </a:moveTo>
                    <a:lnTo>
                      <a:pt x="5" y="24"/>
                    </a:lnTo>
                    <a:lnTo>
                      <a:pt x="17" y="26"/>
                    </a:lnTo>
                    <a:lnTo>
                      <a:pt x="22" y="2"/>
                    </a:lnTo>
                    <a:lnTo>
                      <a:pt x="10" y="0"/>
                    </a:lnTo>
                    <a:lnTo>
                      <a:pt x="14" y="1"/>
                    </a:lnTo>
                    <a:lnTo>
                      <a:pt x="0" y="23"/>
                    </a:lnTo>
                    <a:lnTo>
                      <a:pt x="3" y="23"/>
                    </a:lnTo>
                    <a:lnTo>
                      <a:pt x="5" y="24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58" name="Freeform 1254"/>
              <p:cNvSpPr>
                <a:spLocks/>
              </p:cNvSpPr>
              <p:nvPr/>
            </p:nvSpPr>
            <p:spPr bwMode="auto">
              <a:xfrm>
                <a:off x="452" y="1284"/>
                <a:ext cx="27" cy="32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0" y="22"/>
                  </a:cxn>
                  <a:cxn ang="0">
                    <a:pos x="13" y="31"/>
                  </a:cxn>
                  <a:cxn ang="0">
                    <a:pos x="27" y="9"/>
                  </a:cxn>
                  <a:cxn ang="0">
                    <a:pos x="14" y="0"/>
                  </a:cxn>
                  <a:cxn ang="0">
                    <a:pos x="14" y="1"/>
                  </a:cxn>
                  <a:cxn ang="0">
                    <a:pos x="0" y="21"/>
                  </a:cxn>
                </a:cxnLst>
                <a:rect l="0" t="0" r="r" b="b"/>
                <a:pathLst>
                  <a:path w="27" h="31">
                    <a:moveTo>
                      <a:pt x="0" y="21"/>
                    </a:moveTo>
                    <a:lnTo>
                      <a:pt x="0" y="22"/>
                    </a:lnTo>
                    <a:lnTo>
                      <a:pt x="13" y="31"/>
                    </a:lnTo>
                    <a:lnTo>
                      <a:pt x="27" y="9"/>
                    </a:lnTo>
                    <a:lnTo>
                      <a:pt x="14" y="0"/>
                    </a:lnTo>
                    <a:lnTo>
                      <a:pt x="14" y="1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59" name="Freeform 1255"/>
              <p:cNvSpPr>
                <a:spLocks/>
              </p:cNvSpPr>
              <p:nvPr/>
            </p:nvSpPr>
            <p:spPr bwMode="auto">
              <a:xfrm>
                <a:off x="444" y="1278"/>
                <a:ext cx="22" cy="28"/>
              </a:xfrm>
              <a:custGeom>
                <a:avLst/>
                <a:gdLst/>
                <a:ahLst/>
                <a:cxnLst>
                  <a:cxn ang="0">
                    <a:pos x="3" y="24"/>
                  </a:cxn>
                  <a:cxn ang="0">
                    <a:pos x="0" y="22"/>
                  </a:cxn>
                  <a:cxn ang="0">
                    <a:pos x="9" y="28"/>
                  </a:cxn>
                  <a:cxn ang="0">
                    <a:pos x="23" y="8"/>
                  </a:cxn>
                  <a:cxn ang="0">
                    <a:pos x="14" y="2"/>
                  </a:cxn>
                  <a:cxn ang="0">
                    <a:pos x="11" y="0"/>
                  </a:cxn>
                  <a:cxn ang="0">
                    <a:pos x="14" y="2"/>
                  </a:cxn>
                  <a:cxn ang="0">
                    <a:pos x="13" y="1"/>
                  </a:cxn>
                  <a:cxn ang="0">
                    <a:pos x="11" y="0"/>
                  </a:cxn>
                  <a:cxn ang="0">
                    <a:pos x="3" y="24"/>
                  </a:cxn>
                </a:cxnLst>
                <a:rect l="0" t="0" r="r" b="b"/>
                <a:pathLst>
                  <a:path w="23" h="28">
                    <a:moveTo>
                      <a:pt x="3" y="24"/>
                    </a:moveTo>
                    <a:lnTo>
                      <a:pt x="0" y="22"/>
                    </a:lnTo>
                    <a:lnTo>
                      <a:pt x="9" y="28"/>
                    </a:lnTo>
                    <a:lnTo>
                      <a:pt x="23" y="8"/>
                    </a:lnTo>
                    <a:lnTo>
                      <a:pt x="14" y="2"/>
                    </a:lnTo>
                    <a:lnTo>
                      <a:pt x="11" y="0"/>
                    </a:lnTo>
                    <a:lnTo>
                      <a:pt x="14" y="2"/>
                    </a:lnTo>
                    <a:lnTo>
                      <a:pt x="13" y="1"/>
                    </a:lnTo>
                    <a:lnTo>
                      <a:pt x="11" y="0"/>
                    </a:lnTo>
                    <a:lnTo>
                      <a:pt x="3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60" name="Freeform 1256"/>
              <p:cNvSpPr>
                <a:spLocks/>
              </p:cNvSpPr>
              <p:nvPr/>
            </p:nvSpPr>
            <p:spPr bwMode="auto">
              <a:xfrm>
                <a:off x="445" y="1278"/>
                <a:ext cx="12" cy="24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8" y="0"/>
                  </a:cxn>
                  <a:cxn ang="0">
                    <a:pos x="11" y="2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0" y="24"/>
                  </a:cxn>
                </a:cxnLst>
                <a:rect l="0" t="0" r="r" b="b"/>
                <a:pathLst>
                  <a:path w="11" h="24">
                    <a:moveTo>
                      <a:pt x="0" y="24"/>
                    </a:move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8" y="0"/>
                    </a:lnTo>
                    <a:lnTo>
                      <a:pt x="11" y="2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61" name="Freeform 1257"/>
              <p:cNvSpPr>
                <a:spLocks/>
              </p:cNvSpPr>
              <p:nvPr/>
            </p:nvSpPr>
            <p:spPr bwMode="auto">
              <a:xfrm>
                <a:off x="439" y="1274"/>
                <a:ext cx="15" cy="28"/>
              </a:xfrm>
              <a:custGeom>
                <a:avLst/>
                <a:gdLst/>
                <a:ahLst/>
                <a:cxnLst>
                  <a:cxn ang="0">
                    <a:pos x="7" y="25"/>
                  </a:cxn>
                  <a:cxn ang="0">
                    <a:pos x="0" y="25"/>
                  </a:cxn>
                  <a:cxn ang="0">
                    <a:pos x="8" y="28"/>
                  </a:cxn>
                  <a:cxn ang="0">
                    <a:pos x="16" y="4"/>
                  </a:cxn>
                  <a:cxn ang="0">
                    <a:pos x="7" y="1"/>
                  </a:cxn>
                  <a:cxn ang="0">
                    <a:pos x="0" y="1"/>
                  </a:cxn>
                  <a:cxn ang="0">
                    <a:pos x="7" y="1"/>
                  </a:cxn>
                  <a:cxn ang="0">
                    <a:pos x="3" y="0"/>
                  </a:cxn>
                  <a:cxn ang="0">
                    <a:pos x="0" y="1"/>
                  </a:cxn>
                  <a:cxn ang="0">
                    <a:pos x="7" y="25"/>
                  </a:cxn>
                </a:cxnLst>
                <a:rect l="0" t="0" r="r" b="b"/>
                <a:pathLst>
                  <a:path w="16" h="28">
                    <a:moveTo>
                      <a:pt x="7" y="25"/>
                    </a:moveTo>
                    <a:lnTo>
                      <a:pt x="0" y="25"/>
                    </a:lnTo>
                    <a:lnTo>
                      <a:pt x="8" y="28"/>
                    </a:lnTo>
                    <a:lnTo>
                      <a:pt x="16" y="4"/>
                    </a:lnTo>
                    <a:lnTo>
                      <a:pt x="7" y="1"/>
                    </a:lnTo>
                    <a:lnTo>
                      <a:pt x="0" y="1"/>
                    </a:lnTo>
                    <a:lnTo>
                      <a:pt x="7" y="1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7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62" name="Freeform 1258"/>
              <p:cNvSpPr>
                <a:spLocks/>
              </p:cNvSpPr>
              <p:nvPr/>
            </p:nvSpPr>
            <p:spPr bwMode="auto">
              <a:xfrm>
                <a:off x="430" y="1274"/>
                <a:ext cx="15" cy="28"/>
              </a:xfrm>
              <a:custGeom>
                <a:avLst/>
                <a:gdLst/>
                <a:ahLst/>
                <a:cxnLst>
                  <a:cxn ang="0">
                    <a:pos x="7" y="27"/>
                  </a:cxn>
                  <a:cxn ang="0">
                    <a:pos x="8" y="27"/>
                  </a:cxn>
                  <a:cxn ang="0">
                    <a:pos x="16" y="24"/>
                  </a:cxn>
                  <a:cxn ang="0">
                    <a:pos x="9" y="0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7" y="27"/>
                  </a:cxn>
                </a:cxnLst>
                <a:rect l="0" t="0" r="r" b="b"/>
                <a:pathLst>
                  <a:path w="16" h="27">
                    <a:moveTo>
                      <a:pt x="7" y="27"/>
                    </a:moveTo>
                    <a:lnTo>
                      <a:pt x="8" y="27"/>
                    </a:lnTo>
                    <a:lnTo>
                      <a:pt x="16" y="24"/>
                    </a:lnTo>
                    <a:lnTo>
                      <a:pt x="9" y="0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7" y="2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63" name="Freeform 1259"/>
              <p:cNvSpPr>
                <a:spLocks/>
              </p:cNvSpPr>
              <p:nvPr/>
            </p:nvSpPr>
            <p:spPr bwMode="auto">
              <a:xfrm>
                <a:off x="418" y="1278"/>
                <a:ext cx="19" cy="28"/>
              </a:xfrm>
              <a:custGeom>
                <a:avLst/>
                <a:gdLst/>
                <a:ahLst/>
                <a:cxnLst>
                  <a:cxn ang="0">
                    <a:pos x="3" y="28"/>
                  </a:cxn>
                  <a:cxn ang="0">
                    <a:pos x="6" y="27"/>
                  </a:cxn>
                  <a:cxn ang="0">
                    <a:pos x="18" y="24"/>
                  </a:cxn>
                  <a:cxn ang="0">
                    <a:pos x="12" y="0"/>
                  </a:cxn>
                  <a:cxn ang="0">
                    <a:pos x="0" y="3"/>
                  </a:cxn>
                  <a:cxn ang="0">
                    <a:pos x="3" y="3"/>
                  </a:cxn>
                  <a:cxn ang="0">
                    <a:pos x="3" y="28"/>
                  </a:cxn>
                  <a:cxn ang="0">
                    <a:pos x="4" y="28"/>
                  </a:cxn>
                  <a:cxn ang="0">
                    <a:pos x="6" y="27"/>
                  </a:cxn>
                  <a:cxn ang="0">
                    <a:pos x="3" y="28"/>
                  </a:cxn>
                </a:cxnLst>
                <a:rect l="0" t="0" r="r" b="b"/>
                <a:pathLst>
                  <a:path w="18" h="28">
                    <a:moveTo>
                      <a:pt x="3" y="28"/>
                    </a:moveTo>
                    <a:lnTo>
                      <a:pt x="6" y="27"/>
                    </a:lnTo>
                    <a:lnTo>
                      <a:pt x="18" y="24"/>
                    </a:lnTo>
                    <a:lnTo>
                      <a:pt x="12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28"/>
                    </a:lnTo>
                    <a:lnTo>
                      <a:pt x="4" y="28"/>
                    </a:lnTo>
                    <a:lnTo>
                      <a:pt x="6" y="27"/>
                    </a:lnTo>
                    <a:lnTo>
                      <a:pt x="3" y="2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64" name="Freeform 1260"/>
              <p:cNvSpPr>
                <a:spLocks/>
              </p:cNvSpPr>
              <p:nvPr/>
            </p:nvSpPr>
            <p:spPr bwMode="auto">
              <a:xfrm>
                <a:off x="421" y="1280"/>
                <a:ext cx="3" cy="2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1" y="25"/>
                  </a:cxn>
                  <a:cxn ang="0">
                    <a:pos x="3" y="24"/>
                  </a:cxn>
                  <a:cxn ang="0">
                    <a:pos x="0" y="25"/>
                  </a:cxn>
                </a:cxnLst>
                <a:rect l="0" t="0" r="r" b="b"/>
                <a:pathLst>
                  <a:path w="3" h="25">
                    <a:moveTo>
                      <a:pt x="0" y="25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1" y="25"/>
                    </a:lnTo>
                    <a:lnTo>
                      <a:pt x="3" y="24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65" name="Freeform 1261"/>
              <p:cNvSpPr>
                <a:spLocks/>
              </p:cNvSpPr>
              <p:nvPr/>
            </p:nvSpPr>
            <p:spPr bwMode="auto">
              <a:xfrm>
                <a:off x="404" y="1280"/>
                <a:ext cx="17" cy="26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6" y="25"/>
                  </a:cxn>
                  <a:cxn ang="0">
                    <a:pos x="17" y="25"/>
                  </a:cxn>
                  <a:cxn ang="0">
                    <a:pos x="17" y="0"/>
                  </a:cxn>
                  <a:cxn ang="0">
                    <a:pos x="6" y="0"/>
                  </a:cxn>
                  <a:cxn ang="0">
                    <a:pos x="11" y="1"/>
                  </a:cxn>
                  <a:cxn ang="0">
                    <a:pos x="0" y="23"/>
                  </a:cxn>
                  <a:cxn ang="0">
                    <a:pos x="3" y="25"/>
                  </a:cxn>
                  <a:cxn ang="0">
                    <a:pos x="6" y="25"/>
                  </a:cxn>
                  <a:cxn ang="0">
                    <a:pos x="0" y="23"/>
                  </a:cxn>
                </a:cxnLst>
                <a:rect l="0" t="0" r="r" b="b"/>
                <a:pathLst>
                  <a:path w="17" h="25">
                    <a:moveTo>
                      <a:pt x="0" y="23"/>
                    </a:moveTo>
                    <a:lnTo>
                      <a:pt x="6" y="25"/>
                    </a:lnTo>
                    <a:lnTo>
                      <a:pt x="17" y="25"/>
                    </a:lnTo>
                    <a:lnTo>
                      <a:pt x="17" y="0"/>
                    </a:lnTo>
                    <a:lnTo>
                      <a:pt x="6" y="0"/>
                    </a:lnTo>
                    <a:lnTo>
                      <a:pt x="11" y="1"/>
                    </a:lnTo>
                    <a:lnTo>
                      <a:pt x="0" y="23"/>
                    </a:lnTo>
                    <a:lnTo>
                      <a:pt x="3" y="25"/>
                    </a:lnTo>
                    <a:lnTo>
                      <a:pt x="6" y="25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66" name="Freeform 1262"/>
              <p:cNvSpPr>
                <a:spLocks/>
              </p:cNvSpPr>
              <p:nvPr/>
            </p:nvSpPr>
            <p:spPr bwMode="auto">
              <a:xfrm>
                <a:off x="398" y="1278"/>
                <a:ext cx="17" cy="26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1" y="22"/>
                  </a:cxn>
                  <a:cxn ang="0">
                    <a:pos x="7" y="25"/>
                  </a:cxn>
                  <a:cxn ang="0">
                    <a:pos x="18" y="3"/>
                  </a:cxn>
                  <a:cxn ang="0">
                    <a:pos x="12" y="0"/>
                  </a:cxn>
                  <a:cxn ang="0">
                    <a:pos x="12" y="0"/>
                  </a:cxn>
                  <a:cxn ang="0">
                    <a:pos x="0" y="22"/>
                  </a:cxn>
                </a:cxnLst>
                <a:rect l="0" t="0" r="r" b="b"/>
                <a:pathLst>
                  <a:path w="18" h="25">
                    <a:moveTo>
                      <a:pt x="0" y="22"/>
                    </a:moveTo>
                    <a:lnTo>
                      <a:pt x="1" y="22"/>
                    </a:lnTo>
                    <a:lnTo>
                      <a:pt x="7" y="25"/>
                    </a:lnTo>
                    <a:lnTo>
                      <a:pt x="18" y="3"/>
                    </a:lnTo>
                    <a:lnTo>
                      <a:pt x="12" y="0"/>
                    </a:lnTo>
                    <a:lnTo>
                      <a:pt x="12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67" name="Freeform 1263"/>
              <p:cNvSpPr>
                <a:spLocks/>
              </p:cNvSpPr>
              <p:nvPr/>
            </p:nvSpPr>
            <p:spPr bwMode="auto">
              <a:xfrm>
                <a:off x="392" y="1276"/>
                <a:ext cx="17" cy="24"/>
              </a:xfrm>
              <a:custGeom>
                <a:avLst/>
                <a:gdLst/>
                <a:ahLst/>
                <a:cxnLst>
                  <a:cxn ang="0">
                    <a:pos x="6" y="11"/>
                  </a:cxn>
                  <a:cxn ang="0">
                    <a:pos x="0" y="22"/>
                  </a:cxn>
                  <a:cxn ang="0">
                    <a:pos x="5" y="25"/>
                  </a:cxn>
                  <a:cxn ang="0">
                    <a:pos x="17" y="3"/>
                  </a:cxn>
                  <a:cxn ang="0">
                    <a:pos x="12" y="0"/>
                  </a:cxn>
                  <a:cxn ang="0">
                    <a:pos x="6" y="11"/>
                  </a:cxn>
                </a:cxnLst>
                <a:rect l="0" t="0" r="r" b="b"/>
                <a:pathLst>
                  <a:path w="17" h="25">
                    <a:moveTo>
                      <a:pt x="6" y="11"/>
                    </a:moveTo>
                    <a:lnTo>
                      <a:pt x="0" y="22"/>
                    </a:lnTo>
                    <a:lnTo>
                      <a:pt x="5" y="25"/>
                    </a:lnTo>
                    <a:lnTo>
                      <a:pt x="17" y="3"/>
                    </a:lnTo>
                    <a:lnTo>
                      <a:pt x="12" y="0"/>
                    </a:lnTo>
                    <a:lnTo>
                      <a:pt x="6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68" name="Freeform 1264"/>
              <p:cNvSpPr>
                <a:spLocks/>
              </p:cNvSpPr>
              <p:nvPr/>
            </p:nvSpPr>
            <p:spPr bwMode="auto">
              <a:xfrm>
                <a:off x="614" y="1280"/>
                <a:ext cx="19" cy="28"/>
              </a:xfrm>
              <a:custGeom>
                <a:avLst/>
                <a:gdLst/>
                <a:ahLst/>
                <a:cxnLst>
                  <a:cxn ang="0">
                    <a:pos x="0" y="27"/>
                  </a:cxn>
                  <a:cxn ang="0">
                    <a:pos x="4" y="27"/>
                  </a:cxn>
                  <a:cxn ang="0">
                    <a:pos x="19" y="24"/>
                  </a:cxn>
                  <a:cxn ang="0">
                    <a:pos x="14" y="0"/>
                  </a:cxn>
                  <a:cxn ang="0">
                    <a:pos x="0" y="3"/>
                  </a:cxn>
                  <a:cxn ang="0">
                    <a:pos x="4" y="3"/>
                  </a:cxn>
                  <a:cxn ang="0">
                    <a:pos x="0" y="27"/>
                  </a:cxn>
                  <a:cxn ang="0">
                    <a:pos x="2" y="28"/>
                  </a:cxn>
                  <a:cxn ang="0">
                    <a:pos x="4" y="27"/>
                  </a:cxn>
                  <a:cxn ang="0">
                    <a:pos x="0" y="27"/>
                  </a:cxn>
                </a:cxnLst>
                <a:rect l="0" t="0" r="r" b="b"/>
                <a:pathLst>
                  <a:path w="19" h="28">
                    <a:moveTo>
                      <a:pt x="0" y="27"/>
                    </a:moveTo>
                    <a:lnTo>
                      <a:pt x="4" y="27"/>
                    </a:lnTo>
                    <a:lnTo>
                      <a:pt x="19" y="24"/>
                    </a:lnTo>
                    <a:lnTo>
                      <a:pt x="14" y="0"/>
                    </a:lnTo>
                    <a:lnTo>
                      <a:pt x="0" y="3"/>
                    </a:lnTo>
                    <a:lnTo>
                      <a:pt x="4" y="3"/>
                    </a:lnTo>
                    <a:lnTo>
                      <a:pt x="0" y="27"/>
                    </a:lnTo>
                    <a:lnTo>
                      <a:pt x="2" y="28"/>
                    </a:lnTo>
                    <a:lnTo>
                      <a:pt x="4" y="27"/>
                    </a:lnTo>
                    <a:lnTo>
                      <a:pt x="0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69" name="Freeform 1265"/>
              <p:cNvSpPr>
                <a:spLocks/>
              </p:cNvSpPr>
              <p:nvPr/>
            </p:nvSpPr>
            <p:spPr bwMode="auto">
              <a:xfrm>
                <a:off x="597" y="1280"/>
                <a:ext cx="20" cy="28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2" y="24"/>
                  </a:cxn>
                  <a:cxn ang="0">
                    <a:pos x="17" y="27"/>
                  </a:cxn>
                  <a:cxn ang="0">
                    <a:pos x="21" y="3"/>
                  </a:cxn>
                  <a:cxn ang="0">
                    <a:pos x="7" y="0"/>
                  </a:cxn>
                  <a:cxn ang="0">
                    <a:pos x="9" y="0"/>
                  </a:cxn>
                  <a:cxn ang="0">
                    <a:pos x="0" y="24"/>
                  </a:cxn>
                </a:cxnLst>
                <a:rect l="0" t="0" r="r" b="b"/>
                <a:pathLst>
                  <a:path w="21" h="27">
                    <a:moveTo>
                      <a:pt x="0" y="24"/>
                    </a:moveTo>
                    <a:lnTo>
                      <a:pt x="2" y="24"/>
                    </a:lnTo>
                    <a:lnTo>
                      <a:pt x="17" y="27"/>
                    </a:lnTo>
                    <a:lnTo>
                      <a:pt x="21" y="3"/>
                    </a:lnTo>
                    <a:lnTo>
                      <a:pt x="7" y="0"/>
                    </a:lnTo>
                    <a:lnTo>
                      <a:pt x="9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70" name="Freeform 1266"/>
              <p:cNvSpPr>
                <a:spLocks/>
              </p:cNvSpPr>
              <p:nvPr/>
            </p:nvSpPr>
            <p:spPr bwMode="auto">
              <a:xfrm>
                <a:off x="578" y="1274"/>
                <a:ext cx="27" cy="30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2" y="24"/>
                  </a:cxn>
                  <a:cxn ang="0">
                    <a:pos x="19" y="30"/>
                  </a:cxn>
                  <a:cxn ang="0">
                    <a:pos x="28" y="6"/>
                  </a:cxn>
                  <a:cxn ang="0">
                    <a:pos x="10" y="0"/>
                  </a:cxn>
                  <a:cxn ang="0">
                    <a:pos x="12" y="2"/>
                  </a:cxn>
                  <a:cxn ang="0">
                    <a:pos x="0" y="23"/>
                  </a:cxn>
                  <a:cxn ang="0">
                    <a:pos x="1" y="24"/>
                  </a:cxn>
                  <a:cxn ang="0">
                    <a:pos x="2" y="24"/>
                  </a:cxn>
                  <a:cxn ang="0">
                    <a:pos x="0" y="23"/>
                  </a:cxn>
                </a:cxnLst>
                <a:rect l="0" t="0" r="r" b="b"/>
                <a:pathLst>
                  <a:path w="28" h="30">
                    <a:moveTo>
                      <a:pt x="0" y="23"/>
                    </a:moveTo>
                    <a:lnTo>
                      <a:pt x="2" y="24"/>
                    </a:lnTo>
                    <a:lnTo>
                      <a:pt x="19" y="30"/>
                    </a:lnTo>
                    <a:lnTo>
                      <a:pt x="28" y="6"/>
                    </a:lnTo>
                    <a:lnTo>
                      <a:pt x="10" y="0"/>
                    </a:lnTo>
                    <a:lnTo>
                      <a:pt x="12" y="2"/>
                    </a:lnTo>
                    <a:lnTo>
                      <a:pt x="0" y="23"/>
                    </a:lnTo>
                    <a:lnTo>
                      <a:pt x="1" y="24"/>
                    </a:lnTo>
                    <a:lnTo>
                      <a:pt x="2" y="24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71" name="Freeform 1267"/>
              <p:cNvSpPr>
                <a:spLocks/>
              </p:cNvSpPr>
              <p:nvPr/>
            </p:nvSpPr>
            <p:spPr bwMode="auto">
              <a:xfrm>
                <a:off x="578" y="1276"/>
                <a:ext cx="12" cy="22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6" y="10"/>
                  </a:cxn>
                  <a:cxn ang="0">
                    <a:pos x="12" y="0"/>
                  </a:cxn>
                  <a:cxn ang="0">
                    <a:pos x="0" y="21"/>
                  </a:cxn>
                  <a:cxn ang="0">
                    <a:pos x="1" y="22"/>
                  </a:cxn>
                  <a:cxn ang="0">
                    <a:pos x="2" y="22"/>
                  </a:cxn>
                  <a:cxn ang="0">
                    <a:pos x="0" y="21"/>
                  </a:cxn>
                </a:cxnLst>
                <a:rect l="0" t="0" r="r" b="b"/>
                <a:pathLst>
                  <a:path w="12" h="22">
                    <a:moveTo>
                      <a:pt x="0" y="21"/>
                    </a:moveTo>
                    <a:lnTo>
                      <a:pt x="6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6" y="10"/>
                    </a:lnTo>
                    <a:lnTo>
                      <a:pt x="12" y="0"/>
                    </a:lnTo>
                    <a:lnTo>
                      <a:pt x="0" y="21"/>
                    </a:lnTo>
                    <a:lnTo>
                      <a:pt x="1" y="22"/>
                    </a:lnTo>
                    <a:lnTo>
                      <a:pt x="2" y="22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72" name="Freeform 1268"/>
              <p:cNvSpPr>
                <a:spLocks/>
              </p:cNvSpPr>
              <p:nvPr/>
            </p:nvSpPr>
            <p:spPr bwMode="auto">
              <a:xfrm>
                <a:off x="560" y="1264"/>
                <a:ext cx="32" cy="34"/>
              </a:xfrm>
              <a:custGeom>
                <a:avLst/>
                <a:gdLst/>
                <a:ahLst/>
                <a:cxnLst>
                  <a:cxn ang="0">
                    <a:pos x="1" y="24"/>
                  </a:cxn>
                  <a:cxn ang="0">
                    <a:pos x="0" y="23"/>
                  </a:cxn>
                  <a:cxn ang="0">
                    <a:pos x="19" y="34"/>
                  </a:cxn>
                  <a:cxn ang="0">
                    <a:pos x="31" y="13"/>
                  </a:cxn>
                  <a:cxn ang="0">
                    <a:pos x="12" y="2"/>
                  </a:cxn>
                  <a:cxn ang="0">
                    <a:pos x="10" y="0"/>
                  </a:cxn>
                  <a:cxn ang="0">
                    <a:pos x="12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1" y="24"/>
                  </a:cxn>
                </a:cxnLst>
                <a:rect l="0" t="0" r="r" b="b"/>
                <a:pathLst>
                  <a:path w="31" h="34">
                    <a:moveTo>
                      <a:pt x="1" y="24"/>
                    </a:moveTo>
                    <a:lnTo>
                      <a:pt x="0" y="23"/>
                    </a:lnTo>
                    <a:lnTo>
                      <a:pt x="19" y="34"/>
                    </a:lnTo>
                    <a:lnTo>
                      <a:pt x="31" y="13"/>
                    </a:lnTo>
                    <a:lnTo>
                      <a:pt x="12" y="2"/>
                    </a:lnTo>
                    <a:lnTo>
                      <a:pt x="10" y="0"/>
                    </a:lnTo>
                    <a:lnTo>
                      <a:pt x="12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1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73" name="Freeform 1269"/>
              <p:cNvSpPr>
                <a:spLocks/>
              </p:cNvSpPr>
              <p:nvPr/>
            </p:nvSpPr>
            <p:spPr bwMode="auto">
              <a:xfrm>
                <a:off x="543" y="1258"/>
                <a:ext cx="27" cy="30"/>
              </a:xfrm>
              <a:custGeom>
                <a:avLst/>
                <a:gdLst/>
                <a:ahLst/>
                <a:cxnLst>
                  <a:cxn ang="0">
                    <a:pos x="4" y="25"/>
                  </a:cxn>
                  <a:cxn ang="0">
                    <a:pos x="0" y="24"/>
                  </a:cxn>
                  <a:cxn ang="0">
                    <a:pos x="17" y="30"/>
                  </a:cxn>
                  <a:cxn ang="0">
                    <a:pos x="26" y="6"/>
                  </a:cxn>
                  <a:cxn ang="0">
                    <a:pos x="8" y="0"/>
                  </a:cxn>
                  <a:cxn ang="0">
                    <a:pos x="4" y="0"/>
                  </a:cxn>
                  <a:cxn ang="0">
                    <a:pos x="8" y="0"/>
                  </a:cxn>
                  <a:cxn ang="0">
                    <a:pos x="6" y="0"/>
                  </a:cxn>
                  <a:cxn ang="0">
                    <a:pos x="4" y="0"/>
                  </a:cxn>
                  <a:cxn ang="0">
                    <a:pos x="4" y="25"/>
                  </a:cxn>
                </a:cxnLst>
                <a:rect l="0" t="0" r="r" b="b"/>
                <a:pathLst>
                  <a:path w="26" h="30">
                    <a:moveTo>
                      <a:pt x="4" y="25"/>
                    </a:moveTo>
                    <a:lnTo>
                      <a:pt x="0" y="24"/>
                    </a:lnTo>
                    <a:lnTo>
                      <a:pt x="17" y="30"/>
                    </a:lnTo>
                    <a:lnTo>
                      <a:pt x="26" y="6"/>
                    </a:lnTo>
                    <a:lnTo>
                      <a:pt x="8" y="0"/>
                    </a:lnTo>
                    <a:lnTo>
                      <a:pt x="4" y="0"/>
                    </a:lnTo>
                    <a:lnTo>
                      <a:pt x="8" y="0"/>
                    </a:lnTo>
                    <a:lnTo>
                      <a:pt x="6" y="0"/>
                    </a:lnTo>
                    <a:lnTo>
                      <a:pt x="4" y="0"/>
                    </a:lnTo>
                    <a:lnTo>
                      <a:pt x="4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74" name="Freeform 1270"/>
              <p:cNvSpPr>
                <a:spLocks/>
              </p:cNvSpPr>
              <p:nvPr/>
            </p:nvSpPr>
            <p:spPr bwMode="auto">
              <a:xfrm>
                <a:off x="531" y="1258"/>
                <a:ext cx="17" cy="24"/>
              </a:xfrm>
              <a:custGeom>
                <a:avLst/>
                <a:gdLst/>
                <a:ahLst/>
                <a:cxnLst>
                  <a:cxn ang="0">
                    <a:pos x="5" y="24"/>
                  </a:cxn>
                  <a:cxn ang="0">
                    <a:pos x="3" y="25"/>
                  </a:cxn>
                  <a:cxn ang="0">
                    <a:pos x="17" y="25"/>
                  </a:cxn>
                  <a:cxn ang="0">
                    <a:pos x="17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5" y="24"/>
                  </a:cxn>
                </a:cxnLst>
                <a:rect l="0" t="0" r="r" b="b"/>
                <a:pathLst>
                  <a:path w="17" h="25">
                    <a:moveTo>
                      <a:pt x="5" y="24"/>
                    </a:moveTo>
                    <a:lnTo>
                      <a:pt x="3" y="25"/>
                    </a:lnTo>
                    <a:lnTo>
                      <a:pt x="17" y="25"/>
                    </a:lnTo>
                    <a:lnTo>
                      <a:pt x="17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5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75" name="Freeform 1271"/>
              <p:cNvSpPr>
                <a:spLocks/>
              </p:cNvSpPr>
              <p:nvPr/>
            </p:nvSpPr>
            <p:spPr bwMode="auto">
              <a:xfrm>
                <a:off x="531" y="1258"/>
                <a:ext cx="5" cy="24"/>
              </a:xfrm>
              <a:custGeom>
                <a:avLst/>
                <a:gdLst/>
                <a:ahLst/>
                <a:cxnLst>
                  <a:cxn ang="0">
                    <a:pos x="5" y="24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5" y="24"/>
                  </a:cxn>
                </a:cxnLst>
                <a:rect l="0" t="0" r="r" b="b"/>
                <a:pathLst>
                  <a:path w="5" h="24">
                    <a:moveTo>
                      <a:pt x="5" y="24"/>
                    </a:move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5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76" name="Freeform 1272"/>
              <p:cNvSpPr>
                <a:spLocks/>
              </p:cNvSpPr>
              <p:nvPr/>
            </p:nvSpPr>
            <p:spPr bwMode="auto">
              <a:xfrm>
                <a:off x="517" y="1258"/>
                <a:ext cx="19" cy="26"/>
              </a:xfrm>
              <a:custGeom>
                <a:avLst/>
                <a:gdLst/>
                <a:ahLst/>
                <a:cxnLst>
                  <a:cxn ang="0">
                    <a:pos x="2" y="27"/>
                  </a:cxn>
                  <a:cxn ang="0">
                    <a:pos x="4" y="27"/>
                  </a:cxn>
                  <a:cxn ang="0">
                    <a:pos x="18" y="24"/>
                  </a:cxn>
                  <a:cxn ang="0">
                    <a:pos x="13" y="0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2" y="27"/>
                  </a:cxn>
                  <a:cxn ang="0">
                    <a:pos x="3" y="27"/>
                  </a:cxn>
                  <a:cxn ang="0">
                    <a:pos x="4" y="27"/>
                  </a:cxn>
                  <a:cxn ang="0">
                    <a:pos x="2" y="27"/>
                  </a:cxn>
                </a:cxnLst>
                <a:rect l="0" t="0" r="r" b="b"/>
                <a:pathLst>
                  <a:path w="18" h="27">
                    <a:moveTo>
                      <a:pt x="2" y="27"/>
                    </a:moveTo>
                    <a:lnTo>
                      <a:pt x="4" y="27"/>
                    </a:lnTo>
                    <a:lnTo>
                      <a:pt x="18" y="24"/>
                    </a:lnTo>
                    <a:lnTo>
                      <a:pt x="13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27"/>
                    </a:lnTo>
                    <a:lnTo>
                      <a:pt x="3" y="27"/>
                    </a:lnTo>
                    <a:lnTo>
                      <a:pt x="4" y="27"/>
                    </a:lnTo>
                    <a:lnTo>
                      <a:pt x="2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77" name="Freeform 1273"/>
              <p:cNvSpPr>
                <a:spLocks/>
              </p:cNvSpPr>
              <p:nvPr/>
            </p:nvSpPr>
            <p:spPr bwMode="auto">
              <a:xfrm>
                <a:off x="495" y="1260"/>
                <a:ext cx="24" cy="24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3" y="24"/>
                  </a:cxn>
                  <a:cxn ang="0">
                    <a:pos x="24" y="24"/>
                  </a:cxn>
                  <a:cxn ang="0">
                    <a:pos x="24" y="0"/>
                  </a:cxn>
                  <a:cxn ang="0">
                    <a:pos x="3" y="0"/>
                  </a:cxn>
                  <a:cxn ang="0">
                    <a:pos x="6" y="0"/>
                  </a:cxn>
                  <a:cxn ang="0">
                    <a:pos x="0" y="24"/>
                  </a:cxn>
                  <a:cxn ang="0">
                    <a:pos x="2" y="24"/>
                  </a:cxn>
                  <a:cxn ang="0">
                    <a:pos x="3" y="24"/>
                  </a:cxn>
                  <a:cxn ang="0">
                    <a:pos x="0" y="24"/>
                  </a:cxn>
                </a:cxnLst>
                <a:rect l="0" t="0" r="r" b="b"/>
                <a:pathLst>
                  <a:path w="24" h="24">
                    <a:moveTo>
                      <a:pt x="0" y="24"/>
                    </a:moveTo>
                    <a:lnTo>
                      <a:pt x="3" y="24"/>
                    </a:lnTo>
                    <a:lnTo>
                      <a:pt x="24" y="24"/>
                    </a:lnTo>
                    <a:lnTo>
                      <a:pt x="24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2" y="24"/>
                    </a:lnTo>
                    <a:lnTo>
                      <a:pt x="3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78" name="Freeform 1274"/>
              <p:cNvSpPr>
                <a:spLocks/>
              </p:cNvSpPr>
              <p:nvPr/>
            </p:nvSpPr>
            <p:spPr bwMode="auto">
              <a:xfrm>
                <a:off x="473" y="1254"/>
                <a:ext cx="29" cy="30"/>
              </a:xfrm>
              <a:custGeom>
                <a:avLst/>
                <a:gdLst/>
                <a:ahLst/>
                <a:cxnLst>
                  <a:cxn ang="0">
                    <a:pos x="3" y="12"/>
                  </a:cxn>
                  <a:cxn ang="0">
                    <a:pos x="0" y="24"/>
                  </a:cxn>
                  <a:cxn ang="0">
                    <a:pos x="22" y="30"/>
                  </a:cxn>
                  <a:cxn ang="0">
                    <a:pos x="28" y="6"/>
                  </a:cxn>
                  <a:cxn ang="0">
                    <a:pos x="6" y="0"/>
                  </a:cxn>
                  <a:cxn ang="0">
                    <a:pos x="3" y="12"/>
                  </a:cxn>
                </a:cxnLst>
                <a:rect l="0" t="0" r="r" b="b"/>
                <a:pathLst>
                  <a:path w="28" h="30">
                    <a:moveTo>
                      <a:pt x="3" y="12"/>
                    </a:moveTo>
                    <a:lnTo>
                      <a:pt x="0" y="24"/>
                    </a:lnTo>
                    <a:lnTo>
                      <a:pt x="22" y="30"/>
                    </a:lnTo>
                    <a:lnTo>
                      <a:pt x="28" y="6"/>
                    </a:lnTo>
                    <a:lnTo>
                      <a:pt x="6" y="0"/>
                    </a:lnTo>
                    <a:lnTo>
                      <a:pt x="3" y="1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79" name="Freeform 1275"/>
              <p:cNvSpPr>
                <a:spLocks/>
              </p:cNvSpPr>
              <p:nvPr/>
            </p:nvSpPr>
            <p:spPr bwMode="auto">
              <a:xfrm>
                <a:off x="611" y="1318"/>
                <a:ext cx="20" cy="28"/>
              </a:xfrm>
              <a:custGeom>
                <a:avLst/>
                <a:gdLst/>
                <a:ahLst/>
                <a:cxnLst>
                  <a:cxn ang="0">
                    <a:pos x="3" y="28"/>
                  </a:cxn>
                  <a:cxn ang="0">
                    <a:pos x="5" y="27"/>
                  </a:cxn>
                  <a:cxn ang="0">
                    <a:pos x="19" y="24"/>
                  </a:cxn>
                  <a:cxn ang="0">
                    <a:pos x="14" y="0"/>
                  </a:cxn>
                  <a:cxn ang="0">
                    <a:pos x="0" y="3"/>
                  </a:cxn>
                  <a:cxn ang="0">
                    <a:pos x="3" y="3"/>
                  </a:cxn>
                  <a:cxn ang="0">
                    <a:pos x="3" y="28"/>
                  </a:cxn>
                  <a:cxn ang="0">
                    <a:pos x="4" y="28"/>
                  </a:cxn>
                  <a:cxn ang="0">
                    <a:pos x="5" y="27"/>
                  </a:cxn>
                  <a:cxn ang="0">
                    <a:pos x="3" y="28"/>
                  </a:cxn>
                </a:cxnLst>
                <a:rect l="0" t="0" r="r" b="b"/>
                <a:pathLst>
                  <a:path w="19" h="28">
                    <a:moveTo>
                      <a:pt x="3" y="28"/>
                    </a:moveTo>
                    <a:lnTo>
                      <a:pt x="5" y="27"/>
                    </a:lnTo>
                    <a:lnTo>
                      <a:pt x="19" y="24"/>
                    </a:lnTo>
                    <a:lnTo>
                      <a:pt x="14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28"/>
                    </a:lnTo>
                    <a:lnTo>
                      <a:pt x="4" y="28"/>
                    </a:lnTo>
                    <a:lnTo>
                      <a:pt x="5" y="27"/>
                    </a:lnTo>
                    <a:lnTo>
                      <a:pt x="3" y="2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80" name="Freeform 1276"/>
              <p:cNvSpPr>
                <a:spLocks/>
              </p:cNvSpPr>
              <p:nvPr/>
            </p:nvSpPr>
            <p:spPr bwMode="auto">
              <a:xfrm>
                <a:off x="597" y="1320"/>
                <a:ext cx="17" cy="26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3" y="25"/>
                  </a:cxn>
                  <a:cxn ang="0">
                    <a:pos x="18" y="25"/>
                  </a:cxn>
                  <a:cxn ang="0">
                    <a:pos x="18" y="0"/>
                  </a:cxn>
                  <a:cxn ang="0">
                    <a:pos x="3" y="0"/>
                  </a:cxn>
                  <a:cxn ang="0">
                    <a:pos x="6" y="0"/>
                  </a:cxn>
                  <a:cxn ang="0">
                    <a:pos x="0" y="24"/>
                  </a:cxn>
                  <a:cxn ang="0">
                    <a:pos x="1" y="25"/>
                  </a:cxn>
                  <a:cxn ang="0">
                    <a:pos x="3" y="25"/>
                  </a:cxn>
                  <a:cxn ang="0">
                    <a:pos x="0" y="24"/>
                  </a:cxn>
                </a:cxnLst>
                <a:rect l="0" t="0" r="r" b="b"/>
                <a:pathLst>
                  <a:path w="18" h="25">
                    <a:moveTo>
                      <a:pt x="0" y="24"/>
                    </a:moveTo>
                    <a:lnTo>
                      <a:pt x="3" y="25"/>
                    </a:lnTo>
                    <a:lnTo>
                      <a:pt x="18" y="25"/>
                    </a:lnTo>
                    <a:lnTo>
                      <a:pt x="18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3" y="25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81" name="Freeform 1277"/>
              <p:cNvSpPr>
                <a:spLocks/>
              </p:cNvSpPr>
              <p:nvPr/>
            </p:nvSpPr>
            <p:spPr bwMode="auto">
              <a:xfrm>
                <a:off x="577" y="1316"/>
                <a:ext cx="27" cy="28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0" y="24"/>
                  </a:cxn>
                  <a:cxn ang="0">
                    <a:pos x="20" y="29"/>
                  </a:cxn>
                  <a:cxn ang="0">
                    <a:pos x="26" y="5"/>
                  </a:cxn>
                  <a:cxn ang="0">
                    <a:pos x="6" y="0"/>
                  </a:cxn>
                  <a:cxn ang="0">
                    <a:pos x="6" y="0"/>
                  </a:cxn>
                  <a:cxn ang="0">
                    <a:pos x="0" y="24"/>
                  </a:cxn>
                </a:cxnLst>
                <a:rect l="0" t="0" r="r" b="b"/>
                <a:pathLst>
                  <a:path w="26" h="29">
                    <a:moveTo>
                      <a:pt x="0" y="24"/>
                    </a:moveTo>
                    <a:lnTo>
                      <a:pt x="0" y="24"/>
                    </a:lnTo>
                    <a:lnTo>
                      <a:pt x="20" y="29"/>
                    </a:lnTo>
                    <a:lnTo>
                      <a:pt x="26" y="5"/>
                    </a:lnTo>
                    <a:lnTo>
                      <a:pt x="6" y="0"/>
                    </a:lnTo>
                    <a:lnTo>
                      <a:pt x="6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82" name="Freeform 1278"/>
              <p:cNvSpPr>
                <a:spLocks/>
              </p:cNvSpPr>
              <p:nvPr/>
            </p:nvSpPr>
            <p:spPr bwMode="auto">
              <a:xfrm>
                <a:off x="577" y="1316"/>
                <a:ext cx="5" cy="24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6" y="0"/>
                  </a:cxn>
                  <a:cxn ang="0">
                    <a:pos x="0" y="24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6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83" name="Freeform 1279"/>
              <p:cNvSpPr>
                <a:spLocks/>
              </p:cNvSpPr>
              <p:nvPr/>
            </p:nvSpPr>
            <p:spPr bwMode="auto">
              <a:xfrm>
                <a:off x="553" y="1310"/>
                <a:ext cx="29" cy="30"/>
              </a:xfrm>
              <a:custGeom>
                <a:avLst/>
                <a:gdLst/>
                <a:ahLst/>
                <a:cxnLst>
                  <a:cxn ang="0">
                    <a:pos x="1" y="24"/>
                  </a:cxn>
                  <a:cxn ang="0">
                    <a:pos x="0" y="24"/>
                  </a:cxn>
                  <a:cxn ang="0">
                    <a:pos x="23" y="30"/>
                  </a:cxn>
                  <a:cxn ang="0">
                    <a:pos x="29" y="6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1" y="24"/>
                  </a:cxn>
                </a:cxnLst>
                <a:rect l="0" t="0" r="r" b="b"/>
                <a:pathLst>
                  <a:path w="29" h="30">
                    <a:moveTo>
                      <a:pt x="1" y="24"/>
                    </a:moveTo>
                    <a:lnTo>
                      <a:pt x="0" y="24"/>
                    </a:lnTo>
                    <a:lnTo>
                      <a:pt x="23" y="30"/>
                    </a:lnTo>
                    <a:lnTo>
                      <a:pt x="29" y="6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1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84" name="Freeform 1280"/>
              <p:cNvSpPr>
                <a:spLocks/>
              </p:cNvSpPr>
              <p:nvPr/>
            </p:nvSpPr>
            <p:spPr bwMode="auto">
              <a:xfrm>
                <a:off x="531" y="1306"/>
                <a:ext cx="27" cy="28"/>
              </a:xfrm>
              <a:custGeom>
                <a:avLst/>
                <a:gdLst/>
                <a:ahLst/>
                <a:cxnLst>
                  <a:cxn ang="0">
                    <a:pos x="10" y="25"/>
                  </a:cxn>
                  <a:cxn ang="0">
                    <a:pos x="3" y="26"/>
                  </a:cxn>
                  <a:cxn ang="0">
                    <a:pos x="23" y="28"/>
                  </a:cxn>
                  <a:cxn ang="0">
                    <a:pos x="27" y="4"/>
                  </a:cxn>
                  <a:cxn ang="0">
                    <a:pos x="7" y="1"/>
                  </a:cxn>
                  <a:cxn ang="0">
                    <a:pos x="0" y="2"/>
                  </a:cxn>
                  <a:cxn ang="0">
                    <a:pos x="7" y="1"/>
                  </a:cxn>
                  <a:cxn ang="0">
                    <a:pos x="3" y="0"/>
                  </a:cxn>
                  <a:cxn ang="0">
                    <a:pos x="0" y="2"/>
                  </a:cxn>
                  <a:cxn ang="0">
                    <a:pos x="10" y="25"/>
                  </a:cxn>
                </a:cxnLst>
                <a:rect l="0" t="0" r="r" b="b"/>
                <a:pathLst>
                  <a:path w="27" h="28">
                    <a:moveTo>
                      <a:pt x="10" y="25"/>
                    </a:moveTo>
                    <a:lnTo>
                      <a:pt x="3" y="26"/>
                    </a:lnTo>
                    <a:lnTo>
                      <a:pt x="23" y="28"/>
                    </a:lnTo>
                    <a:lnTo>
                      <a:pt x="27" y="4"/>
                    </a:lnTo>
                    <a:lnTo>
                      <a:pt x="7" y="1"/>
                    </a:lnTo>
                    <a:lnTo>
                      <a:pt x="0" y="2"/>
                    </a:lnTo>
                    <a:lnTo>
                      <a:pt x="7" y="1"/>
                    </a:lnTo>
                    <a:lnTo>
                      <a:pt x="3" y="0"/>
                    </a:lnTo>
                    <a:lnTo>
                      <a:pt x="0" y="2"/>
                    </a:lnTo>
                    <a:lnTo>
                      <a:pt x="10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85" name="Freeform 1281"/>
              <p:cNvSpPr>
                <a:spLocks/>
              </p:cNvSpPr>
              <p:nvPr/>
            </p:nvSpPr>
            <p:spPr bwMode="auto">
              <a:xfrm>
                <a:off x="512" y="1308"/>
                <a:ext cx="29" cy="32"/>
              </a:xfrm>
              <a:custGeom>
                <a:avLst/>
                <a:gdLst/>
                <a:ahLst/>
                <a:cxnLst>
                  <a:cxn ang="0">
                    <a:pos x="8" y="32"/>
                  </a:cxn>
                  <a:cxn ang="0">
                    <a:pos x="9" y="32"/>
                  </a:cxn>
                  <a:cxn ang="0">
                    <a:pos x="30" y="23"/>
                  </a:cxn>
                  <a:cxn ang="0">
                    <a:pos x="20" y="0"/>
                  </a:cxn>
                  <a:cxn ang="0">
                    <a:pos x="0" y="8"/>
                  </a:cxn>
                  <a:cxn ang="0">
                    <a:pos x="0" y="8"/>
                  </a:cxn>
                  <a:cxn ang="0">
                    <a:pos x="8" y="32"/>
                  </a:cxn>
                </a:cxnLst>
                <a:rect l="0" t="0" r="r" b="b"/>
                <a:pathLst>
                  <a:path w="30" h="32">
                    <a:moveTo>
                      <a:pt x="8" y="32"/>
                    </a:moveTo>
                    <a:lnTo>
                      <a:pt x="9" y="32"/>
                    </a:lnTo>
                    <a:lnTo>
                      <a:pt x="30" y="23"/>
                    </a:lnTo>
                    <a:lnTo>
                      <a:pt x="20" y="0"/>
                    </a:lnTo>
                    <a:lnTo>
                      <a:pt x="0" y="8"/>
                    </a:lnTo>
                    <a:lnTo>
                      <a:pt x="0" y="8"/>
                    </a:lnTo>
                    <a:lnTo>
                      <a:pt x="8" y="3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86" name="Freeform 1282"/>
              <p:cNvSpPr>
                <a:spLocks/>
              </p:cNvSpPr>
              <p:nvPr/>
            </p:nvSpPr>
            <p:spPr bwMode="auto">
              <a:xfrm>
                <a:off x="512" y="1316"/>
                <a:ext cx="7" cy="24"/>
              </a:xfrm>
              <a:custGeom>
                <a:avLst/>
                <a:gdLst/>
                <a:ahLst/>
                <a:cxnLst>
                  <a:cxn ang="0">
                    <a:pos x="8" y="24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0" y="0"/>
                  </a:cxn>
                  <a:cxn ang="0">
                    <a:pos x="8" y="24"/>
                  </a:cxn>
                </a:cxnLst>
                <a:rect l="0" t="0" r="r" b="b"/>
                <a:pathLst>
                  <a:path w="8" h="24">
                    <a:moveTo>
                      <a:pt x="8" y="24"/>
                    </a:move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0" y="0"/>
                    </a:lnTo>
                    <a:lnTo>
                      <a:pt x="8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87" name="Freeform 1283"/>
              <p:cNvSpPr>
                <a:spLocks/>
              </p:cNvSpPr>
              <p:nvPr/>
            </p:nvSpPr>
            <p:spPr bwMode="auto">
              <a:xfrm>
                <a:off x="495" y="1316"/>
                <a:ext cx="24" cy="30"/>
              </a:xfrm>
              <a:custGeom>
                <a:avLst/>
                <a:gdLst/>
                <a:ahLst/>
                <a:cxnLst>
                  <a:cxn ang="0">
                    <a:pos x="3" y="30"/>
                  </a:cxn>
                  <a:cxn ang="0">
                    <a:pos x="8" y="29"/>
                  </a:cxn>
                  <a:cxn ang="0">
                    <a:pos x="25" y="24"/>
                  </a:cxn>
                  <a:cxn ang="0">
                    <a:pos x="17" y="0"/>
                  </a:cxn>
                  <a:cxn ang="0">
                    <a:pos x="0" y="5"/>
                  </a:cxn>
                  <a:cxn ang="0">
                    <a:pos x="5" y="5"/>
                  </a:cxn>
                  <a:cxn ang="0">
                    <a:pos x="3" y="30"/>
                  </a:cxn>
                  <a:cxn ang="0">
                    <a:pos x="5" y="30"/>
                  </a:cxn>
                  <a:cxn ang="0">
                    <a:pos x="8" y="29"/>
                  </a:cxn>
                  <a:cxn ang="0">
                    <a:pos x="3" y="30"/>
                  </a:cxn>
                </a:cxnLst>
                <a:rect l="0" t="0" r="r" b="b"/>
                <a:pathLst>
                  <a:path w="25" h="30">
                    <a:moveTo>
                      <a:pt x="3" y="30"/>
                    </a:moveTo>
                    <a:lnTo>
                      <a:pt x="8" y="29"/>
                    </a:lnTo>
                    <a:lnTo>
                      <a:pt x="25" y="24"/>
                    </a:lnTo>
                    <a:lnTo>
                      <a:pt x="17" y="0"/>
                    </a:lnTo>
                    <a:lnTo>
                      <a:pt x="0" y="5"/>
                    </a:lnTo>
                    <a:lnTo>
                      <a:pt x="5" y="5"/>
                    </a:lnTo>
                    <a:lnTo>
                      <a:pt x="3" y="30"/>
                    </a:lnTo>
                    <a:lnTo>
                      <a:pt x="5" y="30"/>
                    </a:lnTo>
                    <a:lnTo>
                      <a:pt x="8" y="29"/>
                    </a:lnTo>
                    <a:lnTo>
                      <a:pt x="3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88" name="Freeform 1284"/>
              <p:cNvSpPr>
                <a:spLocks/>
              </p:cNvSpPr>
              <p:nvPr/>
            </p:nvSpPr>
            <p:spPr bwMode="auto">
              <a:xfrm>
                <a:off x="471" y="1318"/>
                <a:ext cx="29" cy="28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4" y="25"/>
                  </a:cxn>
                  <a:cxn ang="0">
                    <a:pos x="26" y="28"/>
                  </a:cxn>
                  <a:cxn ang="0">
                    <a:pos x="28" y="3"/>
                  </a:cxn>
                  <a:cxn ang="0">
                    <a:pos x="6" y="0"/>
                  </a:cxn>
                  <a:cxn ang="0">
                    <a:pos x="10" y="1"/>
                  </a:cxn>
                  <a:cxn ang="0">
                    <a:pos x="0" y="24"/>
                  </a:cxn>
                  <a:cxn ang="0">
                    <a:pos x="2" y="24"/>
                  </a:cxn>
                  <a:cxn ang="0">
                    <a:pos x="4" y="25"/>
                  </a:cxn>
                  <a:cxn ang="0">
                    <a:pos x="0" y="24"/>
                  </a:cxn>
                </a:cxnLst>
                <a:rect l="0" t="0" r="r" b="b"/>
                <a:pathLst>
                  <a:path w="28" h="28">
                    <a:moveTo>
                      <a:pt x="0" y="24"/>
                    </a:moveTo>
                    <a:lnTo>
                      <a:pt x="4" y="25"/>
                    </a:lnTo>
                    <a:lnTo>
                      <a:pt x="26" y="28"/>
                    </a:lnTo>
                    <a:lnTo>
                      <a:pt x="28" y="3"/>
                    </a:lnTo>
                    <a:lnTo>
                      <a:pt x="6" y="0"/>
                    </a:lnTo>
                    <a:lnTo>
                      <a:pt x="10" y="1"/>
                    </a:lnTo>
                    <a:lnTo>
                      <a:pt x="0" y="24"/>
                    </a:lnTo>
                    <a:lnTo>
                      <a:pt x="2" y="24"/>
                    </a:lnTo>
                    <a:lnTo>
                      <a:pt x="4" y="25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89" name="Freeform 1285"/>
              <p:cNvSpPr>
                <a:spLocks/>
              </p:cNvSpPr>
              <p:nvPr/>
            </p:nvSpPr>
            <p:spPr bwMode="auto">
              <a:xfrm>
                <a:off x="450" y="1310"/>
                <a:ext cx="31" cy="32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" y="24"/>
                  </a:cxn>
                  <a:cxn ang="0">
                    <a:pos x="21" y="32"/>
                  </a:cxn>
                  <a:cxn ang="0">
                    <a:pos x="31" y="9"/>
                  </a:cxn>
                  <a:cxn ang="0">
                    <a:pos x="10" y="0"/>
                  </a:cxn>
                  <a:cxn ang="0">
                    <a:pos x="10" y="0"/>
                  </a:cxn>
                  <a:cxn ang="0">
                    <a:pos x="0" y="24"/>
                  </a:cxn>
                </a:cxnLst>
                <a:rect l="0" t="0" r="r" b="b"/>
                <a:pathLst>
                  <a:path w="31" h="32">
                    <a:moveTo>
                      <a:pt x="0" y="24"/>
                    </a:moveTo>
                    <a:lnTo>
                      <a:pt x="1" y="24"/>
                    </a:lnTo>
                    <a:lnTo>
                      <a:pt x="21" y="32"/>
                    </a:lnTo>
                    <a:lnTo>
                      <a:pt x="31" y="9"/>
                    </a:lnTo>
                    <a:lnTo>
                      <a:pt x="10" y="0"/>
                    </a:lnTo>
                    <a:lnTo>
                      <a:pt x="10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90" name="Freeform 1286"/>
              <p:cNvSpPr>
                <a:spLocks/>
              </p:cNvSpPr>
              <p:nvPr/>
            </p:nvSpPr>
            <p:spPr bwMode="auto">
              <a:xfrm>
                <a:off x="450" y="1310"/>
                <a:ext cx="10" cy="24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5" y="12"/>
                  </a:cxn>
                  <a:cxn ang="0">
                    <a:pos x="10" y="0"/>
                  </a:cxn>
                  <a:cxn ang="0">
                    <a:pos x="0" y="24"/>
                  </a:cxn>
                </a:cxnLst>
                <a:rect l="0" t="0" r="r" b="b"/>
                <a:pathLst>
                  <a:path w="10" h="24">
                    <a:moveTo>
                      <a:pt x="0" y="24"/>
                    </a:moveTo>
                    <a:lnTo>
                      <a:pt x="5" y="12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5" y="12"/>
                    </a:lnTo>
                    <a:lnTo>
                      <a:pt x="10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91" name="Freeform 1287"/>
              <p:cNvSpPr>
                <a:spLocks/>
              </p:cNvSpPr>
              <p:nvPr/>
            </p:nvSpPr>
            <p:spPr bwMode="auto">
              <a:xfrm>
                <a:off x="430" y="1300"/>
                <a:ext cx="31" cy="34"/>
              </a:xfrm>
              <a:custGeom>
                <a:avLst/>
                <a:gdLst/>
                <a:ahLst/>
                <a:cxnLst>
                  <a:cxn ang="0">
                    <a:pos x="3" y="25"/>
                  </a:cxn>
                  <a:cxn ang="0">
                    <a:pos x="0" y="24"/>
                  </a:cxn>
                  <a:cxn ang="0">
                    <a:pos x="20" y="33"/>
                  </a:cxn>
                  <a:cxn ang="0">
                    <a:pos x="30" y="9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10" y="1"/>
                  </a:cxn>
                  <a:cxn ang="0">
                    <a:pos x="9" y="0"/>
                  </a:cxn>
                  <a:cxn ang="0">
                    <a:pos x="7" y="0"/>
                  </a:cxn>
                  <a:cxn ang="0">
                    <a:pos x="3" y="25"/>
                  </a:cxn>
                </a:cxnLst>
                <a:rect l="0" t="0" r="r" b="b"/>
                <a:pathLst>
                  <a:path w="30" h="33">
                    <a:moveTo>
                      <a:pt x="3" y="25"/>
                    </a:moveTo>
                    <a:lnTo>
                      <a:pt x="0" y="24"/>
                    </a:lnTo>
                    <a:lnTo>
                      <a:pt x="20" y="33"/>
                    </a:lnTo>
                    <a:lnTo>
                      <a:pt x="30" y="9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10" y="1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3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92" name="Freeform 1288"/>
              <p:cNvSpPr>
                <a:spLocks/>
              </p:cNvSpPr>
              <p:nvPr/>
            </p:nvSpPr>
            <p:spPr bwMode="auto">
              <a:xfrm>
                <a:off x="416" y="1298"/>
                <a:ext cx="20" cy="28"/>
              </a:xfrm>
              <a:custGeom>
                <a:avLst/>
                <a:gdLst/>
                <a:ahLst/>
                <a:cxnLst>
                  <a:cxn ang="0">
                    <a:pos x="4" y="25"/>
                  </a:cxn>
                  <a:cxn ang="0">
                    <a:pos x="0" y="25"/>
                  </a:cxn>
                  <a:cxn ang="0">
                    <a:pos x="17" y="28"/>
                  </a:cxn>
                  <a:cxn ang="0">
                    <a:pos x="21" y="3"/>
                  </a:cxn>
                  <a:cxn ang="0">
                    <a:pos x="4" y="0"/>
                  </a:cxn>
                  <a:cxn ang="0">
                    <a:pos x="0" y="0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4" y="25"/>
                  </a:cxn>
                </a:cxnLst>
                <a:rect l="0" t="0" r="r" b="b"/>
                <a:pathLst>
                  <a:path w="21" h="28">
                    <a:moveTo>
                      <a:pt x="4" y="25"/>
                    </a:moveTo>
                    <a:lnTo>
                      <a:pt x="0" y="25"/>
                    </a:lnTo>
                    <a:lnTo>
                      <a:pt x="17" y="28"/>
                    </a:lnTo>
                    <a:lnTo>
                      <a:pt x="21" y="3"/>
                    </a:lnTo>
                    <a:lnTo>
                      <a:pt x="4" y="0"/>
                    </a:lnTo>
                    <a:lnTo>
                      <a:pt x="0" y="0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4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93" name="Freeform 1289"/>
              <p:cNvSpPr>
                <a:spLocks/>
              </p:cNvSpPr>
              <p:nvPr/>
            </p:nvSpPr>
            <p:spPr bwMode="auto">
              <a:xfrm>
                <a:off x="399" y="1298"/>
                <a:ext cx="20" cy="28"/>
              </a:xfrm>
              <a:custGeom>
                <a:avLst/>
                <a:gdLst/>
                <a:ahLst/>
                <a:cxnLst>
                  <a:cxn ang="0">
                    <a:pos x="4" y="27"/>
                  </a:cxn>
                  <a:cxn ang="0">
                    <a:pos x="4" y="28"/>
                  </a:cxn>
                  <a:cxn ang="0">
                    <a:pos x="21" y="25"/>
                  </a:cxn>
                  <a:cxn ang="0">
                    <a:pos x="17" y="0"/>
                  </a:cxn>
                  <a:cxn ang="0">
                    <a:pos x="0" y="3"/>
                  </a:cxn>
                  <a:cxn ang="0">
                    <a:pos x="0" y="3"/>
                  </a:cxn>
                  <a:cxn ang="0">
                    <a:pos x="4" y="27"/>
                  </a:cxn>
                </a:cxnLst>
                <a:rect l="0" t="0" r="r" b="b"/>
                <a:pathLst>
                  <a:path w="21" h="28">
                    <a:moveTo>
                      <a:pt x="4" y="27"/>
                    </a:moveTo>
                    <a:lnTo>
                      <a:pt x="4" y="28"/>
                    </a:lnTo>
                    <a:lnTo>
                      <a:pt x="21" y="25"/>
                    </a:lnTo>
                    <a:lnTo>
                      <a:pt x="17" y="0"/>
                    </a:lnTo>
                    <a:lnTo>
                      <a:pt x="0" y="3"/>
                    </a:lnTo>
                    <a:lnTo>
                      <a:pt x="0" y="3"/>
                    </a:lnTo>
                    <a:lnTo>
                      <a:pt x="4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94" name="Freeform 1290"/>
              <p:cNvSpPr>
                <a:spLocks/>
              </p:cNvSpPr>
              <p:nvPr/>
            </p:nvSpPr>
            <p:spPr bwMode="auto">
              <a:xfrm>
                <a:off x="399" y="1300"/>
                <a:ext cx="3" cy="24"/>
              </a:xfrm>
              <a:custGeom>
                <a:avLst/>
                <a:gdLst/>
                <a:ahLst/>
                <a:cxnLst>
                  <a:cxn ang="0">
                    <a:pos x="4" y="24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0" y="0"/>
                  </a:cxn>
                  <a:cxn ang="0">
                    <a:pos x="4" y="24"/>
                  </a:cxn>
                </a:cxnLst>
                <a:rect l="0" t="0" r="r" b="b"/>
                <a:pathLst>
                  <a:path w="4" h="24">
                    <a:moveTo>
                      <a:pt x="4" y="24"/>
                    </a:move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0" y="0"/>
                    </a:lnTo>
                    <a:lnTo>
                      <a:pt x="4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95" name="Freeform 1291"/>
              <p:cNvSpPr>
                <a:spLocks/>
              </p:cNvSpPr>
              <p:nvPr/>
            </p:nvSpPr>
            <p:spPr bwMode="auto">
              <a:xfrm>
                <a:off x="384" y="1300"/>
                <a:ext cx="19" cy="28"/>
              </a:xfrm>
              <a:custGeom>
                <a:avLst/>
                <a:gdLst/>
                <a:ahLst/>
                <a:cxnLst>
                  <a:cxn ang="0">
                    <a:pos x="2" y="27"/>
                  </a:cxn>
                  <a:cxn ang="0">
                    <a:pos x="5" y="27"/>
                  </a:cxn>
                  <a:cxn ang="0">
                    <a:pos x="19" y="24"/>
                  </a:cxn>
                  <a:cxn ang="0">
                    <a:pos x="15" y="0"/>
                  </a:cxn>
                  <a:cxn ang="0">
                    <a:pos x="0" y="3"/>
                  </a:cxn>
                  <a:cxn ang="0">
                    <a:pos x="2" y="3"/>
                  </a:cxn>
                  <a:cxn ang="0">
                    <a:pos x="2" y="27"/>
                  </a:cxn>
                  <a:cxn ang="0">
                    <a:pos x="3" y="27"/>
                  </a:cxn>
                  <a:cxn ang="0">
                    <a:pos x="5" y="27"/>
                  </a:cxn>
                  <a:cxn ang="0">
                    <a:pos x="2" y="27"/>
                  </a:cxn>
                </a:cxnLst>
                <a:rect l="0" t="0" r="r" b="b"/>
                <a:pathLst>
                  <a:path w="19" h="27">
                    <a:moveTo>
                      <a:pt x="2" y="27"/>
                    </a:moveTo>
                    <a:lnTo>
                      <a:pt x="5" y="27"/>
                    </a:lnTo>
                    <a:lnTo>
                      <a:pt x="19" y="24"/>
                    </a:lnTo>
                    <a:lnTo>
                      <a:pt x="15" y="0"/>
                    </a:lnTo>
                    <a:lnTo>
                      <a:pt x="0" y="3"/>
                    </a:lnTo>
                    <a:lnTo>
                      <a:pt x="2" y="3"/>
                    </a:lnTo>
                    <a:lnTo>
                      <a:pt x="2" y="27"/>
                    </a:lnTo>
                    <a:lnTo>
                      <a:pt x="3" y="27"/>
                    </a:lnTo>
                    <a:lnTo>
                      <a:pt x="5" y="27"/>
                    </a:lnTo>
                    <a:lnTo>
                      <a:pt x="2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96" name="Freeform 1292"/>
              <p:cNvSpPr>
                <a:spLocks/>
              </p:cNvSpPr>
              <p:nvPr/>
            </p:nvSpPr>
            <p:spPr bwMode="auto">
              <a:xfrm>
                <a:off x="369" y="1304"/>
                <a:ext cx="17" cy="24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7" y="24"/>
                  </a:cxn>
                  <a:cxn ang="0">
                    <a:pos x="18" y="24"/>
                  </a:cxn>
                  <a:cxn ang="0">
                    <a:pos x="18" y="0"/>
                  </a:cxn>
                  <a:cxn ang="0">
                    <a:pos x="7" y="0"/>
                  </a:cxn>
                  <a:cxn ang="0">
                    <a:pos x="14" y="2"/>
                  </a:cxn>
                  <a:cxn ang="0">
                    <a:pos x="0" y="22"/>
                  </a:cxn>
                  <a:cxn ang="0">
                    <a:pos x="4" y="24"/>
                  </a:cxn>
                  <a:cxn ang="0">
                    <a:pos x="7" y="24"/>
                  </a:cxn>
                  <a:cxn ang="0">
                    <a:pos x="0" y="22"/>
                  </a:cxn>
                </a:cxnLst>
                <a:rect l="0" t="0" r="r" b="b"/>
                <a:pathLst>
                  <a:path w="18" h="24">
                    <a:moveTo>
                      <a:pt x="0" y="22"/>
                    </a:moveTo>
                    <a:lnTo>
                      <a:pt x="7" y="24"/>
                    </a:lnTo>
                    <a:lnTo>
                      <a:pt x="18" y="24"/>
                    </a:lnTo>
                    <a:lnTo>
                      <a:pt x="18" y="0"/>
                    </a:lnTo>
                    <a:lnTo>
                      <a:pt x="7" y="0"/>
                    </a:lnTo>
                    <a:lnTo>
                      <a:pt x="14" y="2"/>
                    </a:lnTo>
                    <a:lnTo>
                      <a:pt x="0" y="22"/>
                    </a:lnTo>
                    <a:lnTo>
                      <a:pt x="4" y="24"/>
                    </a:lnTo>
                    <a:lnTo>
                      <a:pt x="7" y="24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97" name="Freeform 1293"/>
              <p:cNvSpPr>
                <a:spLocks/>
              </p:cNvSpPr>
              <p:nvPr/>
            </p:nvSpPr>
            <p:spPr bwMode="auto">
              <a:xfrm>
                <a:off x="360" y="1300"/>
                <a:ext cx="22" cy="26"/>
              </a:xfrm>
              <a:custGeom>
                <a:avLst/>
                <a:gdLst/>
                <a:ahLst/>
                <a:cxnLst>
                  <a:cxn ang="0">
                    <a:pos x="7" y="10"/>
                  </a:cxn>
                  <a:cxn ang="0">
                    <a:pos x="0" y="21"/>
                  </a:cxn>
                  <a:cxn ang="0">
                    <a:pos x="8" y="26"/>
                  </a:cxn>
                  <a:cxn ang="0">
                    <a:pos x="22" y="6"/>
                  </a:cxn>
                  <a:cxn ang="0">
                    <a:pos x="14" y="0"/>
                  </a:cxn>
                  <a:cxn ang="0">
                    <a:pos x="7" y="10"/>
                  </a:cxn>
                </a:cxnLst>
                <a:rect l="0" t="0" r="r" b="b"/>
                <a:pathLst>
                  <a:path w="22" h="26">
                    <a:moveTo>
                      <a:pt x="7" y="10"/>
                    </a:moveTo>
                    <a:lnTo>
                      <a:pt x="0" y="21"/>
                    </a:lnTo>
                    <a:lnTo>
                      <a:pt x="8" y="26"/>
                    </a:lnTo>
                    <a:lnTo>
                      <a:pt x="22" y="6"/>
                    </a:lnTo>
                    <a:lnTo>
                      <a:pt x="14" y="0"/>
                    </a:lnTo>
                    <a:lnTo>
                      <a:pt x="7" y="1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98" name="Freeform 1294"/>
              <p:cNvSpPr>
                <a:spLocks/>
              </p:cNvSpPr>
              <p:nvPr/>
            </p:nvSpPr>
            <p:spPr bwMode="auto">
              <a:xfrm>
                <a:off x="614" y="1337"/>
                <a:ext cx="17" cy="28"/>
              </a:xfrm>
              <a:custGeom>
                <a:avLst/>
                <a:gdLst/>
                <a:ahLst/>
                <a:cxnLst>
                  <a:cxn ang="0">
                    <a:pos x="2" y="27"/>
                  </a:cxn>
                  <a:cxn ang="0">
                    <a:pos x="4" y="26"/>
                  </a:cxn>
                  <a:cxn ang="0">
                    <a:pos x="16" y="24"/>
                  </a:cxn>
                  <a:cxn ang="0">
                    <a:pos x="11" y="0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2" y="27"/>
                  </a:cxn>
                  <a:cxn ang="0">
                    <a:pos x="3" y="27"/>
                  </a:cxn>
                  <a:cxn ang="0">
                    <a:pos x="4" y="26"/>
                  </a:cxn>
                  <a:cxn ang="0">
                    <a:pos x="2" y="27"/>
                  </a:cxn>
                </a:cxnLst>
                <a:rect l="0" t="0" r="r" b="b"/>
                <a:pathLst>
                  <a:path w="16" h="27">
                    <a:moveTo>
                      <a:pt x="2" y="27"/>
                    </a:moveTo>
                    <a:lnTo>
                      <a:pt x="4" y="26"/>
                    </a:lnTo>
                    <a:lnTo>
                      <a:pt x="16" y="24"/>
                    </a:lnTo>
                    <a:lnTo>
                      <a:pt x="11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7"/>
                    </a:lnTo>
                    <a:lnTo>
                      <a:pt x="3" y="27"/>
                    </a:lnTo>
                    <a:lnTo>
                      <a:pt x="4" y="26"/>
                    </a:lnTo>
                    <a:lnTo>
                      <a:pt x="2" y="2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799" name="Freeform 1295"/>
              <p:cNvSpPr>
                <a:spLocks/>
              </p:cNvSpPr>
              <p:nvPr/>
            </p:nvSpPr>
            <p:spPr bwMode="auto">
              <a:xfrm>
                <a:off x="601" y="1339"/>
                <a:ext cx="15" cy="2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2" y="25"/>
                  </a:cxn>
                  <a:cxn ang="0">
                    <a:pos x="16" y="25"/>
                  </a:cxn>
                  <a:cxn ang="0">
                    <a:pos x="16" y="0"/>
                  </a:cxn>
                  <a:cxn ang="0">
                    <a:pos x="2" y="0"/>
                  </a:cxn>
                  <a:cxn ang="0">
                    <a:pos x="3" y="0"/>
                  </a:cxn>
                  <a:cxn ang="0">
                    <a:pos x="0" y="25"/>
                  </a:cxn>
                </a:cxnLst>
                <a:rect l="0" t="0" r="r" b="b"/>
                <a:pathLst>
                  <a:path w="16" h="25">
                    <a:moveTo>
                      <a:pt x="0" y="25"/>
                    </a:moveTo>
                    <a:lnTo>
                      <a:pt x="2" y="25"/>
                    </a:lnTo>
                    <a:lnTo>
                      <a:pt x="16" y="25"/>
                    </a:lnTo>
                    <a:lnTo>
                      <a:pt x="16" y="0"/>
                    </a:lnTo>
                    <a:lnTo>
                      <a:pt x="2" y="0"/>
                    </a:lnTo>
                    <a:lnTo>
                      <a:pt x="3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00" name="Freeform 1296"/>
              <p:cNvSpPr>
                <a:spLocks/>
              </p:cNvSpPr>
              <p:nvPr/>
            </p:nvSpPr>
            <p:spPr bwMode="auto">
              <a:xfrm>
                <a:off x="580" y="1337"/>
                <a:ext cx="24" cy="28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3" y="25"/>
                  </a:cxn>
                  <a:cxn ang="0">
                    <a:pos x="20" y="27"/>
                  </a:cxn>
                  <a:cxn ang="0">
                    <a:pos x="23" y="2"/>
                  </a:cxn>
                  <a:cxn ang="0">
                    <a:pos x="5" y="0"/>
                  </a:cxn>
                  <a:cxn ang="0">
                    <a:pos x="8" y="0"/>
                  </a:cxn>
                  <a:cxn ang="0">
                    <a:pos x="0" y="24"/>
                  </a:cxn>
                </a:cxnLst>
                <a:rect l="0" t="0" r="r" b="b"/>
                <a:pathLst>
                  <a:path w="23" h="27">
                    <a:moveTo>
                      <a:pt x="0" y="24"/>
                    </a:moveTo>
                    <a:lnTo>
                      <a:pt x="3" y="25"/>
                    </a:lnTo>
                    <a:lnTo>
                      <a:pt x="20" y="27"/>
                    </a:lnTo>
                    <a:lnTo>
                      <a:pt x="23" y="2"/>
                    </a:lnTo>
                    <a:lnTo>
                      <a:pt x="5" y="0"/>
                    </a:lnTo>
                    <a:lnTo>
                      <a:pt x="8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01" name="Freeform 1297"/>
              <p:cNvSpPr>
                <a:spLocks/>
              </p:cNvSpPr>
              <p:nvPr/>
            </p:nvSpPr>
            <p:spPr bwMode="auto">
              <a:xfrm>
                <a:off x="580" y="1337"/>
                <a:ext cx="9" cy="24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4" y="12"/>
                  </a:cxn>
                  <a:cxn ang="0">
                    <a:pos x="8" y="0"/>
                  </a:cxn>
                  <a:cxn ang="0">
                    <a:pos x="0" y="24"/>
                  </a:cxn>
                </a:cxnLst>
                <a:rect l="0" t="0" r="r" b="b"/>
                <a:pathLst>
                  <a:path w="8" h="24">
                    <a:moveTo>
                      <a:pt x="0" y="24"/>
                    </a:move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4" y="12"/>
                    </a:lnTo>
                    <a:lnTo>
                      <a:pt x="8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02" name="Freeform 1298"/>
              <p:cNvSpPr>
                <a:spLocks/>
              </p:cNvSpPr>
              <p:nvPr/>
            </p:nvSpPr>
            <p:spPr bwMode="auto">
              <a:xfrm>
                <a:off x="561" y="1332"/>
                <a:ext cx="27" cy="3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0" y="24"/>
                  </a:cxn>
                  <a:cxn ang="0">
                    <a:pos x="19" y="30"/>
                  </a:cxn>
                  <a:cxn ang="0">
                    <a:pos x="27" y="6"/>
                  </a:cxn>
                  <a:cxn ang="0">
                    <a:pos x="7" y="0"/>
                  </a:cxn>
                  <a:cxn ang="0">
                    <a:pos x="7" y="0"/>
                  </a:cxn>
                  <a:cxn ang="0">
                    <a:pos x="0" y="24"/>
                  </a:cxn>
                </a:cxnLst>
                <a:rect l="0" t="0" r="r" b="b"/>
                <a:pathLst>
                  <a:path w="27" h="30">
                    <a:moveTo>
                      <a:pt x="0" y="24"/>
                    </a:moveTo>
                    <a:lnTo>
                      <a:pt x="0" y="24"/>
                    </a:lnTo>
                    <a:lnTo>
                      <a:pt x="19" y="30"/>
                    </a:lnTo>
                    <a:lnTo>
                      <a:pt x="27" y="6"/>
                    </a:lnTo>
                    <a:lnTo>
                      <a:pt x="7" y="0"/>
                    </a:lnTo>
                    <a:lnTo>
                      <a:pt x="7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03" name="Freeform 1299"/>
              <p:cNvSpPr>
                <a:spLocks/>
              </p:cNvSpPr>
              <p:nvPr/>
            </p:nvSpPr>
            <p:spPr bwMode="auto">
              <a:xfrm>
                <a:off x="537" y="1326"/>
                <a:ext cx="31" cy="30"/>
              </a:xfrm>
              <a:custGeom>
                <a:avLst/>
                <a:gdLst/>
                <a:ahLst/>
                <a:cxnLst>
                  <a:cxn ang="0">
                    <a:pos x="8" y="25"/>
                  </a:cxn>
                  <a:cxn ang="0">
                    <a:pos x="1" y="25"/>
                  </a:cxn>
                  <a:cxn ang="0">
                    <a:pos x="24" y="31"/>
                  </a:cxn>
                  <a:cxn ang="0">
                    <a:pos x="31" y="7"/>
                  </a:cxn>
                  <a:cxn ang="0">
                    <a:pos x="7" y="1"/>
                  </a:cxn>
                  <a:cxn ang="0">
                    <a:pos x="0" y="1"/>
                  </a:cxn>
                  <a:cxn ang="0">
                    <a:pos x="7" y="1"/>
                  </a:cxn>
                  <a:cxn ang="0">
                    <a:pos x="4" y="0"/>
                  </a:cxn>
                  <a:cxn ang="0">
                    <a:pos x="0" y="1"/>
                  </a:cxn>
                  <a:cxn ang="0">
                    <a:pos x="8" y="25"/>
                  </a:cxn>
                </a:cxnLst>
                <a:rect l="0" t="0" r="r" b="b"/>
                <a:pathLst>
                  <a:path w="31" h="31">
                    <a:moveTo>
                      <a:pt x="8" y="25"/>
                    </a:moveTo>
                    <a:lnTo>
                      <a:pt x="1" y="25"/>
                    </a:lnTo>
                    <a:lnTo>
                      <a:pt x="24" y="31"/>
                    </a:lnTo>
                    <a:lnTo>
                      <a:pt x="31" y="7"/>
                    </a:lnTo>
                    <a:lnTo>
                      <a:pt x="7" y="1"/>
                    </a:lnTo>
                    <a:lnTo>
                      <a:pt x="0" y="1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0" y="1"/>
                    </a:lnTo>
                    <a:lnTo>
                      <a:pt x="8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04" name="Freeform 1300"/>
              <p:cNvSpPr>
                <a:spLocks/>
              </p:cNvSpPr>
              <p:nvPr/>
            </p:nvSpPr>
            <p:spPr bwMode="auto">
              <a:xfrm>
                <a:off x="517" y="1326"/>
                <a:ext cx="29" cy="30"/>
              </a:xfrm>
              <a:custGeom>
                <a:avLst/>
                <a:gdLst/>
                <a:ahLst/>
                <a:cxnLst>
                  <a:cxn ang="0">
                    <a:pos x="12" y="29"/>
                  </a:cxn>
                  <a:cxn ang="0">
                    <a:pos x="9" y="30"/>
                  </a:cxn>
                  <a:cxn ang="0">
                    <a:pos x="29" y="24"/>
                  </a:cxn>
                  <a:cxn ang="0">
                    <a:pos x="21" y="0"/>
                  </a:cxn>
                  <a:cxn ang="0">
                    <a:pos x="2" y="6"/>
                  </a:cxn>
                  <a:cxn ang="0">
                    <a:pos x="0" y="7"/>
                  </a:cxn>
                  <a:cxn ang="0">
                    <a:pos x="2" y="6"/>
                  </a:cxn>
                  <a:cxn ang="0">
                    <a:pos x="1" y="7"/>
                  </a:cxn>
                  <a:cxn ang="0">
                    <a:pos x="0" y="7"/>
                  </a:cxn>
                  <a:cxn ang="0">
                    <a:pos x="12" y="29"/>
                  </a:cxn>
                </a:cxnLst>
                <a:rect l="0" t="0" r="r" b="b"/>
                <a:pathLst>
                  <a:path w="29" h="30">
                    <a:moveTo>
                      <a:pt x="12" y="29"/>
                    </a:moveTo>
                    <a:lnTo>
                      <a:pt x="9" y="30"/>
                    </a:lnTo>
                    <a:lnTo>
                      <a:pt x="29" y="24"/>
                    </a:lnTo>
                    <a:lnTo>
                      <a:pt x="21" y="0"/>
                    </a:lnTo>
                    <a:lnTo>
                      <a:pt x="2" y="6"/>
                    </a:lnTo>
                    <a:lnTo>
                      <a:pt x="0" y="7"/>
                    </a:lnTo>
                    <a:lnTo>
                      <a:pt x="2" y="6"/>
                    </a:lnTo>
                    <a:lnTo>
                      <a:pt x="1" y="7"/>
                    </a:lnTo>
                    <a:lnTo>
                      <a:pt x="0" y="7"/>
                    </a:lnTo>
                    <a:lnTo>
                      <a:pt x="12" y="2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05" name="Freeform 1301"/>
              <p:cNvSpPr>
                <a:spLocks/>
              </p:cNvSpPr>
              <p:nvPr/>
            </p:nvSpPr>
            <p:spPr bwMode="auto">
              <a:xfrm>
                <a:off x="517" y="1332"/>
                <a:ext cx="12" cy="24"/>
              </a:xfrm>
              <a:custGeom>
                <a:avLst/>
                <a:gdLst/>
                <a:ahLst/>
                <a:cxnLst>
                  <a:cxn ang="0">
                    <a:pos x="12" y="23"/>
                  </a:cxn>
                  <a:cxn ang="0">
                    <a:pos x="6" y="12"/>
                  </a:cxn>
                  <a:cxn ang="0">
                    <a:pos x="6" y="12"/>
                  </a:cxn>
                  <a:cxn ang="0">
                    <a:pos x="6" y="12"/>
                  </a:cxn>
                  <a:cxn ang="0">
                    <a:pos x="6" y="12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1" y="1"/>
                  </a:cxn>
                  <a:cxn ang="0">
                    <a:pos x="0" y="1"/>
                  </a:cxn>
                  <a:cxn ang="0">
                    <a:pos x="12" y="23"/>
                  </a:cxn>
                </a:cxnLst>
                <a:rect l="0" t="0" r="r" b="b"/>
                <a:pathLst>
                  <a:path w="12" h="23">
                    <a:moveTo>
                      <a:pt x="12" y="23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1" y="1"/>
                    </a:lnTo>
                    <a:lnTo>
                      <a:pt x="0" y="1"/>
                    </a:lnTo>
                    <a:lnTo>
                      <a:pt x="12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06" name="Freeform 1302"/>
              <p:cNvSpPr>
                <a:spLocks/>
              </p:cNvSpPr>
              <p:nvPr/>
            </p:nvSpPr>
            <p:spPr bwMode="auto">
              <a:xfrm>
                <a:off x="502" y="1333"/>
                <a:ext cx="27" cy="30"/>
              </a:xfrm>
              <a:custGeom>
                <a:avLst/>
                <a:gdLst/>
                <a:ahLst/>
                <a:cxnLst>
                  <a:cxn ang="0">
                    <a:pos x="11" y="31"/>
                  </a:cxn>
                  <a:cxn ang="0">
                    <a:pos x="12" y="31"/>
                  </a:cxn>
                  <a:cxn ang="0">
                    <a:pos x="27" y="22"/>
                  </a:cxn>
                  <a:cxn ang="0">
                    <a:pos x="15" y="0"/>
                  </a:cxn>
                  <a:cxn ang="0">
                    <a:pos x="0" y="8"/>
                  </a:cxn>
                  <a:cxn ang="0">
                    <a:pos x="1" y="8"/>
                  </a:cxn>
                  <a:cxn ang="0">
                    <a:pos x="11" y="31"/>
                  </a:cxn>
                </a:cxnLst>
                <a:rect l="0" t="0" r="r" b="b"/>
                <a:pathLst>
                  <a:path w="27" h="31">
                    <a:moveTo>
                      <a:pt x="11" y="31"/>
                    </a:moveTo>
                    <a:lnTo>
                      <a:pt x="12" y="31"/>
                    </a:lnTo>
                    <a:lnTo>
                      <a:pt x="27" y="22"/>
                    </a:lnTo>
                    <a:lnTo>
                      <a:pt x="15" y="0"/>
                    </a:lnTo>
                    <a:lnTo>
                      <a:pt x="0" y="8"/>
                    </a:lnTo>
                    <a:lnTo>
                      <a:pt x="1" y="8"/>
                    </a:lnTo>
                    <a:lnTo>
                      <a:pt x="11" y="3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07" name="Freeform 1303"/>
              <p:cNvSpPr>
                <a:spLocks/>
              </p:cNvSpPr>
              <p:nvPr/>
            </p:nvSpPr>
            <p:spPr bwMode="auto">
              <a:xfrm>
                <a:off x="488" y="1341"/>
                <a:ext cx="24" cy="30"/>
              </a:xfrm>
              <a:custGeom>
                <a:avLst/>
                <a:gdLst/>
                <a:ahLst/>
                <a:cxnLst>
                  <a:cxn ang="0">
                    <a:pos x="3" y="30"/>
                  </a:cxn>
                  <a:cxn ang="0">
                    <a:pos x="10" y="29"/>
                  </a:cxn>
                  <a:cxn ang="0">
                    <a:pos x="24" y="23"/>
                  </a:cxn>
                  <a:cxn ang="0">
                    <a:pos x="14" y="0"/>
                  </a:cxn>
                  <a:cxn ang="0">
                    <a:pos x="0" y="7"/>
                  </a:cxn>
                  <a:cxn ang="0">
                    <a:pos x="7" y="5"/>
                  </a:cxn>
                  <a:cxn ang="0">
                    <a:pos x="3" y="30"/>
                  </a:cxn>
                  <a:cxn ang="0">
                    <a:pos x="7" y="31"/>
                  </a:cxn>
                  <a:cxn ang="0">
                    <a:pos x="10" y="29"/>
                  </a:cxn>
                  <a:cxn ang="0">
                    <a:pos x="3" y="30"/>
                  </a:cxn>
                </a:cxnLst>
                <a:rect l="0" t="0" r="r" b="b"/>
                <a:pathLst>
                  <a:path w="24" h="31">
                    <a:moveTo>
                      <a:pt x="3" y="30"/>
                    </a:moveTo>
                    <a:lnTo>
                      <a:pt x="10" y="29"/>
                    </a:lnTo>
                    <a:lnTo>
                      <a:pt x="24" y="23"/>
                    </a:lnTo>
                    <a:lnTo>
                      <a:pt x="14" y="0"/>
                    </a:lnTo>
                    <a:lnTo>
                      <a:pt x="0" y="7"/>
                    </a:lnTo>
                    <a:lnTo>
                      <a:pt x="7" y="5"/>
                    </a:lnTo>
                    <a:lnTo>
                      <a:pt x="3" y="30"/>
                    </a:lnTo>
                    <a:lnTo>
                      <a:pt x="7" y="31"/>
                    </a:lnTo>
                    <a:lnTo>
                      <a:pt x="10" y="29"/>
                    </a:lnTo>
                    <a:lnTo>
                      <a:pt x="3" y="3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08" name="Freeform 1304"/>
              <p:cNvSpPr>
                <a:spLocks/>
              </p:cNvSpPr>
              <p:nvPr/>
            </p:nvSpPr>
            <p:spPr bwMode="auto">
              <a:xfrm>
                <a:off x="468" y="1343"/>
                <a:ext cx="27" cy="28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3" y="25"/>
                  </a:cxn>
                  <a:cxn ang="0">
                    <a:pos x="24" y="28"/>
                  </a:cxn>
                  <a:cxn ang="0">
                    <a:pos x="28" y="3"/>
                  </a:cxn>
                  <a:cxn ang="0">
                    <a:pos x="8" y="0"/>
                  </a:cxn>
                  <a:cxn ang="0">
                    <a:pos x="10" y="1"/>
                  </a:cxn>
                  <a:cxn ang="0">
                    <a:pos x="0" y="24"/>
                  </a:cxn>
                  <a:cxn ang="0">
                    <a:pos x="2" y="24"/>
                  </a:cxn>
                  <a:cxn ang="0">
                    <a:pos x="3" y="25"/>
                  </a:cxn>
                  <a:cxn ang="0">
                    <a:pos x="0" y="24"/>
                  </a:cxn>
                </a:cxnLst>
                <a:rect l="0" t="0" r="r" b="b"/>
                <a:pathLst>
                  <a:path w="28" h="28">
                    <a:moveTo>
                      <a:pt x="0" y="24"/>
                    </a:moveTo>
                    <a:lnTo>
                      <a:pt x="3" y="25"/>
                    </a:lnTo>
                    <a:lnTo>
                      <a:pt x="24" y="28"/>
                    </a:lnTo>
                    <a:lnTo>
                      <a:pt x="28" y="3"/>
                    </a:lnTo>
                    <a:lnTo>
                      <a:pt x="8" y="0"/>
                    </a:lnTo>
                    <a:lnTo>
                      <a:pt x="10" y="1"/>
                    </a:lnTo>
                    <a:lnTo>
                      <a:pt x="0" y="24"/>
                    </a:lnTo>
                    <a:lnTo>
                      <a:pt x="2" y="24"/>
                    </a:lnTo>
                    <a:lnTo>
                      <a:pt x="3" y="25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09" name="Freeform 1305"/>
              <p:cNvSpPr>
                <a:spLocks/>
              </p:cNvSpPr>
              <p:nvPr/>
            </p:nvSpPr>
            <p:spPr bwMode="auto">
              <a:xfrm>
                <a:off x="468" y="1343"/>
                <a:ext cx="10" cy="24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10" y="0"/>
                  </a:cxn>
                  <a:cxn ang="0">
                    <a:pos x="0" y="23"/>
                  </a:cxn>
                  <a:cxn ang="0">
                    <a:pos x="2" y="23"/>
                  </a:cxn>
                  <a:cxn ang="0">
                    <a:pos x="3" y="24"/>
                  </a:cxn>
                  <a:cxn ang="0">
                    <a:pos x="0" y="23"/>
                  </a:cxn>
                </a:cxnLst>
                <a:rect l="0" t="0" r="r" b="b"/>
                <a:pathLst>
                  <a:path w="10" h="24">
                    <a:moveTo>
                      <a:pt x="0" y="23"/>
                    </a:move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10" y="0"/>
                    </a:lnTo>
                    <a:lnTo>
                      <a:pt x="0" y="23"/>
                    </a:lnTo>
                    <a:lnTo>
                      <a:pt x="2" y="23"/>
                    </a:lnTo>
                    <a:lnTo>
                      <a:pt x="3" y="24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10" name="Freeform 1306"/>
              <p:cNvSpPr>
                <a:spLocks/>
              </p:cNvSpPr>
              <p:nvPr/>
            </p:nvSpPr>
            <p:spPr bwMode="auto">
              <a:xfrm>
                <a:off x="449" y="1335"/>
                <a:ext cx="29" cy="32"/>
              </a:xfrm>
              <a:custGeom>
                <a:avLst/>
                <a:gdLst/>
                <a:ahLst/>
                <a:cxnLst>
                  <a:cxn ang="0">
                    <a:pos x="3" y="24"/>
                  </a:cxn>
                  <a:cxn ang="0">
                    <a:pos x="0" y="23"/>
                  </a:cxn>
                  <a:cxn ang="0">
                    <a:pos x="19" y="32"/>
                  </a:cxn>
                  <a:cxn ang="0">
                    <a:pos x="29" y="9"/>
                  </a:cxn>
                  <a:cxn ang="0">
                    <a:pos x="10" y="0"/>
                  </a:cxn>
                  <a:cxn ang="0">
                    <a:pos x="7" y="0"/>
                  </a:cxn>
                  <a:cxn ang="0">
                    <a:pos x="10" y="0"/>
                  </a:cxn>
                  <a:cxn ang="0">
                    <a:pos x="9" y="0"/>
                  </a:cxn>
                  <a:cxn ang="0">
                    <a:pos x="7" y="0"/>
                  </a:cxn>
                  <a:cxn ang="0">
                    <a:pos x="3" y="24"/>
                  </a:cxn>
                </a:cxnLst>
                <a:rect l="0" t="0" r="r" b="b"/>
                <a:pathLst>
                  <a:path w="29" h="32">
                    <a:moveTo>
                      <a:pt x="3" y="24"/>
                    </a:moveTo>
                    <a:lnTo>
                      <a:pt x="0" y="23"/>
                    </a:lnTo>
                    <a:lnTo>
                      <a:pt x="19" y="32"/>
                    </a:lnTo>
                    <a:lnTo>
                      <a:pt x="29" y="9"/>
                    </a:lnTo>
                    <a:lnTo>
                      <a:pt x="10" y="0"/>
                    </a:lnTo>
                    <a:lnTo>
                      <a:pt x="7" y="0"/>
                    </a:lnTo>
                    <a:lnTo>
                      <a:pt x="10" y="0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3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11" name="Freeform 1307"/>
              <p:cNvSpPr>
                <a:spLocks/>
              </p:cNvSpPr>
              <p:nvPr/>
            </p:nvSpPr>
            <p:spPr bwMode="auto">
              <a:xfrm>
                <a:off x="437" y="1332"/>
                <a:ext cx="19" cy="28"/>
              </a:xfrm>
              <a:custGeom>
                <a:avLst/>
                <a:gdLst/>
                <a:ahLst/>
                <a:cxnLst>
                  <a:cxn ang="0">
                    <a:pos x="2" y="25"/>
                  </a:cxn>
                  <a:cxn ang="0">
                    <a:pos x="0" y="24"/>
                  </a:cxn>
                  <a:cxn ang="0">
                    <a:pos x="15" y="27"/>
                  </a:cxn>
                  <a:cxn ang="0">
                    <a:pos x="19" y="3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2" y="25"/>
                  </a:cxn>
                </a:cxnLst>
                <a:rect l="0" t="0" r="r" b="b"/>
                <a:pathLst>
                  <a:path w="19" h="27">
                    <a:moveTo>
                      <a:pt x="2" y="25"/>
                    </a:moveTo>
                    <a:lnTo>
                      <a:pt x="0" y="24"/>
                    </a:lnTo>
                    <a:lnTo>
                      <a:pt x="15" y="27"/>
                    </a:lnTo>
                    <a:lnTo>
                      <a:pt x="19" y="3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322" name="Group 1308"/>
            <p:cNvGrpSpPr>
              <a:grpSpLocks/>
            </p:cNvGrpSpPr>
            <p:nvPr/>
          </p:nvGrpSpPr>
          <p:grpSpPr bwMode="auto">
            <a:xfrm>
              <a:off x="405" y="932"/>
              <a:ext cx="340" cy="481"/>
              <a:chOff x="405" y="932"/>
              <a:chExt cx="340" cy="481"/>
            </a:xfrm>
          </p:grpSpPr>
          <p:sp>
            <p:nvSpPr>
              <p:cNvPr id="22813" name="Freeform 1309"/>
              <p:cNvSpPr>
                <a:spLocks/>
              </p:cNvSpPr>
              <p:nvPr/>
            </p:nvSpPr>
            <p:spPr bwMode="auto">
              <a:xfrm>
                <a:off x="420" y="1332"/>
                <a:ext cx="17" cy="26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0" y="25"/>
                  </a:cxn>
                  <a:cxn ang="0">
                    <a:pos x="17" y="25"/>
                  </a:cxn>
                  <a:cxn ang="0">
                    <a:pos x="17" y="0"/>
                  </a:cxn>
                  <a:cxn ang="0">
                    <a:pos x="0" y="0"/>
                  </a:cxn>
                  <a:cxn ang="0">
                    <a:pos x="0" y="12"/>
                  </a:cxn>
                </a:cxnLst>
                <a:rect l="0" t="0" r="r" b="b"/>
                <a:pathLst>
                  <a:path w="17" h="25">
                    <a:moveTo>
                      <a:pt x="0" y="12"/>
                    </a:moveTo>
                    <a:lnTo>
                      <a:pt x="0" y="25"/>
                    </a:lnTo>
                    <a:lnTo>
                      <a:pt x="17" y="25"/>
                    </a:lnTo>
                    <a:lnTo>
                      <a:pt x="17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14" name="Freeform 1310"/>
              <p:cNvSpPr>
                <a:spLocks/>
              </p:cNvSpPr>
              <p:nvPr/>
            </p:nvSpPr>
            <p:spPr bwMode="auto">
              <a:xfrm>
                <a:off x="613" y="1351"/>
                <a:ext cx="20" cy="28"/>
              </a:xfrm>
              <a:custGeom>
                <a:avLst/>
                <a:gdLst/>
                <a:ahLst/>
                <a:cxnLst>
                  <a:cxn ang="0">
                    <a:pos x="5" y="27"/>
                  </a:cxn>
                  <a:cxn ang="0">
                    <a:pos x="6" y="27"/>
                  </a:cxn>
                  <a:cxn ang="0">
                    <a:pos x="18" y="24"/>
                  </a:cxn>
                  <a:cxn ang="0">
                    <a:pos x="11" y="0"/>
                  </a:cxn>
                  <a:cxn ang="0">
                    <a:pos x="0" y="3"/>
                  </a:cxn>
                  <a:cxn ang="0">
                    <a:pos x="1" y="3"/>
                  </a:cxn>
                  <a:cxn ang="0">
                    <a:pos x="5" y="27"/>
                  </a:cxn>
                </a:cxnLst>
                <a:rect l="0" t="0" r="r" b="b"/>
                <a:pathLst>
                  <a:path w="18" h="27">
                    <a:moveTo>
                      <a:pt x="5" y="27"/>
                    </a:moveTo>
                    <a:lnTo>
                      <a:pt x="6" y="27"/>
                    </a:lnTo>
                    <a:lnTo>
                      <a:pt x="18" y="24"/>
                    </a:lnTo>
                    <a:lnTo>
                      <a:pt x="11" y="0"/>
                    </a:lnTo>
                    <a:lnTo>
                      <a:pt x="0" y="3"/>
                    </a:lnTo>
                    <a:lnTo>
                      <a:pt x="1" y="3"/>
                    </a:lnTo>
                    <a:lnTo>
                      <a:pt x="5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15" name="Freeform 1311"/>
              <p:cNvSpPr>
                <a:spLocks/>
              </p:cNvSpPr>
              <p:nvPr/>
            </p:nvSpPr>
            <p:spPr bwMode="auto">
              <a:xfrm>
                <a:off x="599" y="1355"/>
                <a:ext cx="19" cy="26"/>
              </a:xfrm>
              <a:custGeom>
                <a:avLst/>
                <a:gdLst/>
                <a:ahLst/>
                <a:cxnLst>
                  <a:cxn ang="0">
                    <a:pos x="3" y="27"/>
                  </a:cxn>
                  <a:cxn ang="0">
                    <a:pos x="5" y="27"/>
                  </a:cxn>
                  <a:cxn ang="0">
                    <a:pos x="19" y="24"/>
                  </a:cxn>
                  <a:cxn ang="0">
                    <a:pos x="15" y="0"/>
                  </a:cxn>
                  <a:cxn ang="0">
                    <a:pos x="0" y="3"/>
                  </a:cxn>
                  <a:cxn ang="0">
                    <a:pos x="3" y="3"/>
                  </a:cxn>
                  <a:cxn ang="0">
                    <a:pos x="3" y="27"/>
                  </a:cxn>
                  <a:cxn ang="0">
                    <a:pos x="4" y="27"/>
                  </a:cxn>
                  <a:cxn ang="0">
                    <a:pos x="5" y="27"/>
                  </a:cxn>
                  <a:cxn ang="0">
                    <a:pos x="3" y="27"/>
                  </a:cxn>
                </a:cxnLst>
                <a:rect l="0" t="0" r="r" b="b"/>
                <a:pathLst>
                  <a:path w="19" h="27">
                    <a:moveTo>
                      <a:pt x="3" y="27"/>
                    </a:moveTo>
                    <a:lnTo>
                      <a:pt x="5" y="27"/>
                    </a:lnTo>
                    <a:lnTo>
                      <a:pt x="19" y="24"/>
                    </a:lnTo>
                    <a:lnTo>
                      <a:pt x="15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27"/>
                    </a:lnTo>
                    <a:lnTo>
                      <a:pt x="4" y="27"/>
                    </a:lnTo>
                    <a:lnTo>
                      <a:pt x="5" y="27"/>
                    </a:lnTo>
                    <a:lnTo>
                      <a:pt x="3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16" name="Freeform 1312"/>
              <p:cNvSpPr>
                <a:spLocks/>
              </p:cNvSpPr>
              <p:nvPr/>
            </p:nvSpPr>
            <p:spPr bwMode="auto">
              <a:xfrm>
                <a:off x="577" y="1357"/>
                <a:ext cx="26" cy="24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6" y="24"/>
                  </a:cxn>
                  <a:cxn ang="0">
                    <a:pos x="26" y="24"/>
                  </a:cxn>
                  <a:cxn ang="0">
                    <a:pos x="26" y="0"/>
                  </a:cxn>
                  <a:cxn ang="0">
                    <a:pos x="6" y="0"/>
                  </a:cxn>
                  <a:cxn ang="0">
                    <a:pos x="11" y="1"/>
                  </a:cxn>
                  <a:cxn ang="0">
                    <a:pos x="0" y="23"/>
                  </a:cxn>
                  <a:cxn ang="0">
                    <a:pos x="2" y="24"/>
                  </a:cxn>
                  <a:cxn ang="0">
                    <a:pos x="6" y="24"/>
                  </a:cxn>
                  <a:cxn ang="0">
                    <a:pos x="0" y="23"/>
                  </a:cxn>
                </a:cxnLst>
                <a:rect l="0" t="0" r="r" b="b"/>
                <a:pathLst>
                  <a:path w="26" h="24">
                    <a:moveTo>
                      <a:pt x="0" y="23"/>
                    </a:moveTo>
                    <a:lnTo>
                      <a:pt x="6" y="24"/>
                    </a:lnTo>
                    <a:lnTo>
                      <a:pt x="26" y="24"/>
                    </a:lnTo>
                    <a:lnTo>
                      <a:pt x="26" y="0"/>
                    </a:lnTo>
                    <a:lnTo>
                      <a:pt x="6" y="0"/>
                    </a:lnTo>
                    <a:lnTo>
                      <a:pt x="11" y="1"/>
                    </a:lnTo>
                    <a:lnTo>
                      <a:pt x="0" y="23"/>
                    </a:lnTo>
                    <a:lnTo>
                      <a:pt x="2" y="24"/>
                    </a:lnTo>
                    <a:lnTo>
                      <a:pt x="6" y="24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17" name="Freeform 1313"/>
              <p:cNvSpPr>
                <a:spLocks/>
              </p:cNvSpPr>
              <p:nvPr/>
            </p:nvSpPr>
            <p:spPr bwMode="auto">
              <a:xfrm>
                <a:off x="577" y="1359"/>
                <a:ext cx="10" cy="22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11" y="0"/>
                  </a:cxn>
                  <a:cxn ang="0">
                    <a:pos x="0" y="22"/>
                  </a:cxn>
                  <a:cxn ang="0">
                    <a:pos x="2" y="23"/>
                  </a:cxn>
                  <a:cxn ang="0">
                    <a:pos x="6" y="23"/>
                  </a:cxn>
                  <a:cxn ang="0">
                    <a:pos x="0" y="22"/>
                  </a:cxn>
                </a:cxnLst>
                <a:rect l="0" t="0" r="r" b="b"/>
                <a:pathLst>
                  <a:path w="11" h="23">
                    <a:moveTo>
                      <a:pt x="0" y="22"/>
                    </a:move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11" y="0"/>
                    </a:lnTo>
                    <a:lnTo>
                      <a:pt x="0" y="22"/>
                    </a:lnTo>
                    <a:lnTo>
                      <a:pt x="2" y="23"/>
                    </a:lnTo>
                    <a:lnTo>
                      <a:pt x="6" y="23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18" name="Freeform 1314"/>
              <p:cNvSpPr>
                <a:spLocks/>
              </p:cNvSpPr>
              <p:nvPr/>
            </p:nvSpPr>
            <p:spPr bwMode="auto">
              <a:xfrm>
                <a:off x="560" y="1349"/>
                <a:ext cx="27" cy="32"/>
              </a:xfrm>
              <a:custGeom>
                <a:avLst/>
                <a:gdLst/>
                <a:ahLst/>
                <a:cxnLst>
                  <a:cxn ang="0">
                    <a:pos x="1" y="24"/>
                  </a:cxn>
                  <a:cxn ang="0">
                    <a:pos x="0" y="23"/>
                  </a:cxn>
                  <a:cxn ang="0">
                    <a:pos x="17" y="32"/>
                  </a:cxn>
                  <a:cxn ang="0">
                    <a:pos x="28" y="10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1" y="24"/>
                  </a:cxn>
                </a:cxnLst>
                <a:rect l="0" t="0" r="r" b="b"/>
                <a:pathLst>
                  <a:path w="28" h="32">
                    <a:moveTo>
                      <a:pt x="1" y="24"/>
                    </a:moveTo>
                    <a:lnTo>
                      <a:pt x="0" y="23"/>
                    </a:lnTo>
                    <a:lnTo>
                      <a:pt x="17" y="32"/>
                    </a:lnTo>
                    <a:lnTo>
                      <a:pt x="28" y="10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1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19" name="Freeform 1315"/>
              <p:cNvSpPr>
                <a:spLocks/>
              </p:cNvSpPr>
              <p:nvPr/>
            </p:nvSpPr>
            <p:spPr bwMode="auto">
              <a:xfrm>
                <a:off x="543" y="1341"/>
                <a:ext cx="26" cy="32"/>
              </a:xfrm>
              <a:custGeom>
                <a:avLst/>
                <a:gdLst/>
                <a:ahLst/>
                <a:cxnLst>
                  <a:cxn ang="0">
                    <a:pos x="7" y="25"/>
                  </a:cxn>
                  <a:cxn ang="0">
                    <a:pos x="0" y="25"/>
                  </a:cxn>
                  <a:cxn ang="0">
                    <a:pos x="17" y="31"/>
                  </a:cxn>
                  <a:cxn ang="0">
                    <a:pos x="26" y="7"/>
                  </a:cxn>
                  <a:cxn ang="0">
                    <a:pos x="8" y="1"/>
                  </a:cxn>
                  <a:cxn ang="0">
                    <a:pos x="1" y="1"/>
                  </a:cxn>
                  <a:cxn ang="0">
                    <a:pos x="8" y="1"/>
                  </a:cxn>
                  <a:cxn ang="0">
                    <a:pos x="5" y="0"/>
                  </a:cxn>
                  <a:cxn ang="0">
                    <a:pos x="1" y="1"/>
                  </a:cxn>
                  <a:cxn ang="0">
                    <a:pos x="7" y="25"/>
                  </a:cxn>
                </a:cxnLst>
                <a:rect l="0" t="0" r="r" b="b"/>
                <a:pathLst>
                  <a:path w="26" h="31">
                    <a:moveTo>
                      <a:pt x="7" y="25"/>
                    </a:moveTo>
                    <a:lnTo>
                      <a:pt x="0" y="25"/>
                    </a:lnTo>
                    <a:lnTo>
                      <a:pt x="17" y="31"/>
                    </a:lnTo>
                    <a:lnTo>
                      <a:pt x="26" y="7"/>
                    </a:lnTo>
                    <a:lnTo>
                      <a:pt x="8" y="1"/>
                    </a:lnTo>
                    <a:lnTo>
                      <a:pt x="1" y="1"/>
                    </a:lnTo>
                    <a:lnTo>
                      <a:pt x="8" y="1"/>
                    </a:lnTo>
                    <a:lnTo>
                      <a:pt x="5" y="0"/>
                    </a:lnTo>
                    <a:lnTo>
                      <a:pt x="1" y="1"/>
                    </a:lnTo>
                    <a:lnTo>
                      <a:pt x="7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20" name="Freeform 1316"/>
              <p:cNvSpPr>
                <a:spLocks/>
              </p:cNvSpPr>
              <p:nvPr/>
            </p:nvSpPr>
            <p:spPr bwMode="auto">
              <a:xfrm>
                <a:off x="522" y="1343"/>
                <a:ext cx="27" cy="28"/>
              </a:xfrm>
              <a:custGeom>
                <a:avLst/>
                <a:gdLst/>
                <a:ahLst/>
                <a:cxnLst>
                  <a:cxn ang="0">
                    <a:pos x="14" y="27"/>
                  </a:cxn>
                  <a:cxn ang="0">
                    <a:pos x="10" y="28"/>
                  </a:cxn>
                  <a:cxn ang="0">
                    <a:pos x="27" y="24"/>
                  </a:cxn>
                  <a:cxn ang="0">
                    <a:pos x="21" y="0"/>
                  </a:cxn>
                  <a:cxn ang="0">
                    <a:pos x="4" y="4"/>
                  </a:cxn>
                  <a:cxn ang="0">
                    <a:pos x="0" y="5"/>
                  </a:cxn>
                  <a:cxn ang="0">
                    <a:pos x="4" y="4"/>
                  </a:cxn>
                  <a:cxn ang="0">
                    <a:pos x="2" y="4"/>
                  </a:cxn>
                  <a:cxn ang="0">
                    <a:pos x="0" y="5"/>
                  </a:cxn>
                  <a:cxn ang="0">
                    <a:pos x="14" y="27"/>
                  </a:cxn>
                </a:cxnLst>
                <a:rect l="0" t="0" r="r" b="b"/>
                <a:pathLst>
                  <a:path w="27" h="28">
                    <a:moveTo>
                      <a:pt x="14" y="27"/>
                    </a:moveTo>
                    <a:lnTo>
                      <a:pt x="10" y="28"/>
                    </a:lnTo>
                    <a:lnTo>
                      <a:pt x="27" y="24"/>
                    </a:lnTo>
                    <a:lnTo>
                      <a:pt x="21" y="0"/>
                    </a:lnTo>
                    <a:lnTo>
                      <a:pt x="4" y="4"/>
                    </a:lnTo>
                    <a:lnTo>
                      <a:pt x="0" y="5"/>
                    </a:lnTo>
                    <a:lnTo>
                      <a:pt x="4" y="4"/>
                    </a:lnTo>
                    <a:lnTo>
                      <a:pt x="2" y="4"/>
                    </a:lnTo>
                    <a:lnTo>
                      <a:pt x="0" y="5"/>
                    </a:lnTo>
                    <a:lnTo>
                      <a:pt x="14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21" name="Freeform 1317"/>
              <p:cNvSpPr>
                <a:spLocks/>
              </p:cNvSpPr>
              <p:nvPr/>
            </p:nvSpPr>
            <p:spPr bwMode="auto">
              <a:xfrm>
                <a:off x="522" y="1347"/>
                <a:ext cx="15" cy="22"/>
              </a:xfrm>
              <a:custGeom>
                <a:avLst/>
                <a:gdLst/>
                <a:ahLst/>
                <a:cxnLst>
                  <a:cxn ang="0">
                    <a:pos x="14" y="23"/>
                  </a:cxn>
                  <a:cxn ang="0">
                    <a:pos x="7" y="12"/>
                  </a:cxn>
                  <a:cxn ang="0">
                    <a:pos x="7" y="12"/>
                  </a:cxn>
                  <a:cxn ang="0">
                    <a:pos x="7" y="12"/>
                  </a:cxn>
                  <a:cxn ang="0">
                    <a:pos x="7" y="12"/>
                  </a:cxn>
                  <a:cxn ang="0">
                    <a:pos x="0" y="1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14" y="23"/>
                  </a:cxn>
                </a:cxnLst>
                <a:rect l="0" t="0" r="r" b="b"/>
                <a:pathLst>
                  <a:path w="14" h="23">
                    <a:moveTo>
                      <a:pt x="14" y="23"/>
                    </a:moveTo>
                    <a:lnTo>
                      <a:pt x="7" y="12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7" y="12"/>
                    </a:lnTo>
                    <a:lnTo>
                      <a:pt x="0" y="1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14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22" name="Freeform 1318"/>
              <p:cNvSpPr>
                <a:spLocks/>
              </p:cNvSpPr>
              <p:nvPr/>
            </p:nvSpPr>
            <p:spPr bwMode="auto">
              <a:xfrm>
                <a:off x="505" y="1347"/>
                <a:ext cx="32" cy="34"/>
              </a:xfrm>
              <a:custGeom>
                <a:avLst/>
                <a:gdLst/>
                <a:ahLst/>
                <a:cxnLst>
                  <a:cxn ang="0">
                    <a:pos x="15" y="32"/>
                  </a:cxn>
                  <a:cxn ang="0">
                    <a:pos x="15" y="33"/>
                  </a:cxn>
                  <a:cxn ang="0">
                    <a:pos x="32" y="22"/>
                  </a:cxn>
                  <a:cxn ang="0">
                    <a:pos x="18" y="0"/>
                  </a:cxn>
                  <a:cxn ang="0">
                    <a:pos x="1" y="11"/>
                  </a:cxn>
                  <a:cxn ang="0">
                    <a:pos x="0" y="12"/>
                  </a:cxn>
                  <a:cxn ang="0">
                    <a:pos x="15" y="32"/>
                  </a:cxn>
                </a:cxnLst>
                <a:rect l="0" t="0" r="r" b="b"/>
                <a:pathLst>
                  <a:path w="32" h="33">
                    <a:moveTo>
                      <a:pt x="15" y="32"/>
                    </a:moveTo>
                    <a:lnTo>
                      <a:pt x="15" y="33"/>
                    </a:lnTo>
                    <a:lnTo>
                      <a:pt x="32" y="22"/>
                    </a:lnTo>
                    <a:lnTo>
                      <a:pt x="18" y="0"/>
                    </a:lnTo>
                    <a:lnTo>
                      <a:pt x="1" y="11"/>
                    </a:lnTo>
                    <a:lnTo>
                      <a:pt x="0" y="12"/>
                    </a:lnTo>
                    <a:lnTo>
                      <a:pt x="15" y="3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23" name="Freeform 1319"/>
              <p:cNvSpPr>
                <a:spLocks/>
              </p:cNvSpPr>
              <p:nvPr/>
            </p:nvSpPr>
            <p:spPr bwMode="auto">
              <a:xfrm>
                <a:off x="491" y="1359"/>
                <a:ext cx="29" cy="32"/>
              </a:xfrm>
              <a:custGeom>
                <a:avLst/>
                <a:gdLst/>
                <a:ahLst/>
                <a:cxnLst>
                  <a:cxn ang="0">
                    <a:pos x="13" y="32"/>
                  </a:cxn>
                  <a:cxn ang="0">
                    <a:pos x="14" y="31"/>
                  </a:cxn>
                  <a:cxn ang="0">
                    <a:pos x="29" y="20"/>
                  </a:cxn>
                  <a:cxn ang="0">
                    <a:pos x="14" y="0"/>
                  </a:cxn>
                  <a:cxn ang="0">
                    <a:pos x="0" y="11"/>
                  </a:cxn>
                  <a:cxn ang="0">
                    <a:pos x="1" y="10"/>
                  </a:cxn>
                  <a:cxn ang="0">
                    <a:pos x="13" y="32"/>
                  </a:cxn>
                </a:cxnLst>
                <a:rect l="0" t="0" r="r" b="b"/>
                <a:pathLst>
                  <a:path w="29" h="32">
                    <a:moveTo>
                      <a:pt x="13" y="32"/>
                    </a:moveTo>
                    <a:lnTo>
                      <a:pt x="14" y="31"/>
                    </a:lnTo>
                    <a:lnTo>
                      <a:pt x="29" y="20"/>
                    </a:lnTo>
                    <a:lnTo>
                      <a:pt x="14" y="0"/>
                    </a:lnTo>
                    <a:lnTo>
                      <a:pt x="0" y="11"/>
                    </a:lnTo>
                    <a:lnTo>
                      <a:pt x="1" y="10"/>
                    </a:lnTo>
                    <a:lnTo>
                      <a:pt x="13" y="3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24" name="Freeform 1320"/>
              <p:cNvSpPr>
                <a:spLocks/>
              </p:cNvSpPr>
              <p:nvPr/>
            </p:nvSpPr>
            <p:spPr bwMode="auto">
              <a:xfrm>
                <a:off x="481" y="1369"/>
                <a:ext cx="22" cy="30"/>
              </a:xfrm>
              <a:custGeom>
                <a:avLst/>
                <a:gdLst/>
                <a:ahLst/>
                <a:cxnLst>
                  <a:cxn ang="0">
                    <a:pos x="6" y="30"/>
                  </a:cxn>
                  <a:cxn ang="0">
                    <a:pos x="12" y="28"/>
                  </a:cxn>
                  <a:cxn ang="0">
                    <a:pos x="23" y="22"/>
                  </a:cxn>
                  <a:cxn ang="0">
                    <a:pos x="11" y="0"/>
                  </a:cxn>
                  <a:cxn ang="0">
                    <a:pos x="0" y="6"/>
                  </a:cxn>
                  <a:cxn ang="0">
                    <a:pos x="6" y="5"/>
                  </a:cxn>
                  <a:cxn ang="0">
                    <a:pos x="6" y="30"/>
                  </a:cxn>
                  <a:cxn ang="0">
                    <a:pos x="9" y="30"/>
                  </a:cxn>
                  <a:cxn ang="0">
                    <a:pos x="12" y="28"/>
                  </a:cxn>
                  <a:cxn ang="0">
                    <a:pos x="6" y="30"/>
                  </a:cxn>
                </a:cxnLst>
                <a:rect l="0" t="0" r="r" b="b"/>
                <a:pathLst>
                  <a:path w="23" h="30">
                    <a:moveTo>
                      <a:pt x="6" y="30"/>
                    </a:moveTo>
                    <a:lnTo>
                      <a:pt x="12" y="28"/>
                    </a:lnTo>
                    <a:lnTo>
                      <a:pt x="23" y="22"/>
                    </a:lnTo>
                    <a:lnTo>
                      <a:pt x="11" y="0"/>
                    </a:lnTo>
                    <a:lnTo>
                      <a:pt x="0" y="6"/>
                    </a:lnTo>
                    <a:lnTo>
                      <a:pt x="6" y="5"/>
                    </a:lnTo>
                    <a:lnTo>
                      <a:pt x="6" y="30"/>
                    </a:lnTo>
                    <a:lnTo>
                      <a:pt x="9" y="30"/>
                    </a:lnTo>
                    <a:lnTo>
                      <a:pt x="12" y="28"/>
                    </a:lnTo>
                    <a:lnTo>
                      <a:pt x="6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25" name="Freeform 1321"/>
              <p:cNvSpPr>
                <a:spLocks/>
              </p:cNvSpPr>
              <p:nvPr/>
            </p:nvSpPr>
            <p:spPr bwMode="auto">
              <a:xfrm>
                <a:off x="486" y="1375"/>
                <a:ext cx="7" cy="24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3" y="25"/>
                  </a:cxn>
                  <a:cxn ang="0">
                    <a:pos x="6" y="23"/>
                  </a:cxn>
                  <a:cxn ang="0">
                    <a:pos x="0" y="25"/>
                  </a:cxn>
                </a:cxnLst>
                <a:rect l="0" t="0" r="r" b="b"/>
                <a:pathLst>
                  <a:path w="6" h="25">
                    <a:moveTo>
                      <a:pt x="0" y="25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3" y="25"/>
                    </a:lnTo>
                    <a:lnTo>
                      <a:pt x="6" y="23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26" name="Freeform 1322"/>
              <p:cNvSpPr>
                <a:spLocks/>
              </p:cNvSpPr>
              <p:nvPr/>
            </p:nvSpPr>
            <p:spPr bwMode="auto">
              <a:xfrm>
                <a:off x="471" y="1375"/>
                <a:ext cx="15" cy="24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7" y="25"/>
                  </a:cxn>
                  <a:cxn ang="0">
                    <a:pos x="16" y="25"/>
                  </a:cxn>
                  <a:cxn ang="0">
                    <a:pos x="16" y="0"/>
                  </a:cxn>
                  <a:cxn ang="0">
                    <a:pos x="7" y="0"/>
                  </a:cxn>
                  <a:cxn ang="0">
                    <a:pos x="15" y="2"/>
                  </a:cxn>
                  <a:cxn ang="0">
                    <a:pos x="0" y="22"/>
                  </a:cxn>
                  <a:cxn ang="0">
                    <a:pos x="3" y="25"/>
                  </a:cxn>
                  <a:cxn ang="0">
                    <a:pos x="7" y="25"/>
                  </a:cxn>
                  <a:cxn ang="0">
                    <a:pos x="0" y="22"/>
                  </a:cxn>
                </a:cxnLst>
                <a:rect l="0" t="0" r="r" b="b"/>
                <a:pathLst>
                  <a:path w="16" h="25">
                    <a:moveTo>
                      <a:pt x="0" y="22"/>
                    </a:moveTo>
                    <a:lnTo>
                      <a:pt x="7" y="25"/>
                    </a:lnTo>
                    <a:lnTo>
                      <a:pt x="16" y="25"/>
                    </a:lnTo>
                    <a:lnTo>
                      <a:pt x="16" y="0"/>
                    </a:lnTo>
                    <a:lnTo>
                      <a:pt x="7" y="0"/>
                    </a:lnTo>
                    <a:lnTo>
                      <a:pt x="15" y="2"/>
                    </a:lnTo>
                    <a:lnTo>
                      <a:pt x="0" y="22"/>
                    </a:lnTo>
                    <a:lnTo>
                      <a:pt x="3" y="25"/>
                    </a:lnTo>
                    <a:lnTo>
                      <a:pt x="7" y="25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27" name="Freeform 1323"/>
              <p:cNvSpPr>
                <a:spLocks/>
              </p:cNvSpPr>
              <p:nvPr/>
            </p:nvSpPr>
            <p:spPr bwMode="auto">
              <a:xfrm>
                <a:off x="462" y="1369"/>
                <a:ext cx="24" cy="28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0" y="21"/>
                  </a:cxn>
                  <a:cxn ang="0">
                    <a:pos x="8" y="27"/>
                  </a:cxn>
                  <a:cxn ang="0">
                    <a:pos x="23" y="7"/>
                  </a:cxn>
                  <a:cxn ang="0">
                    <a:pos x="14" y="1"/>
                  </a:cxn>
                  <a:cxn ang="0">
                    <a:pos x="13" y="0"/>
                  </a:cxn>
                  <a:cxn ang="0">
                    <a:pos x="0" y="22"/>
                  </a:cxn>
                </a:cxnLst>
                <a:rect l="0" t="0" r="r" b="b"/>
                <a:pathLst>
                  <a:path w="23" h="27">
                    <a:moveTo>
                      <a:pt x="0" y="22"/>
                    </a:moveTo>
                    <a:lnTo>
                      <a:pt x="0" y="21"/>
                    </a:lnTo>
                    <a:lnTo>
                      <a:pt x="8" y="27"/>
                    </a:lnTo>
                    <a:lnTo>
                      <a:pt x="23" y="7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28" name="Freeform 1324"/>
              <p:cNvSpPr>
                <a:spLocks/>
              </p:cNvSpPr>
              <p:nvPr/>
            </p:nvSpPr>
            <p:spPr bwMode="auto">
              <a:xfrm>
                <a:off x="454" y="1365"/>
                <a:ext cx="22" cy="26"/>
              </a:xfrm>
              <a:custGeom>
                <a:avLst/>
                <a:gdLst/>
                <a:ahLst/>
                <a:cxnLst>
                  <a:cxn ang="0">
                    <a:pos x="6" y="11"/>
                  </a:cxn>
                  <a:cxn ang="0">
                    <a:pos x="0" y="22"/>
                  </a:cxn>
                  <a:cxn ang="0">
                    <a:pos x="8" y="27"/>
                  </a:cxn>
                  <a:cxn ang="0">
                    <a:pos x="21" y="5"/>
                  </a:cxn>
                  <a:cxn ang="0">
                    <a:pos x="13" y="0"/>
                  </a:cxn>
                  <a:cxn ang="0">
                    <a:pos x="6" y="11"/>
                  </a:cxn>
                </a:cxnLst>
                <a:rect l="0" t="0" r="r" b="b"/>
                <a:pathLst>
                  <a:path w="21" h="27">
                    <a:moveTo>
                      <a:pt x="6" y="11"/>
                    </a:moveTo>
                    <a:lnTo>
                      <a:pt x="0" y="22"/>
                    </a:lnTo>
                    <a:lnTo>
                      <a:pt x="8" y="27"/>
                    </a:lnTo>
                    <a:lnTo>
                      <a:pt x="21" y="5"/>
                    </a:lnTo>
                    <a:lnTo>
                      <a:pt x="13" y="0"/>
                    </a:lnTo>
                    <a:lnTo>
                      <a:pt x="6" y="1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29" name="Freeform 1325"/>
              <p:cNvSpPr>
                <a:spLocks/>
              </p:cNvSpPr>
              <p:nvPr/>
            </p:nvSpPr>
            <p:spPr bwMode="auto">
              <a:xfrm>
                <a:off x="613" y="1369"/>
                <a:ext cx="24" cy="30"/>
              </a:xfrm>
              <a:custGeom>
                <a:avLst/>
                <a:gdLst/>
                <a:ahLst/>
                <a:cxnLst>
                  <a:cxn ang="0">
                    <a:pos x="10" y="29"/>
                  </a:cxn>
                  <a:cxn ang="0">
                    <a:pos x="11" y="28"/>
                  </a:cxn>
                  <a:cxn ang="0">
                    <a:pos x="23" y="22"/>
                  </a:cxn>
                  <a:cxn ang="0">
                    <a:pos x="12" y="0"/>
                  </a:cxn>
                  <a:cxn ang="0">
                    <a:pos x="0" y="6"/>
                  </a:cxn>
                  <a:cxn ang="0">
                    <a:pos x="1" y="6"/>
                  </a:cxn>
                  <a:cxn ang="0">
                    <a:pos x="10" y="29"/>
                  </a:cxn>
                </a:cxnLst>
                <a:rect l="0" t="0" r="r" b="b"/>
                <a:pathLst>
                  <a:path w="23" h="29">
                    <a:moveTo>
                      <a:pt x="10" y="29"/>
                    </a:moveTo>
                    <a:lnTo>
                      <a:pt x="11" y="28"/>
                    </a:lnTo>
                    <a:lnTo>
                      <a:pt x="23" y="22"/>
                    </a:lnTo>
                    <a:lnTo>
                      <a:pt x="12" y="0"/>
                    </a:lnTo>
                    <a:lnTo>
                      <a:pt x="0" y="6"/>
                    </a:lnTo>
                    <a:lnTo>
                      <a:pt x="1" y="6"/>
                    </a:lnTo>
                    <a:lnTo>
                      <a:pt x="10" y="2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30" name="Freeform 1326"/>
              <p:cNvSpPr>
                <a:spLocks/>
              </p:cNvSpPr>
              <p:nvPr/>
            </p:nvSpPr>
            <p:spPr bwMode="auto">
              <a:xfrm>
                <a:off x="597" y="1375"/>
                <a:ext cx="26" cy="30"/>
              </a:xfrm>
              <a:custGeom>
                <a:avLst/>
                <a:gdLst/>
                <a:ahLst/>
                <a:cxnLst>
                  <a:cxn ang="0">
                    <a:pos x="5" y="30"/>
                  </a:cxn>
                  <a:cxn ang="0">
                    <a:pos x="9" y="29"/>
                  </a:cxn>
                  <a:cxn ang="0">
                    <a:pos x="26" y="23"/>
                  </a:cxn>
                  <a:cxn ang="0">
                    <a:pos x="17" y="0"/>
                  </a:cxn>
                  <a:cxn ang="0">
                    <a:pos x="0" y="6"/>
                  </a:cxn>
                  <a:cxn ang="0">
                    <a:pos x="5" y="5"/>
                  </a:cxn>
                  <a:cxn ang="0">
                    <a:pos x="5" y="30"/>
                  </a:cxn>
                  <a:cxn ang="0">
                    <a:pos x="7" y="30"/>
                  </a:cxn>
                  <a:cxn ang="0">
                    <a:pos x="9" y="29"/>
                  </a:cxn>
                  <a:cxn ang="0">
                    <a:pos x="5" y="30"/>
                  </a:cxn>
                </a:cxnLst>
                <a:rect l="0" t="0" r="r" b="b"/>
                <a:pathLst>
                  <a:path w="26" h="30">
                    <a:moveTo>
                      <a:pt x="5" y="30"/>
                    </a:moveTo>
                    <a:lnTo>
                      <a:pt x="9" y="29"/>
                    </a:lnTo>
                    <a:lnTo>
                      <a:pt x="26" y="23"/>
                    </a:lnTo>
                    <a:lnTo>
                      <a:pt x="17" y="0"/>
                    </a:lnTo>
                    <a:lnTo>
                      <a:pt x="0" y="6"/>
                    </a:lnTo>
                    <a:lnTo>
                      <a:pt x="5" y="5"/>
                    </a:lnTo>
                    <a:lnTo>
                      <a:pt x="5" y="30"/>
                    </a:lnTo>
                    <a:lnTo>
                      <a:pt x="7" y="30"/>
                    </a:lnTo>
                    <a:lnTo>
                      <a:pt x="9" y="29"/>
                    </a:lnTo>
                    <a:lnTo>
                      <a:pt x="5" y="3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31" name="Freeform 1327"/>
              <p:cNvSpPr>
                <a:spLocks/>
              </p:cNvSpPr>
              <p:nvPr/>
            </p:nvSpPr>
            <p:spPr bwMode="auto">
              <a:xfrm>
                <a:off x="582" y="1381"/>
                <a:ext cx="20" cy="24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2" y="25"/>
                  </a:cxn>
                  <a:cxn ang="0">
                    <a:pos x="20" y="25"/>
                  </a:cxn>
                  <a:cxn ang="0">
                    <a:pos x="20" y="0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0" y="24"/>
                  </a:cxn>
                  <a:cxn ang="0">
                    <a:pos x="1" y="25"/>
                  </a:cxn>
                  <a:cxn ang="0">
                    <a:pos x="2" y="25"/>
                  </a:cxn>
                  <a:cxn ang="0">
                    <a:pos x="0" y="24"/>
                  </a:cxn>
                </a:cxnLst>
                <a:rect l="0" t="0" r="r" b="b"/>
                <a:pathLst>
                  <a:path w="20" h="25">
                    <a:moveTo>
                      <a:pt x="0" y="24"/>
                    </a:moveTo>
                    <a:lnTo>
                      <a:pt x="2" y="25"/>
                    </a:lnTo>
                    <a:lnTo>
                      <a:pt x="20" y="25"/>
                    </a:lnTo>
                    <a:lnTo>
                      <a:pt x="20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2" y="25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32" name="Freeform 1328"/>
              <p:cNvSpPr>
                <a:spLocks/>
              </p:cNvSpPr>
              <p:nvPr/>
            </p:nvSpPr>
            <p:spPr bwMode="auto">
              <a:xfrm>
                <a:off x="582" y="1381"/>
                <a:ext cx="3" cy="24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4" y="0"/>
                  </a:cxn>
                  <a:cxn ang="0">
                    <a:pos x="0" y="24"/>
                  </a:cxn>
                  <a:cxn ang="0">
                    <a:pos x="1" y="25"/>
                  </a:cxn>
                  <a:cxn ang="0">
                    <a:pos x="2" y="25"/>
                  </a:cxn>
                  <a:cxn ang="0">
                    <a:pos x="0" y="24"/>
                  </a:cxn>
                </a:cxnLst>
                <a:rect l="0" t="0" r="r" b="b"/>
                <a:pathLst>
                  <a:path w="4" h="25">
                    <a:moveTo>
                      <a:pt x="0" y="24"/>
                    </a:move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4" y="0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2" y="25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33" name="Freeform 1329"/>
              <p:cNvSpPr>
                <a:spLocks/>
              </p:cNvSpPr>
              <p:nvPr/>
            </p:nvSpPr>
            <p:spPr bwMode="auto">
              <a:xfrm>
                <a:off x="565" y="1377"/>
                <a:ext cx="20" cy="28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17" y="28"/>
                  </a:cxn>
                  <a:cxn ang="0">
                    <a:pos x="21" y="4"/>
                  </a:cxn>
                  <a:cxn ang="0">
                    <a:pos x="4" y="1"/>
                  </a:cxn>
                  <a:cxn ang="0">
                    <a:pos x="4" y="0"/>
                  </a:cxn>
                  <a:cxn ang="0">
                    <a:pos x="0" y="25"/>
                  </a:cxn>
                </a:cxnLst>
                <a:rect l="0" t="0" r="r" b="b"/>
                <a:pathLst>
                  <a:path w="21" h="28">
                    <a:moveTo>
                      <a:pt x="0" y="25"/>
                    </a:moveTo>
                    <a:lnTo>
                      <a:pt x="0" y="25"/>
                    </a:lnTo>
                    <a:lnTo>
                      <a:pt x="17" y="28"/>
                    </a:lnTo>
                    <a:lnTo>
                      <a:pt x="21" y="4"/>
                    </a:lnTo>
                    <a:lnTo>
                      <a:pt x="4" y="1"/>
                    </a:lnTo>
                    <a:lnTo>
                      <a:pt x="4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34" name="Freeform 1330"/>
              <p:cNvSpPr>
                <a:spLocks/>
              </p:cNvSpPr>
              <p:nvPr/>
            </p:nvSpPr>
            <p:spPr bwMode="auto">
              <a:xfrm>
                <a:off x="548" y="1375"/>
                <a:ext cx="20" cy="26"/>
              </a:xfrm>
              <a:custGeom>
                <a:avLst/>
                <a:gdLst/>
                <a:ahLst/>
                <a:cxnLst>
                  <a:cxn ang="0">
                    <a:pos x="6" y="24"/>
                  </a:cxn>
                  <a:cxn ang="0">
                    <a:pos x="1" y="25"/>
                  </a:cxn>
                  <a:cxn ang="0">
                    <a:pos x="18" y="27"/>
                  </a:cxn>
                  <a:cxn ang="0">
                    <a:pos x="22" y="2"/>
                  </a:cxn>
                  <a:cxn ang="0">
                    <a:pos x="5" y="0"/>
                  </a:cxn>
                  <a:cxn ang="0">
                    <a:pos x="0" y="0"/>
                  </a:cxn>
                  <a:cxn ang="0">
                    <a:pos x="5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6" y="24"/>
                  </a:cxn>
                </a:cxnLst>
                <a:rect l="0" t="0" r="r" b="b"/>
                <a:pathLst>
                  <a:path w="22" h="27">
                    <a:moveTo>
                      <a:pt x="6" y="24"/>
                    </a:moveTo>
                    <a:lnTo>
                      <a:pt x="1" y="25"/>
                    </a:lnTo>
                    <a:lnTo>
                      <a:pt x="18" y="27"/>
                    </a:lnTo>
                    <a:lnTo>
                      <a:pt x="22" y="2"/>
                    </a:lnTo>
                    <a:lnTo>
                      <a:pt x="5" y="0"/>
                    </a:lnTo>
                    <a:lnTo>
                      <a:pt x="0" y="0"/>
                    </a:lnTo>
                    <a:lnTo>
                      <a:pt x="5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35" name="Freeform 1331"/>
              <p:cNvSpPr>
                <a:spLocks/>
              </p:cNvSpPr>
              <p:nvPr/>
            </p:nvSpPr>
            <p:spPr bwMode="auto">
              <a:xfrm>
                <a:off x="532" y="1375"/>
                <a:ext cx="19" cy="26"/>
              </a:xfrm>
              <a:custGeom>
                <a:avLst/>
                <a:gdLst/>
                <a:ahLst/>
                <a:cxnLst>
                  <a:cxn ang="0">
                    <a:pos x="11" y="26"/>
                  </a:cxn>
                  <a:cxn ang="0">
                    <a:pos x="9" y="27"/>
                  </a:cxn>
                  <a:cxn ang="0">
                    <a:pos x="20" y="24"/>
                  </a:cxn>
                  <a:cxn ang="0">
                    <a:pos x="14" y="0"/>
                  </a:cxn>
                  <a:cxn ang="0">
                    <a:pos x="2" y="3"/>
                  </a:cxn>
                  <a:cxn ang="0">
                    <a:pos x="0" y="4"/>
                  </a:cxn>
                  <a:cxn ang="0">
                    <a:pos x="2" y="3"/>
                  </a:cxn>
                  <a:cxn ang="0">
                    <a:pos x="2" y="3"/>
                  </a:cxn>
                  <a:cxn ang="0">
                    <a:pos x="0" y="4"/>
                  </a:cxn>
                  <a:cxn ang="0">
                    <a:pos x="11" y="26"/>
                  </a:cxn>
                </a:cxnLst>
                <a:rect l="0" t="0" r="r" b="b"/>
                <a:pathLst>
                  <a:path w="20" h="27">
                    <a:moveTo>
                      <a:pt x="11" y="26"/>
                    </a:moveTo>
                    <a:lnTo>
                      <a:pt x="9" y="27"/>
                    </a:lnTo>
                    <a:lnTo>
                      <a:pt x="20" y="24"/>
                    </a:lnTo>
                    <a:lnTo>
                      <a:pt x="14" y="0"/>
                    </a:lnTo>
                    <a:lnTo>
                      <a:pt x="2" y="3"/>
                    </a:lnTo>
                    <a:lnTo>
                      <a:pt x="0" y="4"/>
                    </a:lnTo>
                    <a:lnTo>
                      <a:pt x="2" y="3"/>
                    </a:lnTo>
                    <a:lnTo>
                      <a:pt x="2" y="3"/>
                    </a:lnTo>
                    <a:lnTo>
                      <a:pt x="0" y="4"/>
                    </a:lnTo>
                    <a:lnTo>
                      <a:pt x="11" y="2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36" name="Freeform 1332"/>
              <p:cNvSpPr>
                <a:spLocks/>
              </p:cNvSpPr>
              <p:nvPr/>
            </p:nvSpPr>
            <p:spPr bwMode="auto">
              <a:xfrm>
                <a:off x="532" y="1377"/>
                <a:ext cx="12" cy="24"/>
              </a:xfrm>
              <a:custGeom>
                <a:avLst/>
                <a:gdLst/>
                <a:ahLst/>
                <a:cxnLst>
                  <a:cxn ang="0">
                    <a:pos x="11" y="23"/>
                  </a:cxn>
                  <a:cxn ang="0">
                    <a:pos x="6" y="12"/>
                  </a:cxn>
                  <a:cxn ang="0">
                    <a:pos x="6" y="12"/>
                  </a:cxn>
                  <a:cxn ang="0">
                    <a:pos x="6" y="12"/>
                  </a:cxn>
                  <a:cxn ang="0">
                    <a:pos x="6" y="12"/>
                  </a:cxn>
                  <a:cxn ang="0">
                    <a:pos x="0" y="1"/>
                  </a:cxn>
                  <a:cxn ang="0">
                    <a:pos x="2" y="0"/>
                  </a:cxn>
                  <a:cxn ang="0">
                    <a:pos x="2" y="0"/>
                  </a:cxn>
                  <a:cxn ang="0">
                    <a:pos x="0" y="1"/>
                  </a:cxn>
                  <a:cxn ang="0">
                    <a:pos x="11" y="23"/>
                  </a:cxn>
                </a:cxnLst>
                <a:rect l="0" t="0" r="r" b="b"/>
                <a:pathLst>
                  <a:path w="11" h="23">
                    <a:moveTo>
                      <a:pt x="11" y="23"/>
                    </a:move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6" y="12"/>
                    </a:lnTo>
                    <a:lnTo>
                      <a:pt x="0" y="1"/>
                    </a:lnTo>
                    <a:lnTo>
                      <a:pt x="2" y="0"/>
                    </a:lnTo>
                    <a:lnTo>
                      <a:pt x="2" y="0"/>
                    </a:lnTo>
                    <a:lnTo>
                      <a:pt x="0" y="1"/>
                    </a:lnTo>
                    <a:lnTo>
                      <a:pt x="11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37" name="Freeform 1333"/>
              <p:cNvSpPr>
                <a:spLocks/>
              </p:cNvSpPr>
              <p:nvPr/>
            </p:nvSpPr>
            <p:spPr bwMode="auto">
              <a:xfrm>
                <a:off x="520" y="1379"/>
                <a:ext cx="24" cy="26"/>
              </a:xfrm>
              <a:custGeom>
                <a:avLst/>
                <a:gdLst/>
                <a:ahLst/>
                <a:cxnLst>
                  <a:cxn ang="0">
                    <a:pos x="12" y="27"/>
                  </a:cxn>
                  <a:cxn ang="0">
                    <a:pos x="12" y="27"/>
                  </a:cxn>
                  <a:cxn ang="0">
                    <a:pos x="23" y="22"/>
                  </a:cxn>
                  <a:cxn ang="0">
                    <a:pos x="12" y="0"/>
                  </a:cxn>
                  <a:cxn ang="0">
                    <a:pos x="1" y="5"/>
                  </a:cxn>
                  <a:cxn ang="0">
                    <a:pos x="0" y="5"/>
                  </a:cxn>
                  <a:cxn ang="0">
                    <a:pos x="12" y="27"/>
                  </a:cxn>
                </a:cxnLst>
                <a:rect l="0" t="0" r="r" b="b"/>
                <a:pathLst>
                  <a:path w="23" h="27">
                    <a:moveTo>
                      <a:pt x="12" y="27"/>
                    </a:moveTo>
                    <a:lnTo>
                      <a:pt x="12" y="27"/>
                    </a:lnTo>
                    <a:lnTo>
                      <a:pt x="23" y="22"/>
                    </a:lnTo>
                    <a:lnTo>
                      <a:pt x="12" y="0"/>
                    </a:lnTo>
                    <a:lnTo>
                      <a:pt x="1" y="5"/>
                    </a:lnTo>
                    <a:lnTo>
                      <a:pt x="0" y="5"/>
                    </a:lnTo>
                    <a:lnTo>
                      <a:pt x="12" y="2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38" name="Freeform 1334"/>
              <p:cNvSpPr>
                <a:spLocks/>
              </p:cNvSpPr>
              <p:nvPr/>
            </p:nvSpPr>
            <p:spPr bwMode="auto">
              <a:xfrm>
                <a:off x="505" y="1383"/>
                <a:ext cx="27" cy="30"/>
              </a:xfrm>
              <a:custGeom>
                <a:avLst/>
                <a:gdLst/>
                <a:ahLst/>
                <a:cxnLst>
                  <a:cxn ang="0">
                    <a:pos x="18" y="27"/>
                  </a:cxn>
                  <a:cxn ang="0">
                    <a:pos x="15" y="29"/>
                  </a:cxn>
                  <a:cxn ang="0">
                    <a:pos x="27" y="22"/>
                  </a:cxn>
                  <a:cxn ang="0">
                    <a:pos x="15" y="0"/>
                  </a:cxn>
                  <a:cxn ang="0">
                    <a:pos x="3" y="7"/>
                  </a:cxn>
                  <a:cxn ang="0">
                    <a:pos x="0" y="9"/>
                  </a:cxn>
                  <a:cxn ang="0">
                    <a:pos x="3" y="7"/>
                  </a:cxn>
                  <a:cxn ang="0">
                    <a:pos x="2" y="8"/>
                  </a:cxn>
                  <a:cxn ang="0">
                    <a:pos x="0" y="9"/>
                  </a:cxn>
                  <a:cxn ang="0">
                    <a:pos x="18" y="27"/>
                  </a:cxn>
                </a:cxnLst>
                <a:rect l="0" t="0" r="r" b="b"/>
                <a:pathLst>
                  <a:path w="27" h="29">
                    <a:moveTo>
                      <a:pt x="18" y="27"/>
                    </a:moveTo>
                    <a:lnTo>
                      <a:pt x="15" y="29"/>
                    </a:lnTo>
                    <a:lnTo>
                      <a:pt x="27" y="22"/>
                    </a:lnTo>
                    <a:lnTo>
                      <a:pt x="15" y="0"/>
                    </a:lnTo>
                    <a:lnTo>
                      <a:pt x="3" y="7"/>
                    </a:lnTo>
                    <a:lnTo>
                      <a:pt x="0" y="9"/>
                    </a:lnTo>
                    <a:lnTo>
                      <a:pt x="3" y="7"/>
                    </a:lnTo>
                    <a:lnTo>
                      <a:pt x="2" y="8"/>
                    </a:lnTo>
                    <a:lnTo>
                      <a:pt x="0" y="9"/>
                    </a:lnTo>
                    <a:lnTo>
                      <a:pt x="18" y="2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39" name="Freeform 1335"/>
              <p:cNvSpPr>
                <a:spLocks/>
              </p:cNvSpPr>
              <p:nvPr/>
            </p:nvSpPr>
            <p:spPr bwMode="auto">
              <a:xfrm>
                <a:off x="503" y="1393"/>
                <a:ext cx="19" cy="20"/>
              </a:xfrm>
              <a:custGeom>
                <a:avLst/>
                <a:gdLst/>
                <a:ahLst/>
                <a:cxnLst>
                  <a:cxn ang="0">
                    <a:pos x="9" y="11"/>
                  </a:cxn>
                  <a:cxn ang="0">
                    <a:pos x="18" y="20"/>
                  </a:cxn>
                  <a:cxn ang="0">
                    <a:pos x="20" y="18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9" y="11"/>
                  </a:cxn>
                </a:cxnLst>
                <a:rect l="0" t="0" r="r" b="b"/>
                <a:pathLst>
                  <a:path w="20" h="20">
                    <a:moveTo>
                      <a:pt x="9" y="11"/>
                    </a:moveTo>
                    <a:lnTo>
                      <a:pt x="18" y="20"/>
                    </a:lnTo>
                    <a:lnTo>
                      <a:pt x="20" y="18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9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40" name="Freeform 1336"/>
              <p:cNvSpPr>
                <a:spLocks/>
              </p:cNvSpPr>
              <p:nvPr/>
            </p:nvSpPr>
            <p:spPr bwMode="auto">
              <a:xfrm>
                <a:off x="645" y="1194"/>
                <a:ext cx="12" cy="24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3" y="25"/>
                  </a:cxn>
                  <a:cxn ang="0">
                    <a:pos x="11" y="25"/>
                  </a:cxn>
                  <a:cxn ang="0">
                    <a:pos x="11" y="0"/>
                  </a:cxn>
                  <a:cxn ang="0">
                    <a:pos x="3" y="0"/>
                  </a:cxn>
                  <a:cxn ang="0">
                    <a:pos x="5" y="0"/>
                  </a:cxn>
                  <a:cxn ang="0">
                    <a:pos x="0" y="24"/>
                  </a:cxn>
                  <a:cxn ang="0">
                    <a:pos x="2" y="25"/>
                  </a:cxn>
                  <a:cxn ang="0">
                    <a:pos x="3" y="25"/>
                  </a:cxn>
                  <a:cxn ang="0">
                    <a:pos x="0" y="24"/>
                  </a:cxn>
                </a:cxnLst>
                <a:rect l="0" t="0" r="r" b="b"/>
                <a:pathLst>
                  <a:path w="11" h="25">
                    <a:moveTo>
                      <a:pt x="0" y="24"/>
                    </a:moveTo>
                    <a:lnTo>
                      <a:pt x="3" y="25"/>
                    </a:lnTo>
                    <a:lnTo>
                      <a:pt x="11" y="25"/>
                    </a:lnTo>
                    <a:lnTo>
                      <a:pt x="11" y="0"/>
                    </a:lnTo>
                    <a:lnTo>
                      <a:pt x="3" y="0"/>
                    </a:lnTo>
                    <a:lnTo>
                      <a:pt x="5" y="0"/>
                    </a:lnTo>
                    <a:lnTo>
                      <a:pt x="0" y="24"/>
                    </a:lnTo>
                    <a:lnTo>
                      <a:pt x="2" y="25"/>
                    </a:lnTo>
                    <a:lnTo>
                      <a:pt x="3" y="25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41" name="Freeform 1337"/>
              <p:cNvSpPr>
                <a:spLocks/>
              </p:cNvSpPr>
              <p:nvPr/>
            </p:nvSpPr>
            <p:spPr bwMode="auto">
              <a:xfrm>
                <a:off x="623" y="1190"/>
                <a:ext cx="27" cy="28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5" y="24"/>
                  </a:cxn>
                  <a:cxn ang="0">
                    <a:pos x="22" y="27"/>
                  </a:cxn>
                  <a:cxn ang="0">
                    <a:pos x="27" y="3"/>
                  </a:cxn>
                  <a:cxn ang="0">
                    <a:pos x="10" y="0"/>
                  </a:cxn>
                  <a:cxn ang="0">
                    <a:pos x="15" y="2"/>
                  </a:cxn>
                  <a:cxn ang="0">
                    <a:pos x="0" y="22"/>
                  </a:cxn>
                  <a:cxn ang="0">
                    <a:pos x="3" y="24"/>
                  </a:cxn>
                  <a:cxn ang="0">
                    <a:pos x="5" y="24"/>
                  </a:cxn>
                  <a:cxn ang="0">
                    <a:pos x="0" y="22"/>
                  </a:cxn>
                </a:cxnLst>
                <a:rect l="0" t="0" r="r" b="b"/>
                <a:pathLst>
                  <a:path w="27" h="27">
                    <a:moveTo>
                      <a:pt x="0" y="22"/>
                    </a:moveTo>
                    <a:lnTo>
                      <a:pt x="5" y="24"/>
                    </a:lnTo>
                    <a:lnTo>
                      <a:pt x="22" y="27"/>
                    </a:lnTo>
                    <a:lnTo>
                      <a:pt x="27" y="3"/>
                    </a:lnTo>
                    <a:lnTo>
                      <a:pt x="10" y="0"/>
                    </a:lnTo>
                    <a:lnTo>
                      <a:pt x="15" y="2"/>
                    </a:lnTo>
                    <a:lnTo>
                      <a:pt x="0" y="22"/>
                    </a:lnTo>
                    <a:lnTo>
                      <a:pt x="3" y="24"/>
                    </a:lnTo>
                    <a:lnTo>
                      <a:pt x="5" y="24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42" name="Freeform 1338"/>
              <p:cNvSpPr>
                <a:spLocks/>
              </p:cNvSpPr>
              <p:nvPr/>
            </p:nvSpPr>
            <p:spPr bwMode="auto">
              <a:xfrm>
                <a:off x="607" y="1182"/>
                <a:ext cx="31" cy="30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1" y="19"/>
                  </a:cxn>
                  <a:cxn ang="0">
                    <a:pos x="16" y="31"/>
                  </a:cxn>
                  <a:cxn ang="0">
                    <a:pos x="31" y="11"/>
                  </a:cxn>
                  <a:cxn ang="0">
                    <a:pos x="17" y="0"/>
                  </a:cxn>
                  <a:cxn ang="0">
                    <a:pos x="18" y="1"/>
                  </a:cxn>
                  <a:cxn ang="0">
                    <a:pos x="0" y="18"/>
                  </a:cxn>
                </a:cxnLst>
                <a:rect l="0" t="0" r="r" b="b"/>
                <a:pathLst>
                  <a:path w="31" h="31">
                    <a:moveTo>
                      <a:pt x="0" y="18"/>
                    </a:moveTo>
                    <a:lnTo>
                      <a:pt x="1" y="19"/>
                    </a:lnTo>
                    <a:lnTo>
                      <a:pt x="16" y="31"/>
                    </a:lnTo>
                    <a:lnTo>
                      <a:pt x="31" y="11"/>
                    </a:lnTo>
                    <a:lnTo>
                      <a:pt x="17" y="0"/>
                    </a:lnTo>
                    <a:lnTo>
                      <a:pt x="18" y="1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43" name="Freeform 1339"/>
              <p:cNvSpPr>
                <a:spLocks/>
              </p:cNvSpPr>
              <p:nvPr/>
            </p:nvSpPr>
            <p:spPr bwMode="auto">
              <a:xfrm>
                <a:off x="607" y="1182"/>
                <a:ext cx="17" cy="18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18" y="0"/>
                  </a:cxn>
                  <a:cxn ang="0">
                    <a:pos x="0" y="17"/>
                  </a:cxn>
                </a:cxnLst>
                <a:rect l="0" t="0" r="r" b="b"/>
                <a:pathLst>
                  <a:path w="18" h="17">
                    <a:moveTo>
                      <a:pt x="0" y="17"/>
                    </a:moveTo>
                    <a:lnTo>
                      <a:pt x="9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8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44" name="Freeform 1340"/>
              <p:cNvSpPr>
                <a:spLocks/>
              </p:cNvSpPr>
              <p:nvPr/>
            </p:nvSpPr>
            <p:spPr bwMode="auto">
              <a:xfrm>
                <a:off x="596" y="1172"/>
                <a:ext cx="29" cy="28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1" y="17"/>
                  </a:cxn>
                  <a:cxn ang="0">
                    <a:pos x="12" y="28"/>
                  </a:cxn>
                  <a:cxn ang="0">
                    <a:pos x="30" y="11"/>
                  </a:cxn>
                  <a:cxn ang="0">
                    <a:pos x="19" y="0"/>
                  </a:cxn>
                  <a:cxn ang="0">
                    <a:pos x="19" y="1"/>
                  </a:cxn>
                  <a:cxn ang="0">
                    <a:pos x="0" y="16"/>
                  </a:cxn>
                </a:cxnLst>
                <a:rect l="0" t="0" r="r" b="b"/>
                <a:pathLst>
                  <a:path w="30" h="28">
                    <a:moveTo>
                      <a:pt x="0" y="16"/>
                    </a:moveTo>
                    <a:lnTo>
                      <a:pt x="1" y="17"/>
                    </a:lnTo>
                    <a:lnTo>
                      <a:pt x="12" y="28"/>
                    </a:lnTo>
                    <a:lnTo>
                      <a:pt x="30" y="11"/>
                    </a:lnTo>
                    <a:lnTo>
                      <a:pt x="19" y="0"/>
                    </a:lnTo>
                    <a:lnTo>
                      <a:pt x="19" y="1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45" name="Freeform 1341"/>
              <p:cNvSpPr>
                <a:spLocks/>
              </p:cNvSpPr>
              <p:nvPr/>
            </p:nvSpPr>
            <p:spPr bwMode="auto">
              <a:xfrm>
                <a:off x="584" y="1156"/>
                <a:ext cx="32" cy="32"/>
              </a:xfrm>
              <a:custGeom>
                <a:avLst/>
                <a:gdLst/>
                <a:ahLst/>
                <a:cxnLst>
                  <a:cxn ang="0">
                    <a:pos x="1" y="18"/>
                  </a:cxn>
                  <a:cxn ang="0">
                    <a:pos x="0" y="17"/>
                  </a:cxn>
                  <a:cxn ang="0">
                    <a:pos x="12" y="31"/>
                  </a:cxn>
                  <a:cxn ang="0">
                    <a:pos x="31" y="16"/>
                  </a:cxn>
                  <a:cxn ang="0">
                    <a:pos x="19" y="1"/>
                  </a:cxn>
                  <a:cxn ang="0">
                    <a:pos x="19" y="0"/>
                  </a:cxn>
                  <a:cxn ang="0">
                    <a:pos x="1" y="18"/>
                  </a:cxn>
                </a:cxnLst>
                <a:rect l="0" t="0" r="r" b="b"/>
                <a:pathLst>
                  <a:path w="31" h="31">
                    <a:moveTo>
                      <a:pt x="1" y="18"/>
                    </a:moveTo>
                    <a:lnTo>
                      <a:pt x="0" y="17"/>
                    </a:lnTo>
                    <a:lnTo>
                      <a:pt x="12" y="31"/>
                    </a:lnTo>
                    <a:lnTo>
                      <a:pt x="31" y="16"/>
                    </a:lnTo>
                    <a:lnTo>
                      <a:pt x="19" y="1"/>
                    </a:lnTo>
                    <a:lnTo>
                      <a:pt x="19" y="0"/>
                    </a:ln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46" name="Freeform 1342"/>
              <p:cNvSpPr>
                <a:spLocks/>
              </p:cNvSpPr>
              <p:nvPr/>
            </p:nvSpPr>
            <p:spPr bwMode="auto">
              <a:xfrm>
                <a:off x="573" y="1144"/>
                <a:ext cx="29" cy="30"/>
              </a:xfrm>
              <a:custGeom>
                <a:avLst/>
                <a:gdLst/>
                <a:ahLst/>
                <a:cxnLst>
                  <a:cxn ang="0">
                    <a:pos x="2" y="22"/>
                  </a:cxn>
                  <a:cxn ang="0">
                    <a:pos x="0" y="20"/>
                  </a:cxn>
                  <a:cxn ang="0">
                    <a:pos x="11" y="31"/>
                  </a:cxn>
                  <a:cxn ang="0">
                    <a:pos x="29" y="13"/>
                  </a:cxn>
                  <a:cxn ang="0">
                    <a:pos x="17" y="2"/>
                  </a:cxn>
                  <a:cxn ang="0">
                    <a:pos x="15" y="0"/>
                  </a:cxn>
                  <a:cxn ang="0">
                    <a:pos x="17" y="2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2" y="22"/>
                  </a:cxn>
                </a:cxnLst>
                <a:rect l="0" t="0" r="r" b="b"/>
                <a:pathLst>
                  <a:path w="29" h="31">
                    <a:moveTo>
                      <a:pt x="2" y="22"/>
                    </a:moveTo>
                    <a:lnTo>
                      <a:pt x="0" y="20"/>
                    </a:lnTo>
                    <a:lnTo>
                      <a:pt x="11" y="31"/>
                    </a:lnTo>
                    <a:lnTo>
                      <a:pt x="29" y="13"/>
                    </a:lnTo>
                    <a:lnTo>
                      <a:pt x="17" y="2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2" y="2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47" name="Freeform 1343"/>
              <p:cNvSpPr>
                <a:spLocks/>
              </p:cNvSpPr>
              <p:nvPr/>
            </p:nvSpPr>
            <p:spPr bwMode="auto">
              <a:xfrm>
                <a:off x="565" y="1136"/>
                <a:ext cx="24" cy="30"/>
              </a:xfrm>
              <a:custGeom>
                <a:avLst/>
                <a:gdLst/>
                <a:ahLst/>
                <a:cxnLst>
                  <a:cxn ang="0">
                    <a:pos x="9" y="25"/>
                  </a:cxn>
                  <a:cxn ang="0">
                    <a:pos x="0" y="23"/>
                  </a:cxn>
                  <a:cxn ang="0">
                    <a:pos x="11" y="30"/>
                  </a:cxn>
                  <a:cxn ang="0">
                    <a:pos x="24" y="8"/>
                  </a:cxn>
                  <a:cxn ang="0">
                    <a:pos x="13" y="2"/>
                  </a:cxn>
                  <a:cxn ang="0">
                    <a:pos x="4" y="1"/>
                  </a:cxn>
                  <a:cxn ang="0">
                    <a:pos x="13" y="2"/>
                  </a:cxn>
                  <a:cxn ang="0">
                    <a:pos x="9" y="0"/>
                  </a:cxn>
                  <a:cxn ang="0">
                    <a:pos x="4" y="1"/>
                  </a:cxn>
                  <a:cxn ang="0">
                    <a:pos x="9" y="25"/>
                  </a:cxn>
                </a:cxnLst>
                <a:rect l="0" t="0" r="r" b="b"/>
                <a:pathLst>
                  <a:path w="24" h="30">
                    <a:moveTo>
                      <a:pt x="9" y="25"/>
                    </a:moveTo>
                    <a:lnTo>
                      <a:pt x="0" y="23"/>
                    </a:lnTo>
                    <a:lnTo>
                      <a:pt x="11" y="30"/>
                    </a:lnTo>
                    <a:lnTo>
                      <a:pt x="24" y="8"/>
                    </a:lnTo>
                    <a:lnTo>
                      <a:pt x="13" y="2"/>
                    </a:lnTo>
                    <a:lnTo>
                      <a:pt x="4" y="1"/>
                    </a:lnTo>
                    <a:lnTo>
                      <a:pt x="13" y="2"/>
                    </a:lnTo>
                    <a:lnTo>
                      <a:pt x="9" y="0"/>
                    </a:lnTo>
                    <a:lnTo>
                      <a:pt x="4" y="1"/>
                    </a:ln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48" name="Freeform 1344"/>
              <p:cNvSpPr>
                <a:spLocks/>
              </p:cNvSpPr>
              <p:nvPr/>
            </p:nvSpPr>
            <p:spPr bwMode="auto">
              <a:xfrm>
                <a:off x="568" y="1136"/>
                <a:ext cx="9" cy="24"/>
              </a:xfrm>
              <a:custGeom>
                <a:avLst/>
                <a:gdLst/>
                <a:ahLst/>
                <a:cxnLst>
                  <a:cxn ang="0">
                    <a:pos x="5" y="25"/>
                  </a:cxn>
                  <a:cxn ang="0">
                    <a:pos x="3" y="13"/>
                  </a:cxn>
                  <a:cxn ang="0">
                    <a:pos x="3" y="13"/>
                  </a:cxn>
                  <a:cxn ang="0">
                    <a:pos x="3" y="13"/>
                  </a:cxn>
                  <a:cxn ang="0">
                    <a:pos x="3" y="13"/>
                  </a:cxn>
                  <a:cxn ang="0">
                    <a:pos x="0" y="1"/>
                  </a:cxn>
                  <a:cxn ang="0">
                    <a:pos x="9" y="2"/>
                  </a:cxn>
                  <a:cxn ang="0">
                    <a:pos x="5" y="0"/>
                  </a:cxn>
                  <a:cxn ang="0">
                    <a:pos x="0" y="1"/>
                  </a:cxn>
                  <a:cxn ang="0">
                    <a:pos x="5" y="25"/>
                  </a:cxn>
                </a:cxnLst>
                <a:rect l="0" t="0" r="r" b="b"/>
                <a:pathLst>
                  <a:path w="9" h="25">
                    <a:moveTo>
                      <a:pt x="5" y="25"/>
                    </a:moveTo>
                    <a:lnTo>
                      <a:pt x="3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3" y="13"/>
                    </a:lnTo>
                    <a:lnTo>
                      <a:pt x="0" y="1"/>
                    </a:lnTo>
                    <a:lnTo>
                      <a:pt x="9" y="2"/>
                    </a:lnTo>
                    <a:lnTo>
                      <a:pt x="5" y="0"/>
                    </a:lnTo>
                    <a:lnTo>
                      <a:pt x="0" y="1"/>
                    </a:lnTo>
                    <a:lnTo>
                      <a:pt x="5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49" name="Freeform 1345"/>
              <p:cNvSpPr>
                <a:spLocks/>
              </p:cNvSpPr>
              <p:nvPr/>
            </p:nvSpPr>
            <p:spPr bwMode="auto">
              <a:xfrm>
                <a:off x="555" y="1136"/>
                <a:ext cx="19" cy="28"/>
              </a:xfrm>
              <a:custGeom>
                <a:avLst/>
                <a:gdLst/>
                <a:ahLst/>
                <a:cxnLst>
                  <a:cxn ang="0">
                    <a:pos x="2" y="27"/>
                  </a:cxn>
                  <a:cxn ang="0">
                    <a:pos x="4" y="26"/>
                  </a:cxn>
                  <a:cxn ang="0">
                    <a:pos x="19" y="24"/>
                  </a:cxn>
                  <a:cxn ang="0">
                    <a:pos x="14" y="0"/>
                  </a:cxn>
                  <a:cxn ang="0">
                    <a:pos x="0" y="2"/>
                  </a:cxn>
                  <a:cxn ang="0">
                    <a:pos x="2" y="2"/>
                  </a:cxn>
                  <a:cxn ang="0">
                    <a:pos x="2" y="27"/>
                  </a:cxn>
                  <a:cxn ang="0">
                    <a:pos x="3" y="27"/>
                  </a:cxn>
                  <a:cxn ang="0">
                    <a:pos x="4" y="26"/>
                  </a:cxn>
                  <a:cxn ang="0">
                    <a:pos x="2" y="27"/>
                  </a:cxn>
                </a:cxnLst>
                <a:rect l="0" t="0" r="r" b="b"/>
                <a:pathLst>
                  <a:path w="19" h="27">
                    <a:moveTo>
                      <a:pt x="2" y="27"/>
                    </a:moveTo>
                    <a:lnTo>
                      <a:pt x="4" y="26"/>
                    </a:lnTo>
                    <a:lnTo>
                      <a:pt x="19" y="24"/>
                    </a:lnTo>
                    <a:lnTo>
                      <a:pt x="14" y="0"/>
                    </a:lnTo>
                    <a:lnTo>
                      <a:pt x="0" y="2"/>
                    </a:lnTo>
                    <a:lnTo>
                      <a:pt x="2" y="2"/>
                    </a:lnTo>
                    <a:lnTo>
                      <a:pt x="2" y="27"/>
                    </a:lnTo>
                    <a:lnTo>
                      <a:pt x="3" y="27"/>
                    </a:lnTo>
                    <a:lnTo>
                      <a:pt x="4" y="26"/>
                    </a:lnTo>
                    <a:lnTo>
                      <a:pt x="2" y="2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50" name="Freeform 1346"/>
              <p:cNvSpPr>
                <a:spLocks/>
              </p:cNvSpPr>
              <p:nvPr/>
            </p:nvSpPr>
            <p:spPr bwMode="auto">
              <a:xfrm>
                <a:off x="539" y="1138"/>
                <a:ext cx="17" cy="26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2" y="25"/>
                  </a:cxn>
                  <a:cxn ang="0">
                    <a:pos x="17" y="25"/>
                  </a:cxn>
                  <a:cxn ang="0">
                    <a:pos x="17" y="0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0" y="24"/>
                  </a:cxn>
                  <a:cxn ang="0">
                    <a:pos x="1" y="25"/>
                  </a:cxn>
                  <a:cxn ang="0">
                    <a:pos x="2" y="25"/>
                  </a:cxn>
                  <a:cxn ang="0">
                    <a:pos x="0" y="24"/>
                  </a:cxn>
                </a:cxnLst>
                <a:rect l="0" t="0" r="r" b="b"/>
                <a:pathLst>
                  <a:path w="17" h="25">
                    <a:moveTo>
                      <a:pt x="0" y="24"/>
                    </a:moveTo>
                    <a:lnTo>
                      <a:pt x="2" y="25"/>
                    </a:lnTo>
                    <a:lnTo>
                      <a:pt x="17" y="25"/>
                    </a:lnTo>
                    <a:lnTo>
                      <a:pt x="17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2" y="25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51" name="Freeform 1347"/>
              <p:cNvSpPr>
                <a:spLocks/>
              </p:cNvSpPr>
              <p:nvPr/>
            </p:nvSpPr>
            <p:spPr bwMode="auto">
              <a:xfrm>
                <a:off x="520" y="1136"/>
                <a:ext cx="22" cy="26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5" y="24"/>
                  </a:cxn>
                  <a:cxn ang="0">
                    <a:pos x="19" y="26"/>
                  </a:cxn>
                  <a:cxn ang="0">
                    <a:pos x="23" y="2"/>
                  </a:cxn>
                  <a:cxn ang="0">
                    <a:pos x="9" y="0"/>
                  </a:cxn>
                  <a:cxn ang="0">
                    <a:pos x="14" y="1"/>
                  </a:cxn>
                  <a:cxn ang="0">
                    <a:pos x="0" y="22"/>
                  </a:cxn>
                  <a:cxn ang="0">
                    <a:pos x="2" y="23"/>
                  </a:cxn>
                  <a:cxn ang="0">
                    <a:pos x="5" y="24"/>
                  </a:cxn>
                  <a:cxn ang="0">
                    <a:pos x="0" y="22"/>
                  </a:cxn>
                </a:cxnLst>
                <a:rect l="0" t="0" r="r" b="b"/>
                <a:pathLst>
                  <a:path w="23" h="26">
                    <a:moveTo>
                      <a:pt x="0" y="22"/>
                    </a:moveTo>
                    <a:lnTo>
                      <a:pt x="5" y="24"/>
                    </a:lnTo>
                    <a:lnTo>
                      <a:pt x="19" y="26"/>
                    </a:lnTo>
                    <a:lnTo>
                      <a:pt x="23" y="2"/>
                    </a:lnTo>
                    <a:lnTo>
                      <a:pt x="9" y="0"/>
                    </a:lnTo>
                    <a:lnTo>
                      <a:pt x="14" y="1"/>
                    </a:lnTo>
                    <a:lnTo>
                      <a:pt x="0" y="22"/>
                    </a:lnTo>
                    <a:lnTo>
                      <a:pt x="2" y="23"/>
                    </a:lnTo>
                    <a:lnTo>
                      <a:pt x="5" y="24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52" name="Freeform 1348"/>
              <p:cNvSpPr>
                <a:spLocks/>
              </p:cNvSpPr>
              <p:nvPr/>
            </p:nvSpPr>
            <p:spPr bwMode="auto">
              <a:xfrm>
                <a:off x="520" y="1138"/>
                <a:ext cx="14" cy="22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7" y="11"/>
                  </a:cxn>
                  <a:cxn ang="0">
                    <a:pos x="7" y="11"/>
                  </a:cxn>
                  <a:cxn ang="0">
                    <a:pos x="7" y="11"/>
                  </a:cxn>
                  <a:cxn ang="0">
                    <a:pos x="7" y="11"/>
                  </a:cxn>
                  <a:cxn ang="0">
                    <a:pos x="14" y="0"/>
                  </a:cxn>
                  <a:cxn ang="0">
                    <a:pos x="0" y="21"/>
                  </a:cxn>
                  <a:cxn ang="0">
                    <a:pos x="2" y="22"/>
                  </a:cxn>
                  <a:cxn ang="0">
                    <a:pos x="5" y="23"/>
                  </a:cxn>
                  <a:cxn ang="0">
                    <a:pos x="0" y="21"/>
                  </a:cxn>
                </a:cxnLst>
                <a:rect l="0" t="0" r="r" b="b"/>
                <a:pathLst>
                  <a:path w="14" h="23">
                    <a:moveTo>
                      <a:pt x="0" y="21"/>
                    </a:moveTo>
                    <a:lnTo>
                      <a:pt x="7" y="11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14" y="0"/>
                    </a:lnTo>
                    <a:lnTo>
                      <a:pt x="0" y="21"/>
                    </a:lnTo>
                    <a:lnTo>
                      <a:pt x="2" y="22"/>
                    </a:lnTo>
                    <a:lnTo>
                      <a:pt x="5" y="23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53" name="Freeform 1349"/>
              <p:cNvSpPr>
                <a:spLocks/>
              </p:cNvSpPr>
              <p:nvPr/>
            </p:nvSpPr>
            <p:spPr bwMode="auto">
              <a:xfrm>
                <a:off x="505" y="1130"/>
                <a:ext cx="29" cy="28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3" y="20"/>
                  </a:cxn>
                  <a:cxn ang="0">
                    <a:pos x="15" y="29"/>
                  </a:cxn>
                  <a:cxn ang="0">
                    <a:pos x="29" y="8"/>
                  </a:cxn>
                  <a:cxn ang="0">
                    <a:pos x="17" y="0"/>
                  </a:cxn>
                  <a:cxn ang="0">
                    <a:pos x="20" y="3"/>
                  </a:cxn>
                  <a:cxn ang="0">
                    <a:pos x="0" y="18"/>
                  </a:cxn>
                  <a:cxn ang="0">
                    <a:pos x="1" y="20"/>
                  </a:cxn>
                  <a:cxn ang="0">
                    <a:pos x="3" y="20"/>
                  </a:cxn>
                  <a:cxn ang="0">
                    <a:pos x="0" y="18"/>
                  </a:cxn>
                </a:cxnLst>
                <a:rect l="0" t="0" r="r" b="b"/>
                <a:pathLst>
                  <a:path w="29" h="29">
                    <a:moveTo>
                      <a:pt x="0" y="18"/>
                    </a:moveTo>
                    <a:lnTo>
                      <a:pt x="3" y="20"/>
                    </a:lnTo>
                    <a:lnTo>
                      <a:pt x="15" y="29"/>
                    </a:lnTo>
                    <a:lnTo>
                      <a:pt x="29" y="8"/>
                    </a:lnTo>
                    <a:lnTo>
                      <a:pt x="17" y="0"/>
                    </a:lnTo>
                    <a:lnTo>
                      <a:pt x="20" y="3"/>
                    </a:lnTo>
                    <a:lnTo>
                      <a:pt x="0" y="18"/>
                    </a:lnTo>
                    <a:lnTo>
                      <a:pt x="1" y="20"/>
                    </a:lnTo>
                    <a:lnTo>
                      <a:pt x="3" y="2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54" name="Freeform 1350"/>
              <p:cNvSpPr>
                <a:spLocks/>
              </p:cNvSpPr>
              <p:nvPr/>
            </p:nvSpPr>
            <p:spPr bwMode="auto">
              <a:xfrm>
                <a:off x="497" y="1122"/>
                <a:ext cx="29" cy="26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0" y="15"/>
                  </a:cxn>
                  <a:cxn ang="0">
                    <a:pos x="8" y="26"/>
                  </a:cxn>
                  <a:cxn ang="0">
                    <a:pos x="28" y="11"/>
                  </a:cxn>
                  <a:cxn ang="0">
                    <a:pos x="20" y="0"/>
                  </a:cxn>
                  <a:cxn ang="0">
                    <a:pos x="20" y="0"/>
                  </a:cxn>
                  <a:cxn ang="0">
                    <a:pos x="0" y="15"/>
                  </a:cxn>
                </a:cxnLst>
                <a:rect l="0" t="0" r="r" b="b"/>
                <a:pathLst>
                  <a:path w="28" h="26">
                    <a:moveTo>
                      <a:pt x="0" y="15"/>
                    </a:moveTo>
                    <a:lnTo>
                      <a:pt x="0" y="15"/>
                    </a:lnTo>
                    <a:lnTo>
                      <a:pt x="8" y="26"/>
                    </a:lnTo>
                    <a:lnTo>
                      <a:pt x="28" y="11"/>
                    </a:lnTo>
                    <a:lnTo>
                      <a:pt x="20" y="0"/>
                    </a:lnTo>
                    <a:lnTo>
                      <a:pt x="20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55" name="Freeform 1351"/>
              <p:cNvSpPr>
                <a:spLocks/>
              </p:cNvSpPr>
              <p:nvPr/>
            </p:nvSpPr>
            <p:spPr bwMode="auto">
              <a:xfrm>
                <a:off x="488" y="1109"/>
                <a:ext cx="29" cy="28"/>
              </a:xfrm>
              <a:custGeom>
                <a:avLst/>
                <a:gdLst/>
                <a:ahLst/>
                <a:cxnLst>
                  <a:cxn ang="0">
                    <a:pos x="1" y="18"/>
                  </a:cxn>
                  <a:cxn ang="0">
                    <a:pos x="0" y="17"/>
                  </a:cxn>
                  <a:cxn ang="0">
                    <a:pos x="9" y="29"/>
                  </a:cxn>
                  <a:cxn ang="0">
                    <a:pos x="29" y="14"/>
                  </a:cxn>
                  <a:cxn ang="0">
                    <a:pos x="20" y="2"/>
                  </a:cxn>
                  <a:cxn ang="0">
                    <a:pos x="19" y="0"/>
                  </a:cxn>
                  <a:cxn ang="0">
                    <a:pos x="1" y="18"/>
                  </a:cxn>
                </a:cxnLst>
                <a:rect l="0" t="0" r="r" b="b"/>
                <a:pathLst>
                  <a:path w="29" h="29">
                    <a:moveTo>
                      <a:pt x="1" y="18"/>
                    </a:moveTo>
                    <a:lnTo>
                      <a:pt x="0" y="17"/>
                    </a:lnTo>
                    <a:lnTo>
                      <a:pt x="9" y="29"/>
                    </a:lnTo>
                    <a:lnTo>
                      <a:pt x="29" y="14"/>
                    </a:lnTo>
                    <a:lnTo>
                      <a:pt x="20" y="2"/>
                    </a:lnTo>
                    <a:lnTo>
                      <a:pt x="19" y="0"/>
                    </a:lnTo>
                    <a:lnTo>
                      <a:pt x="1" y="1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56" name="Freeform 1352"/>
              <p:cNvSpPr>
                <a:spLocks/>
              </p:cNvSpPr>
              <p:nvPr/>
            </p:nvSpPr>
            <p:spPr bwMode="auto">
              <a:xfrm>
                <a:off x="488" y="1109"/>
                <a:ext cx="19" cy="18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9" y="9"/>
                  </a:cxn>
                  <a:cxn ang="0">
                    <a:pos x="18" y="0"/>
                  </a:cxn>
                  <a:cxn ang="0">
                    <a:pos x="0" y="18"/>
                  </a:cxn>
                </a:cxnLst>
                <a:rect l="0" t="0" r="r" b="b"/>
                <a:pathLst>
                  <a:path w="18" h="18">
                    <a:moveTo>
                      <a:pt x="0" y="18"/>
                    </a:moveTo>
                    <a:lnTo>
                      <a:pt x="9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9" y="9"/>
                    </a:lnTo>
                    <a:lnTo>
                      <a:pt x="18" y="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57" name="Freeform 1353"/>
              <p:cNvSpPr>
                <a:spLocks/>
              </p:cNvSpPr>
              <p:nvPr/>
            </p:nvSpPr>
            <p:spPr bwMode="auto">
              <a:xfrm>
                <a:off x="483" y="1101"/>
                <a:ext cx="24" cy="26"/>
              </a:xfrm>
              <a:custGeom>
                <a:avLst/>
                <a:gdLst/>
                <a:ahLst/>
                <a:cxnLst>
                  <a:cxn ang="0">
                    <a:pos x="9" y="25"/>
                  </a:cxn>
                  <a:cxn ang="0">
                    <a:pos x="0" y="21"/>
                  </a:cxn>
                  <a:cxn ang="0">
                    <a:pos x="5" y="26"/>
                  </a:cxn>
                  <a:cxn ang="0">
                    <a:pos x="23" y="8"/>
                  </a:cxn>
                  <a:cxn ang="0">
                    <a:pos x="18" y="3"/>
                  </a:cxn>
                  <a:cxn ang="0">
                    <a:pos x="9" y="0"/>
                  </a:cxn>
                  <a:cxn ang="0">
                    <a:pos x="18" y="3"/>
                  </a:cxn>
                  <a:cxn ang="0">
                    <a:pos x="14" y="0"/>
                  </a:cxn>
                  <a:cxn ang="0">
                    <a:pos x="9" y="0"/>
                  </a:cxn>
                  <a:cxn ang="0">
                    <a:pos x="9" y="25"/>
                  </a:cxn>
                </a:cxnLst>
                <a:rect l="0" t="0" r="r" b="b"/>
                <a:pathLst>
                  <a:path w="23" h="26">
                    <a:moveTo>
                      <a:pt x="9" y="25"/>
                    </a:moveTo>
                    <a:lnTo>
                      <a:pt x="0" y="21"/>
                    </a:lnTo>
                    <a:lnTo>
                      <a:pt x="5" y="26"/>
                    </a:lnTo>
                    <a:lnTo>
                      <a:pt x="23" y="8"/>
                    </a:lnTo>
                    <a:lnTo>
                      <a:pt x="18" y="3"/>
                    </a:lnTo>
                    <a:lnTo>
                      <a:pt x="9" y="0"/>
                    </a:lnTo>
                    <a:lnTo>
                      <a:pt x="18" y="3"/>
                    </a:lnTo>
                    <a:lnTo>
                      <a:pt x="14" y="0"/>
                    </a:lnTo>
                    <a:lnTo>
                      <a:pt x="9" y="0"/>
                    </a:lnTo>
                    <a:lnTo>
                      <a:pt x="9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58" name="Freeform 1354"/>
              <p:cNvSpPr>
                <a:spLocks/>
              </p:cNvSpPr>
              <p:nvPr/>
            </p:nvSpPr>
            <p:spPr bwMode="auto">
              <a:xfrm>
                <a:off x="481" y="1101"/>
                <a:ext cx="12" cy="24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3" y="25"/>
                  </a:cxn>
                  <a:cxn ang="0">
                    <a:pos x="12" y="25"/>
                  </a:cxn>
                  <a:cxn ang="0">
                    <a:pos x="12" y="0"/>
                  </a:cxn>
                  <a:cxn ang="0">
                    <a:pos x="3" y="0"/>
                  </a:cxn>
                  <a:cxn ang="0">
                    <a:pos x="7" y="0"/>
                  </a:cxn>
                  <a:cxn ang="0">
                    <a:pos x="0" y="24"/>
                  </a:cxn>
                  <a:cxn ang="0">
                    <a:pos x="1" y="25"/>
                  </a:cxn>
                  <a:cxn ang="0">
                    <a:pos x="3" y="25"/>
                  </a:cxn>
                  <a:cxn ang="0">
                    <a:pos x="0" y="24"/>
                  </a:cxn>
                </a:cxnLst>
                <a:rect l="0" t="0" r="r" b="b"/>
                <a:pathLst>
                  <a:path w="12" h="25">
                    <a:moveTo>
                      <a:pt x="0" y="24"/>
                    </a:moveTo>
                    <a:lnTo>
                      <a:pt x="3" y="25"/>
                    </a:lnTo>
                    <a:lnTo>
                      <a:pt x="12" y="25"/>
                    </a:lnTo>
                    <a:lnTo>
                      <a:pt x="12" y="0"/>
                    </a:lnTo>
                    <a:lnTo>
                      <a:pt x="3" y="0"/>
                    </a:lnTo>
                    <a:lnTo>
                      <a:pt x="7" y="0"/>
                    </a:lnTo>
                    <a:lnTo>
                      <a:pt x="0" y="24"/>
                    </a:lnTo>
                    <a:lnTo>
                      <a:pt x="1" y="25"/>
                    </a:lnTo>
                    <a:lnTo>
                      <a:pt x="3" y="25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59" name="Freeform 1355"/>
              <p:cNvSpPr>
                <a:spLocks/>
              </p:cNvSpPr>
              <p:nvPr/>
            </p:nvSpPr>
            <p:spPr bwMode="auto">
              <a:xfrm>
                <a:off x="469" y="1097"/>
                <a:ext cx="19" cy="28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0" y="24"/>
                  </a:cxn>
                  <a:cxn ang="0">
                    <a:pos x="12" y="28"/>
                  </a:cxn>
                  <a:cxn ang="0">
                    <a:pos x="19" y="4"/>
                  </a:cxn>
                  <a:cxn ang="0">
                    <a:pos x="7" y="0"/>
                  </a:cxn>
                  <a:cxn ang="0">
                    <a:pos x="6" y="0"/>
                  </a:cxn>
                  <a:cxn ang="0">
                    <a:pos x="0" y="24"/>
                  </a:cxn>
                </a:cxnLst>
                <a:rect l="0" t="0" r="r" b="b"/>
                <a:pathLst>
                  <a:path w="19" h="28">
                    <a:moveTo>
                      <a:pt x="0" y="24"/>
                    </a:moveTo>
                    <a:lnTo>
                      <a:pt x="0" y="24"/>
                    </a:lnTo>
                    <a:lnTo>
                      <a:pt x="12" y="28"/>
                    </a:lnTo>
                    <a:lnTo>
                      <a:pt x="19" y="4"/>
                    </a:lnTo>
                    <a:lnTo>
                      <a:pt x="7" y="0"/>
                    </a:lnTo>
                    <a:lnTo>
                      <a:pt x="6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60" name="Freeform 1356"/>
              <p:cNvSpPr>
                <a:spLocks/>
              </p:cNvSpPr>
              <p:nvPr/>
            </p:nvSpPr>
            <p:spPr bwMode="auto">
              <a:xfrm>
                <a:off x="469" y="1097"/>
                <a:ext cx="5" cy="24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6" y="0"/>
                  </a:cxn>
                  <a:cxn ang="0">
                    <a:pos x="0" y="24"/>
                  </a:cxn>
                </a:cxnLst>
                <a:rect l="0" t="0" r="r" b="b"/>
                <a:pathLst>
                  <a:path w="6" h="24">
                    <a:moveTo>
                      <a:pt x="0" y="24"/>
                    </a:move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6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61" name="Freeform 1357"/>
              <p:cNvSpPr>
                <a:spLocks/>
              </p:cNvSpPr>
              <p:nvPr/>
            </p:nvSpPr>
            <p:spPr bwMode="auto">
              <a:xfrm>
                <a:off x="452" y="1095"/>
                <a:ext cx="22" cy="26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6" y="24"/>
                  </a:cxn>
                  <a:cxn ang="0">
                    <a:pos x="17" y="26"/>
                  </a:cxn>
                  <a:cxn ang="0">
                    <a:pos x="23" y="2"/>
                  </a:cxn>
                  <a:cxn ang="0">
                    <a:pos x="12" y="0"/>
                  </a:cxn>
                  <a:cxn ang="0">
                    <a:pos x="18" y="3"/>
                  </a:cxn>
                  <a:cxn ang="0">
                    <a:pos x="0" y="20"/>
                  </a:cxn>
                  <a:cxn ang="0">
                    <a:pos x="3" y="23"/>
                  </a:cxn>
                  <a:cxn ang="0">
                    <a:pos x="6" y="24"/>
                  </a:cxn>
                  <a:cxn ang="0">
                    <a:pos x="0" y="20"/>
                  </a:cxn>
                </a:cxnLst>
                <a:rect l="0" t="0" r="r" b="b"/>
                <a:pathLst>
                  <a:path w="23" h="26">
                    <a:moveTo>
                      <a:pt x="0" y="20"/>
                    </a:moveTo>
                    <a:lnTo>
                      <a:pt x="6" y="24"/>
                    </a:lnTo>
                    <a:lnTo>
                      <a:pt x="17" y="26"/>
                    </a:lnTo>
                    <a:lnTo>
                      <a:pt x="23" y="2"/>
                    </a:lnTo>
                    <a:lnTo>
                      <a:pt x="12" y="0"/>
                    </a:lnTo>
                    <a:lnTo>
                      <a:pt x="18" y="3"/>
                    </a:lnTo>
                    <a:lnTo>
                      <a:pt x="0" y="20"/>
                    </a:lnTo>
                    <a:lnTo>
                      <a:pt x="3" y="23"/>
                    </a:lnTo>
                    <a:lnTo>
                      <a:pt x="6" y="24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62" name="Freeform 1358"/>
              <p:cNvSpPr>
                <a:spLocks/>
              </p:cNvSpPr>
              <p:nvPr/>
            </p:nvSpPr>
            <p:spPr bwMode="auto">
              <a:xfrm>
                <a:off x="445" y="1091"/>
                <a:ext cx="24" cy="24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0" y="17"/>
                  </a:cxn>
                  <a:cxn ang="0">
                    <a:pos x="6" y="23"/>
                  </a:cxn>
                  <a:cxn ang="0">
                    <a:pos x="24" y="6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0" y="17"/>
                  </a:cxn>
                </a:cxnLst>
                <a:rect l="0" t="0" r="r" b="b"/>
                <a:pathLst>
                  <a:path w="24" h="23">
                    <a:moveTo>
                      <a:pt x="0" y="17"/>
                    </a:moveTo>
                    <a:lnTo>
                      <a:pt x="0" y="17"/>
                    </a:lnTo>
                    <a:lnTo>
                      <a:pt x="6" y="23"/>
                    </a:lnTo>
                    <a:lnTo>
                      <a:pt x="24" y="6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63" name="Freeform 1359"/>
              <p:cNvSpPr>
                <a:spLocks/>
              </p:cNvSpPr>
              <p:nvPr/>
            </p:nvSpPr>
            <p:spPr bwMode="auto">
              <a:xfrm>
                <a:off x="444" y="1089"/>
                <a:ext cx="20" cy="20"/>
              </a:xfrm>
              <a:custGeom>
                <a:avLst/>
                <a:gdLst/>
                <a:ahLst/>
                <a:cxnLst>
                  <a:cxn ang="0">
                    <a:pos x="9" y="8"/>
                  </a:cxn>
                  <a:cxn ang="0">
                    <a:pos x="0" y="17"/>
                  </a:cxn>
                  <a:cxn ang="0">
                    <a:pos x="2" y="19"/>
                  </a:cxn>
                  <a:cxn ang="0">
                    <a:pos x="20" y="2"/>
                  </a:cxn>
                  <a:cxn ang="0">
                    <a:pos x="18" y="0"/>
                  </a:cxn>
                  <a:cxn ang="0">
                    <a:pos x="9" y="8"/>
                  </a:cxn>
                </a:cxnLst>
                <a:rect l="0" t="0" r="r" b="b"/>
                <a:pathLst>
                  <a:path w="20" h="19">
                    <a:moveTo>
                      <a:pt x="9" y="8"/>
                    </a:moveTo>
                    <a:lnTo>
                      <a:pt x="0" y="17"/>
                    </a:lnTo>
                    <a:lnTo>
                      <a:pt x="2" y="19"/>
                    </a:lnTo>
                    <a:lnTo>
                      <a:pt x="20" y="2"/>
                    </a:lnTo>
                    <a:lnTo>
                      <a:pt x="18" y="0"/>
                    </a:lnTo>
                    <a:lnTo>
                      <a:pt x="9" y="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64" name="Freeform 1360"/>
              <p:cNvSpPr>
                <a:spLocks/>
              </p:cNvSpPr>
              <p:nvPr/>
            </p:nvSpPr>
            <p:spPr bwMode="auto">
              <a:xfrm>
                <a:off x="648" y="1176"/>
                <a:ext cx="19" cy="28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2" y="24"/>
                  </a:cxn>
                  <a:cxn ang="0">
                    <a:pos x="14" y="27"/>
                  </a:cxn>
                  <a:cxn ang="0">
                    <a:pos x="19" y="3"/>
                  </a:cxn>
                  <a:cxn ang="0">
                    <a:pos x="7" y="0"/>
                  </a:cxn>
                  <a:cxn ang="0">
                    <a:pos x="10" y="1"/>
                  </a:cxn>
                  <a:cxn ang="0">
                    <a:pos x="0" y="24"/>
                  </a:cxn>
                  <a:cxn ang="0">
                    <a:pos x="1" y="24"/>
                  </a:cxn>
                  <a:cxn ang="0">
                    <a:pos x="2" y="24"/>
                  </a:cxn>
                  <a:cxn ang="0">
                    <a:pos x="0" y="24"/>
                  </a:cxn>
                </a:cxnLst>
                <a:rect l="0" t="0" r="r" b="b"/>
                <a:pathLst>
                  <a:path w="19" h="27">
                    <a:moveTo>
                      <a:pt x="0" y="24"/>
                    </a:moveTo>
                    <a:lnTo>
                      <a:pt x="2" y="24"/>
                    </a:lnTo>
                    <a:lnTo>
                      <a:pt x="14" y="27"/>
                    </a:lnTo>
                    <a:lnTo>
                      <a:pt x="19" y="3"/>
                    </a:lnTo>
                    <a:lnTo>
                      <a:pt x="7" y="0"/>
                    </a:lnTo>
                    <a:lnTo>
                      <a:pt x="10" y="1"/>
                    </a:lnTo>
                    <a:lnTo>
                      <a:pt x="0" y="24"/>
                    </a:lnTo>
                    <a:lnTo>
                      <a:pt x="1" y="24"/>
                    </a:lnTo>
                    <a:lnTo>
                      <a:pt x="2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65" name="Freeform 1361"/>
              <p:cNvSpPr>
                <a:spLocks/>
              </p:cNvSpPr>
              <p:nvPr/>
            </p:nvSpPr>
            <p:spPr bwMode="auto">
              <a:xfrm>
                <a:off x="631" y="1172"/>
                <a:ext cx="27" cy="28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3" y="23"/>
                  </a:cxn>
                  <a:cxn ang="0">
                    <a:pos x="17" y="29"/>
                  </a:cxn>
                  <a:cxn ang="0">
                    <a:pos x="27" y="6"/>
                  </a:cxn>
                  <a:cxn ang="0">
                    <a:pos x="13" y="0"/>
                  </a:cxn>
                  <a:cxn ang="0">
                    <a:pos x="17" y="2"/>
                  </a:cxn>
                  <a:cxn ang="0">
                    <a:pos x="0" y="20"/>
                  </a:cxn>
                  <a:cxn ang="0">
                    <a:pos x="1" y="22"/>
                  </a:cxn>
                  <a:cxn ang="0">
                    <a:pos x="3" y="23"/>
                  </a:cxn>
                  <a:cxn ang="0">
                    <a:pos x="0" y="20"/>
                  </a:cxn>
                </a:cxnLst>
                <a:rect l="0" t="0" r="r" b="b"/>
                <a:pathLst>
                  <a:path w="27" h="29">
                    <a:moveTo>
                      <a:pt x="0" y="20"/>
                    </a:moveTo>
                    <a:lnTo>
                      <a:pt x="3" y="23"/>
                    </a:lnTo>
                    <a:lnTo>
                      <a:pt x="17" y="29"/>
                    </a:lnTo>
                    <a:lnTo>
                      <a:pt x="27" y="6"/>
                    </a:lnTo>
                    <a:lnTo>
                      <a:pt x="13" y="0"/>
                    </a:lnTo>
                    <a:lnTo>
                      <a:pt x="17" y="2"/>
                    </a:lnTo>
                    <a:lnTo>
                      <a:pt x="0" y="20"/>
                    </a:lnTo>
                    <a:lnTo>
                      <a:pt x="1" y="22"/>
                    </a:lnTo>
                    <a:lnTo>
                      <a:pt x="3" y="23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66" name="Freeform 1362"/>
              <p:cNvSpPr>
                <a:spLocks/>
              </p:cNvSpPr>
              <p:nvPr/>
            </p:nvSpPr>
            <p:spPr bwMode="auto">
              <a:xfrm>
                <a:off x="616" y="1160"/>
                <a:ext cx="32" cy="32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" y="17"/>
                  </a:cxn>
                  <a:cxn ang="0">
                    <a:pos x="16" y="32"/>
                  </a:cxn>
                  <a:cxn ang="0">
                    <a:pos x="33" y="14"/>
                  </a:cxn>
                  <a:cxn ang="0">
                    <a:pos x="18" y="0"/>
                  </a:cxn>
                  <a:cxn ang="0">
                    <a:pos x="19" y="0"/>
                  </a:cxn>
                  <a:cxn ang="0">
                    <a:pos x="0" y="17"/>
                  </a:cxn>
                </a:cxnLst>
                <a:rect l="0" t="0" r="r" b="b"/>
                <a:pathLst>
                  <a:path w="33" h="32">
                    <a:moveTo>
                      <a:pt x="0" y="17"/>
                    </a:moveTo>
                    <a:lnTo>
                      <a:pt x="1" y="17"/>
                    </a:lnTo>
                    <a:lnTo>
                      <a:pt x="16" y="32"/>
                    </a:lnTo>
                    <a:lnTo>
                      <a:pt x="33" y="14"/>
                    </a:lnTo>
                    <a:lnTo>
                      <a:pt x="18" y="0"/>
                    </a:lnTo>
                    <a:lnTo>
                      <a:pt x="19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67" name="Freeform 1363"/>
              <p:cNvSpPr>
                <a:spLocks/>
              </p:cNvSpPr>
              <p:nvPr/>
            </p:nvSpPr>
            <p:spPr bwMode="auto">
              <a:xfrm>
                <a:off x="616" y="1160"/>
                <a:ext cx="19" cy="1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9" y="0"/>
                  </a:cxn>
                  <a:cxn ang="0">
                    <a:pos x="0" y="17"/>
                  </a:cxn>
                </a:cxnLst>
                <a:rect l="0" t="0" r="r" b="b"/>
                <a:pathLst>
                  <a:path w="19" h="17">
                    <a:moveTo>
                      <a:pt x="0" y="17"/>
                    </a:move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9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68" name="Freeform 1364"/>
              <p:cNvSpPr>
                <a:spLocks/>
              </p:cNvSpPr>
              <p:nvPr/>
            </p:nvSpPr>
            <p:spPr bwMode="auto">
              <a:xfrm>
                <a:off x="601" y="1142"/>
                <a:ext cx="34" cy="34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1" y="17"/>
                  </a:cxn>
                  <a:cxn ang="0">
                    <a:pos x="15" y="34"/>
                  </a:cxn>
                  <a:cxn ang="0">
                    <a:pos x="34" y="17"/>
                  </a:cxn>
                  <a:cxn ang="0">
                    <a:pos x="19" y="0"/>
                  </a:cxn>
                  <a:cxn ang="0">
                    <a:pos x="20" y="1"/>
                  </a:cxn>
                  <a:cxn ang="0">
                    <a:pos x="0" y="16"/>
                  </a:cxn>
                </a:cxnLst>
                <a:rect l="0" t="0" r="r" b="b"/>
                <a:pathLst>
                  <a:path w="34" h="34">
                    <a:moveTo>
                      <a:pt x="0" y="16"/>
                    </a:moveTo>
                    <a:lnTo>
                      <a:pt x="1" y="17"/>
                    </a:lnTo>
                    <a:lnTo>
                      <a:pt x="15" y="34"/>
                    </a:lnTo>
                    <a:lnTo>
                      <a:pt x="34" y="17"/>
                    </a:lnTo>
                    <a:lnTo>
                      <a:pt x="19" y="0"/>
                    </a:lnTo>
                    <a:lnTo>
                      <a:pt x="20" y="1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69" name="Freeform 1365"/>
              <p:cNvSpPr>
                <a:spLocks/>
              </p:cNvSpPr>
              <p:nvPr/>
            </p:nvSpPr>
            <p:spPr bwMode="auto">
              <a:xfrm>
                <a:off x="589" y="1126"/>
                <a:ext cx="31" cy="32"/>
              </a:xfrm>
              <a:custGeom>
                <a:avLst/>
                <a:gdLst/>
                <a:ahLst/>
                <a:cxnLst>
                  <a:cxn ang="0">
                    <a:pos x="5" y="23"/>
                  </a:cxn>
                  <a:cxn ang="0">
                    <a:pos x="0" y="19"/>
                  </a:cxn>
                  <a:cxn ang="0">
                    <a:pos x="11" y="33"/>
                  </a:cxn>
                  <a:cxn ang="0">
                    <a:pos x="31" y="18"/>
                  </a:cxn>
                  <a:cxn ang="0">
                    <a:pos x="19" y="4"/>
                  </a:cxn>
                  <a:cxn ang="0">
                    <a:pos x="14" y="0"/>
                  </a:cxn>
                  <a:cxn ang="0">
                    <a:pos x="19" y="4"/>
                  </a:cxn>
                  <a:cxn ang="0">
                    <a:pos x="18" y="1"/>
                  </a:cxn>
                  <a:cxn ang="0">
                    <a:pos x="14" y="0"/>
                  </a:cxn>
                  <a:cxn ang="0">
                    <a:pos x="5" y="23"/>
                  </a:cxn>
                </a:cxnLst>
                <a:rect l="0" t="0" r="r" b="b"/>
                <a:pathLst>
                  <a:path w="31" h="33">
                    <a:moveTo>
                      <a:pt x="5" y="23"/>
                    </a:moveTo>
                    <a:lnTo>
                      <a:pt x="0" y="19"/>
                    </a:lnTo>
                    <a:lnTo>
                      <a:pt x="11" y="33"/>
                    </a:lnTo>
                    <a:lnTo>
                      <a:pt x="31" y="18"/>
                    </a:lnTo>
                    <a:lnTo>
                      <a:pt x="19" y="4"/>
                    </a:lnTo>
                    <a:lnTo>
                      <a:pt x="14" y="0"/>
                    </a:lnTo>
                    <a:lnTo>
                      <a:pt x="19" y="4"/>
                    </a:lnTo>
                    <a:lnTo>
                      <a:pt x="18" y="1"/>
                    </a:lnTo>
                    <a:lnTo>
                      <a:pt x="14" y="0"/>
                    </a:lnTo>
                    <a:lnTo>
                      <a:pt x="5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70" name="Freeform 1366"/>
              <p:cNvSpPr>
                <a:spLocks/>
              </p:cNvSpPr>
              <p:nvPr/>
            </p:nvSpPr>
            <p:spPr bwMode="auto">
              <a:xfrm>
                <a:off x="578" y="1119"/>
                <a:ext cx="24" cy="30"/>
              </a:xfrm>
              <a:custGeom>
                <a:avLst/>
                <a:gdLst/>
                <a:ahLst/>
                <a:cxnLst>
                  <a:cxn ang="0">
                    <a:pos x="3" y="25"/>
                  </a:cxn>
                  <a:cxn ang="0">
                    <a:pos x="0" y="24"/>
                  </a:cxn>
                  <a:cxn ang="0">
                    <a:pos x="15" y="30"/>
                  </a:cxn>
                  <a:cxn ang="0">
                    <a:pos x="24" y="7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7" y="0"/>
                  </a:cxn>
                  <a:cxn ang="0">
                    <a:pos x="3" y="25"/>
                  </a:cxn>
                </a:cxnLst>
                <a:rect l="0" t="0" r="r" b="b"/>
                <a:pathLst>
                  <a:path w="24" h="30">
                    <a:moveTo>
                      <a:pt x="3" y="25"/>
                    </a:moveTo>
                    <a:lnTo>
                      <a:pt x="0" y="24"/>
                    </a:lnTo>
                    <a:lnTo>
                      <a:pt x="15" y="30"/>
                    </a:lnTo>
                    <a:lnTo>
                      <a:pt x="24" y="7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3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71" name="Freeform 1367"/>
              <p:cNvSpPr>
                <a:spLocks/>
              </p:cNvSpPr>
              <p:nvPr/>
            </p:nvSpPr>
            <p:spPr bwMode="auto">
              <a:xfrm>
                <a:off x="582" y="1119"/>
                <a:ext cx="7" cy="2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4" y="0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0" y="25"/>
                  </a:cxn>
                </a:cxnLst>
                <a:rect l="0" t="0" r="r" b="b"/>
                <a:pathLst>
                  <a:path w="7" h="25">
                    <a:moveTo>
                      <a:pt x="0" y="25"/>
                    </a:moveTo>
                    <a:lnTo>
                      <a:pt x="2" y="13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4" y="0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72" name="Freeform 1368"/>
              <p:cNvSpPr>
                <a:spLocks/>
              </p:cNvSpPr>
              <p:nvPr/>
            </p:nvSpPr>
            <p:spPr bwMode="auto">
              <a:xfrm>
                <a:off x="567" y="1117"/>
                <a:ext cx="19" cy="28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2" y="25"/>
                  </a:cxn>
                  <a:cxn ang="0">
                    <a:pos x="16" y="27"/>
                  </a:cxn>
                  <a:cxn ang="0">
                    <a:pos x="20" y="2"/>
                  </a:cxn>
                  <a:cxn ang="0">
                    <a:pos x="7" y="0"/>
                  </a:cxn>
                  <a:cxn ang="0">
                    <a:pos x="9" y="1"/>
                  </a:cxn>
                  <a:cxn ang="0">
                    <a:pos x="0" y="24"/>
                  </a:cxn>
                </a:cxnLst>
                <a:rect l="0" t="0" r="r" b="b"/>
                <a:pathLst>
                  <a:path w="20" h="27">
                    <a:moveTo>
                      <a:pt x="0" y="24"/>
                    </a:moveTo>
                    <a:lnTo>
                      <a:pt x="2" y="25"/>
                    </a:lnTo>
                    <a:lnTo>
                      <a:pt x="16" y="27"/>
                    </a:lnTo>
                    <a:lnTo>
                      <a:pt x="20" y="2"/>
                    </a:lnTo>
                    <a:lnTo>
                      <a:pt x="7" y="0"/>
                    </a:lnTo>
                    <a:lnTo>
                      <a:pt x="9" y="1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73" name="Freeform 1369"/>
              <p:cNvSpPr>
                <a:spLocks/>
              </p:cNvSpPr>
              <p:nvPr/>
            </p:nvSpPr>
            <p:spPr bwMode="auto">
              <a:xfrm>
                <a:off x="546" y="1113"/>
                <a:ext cx="29" cy="28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3" y="23"/>
                  </a:cxn>
                  <a:cxn ang="0">
                    <a:pos x="20" y="29"/>
                  </a:cxn>
                  <a:cxn ang="0">
                    <a:pos x="29" y="6"/>
                  </a:cxn>
                  <a:cxn ang="0">
                    <a:pos x="12" y="0"/>
                  </a:cxn>
                  <a:cxn ang="0">
                    <a:pos x="15" y="1"/>
                  </a:cxn>
                  <a:cxn ang="0">
                    <a:pos x="0" y="21"/>
                  </a:cxn>
                  <a:cxn ang="0">
                    <a:pos x="2" y="22"/>
                  </a:cxn>
                  <a:cxn ang="0">
                    <a:pos x="3" y="23"/>
                  </a:cxn>
                  <a:cxn ang="0">
                    <a:pos x="0" y="21"/>
                  </a:cxn>
                </a:cxnLst>
                <a:rect l="0" t="0" r="r" b="b"/>
                <a:pathLst>
                  <a:path w="29" h="29">
                    <a:moveTo>
                      <a:pt x="0" y="21"/>
                    </a:moveTo>
                    <a:lnTo>
                      <a:pt x="3" y="23"/>
                    </a:lnTo>
                    <a:lnTo>
                      <a:pt x="20" y="29"/>
                    </a:lnTo>
                    <a:lnTo>
                      <a:pt x="29" y="6"/>
                    </a:lnTo>
                    <a:lnTo>
                      <a:pt x="12" y="0"/>
                    </a:lnTo>
                    <a:lnTo>
                      <a:pt x="15" y="1"/>
                    </a:lnTo>
                    <a:lnTo>
                      <a:pt x="0" y="21"/>
                    </a:lnTo>
                    <a:lnTo>
                      <a:pt x="2" y="22"/>
                    </a:lnTo>
                    <a:lnTo>
                      <a:pt x="3" y="23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74" name="Freeform 1370"/>
              <p:cNvSpPr>
                <a:spLocks/>
              </p:cNvSpPr>
              <p:nvPr/>
            </p:nvSpPr>
            <p:spPr bwMode="auto">
              <a:xfrm>
                <a:off x="526" y="1099"/>
                <a:ext cx="36" cy="34"/>
              </a:xfrm>
              <a:custGeom>
                <a:avLst/>
                <a:gdLst/>
                <a:ahLst/>
                <a:cxnLst>
                  <a:cxn ang="0">
                    <a:pos x="8" y="10"/>
                  </a:cxn>
                  <a:cxn ang="0">
                    <a:pos x="0" y="21"/>
                  </a:cxn>
                  <a:cxn ang="0">
                    <a:pos x="21" y="35"/>
                  </a:cxn>
                  <a:cxn ang="0">
                    <a:pos x="36" y="15"/>
                  </a:cxn>
                  <a:cxn ang="0">
                    <a:pos x="15" y="0"/>
                  </a:cxn>
                  <a:cxn ang="0">
                    <a:pos x="8" y="10"/>
                  </a:cxn>
                </a:cxnLst>
                <a:rect l="0" t="0" r="r" b="b"/>
                <a:pathLst>
                  <a:path w="36" h="35">
                    <a:moveTo>
                      <a:pt x="8" y="10"/>
                    </a:moveTo>
                    <a:lnTo>
                      <a:pt x="0" y="21"/>
                    </a:lnTo>
                    <a:lnTo>
                      <a:pt x="21" y="35"/>
                    </a:lnTo>
                    <a:lnTo>
                      <a:pt x="36" y="15"/>
                    </a:lnTo>
                    <a:lnTo>
                      <a:pt x="15" y="0"/>
                    </a:ln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75" name="Freeform 1371"/>
              <p:cNvSpPr>
                <a:spLocks/>
              </p:cNvSpPr>
              <p:nvPr/>
            </p:nvSpPr>
            <p:spPr bwMode="auto">
              <a:xfrm>
                <a:off x="631" y="1210"/>
                <a:ext cx="19" cy="28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2" y="24"/>
                  </a:cxn>
                  <a:cxn ang="0">
                    <a:pos x="14" y="27"/>
                  </a:cxn>
                  <a:cxn ang="0">
                    <a:pos x="19" y="3"/>
                  </a:cxn>
                  <a:cxn ang="0">
                    <a:pos x="7" y="0"/>
                  </a:cxn>
                  <a:cxn ang="0">
                    <a:pos x="9" y="1"/>
                  </a:cxn>
                  <a:cxn ang="0">
                    <a:pos x="0" y="24"/>
                  </a:cxn>
                </a:cxnLst>
                <a:rect l="0" t="0" r="r" b="b"/>
                <a:pathLst>
                  <a:path w="19" h="27">
                    <a:moveTo>
                      <a:pt x="0" y="24"/>
                    </a:moveTo>
                    <a:lnTo>
                      <a:pt x="2" y="24"/>
                    </a:lnTo>
                    <a:lnTo>
                      <a:pt x="14" y="27"/>
                    </a:lnTo>
                    <a:lnTo>
                      <a:pt x="19" y="3"/>
                    </a:lnTo>
                    <a:lnTo>
                      <a:pt x="7" y="0"/>
                    </a:lnTo>
                    <a:lnTo>
                      <a:pt x="9" y="1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76" name="Freeform 1372"/>
              <p:cNvSpPr>
                <a:spLocks/>
              </p:cNvSpPr>
              <p:nvPr/>
            </p:nvSpPr>
            <p:spPr bwMode="auto">
              <a:xfrm>
                <a:off x="614" y="1206"/>
                <a:ext cx="26" cy="28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3" y="23"/>
                  </a:cxn>
                  <a:cxn ang="0">
                    <a:pos x="17" y="29"/>
                  </a:cxn>
                  <a:cxn ang="0">
                    <a:pos x="26" y="6"/>
                  </a:cxn>
                  <a:cxn ang="0">
                    <a:pos x="12" y="0"/>
                  </a:cxn>
                  <a:cxn ang="0">
                    <a:pos x="16" y="3"/>
                  </a:cxn>
                  <a:cxn ang="0">
                    <a:pos x="0" y="21"/>
                  </a:cxn>
                  <a:cxn ang="0">
                    <a:pos x="1" y="23"/>
                  </a:cxn>
                  <a:cxn ang="0">
                    <a:pos x="3" y="23"/>
                  </a:cxn>
                  <a:cxn ang="0">
                    <a:pos x="0" y="21"/>
                  </a:cxn>
                </a:cxnLst>
                <a:rect l="0" t="0" r="r" b="b"/>
                <a:pathLst>
                  <a:path w="26" h="29">
                    <a:moveTo>
                      <a:pt x="0" y="21"/>
                    </a:moveTo>
                    <a:lnTo>
                      <a:pt x="3" y="23"/>
                    </a:lnTo>
                    <a:lnTo>
                      <a:pt x="17" y="29"/>
                    </a:lnTo>
                    <a:lnTo>
                      <a:pt x="26" y="6"/>
                    </a:lnTo>
                    <a:lnTo>
                      <a:pt x="12" y="0"/>
                    </a:lnTo>
                    <a:lnTo>
                      <a:pt x="16" y="3"/>
                    </a:lnTo>
                    <a:lnTo>
                      <a:pt x="0" y="21"/>
                    </a:lnTo>
                    <a:lnTo>
                      <a:pt x="1" y="23"/>
                    </a:lnTo>
                    <a:lnTo>
                      <a:pt x="3" y="23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77" name="Freeform 1373"/>
              <p:cNvSpPr>
                <a:spLocks/>
              </p:cNvSpPr>
              <p:nvPr/>
            </p:nvSpPr>
            <p:spPr bwMode="auto">
              <a:xfrm>
                <a:off x="596" y="1192"/>
                <a:ext cx="34" cy="34"/>
              </a:xfrm>
              <a:custGeom>
                <a:avLst/>
                <a:gdLst/>
                <a:ahLst/>
                <a:cxnLst>
                  <a:cxn ang="0">
                    <a:pos x="1" y="20"/>
                  </a:cxn>
                  <a:cxn ang="0">
                    <a:pos x="0" y="19"/>
                  </a:cxn>
                  <a:cxn ang="0">
                    <a:pos x="18" y="34"/>
                  </a:cxn>
                  <a:cxn ang="0">
                    <a:pos x="34" y="16"/>
                  </a:cxn>
                  <a:cxn ang="0">
                    <a:pos x="17" y="1"/>
                  </a:cxn>
                  <a:cxn ang="0">
                    <a:pos x="17" y="0"/>
                  </a:cxn>
                  <a:cxn ang="0">
                    <a:pos x="1" y="20"/>
                  </a:cxn>
                </a:cxnLst>
                <a:rect l="0" t="0" r="r" b="b"/>
                <a:pathLst>
                  <a:path w="34" h="34">
                    <a:moveTo>
                      <a:pt x="1" y="20"/>
                    </a:moveTo>
                    <a:lnTo>
                      <a:pt x="0" y="19"/>
                    </a:lnTo>
                    <a:lnTo>
                      <a:pt x="18" y="34"/>
                    </a:lnTo>
                    <a:lnTo>
                      <a:pt x="34" y="16"/>
                    </a:lnTo>
                    <a:lnTo>
                      <a:pt x="17" y="1"/>
                    </a:lnTo>
                    <a:lnTo>
                      <a:pt x="17" y="0"/>
                    </a:lnTo>
                    <a:lnTo>
                      <a:pt x="1" y="2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78" name="Freeform 1374"/>
              <p:cNvSpPr>
                <a:spLocks/>
              </p:cNvSpPr>
              <p:nvPr/>
            </p:nvSpPr>
            <p:spPr bwMode="auto">
              <a:xfrm>
                <a:off x="597" y="1192"/>
                <a:ext cx="15" cy="20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16" y="0"/>
                  </a:cxn>
                  <a:cxn ang="0">
                    <a:pos x="0" y="20"/>
                  </a:cxn>
                </a:cxnLst>
                <a:rect l="0" t="0" r="r" b="b"/>
                <a:pathLst>
                  <a:path w="16" h="20">
                    <a:moveTo>
                      <a:pt x="0" y="20"/>
                    </a:move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6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79" name="Freeform 1375"/>
              <p:cNvSpPr>
                <a:spLocks/>
              </p:cNvSpPr>
              <p:nvPr/>
            </p:nvSpPr>
            <p:spPr bwMode="auto">
              <a:xfrm>
                <a:off x="580" y="1178"/>
                <a:ext cx="32" cy="34"/>
              </a:xfrm>
              <a:custGeom>
                <a:avLst/>
                <a:gdLst/>
                <a:ahLst/>
                <a:cxnLst>
                  <a:cxn ang="0">
                    <a:pos x="3" y="23"/>
                  </a:cxn>
                  <a:cxn ang="0">
                    <a:pos x="0" y="21"/>
                  </a:cxn>
                  <a:cxn ang="0">
                    <a:pos x="17" y="35"/>
                  </a:cxn>
                  <a:cxn ang="0">
                    <a:pos x="33" y="15"/>
                  </a:cxn>
                  <a:cxn ang="0">
                    <a:pos x="16" y="2"/>
                  </a:cxn>
                  <a:cxn ang="0">
                    <a:pos x="12" y="0"/>
                  </a:cxn>
                  <a:cxn ang="0">
                    <a:pos x="16" y="2"/>
                  </a:cxn>
                  <a:cxn ang="0">
                    <a:pos x="14" y="1"/>
                  </a:cxn>
                  <a:cxn ang="0">
                    <a:pos x="12" y="0"/>
                  </a:cxn>
                  <a:cxn ang="0">
                    <a:pos x="3" y="23"/>
                  </a:cxn>
                </a:cxnLst>
                <a:rect l="0" t="0" r="r" b="b"/>
                <a:pathLst>
                  <a:path w="33" h="35">
                    <a:moveTo>
                      <a:pt x="3" y="23"/>
                    </a:moveTo>
                    <a:lnTo>
                      <a:pt x="0" y="21"/>
                    </a:lnTo>
                    <a:lnTo>
                      <a:pt x="17" y="35"/>
                    </a:lnTo>
                    <a:lnTo>
                      <a:pt x="33" y="15"/>
                    </a:lnTo>
                    <a:lnTo>
                      <a:pt x="16" y="2"/>
                    </a:lnTo>
                    <a:lnTo>
                      <a:pt x="12" y="0"/>
                    </a:lnTo>
                    <a:lnTo>
                      <a:pt x="16" y="2"/>
                    </a:lnTo>
                    <a:lnTo>
                      <a:pt x="14" y="1"/>
                    </a:lnTo>
                    <a:lnTo>
                      <a:pt x="12" y="0"/>
                    </a:lnTo>
                    <a:lnTo>
                      <a:pt x="3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80" name="Freeform 1376"/>
              <p:cNvSpPr>
                <a:spLocks/>
              </p:cNvSpPr>
              <p:nvPr/>
            </p:nvSpPr>
            <p:spPr bwMode="auto">
              <a:xfrm>
                <a:off x="561" y="1168"/>
                <a:ext cx="31" cy="32"/>
              </a:xfrm>
              <a:custGeom>
                <a:avLst/>
                <a:gdLst/>
                <a:ahLst/>
                <a:cxnLst>
                  <a:cxn ang="0">
                    <a:pos x="3" y="25"/>
                  </a:cxn>
                  <a:cxn ang="0">
                    <a:pos x="0" y="24"/>
                  </a:cxn>
                  <a:cxn ang="0">
                    <a:pos x="21" y="33"/>
                  </a:cxn>
                  <a:cxn ang="0">
                    <a:pos x="30" y="10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7" y="0"/>
                  </a:cxn>
                  <a:cxn ang="0">
                    <a:pos x="3" y="25"/>
                  </a:cxn>
                </a:cxnLst>
                <a:rect l="0" t="0" r="r" b="b"/>
                <a:pathLst>
                  <a:path w="30" h="33">
                    <a:moveTo>
                      <a:pt x="3" y="25"/>
                    </a:moveTo>
                    <a:lnTo>
                      <a:pt x="0" y="24"/>
                    </a:lnTo>
                    <a:lnTo>
                      <a:pt x="21" y="33"/>
                    </a:lnTo>
                    <a:lnTo>
                      <a:pt x="30" y="10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3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81" name="Freeform 1377"/>
              <p:cNvSpPr>
                <a:spLocks/>
              </p:cNvSpPr>
              <p:nvPr/>
            </p:nvSpPr>
            <p:spPr bwMode="auto">
              <a:xfrm>
                <a:off x="544" y="1164"/>
                <a:ext cx="24" cy="28"/>
              </a:xfrm>
              <a:custGeom>
                <a:avLst/>
                <a:gdLst/>
                <a:ahLst/>
                <a:cxnLst>
                  <a:cxn ang="0">
                    <a:pos x="2" y="25"/>
                  </a:cxn>
                  <a:cxn ang="0">
                    <a:pos x="0" y="25"/>
                  </a:cxn>
                  <a:cxn ang="0">
                    <a:pos x="20" y="28"/>
                  </a:cxn>
                  <a:cxn ang="0">
                    <a:pos x="24" y="3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25"/>
                  </a:cxn>
                </a:cxnLst>
                <a:rect l="0" t="0" r="r" b="b"/>
                <a:pathLst>
                  <a:path w="24" h="28">
                    <a:moveTo>
                      <a:pt x="2" y="25"/>
                    </a:moveTo>
                    <a:lnTo>
                      <a:pt x="0" y="25"/>
                    </a:lnTo>
                    <a:lnTo>
                      <a:pt x="20" y="28"/>
                    </a:lnTo>
                    <a:lnTo>
                      <a:pt x="24" y="3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82" name="Freeform 1378"/>
              <p:cNvSpPr>
                <a:spLocks/>
              </p:cNvSpPr>
              <p:nvPr/>
            </p:nvSpPr>
            <p:spPr bwMode="auto">
              <a:xfrm>
                <a:off x="548" y="1164"/>
                <a:ext cx="0" cy="2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0" y="25"/>
                  </a:cxn>
                </a:cxnLst>
                <a:rect l="0" t="0" r="r" b="b"/>
                <a:pathLst>
                  <a:path h="25">
                    <a:moveTo>
                      <a:pt x="0" y="25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83" name="Freeform 1379"/>
              <p:cNvSpPr>
                <a:spLocks/>
              </p:cNvSpPr>
              <p:nvPr/>
            </p:nvSpPr>
            <p:spPr bwMode="auto">
              <a:xfrm>
                <a:off x="522" y="1164"/>
                <a:ext cx="26" cy="26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5" y="25"/>
                  </a:cxn>
                  <a:cxn ang="0">
                    <a:pos x="25" y="25"/>
                  </a:cxn>
                  <a:cxn ang="0">
                    <a:pos x="25" y="0"/>
                  </a:cxn>
                  <a:cxn ang="0">
                    <a:pos x="5" y="0"/>
                  </a:cxn>
                  <a:cxn ang="0">
                    <a:pos x="11" y="1"/>
                  </a:cxn>
                  <a:cxn ang="0">
                    <a:pos x="0" y="23"/>
                  </a:cxn>
                  <a:cxn ang="0">
                    <a:pos x="2" y="25"/>
                  </a:cxn>
                  <a:cxn ang="0">
                    <a:pos x="5" y="25"/>
                  </a:cxn>
                  <a:cxn ang="0">
                    <a:pos x="0" y="23"/>
                  </a:cxn>
                </a:cxnLst>
                <a:rect l="0" t="0" r="r" b="b"/>
                <a:pathLst>
                  <a:path w="25" h="25">
                    <a:moveTo>
                      <a:pt x="0" y="23"/>
                    </a:moveTo>
                    <a:lnTo>
                      <a:pt x="5" y="25"/>
                    </a:lnTo>
                    <a:lnTo>
                      <a:pt x="25" y="25"/>
                    </a:lnTo>
                    <a:lnTo>
                      <a:pt x="25" y="0"/>
                    </a:lnTo>
                    <a:lnTo>
                      <a:pt x="5" y="0"/>
                    </a:lnTo>
                    <a:lnTo>
                      <a:pt x="11" y="1"/>
                    </a:lnTo>
                    <a:lnTo>
                      <a:pt x="0" y="23"/>
                    </a:lnTo>
                    <a:lnTo>
                      <a:pt x="2" y="25"/>
                    </a:lnTo>
                    <a:lnTo>
                      <a:pt x="5" y="25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84" name="Freeform 1380"/>
              <p:cNvSpPr>
                <a:spLocks/>
              </p:cNvSpPr>
              <p:nvPr/>
            </p:nvSpPr>
            <p:spPr bwMode="auto">
              <a:xfrm>
                <a:off x="500" y="1156"/>
                <a:ext cx="32" cy="32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4" y="23"/>
                  </a:cxn>
                  <a:cxn ang="0">
                    <a:pos x="21" y="31"/>
                  </a:cxn>
                  <a:cxn ang="0">
                    <a:pos x="32" y="9"/>
                  </a:cxn>
                  <a:cxn ang="0">
                    <a:pos x="15" y="0"/>
                  </a:cxn>
                  <a:cxn ang="0">
                    <a:pos x="18" y="3"/>
                  </a:cxn>
                  <a:cxn ang="0">
                    <a:pos x="0" y="20"/>
                  </a:cxn>
                  <a:cxn ang="0">
                    <a:pos x="2" y="22"/>
                  </a:cxn>
                  <a:cxn ang="0">
                    <a:pos x="4" y="23"/>
                  </a:cxn>
                  <a:cxn ang="0">
                    <a:pos x="0" y="20"/>
                  </a:cxn>
                </a:cxnLst>
                <a:rect l="0" t="0" r="r" b="b"/>
                <a:pathLst>
                  <a:path w="32" h="31">
                    <a:moveTo>
                      <a:pt x="0" y="20"/>
                    </a:moveTo>
                    <a:lnTo>
                      <a:pt x="4" y="23"/>
                    </a:lnTo>
                    <a:lnTo>
                      <a:pt x="21" y="31"/>
                    </a:lnTo>
                    <a:lnTo>
                      <a:pt x="32" y="9"/>
                    </a:lnTo>
                    <a:lnTo>
                      <a:pt x="15" y="0"/>
                    </a:lnTo>
                    <a:lnTo>
                      <a:pt x="18" y="3"/>
                    </a:lnTo>
                    <a:lnTo>
                      <a:pt x="0" y="20"/>
                    </a:lnTo>
                    <a:lnTo>
                      <a:pt x="2" y="22"/>
                    </a:lnTo>
                    <a:lnTo>
                      <a:pt x="4" y="23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85" name="Freeform 1381"/>
              <p:cNvSpPr>
                <a:spLocks/>
              </p:cNvSpPr>
              <p:nvPr/>
            </p:nvSpPr>
            <p:spPr bwMode="auto">
              <a:xfrm>
                <a:off x="483" y="1142"/>
                <a:ext cx="36" cy="34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0" y="17"/>
                  </a:cxn>
                  <a:cxn ang="0">
                    <a:pos x="17" y="34"/>
                  </a:cxn>
                  <a:cxn ang="0">
                    <a:pos x="35" y="17"/>
                  </a:cxn>
                  <a:cxn ang="0">
                    <a:pos x="18" y="0"/>
                  </a:cxn>
                  <a:cxn ang="0">
                    <a:pos x="18" y="0"/>
                  </a:cxn>
                  <a:cxn ang="0">
                    <a:pos x="0" y="17"/>
                  </a:cxn>
                </a:cxnLst>
                <a:rect l="0" t="0" r="r" b="b"/>
                <a:pathLst>
                  <a:path w="35" h="34">
                    <a:moveTo>
                      <a:pt x="0" y="17"/>
                    </a:moveTo>
                    <a:lnTo>
                      <a:pt x="0" y="17"/>
                    </a:lnTo>
                    <a:lnTo>
                      <a:pt x="17" y="34"/>
                    </a:lnTo>
                    <a:lnTo>
                      <a:pt x="35" y="17"/>
                    </a:lnTo>
                    <a:lnTo>
                      <a:pt x="18" y="0"/>
                    </a:lnTo>
                    <a:lnTo>
                      <a:pt x="18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86" name="Freeform 1382"/>
              <p:cNvSpPr>
                <a:spLocks/>
              </p:cNvSpPr>
              <p:nvPr/>
            </p:nvSpPr>
            <p:spPr bwMode="auto">
              <a:xfrm>
                <a:off x="483" y="1142"/>
                <a:ext cx="19" cy="18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9" y="8"/>
                  </a:cxn>
                  <a:cxn ang="0">
                    <a:pos x="9" y="8"/>
                  </a:cxn>
                  <a:cxn ang="0">
                    <a:pos x="9" y="8"/>
                  </a:cxn>
                  <a:cxn ang="0">
                    <a:pos x="9" y="8"/>
                  </a:cxn>
                  <a:cxn ang="0">
                    <a:pos x="18" y="0"/>
                  </a:cxn>
                  <a:cxn ang="0">
                    <a:pos x="0" y="17"/>
                  </a:cxn>
                </a:cxnLst>
                <a:rect l="0" t="0" r="r" b="b"/>
                <a:pathLst>
                  <a:path w="18" h="17">
                    <a:moveTo>
                      <a:pt x="0" y="17"/>
                    </a:moveTo>
                    <a:lnTo>
                      <a:pt x="9" y="8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9" y="8"/>
                    </a:lnTo>
                    <a:lnTo>
                      <a:pt x="18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87" name="Freeform 1383"/>
              <p:cNvSpPr>
                <a:spLocks/>
              </p:cNvSpPr>
              <p:nvPr/>
            </p:nvSpPr>
            <p:spPr bwMode="auto">
              <a:xfrm>
                <a:off x="469" y="1122"/>
                <a:ext cx="31" cy="38"/>
              </a:xfrm>
              <a:custGeom>
                <a:avLst/>
                <a:gdLst/>
                <a:ahLst/>
                <a:cxnLst>
                  <a:cxn ang="0">
                    <a:pos x="4" y="22"/>
                  </a:cxn>
                  <a:cxn ang="0">
                    <a:pos x="0" y="20"/>
                  </a:cxn>
                  <a:cxn ang="0">
                    <a:pos x="15" y="37"/>
                  </a:cxn>
                  <a:cxn ang="0">
                    <a:pos x="33" y="20"/>
                  </a:cxn>
                  <a:cxn ang="0">
                    <a:pos x="18" y="3"/>
                  </a:cxn>
                  <a:cxn ang="0">
                    <a:pos x="15" y="0"/>
                  </a:cxn>
                  <a:cxn ang="0">
                    <a:pos x="18" y="3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4" y="22"/>
                  </a:cxn>
                </a:cxnLst>
                <a:rect l="0" t="0" r="r" b="b"/>
                <a:pathLst>
                  <a:path w="33" h="37">
                    <a:moveTo>
                      <a:pt x="4" y="22"/>
                    </a:moveTo>
                    <a:lnTo>
                      <a:pt x="0" y="20"/>
                    </a:lnTo>
                    <a:lnTo>
                      <a:pt x="15" y="37"/>
                    </a:lnTo>
                    <a:lnTo>
                      <a:pt x="33" y="20"/>
                    </a:lnTo>
                    <a:lnTo>
                      <a:pt x="18" y="3"/>
                    </a:lnTo>
                    <a:lnTo>
                      <a:pt x="15" y="0"/>
                    </a:lnTo>
                    <a:lnTo>
                      <a:pt x="18" y="3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4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88" name="Freeform 1384"/>
              <p:cNvSpPr>
                <a:spLocks/>
              </p:cNvSpPr>
              <p:nvPr/>
            </p:nvSpPr>
            <p:spPr bwMode="auto">
              <a:xfrm>
                <a:off x="456" y="1113"/>
                <a:ext cx="27" cy="32"/>
              </a:xfrm>
              <a:custGeom>
                <a:avLst/>
                <a:gdLst/>
                <a:ahLst/>
                <a:cxnLst>
                  <a:cxn ang="0">
                    <a:pos x="3" y="25"/>
                  </a:cxn>
                  <a:cxn ang="0">
                    <a:pos x="0" y="24"/>
                  </a:cxn>
                  <a:cxn ang="0">
                    <a:pos x="17" y="32"/>
                  </a:cxn>
                  <a:cxn ang="0">
                    <a:pos x="28" y="10"/>
                  </a:cxn>
                  <a:cxn ang="0">
                    <a:pos x="11" y="1"/>
                  </a:cxn>
                  <a:cxn ang="0">
                    <a:pos x="7" y="0"/>
                  </a:cxn>
                  <a:cxn ang="0">
                    <a:pos x="11" y="1"/>
                  </a:cxn>
                  <a:cxn ang="0">
                    <a:pos x="9" y="0"/>
                  </a:cxn>
                  <a:cxn ang="0">
                    <a:pos x="7" y="0"/>
                  </a:cxn>
                  <a:cxn ang="0">
                    <a:pos x="3" y="25"/>
                  </a:cxn>
                </a:cxnLst>
                <a:rect l="0" t="0" r="r" b="b"/>
                <a:pathLst>
                  <a:path w="28" h="32">
                    <a:moveTo>
                      <a:pt x="3" y="25"/>
                    </a:moveTo>
                    <a:lnTo>
                      <a:pt x="0" y="24"/>
                    </a:lnTo>
                    <a:lnTo>
                      <a:pt x="17" y="32"/>
                    </a:lnTo>
                    <a:lnTo>
                      <a:pt x="28" y="10"/>
                    </a:lnTo>
                    <a:lnTo>
                      <a:pt x="11" y="1"/>
                    </a:lnTo>
                    <a:lnTo>
                      <a:pt x="7" y="0"/>
                    </a:lnTo>
                    <a:lnTo>
                      <a:pt x="11" y="1"/>
                    </a:lnTo>
                    <a:lnTo>
                      <a:pt x="9" y="0"/>
                    </a:lnTo>
                    <a:lnTo>
                      <a:pt x="7" y="0"/>
                    </a:lnTo>
                    <a:lnTo>
                      <a:pt x="3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89" name="Freeform 1385"/>
              <p:cNvSpPr>
                <a:spLocks/>
              </p:cNvSpPr>
              <p:nvPr/>
            </p:nvSpPr>
            <p:spPr bwMode="auto">
              <a:xfrm>
                <a:off x="444" y="1111"/>
                <a:ext cx="19" cy="28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" y="25"/>
                  </a:cxn>
                  <a:cxn ang="0">
                    <a:pos x="15" y="27"/>
                  </a:cxn>
                  <a:cxn ang="0">
                    <a:pos x="19" y="2"/>
                  </a:cxn>
                  <a:cxn ang="0">
                    <a:pos x="4" y="0"/>
                  </a:cxn>
                  <a:cxn ang="0">
                    <a:pos x="5" y="0"/>
                  </a:cxn>
                  <a:cxn ang="0">
                    <a:pos x="0" y="24"/>
                  </a:cxn>
                </a:cxnLst>
                <a:rect l="0" t="0" r="r" b="b"/>
                <a:pathLst>
                  <a:path w="19" h="27">
                    <a:moveTo>
                      <a:pt x="0" y="24"/>
                    </a:moveTo>
                    <a:lnTo>
                      <a:pt x="1" y="25"/>
                    </a:lnTo>
                    <a:lnTo>
                      <a:pt x="15" y="27"/>
                    </a:lnTo>
                    <a:lnTo>
                      <a:pt x="19" y="2"/>
                    </a:lnTo>
                    <a:lnTo>
                      <a:pt x="4" y="0"/>
                    </a:lnTo>
                    <a:lnTo>
                      <a:pt x="5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90" name="Freeform 1386"/>
              <p:cNvSpPr>
                <a:spLocks/>
              </p:cNvSpPr>
              <p:nvPr/>
            </p:nvSpPr>
            <p:spPr bwMode="auto">
              <a:xfrm>
                <a:off x="444" y="1111"/>
                <a:ext cx="5" cy="24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5" y="0"/>
                  </a:cxn>
                  <a:cxn ang="0">
                    <a:pos x="0" y="24"/>
                  </a:cxn>
                </a:cxnLst>
                <a:rect l="0" t="0" r="r" b="b"/>
                <a:pathLst>
                  <a:path w="5" h="24">
                    <a:moveTo>
                      <a:pt x="0" y="24"/>
                    </a:move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5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91" name="Freeform 1387"/>
              <p:cNvSpPr>
                <a:spLocks/>
              </p:cNvSpPr>
              <p:nvPr/>
            </p:nvSpPr>
            <p:spPr bwMode="auto">
              <a:xfrm>
                <a:off x="427" y="1109"/>
                <a:ext cx="22" cy="26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4" y="24"/>
                  </a:cxn>
                  <a:cxn ang="0">
                    <a:pos x="17" y="27"/>
                  </a:cxn>
                  <a:cxn ang="0">
                    <a:pos x="22" y="3"/>
                  </a:cxn>
                  <a:cxn ang="0">
                    <a:pos x="8" y="0"/>
                  </a:cxn>
                  <a:cxn ang="0">
                    <a:pos x="12" y="1"/>
                  </a:cxn>
                  <a:cxn ang="0">
                    <a:pos x="0" y="24"/>
                  </a:cxn>
                  <a:cxn ang="0">
                    <a:pos x="2" y="24"/>
                  </a:cxn>
                  <a:cxn ang="0">
                    <a:pos x="4" y="24"/>
                  </a:cxn>
                  <a:cxn ang="0">
                    <a:pos x="0" y="24"/>
                  </a:cxn>
                </a:cxnLst>
                <a:rect l="0" t="0" r="r" b="b"/>
                <a:pathLst>
                  <a:path w="22" h="27">
                    <a:moveTo>
                      <a:pt x="0" y="24"/>
                    </a:moveTo>
                    <a:lnTo>
                      <a:pt x="4" y="24"/>
                    </a:lnTo>
                    <a:lnTo>
                      <a:pt x="17" y="27"/>
                    </a:lnTo>
                    <a:lnTo>
                      <a:pt x="22" y="3"/>
                    </a:lnTo>
                    <a:lnTo>
                      <a:pt x="8" y="0"/>
                    </a:lnTo>
                    <a:lnTo>
                      <a:pt x="12" y="1"/>
                    </a:lnTo>
                    <a:lnTo>
                      <a:pt x="0" y="24"/>
                    </a:lnTo>
                    <a:lnTo>
                      <a:pt x="2" y="24"/>
                    </a:lnTo>
                    <a:lnTo>
                      <a:pt x="4" y="24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92" name="Freeform 1388"/>
              <p:cNvSpPr>
                <a:spLocks/>
              </p:cNvSpPr>
              <p:nvPr/>
            </p:nvSpPr>
            <p:spPr bwMode="auto">
              <a:xfrm>
                <a:off x="408" y="1103"/>
                <a:ext cx="29" cy="30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5" y="22"/>
                  </a:cxn>
                  <a:cxn ang="0">
                    <a:pos x="17" y="29"/>
                  </a:cxn>
                  <a:cxn ang="0">
                    <a:pos x="29" y="6"/>
                  </a:cxn>
                  <a:cxn ang="0">
                    <a:pos x="17" y="0"/>
                  </a:cxn>
                  <a:cxn ang="0">
                    <a:pos x="22" y="5"/>
                  </a:cxn>
                  <a:cxn ang="0">
                    <a:pos x="0" y="18"/>
                  </a:cxn>
                  <a:cxn ang="0">
                    <a:pos x="2" y="21"/>
                  </a:cxn>
                  <a:cxn ang="0">
                    <a:pos x="5" y="22"/>
                  </a:cxn>
                  <a:cxn ang="0">
                    <a:pos x="0" y="18"/>
                  </a:cxn>
                </a:cxnLst>
                <a:rect l="0" t="0" r="r" b="b"/>
                <a:pathLst>
                  <a:path w="29" h="29">
                    <a:moveTo>
                      <a:pt x="0" y="18"/>
                    </a:moveTo>
                    <a:lnTo>
                      <a:pt x="5" y="22"/>
                    </a:lnTo>
                    <a:lnTo>
                      <a:pt x="17" y="29"/>
                    </a:lnTo>
                    <a:lnTo>
                      <a:pt x="29" y="6"/>
                    </a:lnTo>
                    <a:lnTo>
                      <a:pt x="17" y="0"/>
                    </a:lnTo>
                    <a:lnTo>
                      <a:pt x="22" y="5"/>
                    </a:lnTo>
                    <a:lnTo>
                      <a:pt x="0" y="18"/>
                    </a:lnTo>
                    <a:lnTo>
                      <a:pt x="2" y="21"/>
                    </a:lnTo>
                    <a:lnTo>
                      <a:pt x="5" y="22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93" name="Freeform 1389"/>
              <p:cNvSpPr>
                <a:spLocks/>
              </p:cNvSpPr>
              <p:nvPr/>
            </p:nvSpPr>
            <p:spPr bwMode="auto">
              <a:xfrm>
                <a:off x="403" y="1099"/>
                <a:ext cx="27" cy="22"/>
              </a:xfrm>
              <a:custGeom>
                <a:avLst/>
                <a:gdLst/>
                <a:ahLst/>
                <a:cxnLst>
                  <a:cxn ang="0">
                    <a:pos x="11" y="7"/>
                  </a:cxn>
                  <a:cxn ang="0">
                    <a:pos x="0" y="13"/>
                  </a:cxn>
                  <a:cxn ang="0">
                    <a:pos x="5" y="22"/>
                  </a:cxn>
                  <a:cxn ang="0">
                    <a:pos x="27" y="9"/>
                  </a:cxn>
                  <a:cxn ang="0">
                    <a:pos x="22" y="0"/>
                  </a:cxn>
                  <a:cxn ang="0">
                    <a:pos x="11" y="7"/>
                  </a:cxn>
                </a:cxnLst>
                <a:rect l="0" t="0" r="r" b="b"/>
                <a:pathLst>
                  <a:path w="27" h="22">
                    <a:moveTo>
                      <a:pt x="11" y="7"/>
                    </a:moveTo>
                    <a:lnTo>
                      <a:pt x="0" y="13"/>
                    </a:lnTo>
                    <a:lnTo>
                      <a:pt x="5" y="22"/>
                    </a:lnTo>
                    <a:lnTo>
                      <a:pt x="27" y="9"/>
                    </a:lnTo>
                    <a:lnTo>
                      <a:pt x="22" y="0"/>
                    </a:lnTo>
                    <a:lnTo>
                      <a:pt x="11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94" name="Freeform 1390"/>
              <p:cNvSpPr>
                <a:spLocks/>
              </p:cNvSpPr>
              <p:nvPr/>
            </p:nvSpPr>
            <p:spPr bwMode="auto">
              <a:xfrm>
                <a:off x="626" y="1230"/>
                <a:ext cx="14" cy="26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5" y="25"/>
                  </a:cxn>
                  <a:cxn ang="0">
                    <a:pos x="13" y="25"/>
                  </a:cxn>
                  <a:cxn ang="0">
                    <a:pos x="13" y="0"/>
                  </a:cxn>
                  <a:cxn ang="0">
                    <a:pos x="5" y="0"/>
                  </a:cxn>
                  <a:cxn ang="0">
                    <a:pos x="9" y="1"/>
                  </a:cxn>
                  <a:cxn ang="0">
                    <a:pos x="0" y="24"/>
                  </a:cxn>
                  <a:cxn ang="0">
                    <a:pos x="2" y="25"/>
                  </a:cxn>
                  <a:cxn ang="0">
                    <a:pos x="5" y="25"/>
                  </a:cxn>
                  <a:cxn ang="0">
                    <a:pos x="0" y="24"/>
                  </a:cxn>
                </a:cxnLst>
                <a:rect l="0" t="0" r="r" b="b"/>
                <a:pathLst>
                  <a:path w="13" h="25">
                    <a:moveTo>
                      <a:pt x="0" y="24"/>
                    </a:moveTo>
                    <a:lnTo>
                      <a:pt x="5" y="25"/>
                    </a:lnTo>
                    <a:lnTo>
                      <a:pt x="13" y="25"/>
                    </a:lnTo>
                    <a:lnTo>
                      <a:pt x="13" y="0"/>
                    </a:lnTo>
                    <a:lnTo>
                      <a:pt x="5" y="0"/>
                    </a:lnTo>
                    <a:lnTo>
                      <a:pt x="9" y="1"/>
                    </a:lnTo>
                    <a:lnTo>
                      <a:pt x="0" y="24"/>
                    </a:lnTo>
                    <a:lnTo>
                      <a:pt x="2" y="25"/>
                    </a:lnTo>
                    <a:lnTo>
                      <a:pt x="5" y="25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95" name="Freeform 1391"/>
              <p:cNvSpPr>
                <a:spLocks/>
              </p:cNvSpPr>
              <p:nvPr/>
            </p:nvSpPr>
            <p:spPr bwMode="auto">
              <a:xfrm>
                <a:off x="607" y="1226"/>
                <a:ext cx="27" cy="30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3" y="23"/>
                  </a:cxn>
                  <a:cxn ang="0">
                    <a:pos x="18" y="29"/>
                  </a:cxn>
                  <a:cxn ang="0">
                    <a:pos x="27" y="6"/>
                  </a:cxn>
                  <a:cxn ang="0">
                    <a:pos x="12" y="0"/>
                  </a:cxn>
                  <a:cxn ang="0">
                    <a:pos x="15" y="2"/>
                  </a:cxn>
                  <a:cxn ang="0">
                    <a:pos x="0" y="21"/>
                  </a:cxn>
                  <a:cxn ang="0">
                    <a:pos x="1" y="22"/>
                  </a:cxn>
                  <a:cxn ang="0">
                    <a:pos x="3" y="23"/>
                  </a:cxn>
                  <a:cxn ang="0">
                    <a:pos x="0" y="21"/>
                  </a:cxn>
                </a:cxnLst>
                <a:rect l="0" t="0" r="r" b="b"/>
                <a:pathLst>
                  <a:path w="27" h="29">
                    <a:moveTo>
                      <a:pt x="0" y="21"/>
                    </a:moveTo>
                    <a:lnTo>
                      <a:pt x="3" y="23"/>
                    </a:lnTo>
                    <a:lnTo>
                      <a:pt x="18" y="29"/>
                    </a:lnTo>
                    <a:lnTo>
                      <a:pt x="27" y="6"/>
                    </a:lnTo>
                    <a:lnTo>
                      <a:pt x="12" y="0"/>
                    </a:lnTo>
                    <a:lnTo>
                      <a:pt x="15" y="2"/>
                    </a:lnTo>
                    <a:lnTo>
                      <a:pt x="0" y="21"/>
                    </a:lnTo>
                    <a:lnTo>
                      <a:pt x="1" y="22"/>
                    </a:lnTo>
                    <a:lnTo>
                      <a:pt x="3" y="23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96" name="Freeform 1392"/>
              <p:cNvSpPr>
                <a:spLocks/>
              </p:cNvSpPr>
              <p:nvPr/>
            </p:nvSpPr>
            <p:spPr bwMode="auto">
              <a:xfrm>
                <a:off x="594" y="1216"/>
                <a:ext cx="29" cy="30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0" y="19"/>
                  </a:cxn>
                  <a:cxn ang="0">
                    <a:pos x="14" y="30"/>
                  </a:cxn>
                  <a:cxn ang="0">
                    <a:pos x="29" y="11"/>
                  </a:cxn>
                  <a:cxn ang="0">
                    <a:pos x="15" y="0"/>
                  </a:cxn>
                  <a:cxn ang="0">
                    <a:pos x="15" y="0"/>
                  </a:cxn>
                  <a:cxn ang="0">
                    <a:pos x="0" y="19"/>
                  </a:cxn>
                </a:cxnLst>
                <a:rect l="0" t="0" r="r" b="b"/>
                <a:pathLst>
                  <a:path w="29" h="30">
                    <a:moveTo>
                      <a:pt x="0" y="19"/>
                    </a:moveTo>
                    <a:lnTo>
                      <a:pt x="0" y="19"/>
                    </a:lnTo>
                    <a:lnTo>
                      <a:pt x="14" y="30"/>
                    </a:lnTo>
                    <a:lnTo>
                      <a:pt x="29" y="11"/>
                    </a:lnTo>
                    <a:lnTo>
                      <a:pt x="15" y="0"/>
                    </a:lnTo>
                    <a:lnTo>
                      <a:pt x="15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97" name="Freeform 1393"/>
              <p:cNvSpPr>
                <a:spLocks/>
              </p:cNvSpPr>
              <p:nvPr/>
            </p:nvSpPr>
            <p:spPr bwMode="auto">
              <a:xfrm>
                <a:off x="594" y="1216"/>
                <a:ext cx="15" cy="20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5" y="0"/>
                  </a:cxn>
                  <a:cxn ang="0">
                    <a:pos x="0" y="19"/>
                  </a:cxn>
                </a:cxnLst>
                <a:rect l="0" t="0" r="r" b="b"/>
                <a:pathLst>
                  <a:path w="15" h="19">
                    <a:moveTo>
                      <a:pt x="0" y="19"/>
                    </a:move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5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98" name="Freeform 1394"/>
              <p:cNvSpPr>
                <a:spLocks/>
              </p:cNvSpPr>
              <p:nvPr/>
            </p:nvSpPr>
            <p:spPr bwMode="auto">
              <a:xfrm>
                <a:off x="580" y="1204"/>
                <a:ext cx="29" cy="32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0" y="20"/>
                  </a:cxn>
                  <a:cxn ang="0">
                    <a:pos x="14" y="31"/>
                  </a:cxn>
                  <a:cxn ang="0">
                    <a:pos x="29" y="12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0" y="20"/>
                  </a:cxn>
                </a:cxnLst>
                <a:rect l="0" t="0" r="r" b="b"/>
                <a:pathLst>
                  <a:path w="29" h="31">
                    <a:moveTo>
                      <a:pt x="0" y="20"/>
                    </a:moveTo>
                    <a:lnTo>
                      <a:pt x="0" y="20"/>
                    </a:lnTo>
                    <a:lnTo>
                      <a:pt x="14" y="31"/>
                    </a:lnTo>
                    <a:lnTo>
                      <a:pt x="29" y="12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899" name="Freeform 1395"/>
              <p:cNvSpPr>
                <a:spLocks/>
              </p:cNvSpPr>
              <p:nvPr/>
            </p:nvSpPr>
            <p:spPr bwMode="auto">
              <a:xfrm>
                <a:off x="568" y="1194"/>
                <a:ext cx="27" cy="30"/>
              </a:xfrm>
              <a:custGeom>
                <a:avLst/>
                <a:gdLst/>
                <a:ahLst/>
                <a:cxnLst>
                  <a:cxn ang="0">
                    <a:pos x="3" y="23"/>
                  </a:cxn>
                  <a:cxn ang="0">
                    <a:pos x="0" y="22"/>
                  </a:cxn>
                  <a:cxn ang="0">
                    <a:pos x="12" y="30"/>
                  </a:cxn>
                  <a:cxn ang="0">
                    <a:pos x="27" y="10"/>
                  </a:cxn>
                  <a:cxn ang="0">
                    <a:pos x="15" y="1"/>
                  </a:cxn>
                  <a:cxn ang="0">
                    <a:pos x="13" y="0"/>
                  </a:cxn>
                  <a:cxn ang="0">
                    <a:pos x="15" y="1"/>
                  </a:cxn>
                  <a:cxn ang="0">
                    <a:pos x="14" y="0"/>
                  </a:cxn>
                  <a:cxn ang="0">
                    <a:pos x="13" y="0"/>
                  </a:cxn>
                  <a:cxn ang="0">
                    <a:pos x="3" y="23"/>
                  </a:cxn>
                </a:cxnLst>
                <a:rect l="0" t="0" r="r" b="b"/>
                <a:pathLst>
                  <a:path w="27" h="30">
                    <a:moveTo>
                      <a:pt x="3" y="23"/>
                    </a:moveTo>
                    <a:lnTo>
                      <a:pt x="0" y="22"/>
                    </a:lnTo>
                    <a:lnTo>
                      <a:pt x="12" y="30"/>
                    </a:lnTo>
                    <a:lnTo>
                      <a:pt x="27" y="10"/>
                    </a:lnTo>
                    <a:lnTo>
                      <a:pt x="15" y="1"/>
                    </a:lnTo>
                    <a:lnTo>
                      <a:pt x="13" y="0"/>
                    </a:lnTo>
                    <a:lnTo>
                      <a:pt x="15" y="1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3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00" name="Freeform 1396"/>
              <p:cNvSpPr>
                <a:spLocks/>
              </p:cNvSpPr>
              <p:nvPr/>
            </p:nvSpPr>
            <p:spPr bwMode="auto">
              <a:xfrm>
                <a:off x="556" y="1188"/>
                <a:ext cx="26" cy="30"/>
              </a:xfrm>
              <a:custGeom>
                <a:avLst/>
                <a:gdLst/>
                <a:ahLst/>
                <a:cxnLst>
                  <a:cxn ang="0">
                    <a:pos x="3" y="25"/>
                  </a:cxn>
                  <a:cxn ang="0">
                    <a:pos x="0" y="24"/>
                  </a:cxn>
                  <a:cxn ang="0">
                    <a:pos x="14" y="30"/>
                  </a:cxn>
                  <a:cxn ang="0">
                    <a:pos x="24" y="7"/>
                  </a:cxn>
                  <a:cxn ang="0">
                    <a:pos x="10" y="1"/>
                  </a:cxn>
                  <a:cxn ang="0">
                    <a:pos x="7" y="0"/>
                  </a:cxn>
                  <a:cxn ang="0">
                    <a:pos x="10" y="1"/>
                  </a:cxn>
                  <a:cxn ang="0">
                    <a:pos x="8" y="0"/>
                  </a:cxn>
                  <a:cxn ang="0">
                    <a:pos x="7" y="0"/>
                  </a:cxn>
                  <a:cxn ang="0">
                    <a:pos x="3" y="25"/>
                  </a:cxn>
                </a:cxnLst>
                <a:rect l="0" t="0" r="r" b="b"/>
                <a:pathLst>
                  <a:path w="24" h="30">
                    <a:moveTo>
                      <a:pt x="3" y="25"/>
                    </a:moveTo>
                    <a:lnTo>
                      <a:pt x="0" y="24"/>
                    </a:lnTo>
                    <a:lnTo>
                      <a:pt x="14" y="30"/>
                    </a:lnTo>
                    <a:lnTo>
                      <a:pt x="24" y="7"/>
                    </a:lnTo>
                    <a:lnTo>
                      <a:pt x="10" y="1"/>
                    </a:lnTo>
                    <a:lnTo>
                      <a:pt x="7" y="0"/>
                    </a:lnTo>
                    <a:lnTo>
                      <a:pt x="10" y="1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3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01" name="Freeform 1397"/>
              <p:cNvSpPr>
                <a:spLocks/>
              </p:cNvSpPr>
              <p:nvPr/>
            </p:nvSpPr>
            <p:spPr bwMode="auto">
              <a:xfrm>
                <a:off x="544" y="1186"/>
                <a:ext cx="20" cy="26"/>
              </a:xfrm>
              <a:custGeom>
                <a:avLst/>
                <a:gdLst/>
                <a:ahLst/>
                <a:cxnLst>
                  <a:cxn ang="0">
                    <a:pos x="2" y="25"/>
                  </a:cxn>
                  <a:cxn ang="0">
                    <a:pos x="0" y="25"/>
                  </a:cxn>
                  <a:cxn ang="0">
                    <a:pos x="15" y="27"/>
                  </a:cxn>
                  <a:cxn ang="0">
                    <a:pos x="19" y="2"/>
                  </a:cxn>
                  <a:cxn ang="0">
                    <a:pos x="4" y="0"/>
                  </a:cxn>
                  <a:cxn ang="0">
                    <a:pos x="2" y="0"/>
                  </a:cxn>
                  <a:cxn ang="0">
                    <a:pos x="2" y="25"/>
                  </a:cxn>
                </a:cxnLst>
                <a:rect l="0" t="0" r="r" b="b"/>
                <a:pathLst>
                  <a:path w="19" h="27">
                    <a:moveTo>
                      <a:pt x="2" y="25"/>
                    </a:moveTo>
                    <a:lnTo>
                      <a:pt x="0" y="25"/>
                    </a:lnTo>
                    <a:lnTo>
                      <a:pt x="15" y="27"/>
                    </a:lnTo>
                    <a:lnTo>
                      <a:pt x="19" y="2"/>
                    </a:lnTo>
                    <a:lnTo>
                      <a:pt x="4" y="0"/>
                    </a:lnTo>
                    <a:lnTo>
                      <a:pt x="2" y="0"/>
                    </a:lnTo>
                    <a:lnTo>
                      <a:pt x="2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02" name="Freeform 1398"/>
              <p:cNvSpPr>
                <a:spLocks/>
              </p:cNvSpPr>
              <p:nvPr/>
            </p:nvSpPr>
            <p:spPr bwMode="auto">
              <a:xfrm>
                <a:off x="548" y="1186"/>
                <a:ext cx="0" cy="24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0" y="25"/>
                  </a:cxn>
                </a:cxnLst>
                <a:rect l="0" t="0" r="r" b="b"/>
                <a:pathLst>
                  <a:path h="25">
                    <a:moveTo>
                      <a:pt x="0" y="25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03" name="Freeform 1399"/>
              <p:cNvSpPr>
                <a:spLocks/>
              </p:cNvSpPr>
              <p:nvPr/>
            </p:nvSpPr>
            <p:spPr bwMode="auto">
              <a:xfrm>
                <a:off x="527" y="1186"/>
                <a:ext cx="20" cy="24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20" y="25"/>
                  </a:cxn>
                  <a:cxn ang="0">
                    <a:pos x="2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25"/>
                  </a:cxn>
                </a:cxnLst>
                <a:rect l="0" t="0" r="r" b="b"/>
                <a:pathLst>
                  <a:path w="20" h="25">
                    <a:moveTo>
                      <a:pt x="0" y="25"/>
                    </a:moveTo>
                    <a:lnTo>
                      <a:pt x="0" y="25"/>
                    </a:lnTo>
                    <a:lnTo>
                      <a:pt x="20" y="25"/>
                    </a:lnTo>
                    <a:lnTo>
                      <a:pt x="2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04" name="Freeform 1400"/>
              <p:cNvSpPr>
                <a:spLocks/>
              </p:cNvSpPr>
              <p:nvPr/>
            </p:nvSpPr>
            <p:spPr bwMode="auto">
              <a:xfrm>
                <a:off x="507" y="1186"/>
                <a:ext cx="20" cy="24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6" y="25"/>
                  </a:cxn>
                  <a:cxn ang="0">
                    <a:pos x="20" y="25"/>
                  </a:cxn>
                  <a:cxn ang="0">
                    <a:pos x="20" y="0"/>
                  </a:cxn>
                  <a:cxn ang="0">
                    <a:pos x="6" y="0"/>
                  </a:cxn>
                  <a:cxn ang="0">
                    <a:pos x="11" y="1"/>
                  </a:cxn>
                  <a:cxn ang="0">
                    <a:pos x="0" y="23"/>
                  </a:cxn>
                  <a:cxn ang="0">
                    <a:pos x="3" y="25"/>
                  </a:cxn>
                  <a:cxn ang="0">
                    <a:pos x="6" y="25"/>
                  </a:cxn>
                  <a:cxn ang="0">
                    <a:pos x="0" y="23"/>
                  </a:cxn>
                </a:cxnLst>
                <a:rect l="0" t="0" r="r" b="b"/>
                <a:pathLst>
                  <a:path w="20" h="25">
                    <a:moveTo>
                      <a:pt x="0" y="23"/>
                    </a:moveTo>
                    <a:lnTo>
                      <a:pt x="6" y="25"/>
                    </a:lnTo>
                    <a:lnTo>
                      <a:pt x="20" y="25"/>
                    </a:lnTo>
                    <a:lnTo>
                      <a:pt x="20" y="0"/>
                    </a:lnTo>
                    <a:lnTo>
                      <a:pt x="6" y="0"/>
                    </a:lnTo>
                    <a:lnTo>
                      <a:pt x="11" y="1"/>
                    </a:lnTo>
                    <a:lnTo>
                      <a:pt x="0" y="23"/>
                    </a:lnTo>
                    <a:lnTo>
                      <a:pt x="3" y="25"/>
                    </a:lnTo>
                    <a:lnTo>
                      <a:pt x="6" y="25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05" name="Freeform 1401"/>
              <p:cNvSpPr>
                <a:spLocks/>
              </p:cNvSpPr>
              <p:nvPr/>
            </p:nvSpPr>
            <p:spPr bwMode="auto">
              <a:xfrm>
                <a:off x="488" y="1178"/>
                <a:ext cx="29" cy="30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2" y="22"/>
                  </a:cxn>
                  <a:cxn ang="0">
                    <a:pos x="19" y="31"/>
                  </a:cxn>
                  <a:cxn ang="0">
                    <a:pos x="30" y="9"/>
                  </a:cxn>
                  <a:cxn ang="0">
                    <a:pos x="13" y="0"/>
                  </a:cxn>
                  <a:cxn ang="0">
                    <a:pos x="16" y="2"/>
                  </a:cxn>
                  <a:cxn ang="0">
                    <a:pos x="0" y="21"/>
                  </a:cxn>
                  <a:cxn ang="0">
                    <a:pos x="1" y="22"/>
                  </a:cxn>
                  <a:cxn ang="0">
                    <a:pos x="2" y="22"/>
                  </a:cxn>
                  <a:cxn ang="0">
                    <a:pos x="0" y="21"/>
                  </a:cxn>
                </a:cxnLst>
                <a:rect l="0" t="0" r="r" b="b"/>
                <a:pathLst>
                  <a:path w="30" h="31">
                    <a:moveTo>
                      <a:pt x="0" y="21"/>
                    </a:moveTo>
                    <a:lnTo>
                      <a:pt x="2" y="22"/>
                    </a:lnTo>
                    <a:lnTo>
                      <a:pt x="19" y="31"/>
                    </a:lnTo>
                    <a:lnTo>
                      <a:pt x="30" y="9"/>
                    </a:lnTo>
                    <a:lnTo>
                      <a:pt x="13" y="0"/>
                    </a:lnTo>
                    <a:lnTo>
                      <a:pt x="16" y="2"/>
                    </a:lnTo>
                    <a:lnTo>
                      <a:pt x="0" y="21"/>
                    </a:lnTo>
                    <a:lnTo>
                      <a:pt x="1" y="22"/>
                    </a:lnTo>
                    <a:lnTo>
                      <a:pt x="2" y="22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06" name="Freeform 1402"/>
              <p:cNvSpPr>
                <a:spLocks/>
              </p:cNvSpPr>
              <p:nvPr/>
            </p:nvSpPr>
            <p:spPr bwMode="auto">
              <a:xfrm>
                <a:off x="488" y="1180"/>
                <a:ext cx="15" cy="20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6" y="0"/>
                  </a:cxn>
                  <a:cxn ang="0">
                    <a:pos x="0" y="19"/>
                  </a:cxn>
                  <a:cxn ang="0">
                    <a:pos x="1" y="20"/>
                  </a:cxn>
                  <a:cxn ang="0">
                    <a:pos x="2" y="20"/>
                  </a:cxn>
                  <a:cxn ang="0">
                    <a:pos x="0" y="19"/>
                  </a:cxn>
                </a:cxnLst>
                <a:rect l="0" t="0" r="r" b="b"/>
                <a:pathLst>
                  <a:path w="16" h="20">
                    <a:moveTo>
                      <a:pt x="0" y="19"/>
                    </a:move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6" y="0"/>
                    </a:lnTo>
                    <a:lnTo>
                      <a:pt x="0" y="19"/>
                    </a:lnTo>
                    <a:lnTo>
                      <a:pt x="1" y="20"/>
                    </a:lnTo>
                    <a:lnTo>
                      <a:pt x="2" y="2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07" name="Freeform 1403"/>
              <p:cNvSpPr>
                <a:spLocks/>
              </p:cNvSpPr>
              <p:nvPr/>
            </p:nvSpPr>
            <p:spPr bwMode="auto">
              <a:xfrm>
                <a:off x="469" y="1164"/>
                <a:ext cx="34" cy="34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1" y="19"/>
                  </a:cxn>
                  <a:cxn ang="0">
                    <a:pos x="19" y="34"/>
                  </a:cxn>
                  <a:cxn ang="0">
                    <a:pos x="35" y="15"/>
                  </a:cxn>
                  <a:cxn ang="0">
                    <a:pos x="17" y="0"/>
                  </a:cxn>
                  <a:cxn ang="0">
                    <a:pos x="18" y="1"/>
                  </a:cxn>
                  <a:cxn ang="0">
                    <a:pos x="0" y="18"/>
                  </a:cxn>
                </a:cxnLst>
                <a:rect l="0" t="0" r="r" b="b"/>
                <a:pathLst>
                  <a:path w="35" h="34">
                    <a:moveTo>
                      <a:pt x="0" y="18"/>
                    </a:moveTo>
                    <a:lnTo>
                      <a:pt x="1" y="19"/>
                    </a:lnTo>
                    <a:lnTo>
                      <a:pt x="19" y="34"/>
                    </a:lnTo>
                    <a:lnTo>
                      <a:pt x="35" y="15"/>
                    </a:lnTo>
                    <a:lnTo>
                      <a:pt x="17" y="0"/>
                    </a:lnTo>
                    <a:lnTo>
                      <a:pt x="18" y="1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08" name="Freeform 1404"/>
              <p:cNvSpPr>
                <a:spLocks/>
              </p:cNvSpPr>
              <p:nvPr/>
            </p:nvSpPr>
            <p:spPr bwMode="auto">
              <a:xfrm>
                <a:off x="457" y="1150"/>
                <a:ext cx="29" cy="32"/>
              </a:xfrm>
              <a:custGeom>
                <a:avLst/>
                <a:gdLst/>
                <a:ahLst/>
                <a:cxnLst>
                  <a:cxn ang="0">
                    <a:pos x="6" y="24"/>
                  </a:cxn>
                  <a:cxn ang="0">
                    <a:pos x="0" y="21"/>
                  </a:cxn>
                  <a:cxn ang="0">
                    <a:pos x="11" y="32"/>
                  </a:cxn>
                  <a:cxn ang="0">
                    <a:pos x="29" y="15"/>
                  </a:cxn>
                  <a:cxn ang="0">
                    <a:pos x="18" y="4"/>
                  </a:cxn>
                  <a:cxn ang="0">
                    <a:pos x="12" y="0"/>
                  </a:cxn>
                  <a:cxn ang="0">
                    <a:pos x="18" y="4"/>
                  </a:cxn>
                  <a:cxn ang="0">
                    <a:pos x="16" y="1"/>
                  </a:cxn>
                  <a:cxn ang="0">
                    <a:pos x="12" y="0"/>
                  </a:cxn>
                  <a:cxn ang="0">
                    <a:pos x="6" y="24"/>
                  </a:cxn>
                </a:cxnLst>
                <a:rect l="0" t="0" r="r" b="b"/>
                <a:pathLst>
                  <a:path w="29" h="32">
                    <a:moveTo>
                      <a:pt x="6" y="24"/>
                    </a:moveTo>
                    <a:lnTo>
                      <a:pt x="0" y="21"/>
                    </a:lnTo>
                    <a:lnTo>
                      <a:pt x="11" y="32"/>
                    </a:lnTo>
                    <a:lnTo>
                      <a:pt x="29" y="15"/>
                    </a:lnTo>
                    <a:lnTo>
                      <a:pt x="18" y="4"/>
                    </a:lnTo>
                    <a:lnTo>
                      <a:pt x="12" y="0"/>
                    </a:lnTo>
                    <a:lnTo>
                      <a:pt x="18" y="4"/>
                    </a:lnTo>
                    <a:lnTo>
                      <a:pt x="16" y="1"/>
                    </a:lnTo>
                    <a:lnTo>
                      <a:pt x="12" y="0"/>
                    </a:ln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09" name="Freeform 1405"/>
              <p:cNvSpPr>
                <a:spLocks/>
              </p:cNvSpPr>
              <p:nvPr/>
            </p:nvSpPr>
            <p:spPr bwMode="auto">
              <a:xfrm>
                <a:off x="449" y="1148"/>
                <a:ext cx="20" cy="26"/>
              </a:xfrm>
              <a:custGeom>
                <a:avLst/>
                <a:gdLst/>
                <a:ahLst/>
                <a:cxnLst>
                  <a:cxn ang="0">
                    <a:pos x="3" y="12"/>
                  </a:cxn>
                  <a:cxn ang="0">
                    <a:pos x="0" y="24"/>
                  </a:cxn>
                  <a:cxn ang="0">
                    <a:pos x="14" y="27"/>
                  </a:cxn>
                  <a:cxn ang="0">
                    <a:pos x="20" y="3"/>
                  </a:cxn>
                  <a:cxn ang="0">
                    <a:pos x="6" y="0"/>
                  </a:cxn>
                  <a:cxn ang="0">
                    <a:pos x="3" y="12"/>
                  </a:cxn>
                </a:cxnLst>
                <a:rect l="0" t="0" r="r" b="b"/>
                <a:pathLst>
                  <a:path w="20" h="27">
                    <a:moveTo>
                      <a:pt x="3" y="12"/>
                    </a:moveTo>
                    <a:lnTo>
                      <a:pt x="0" y="24"/>
                    </a:lnTo>
                    <a:lnTo>
                      <a:pt x="14" y="27"/>
                    </a:lnTo>
                    <a:lnTo>
                      <a:pt x="20" y="3"/>
                    </a:lnTo>
                    <a:lnTo>
                      <a:pt x="6" y="0"/>
                    </a:lnTo>
                    <a:lnTo>
                      <a:pt x="3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10" name="Freeform 1406"/>
              <p:cNvSpPr>
                <a:spLocks/>
              </p:cNvSpPr>
              <p:nvPr/>
            </p:nvSpPr>
            <p:spPr bwMode="auto">
              <a:xfrm>
                <a:off x="619" y="1242"/>
                <a:ext cx="17" cy="2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2" y="25"/>
                  </a:cxn>
                  <a:cxn ang="0">
                    <a:pos x="16" y="25"/>
                  </a:cxn>
                  <a:cxn ang="0">
                    <a:pos x="16" y="0"/>
                  </a:cxn>
                  <a:cxn ang="0">
                    <a:pos x="2" y="0"/>
                  </a:cxn>
                  <a:cxn ang="0">
                    <a:pos x="4" y="0"/>
                  </a:cxn>
                  <a:cxn ang="0">
                    <a:pos x="0" y="25"/>
                  </a:cxn>
                </a:cxnLst>
                <a:rect l="0" t="0" r="r" b="b"/>
                <a:pathLst>
                  <a:path w="16" h="25">
                    <a:moveTo>
                      <a:pt x="0" y="25"/>
                    </a:moveTo>
                    <a:lnTo>
                      <a:pt x="2" y="25"/>
                    </a:lnTo>
                    <a:lnTo>
                      <a:pt x="16" y="25"/>
                    </a:lnTo>
                    <a:lnTo>
                      <a:pt x="16" y="0"/>
                    </a:lnTo>
                    <a:lnTo>
                      <a:pt x="2" y="0"/>
                    </a:lnTo>
                    <a:lnTo>
                      <a:pt x="4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11" name="Freeform 1407"/>
              <p:cNvSpPr>
                <a:spLocks/>
              </p:cNvSpPr>
              <p:nvPr/>
            </p:nvSpPr>
            <p:spPr bwMode="auto">
              <a:xfrm>
                <a:off x="601" y="1240"/>
                <a:ext cx="24" cy="28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5" y="25"/>
                  </a:cxn>
                  <a:cxn ang="0">
                    <a:pos x="19" y="27"/>
                  </a:cxn>
                  <a:cxn ang="0">
                    <a:pos x="23" y="2"/>
                  </a:cxn>
                  <a:cxn ang="0">
                    <a:pos x="8" y="0"/>
                  </a:cxn>
                  <a:cxn ang="0">
                    <a:pos x="13" y="1"/>
                  </a:cxn>
                  <a:cxn ang="0">
                    <a:pos x="0" y="23"/>
                  </a:cxn>
                  <a:cxn ang="0">
                    <a:pos x="2" y="24"/>
                  </a:cxn>
                  <a:cxn ang="0">
                    <a:pos x="5" y="25"/>
                  </a:cxn>
                  <a:cxn ang="0">
                    <a:pos x="0" y="23"/>
                  </a:cxn>
                </a:cxnLst>
                <a:rect l="0" t="0" r="r" b="b"/>
                <a:pathLst>
                  <a:path w="23" h="27">
                    <a:moveTo>
                      <a:pt x="0" y="23"/>
                    </a:moveTo>
                    <a:lnTo>
                      <a:pt x="5" y="25"/>
                    </a:lnTo>
                    <a:lnTo>
                      <a:pt x="19" y="27"/>
                    </a:lnTo>
                    <a:lnTo>
                      <a:pt x="23" y="2"/>
                    </a:lnTo>
                    <a:lnTo>
                      <a:pt x="8" y="0"/>
                    </a:lnTo>
                    <a:lnTo>
                      <a:pt x="13" y="1"/>
                    </a:lnTo>
                    <a:lnTo>
                      <a:pt x="0" y="23"/>
                    </a:lnTo>
                    <a:lnTo>
                      <a:pt x="2" y="24"/>
                    </a:lnTo>
                    <a:lnTo>
                      <a:pt x="5" y="25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12" name="Freeform 1408"/>
              <p:cNvSpPr>
                <a:spLocks/>
              </p:cNvSpPr>
              <p:nvPr/>
            </p:nvSpPr>
            <p:spPr bwMode="auto">
              <a:xfrm>
                <a:off x="585" y="1232"/>
                <a:ext cx="29" cy="32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1" y="21"/>
                  </a:cxn>
                  <a:cxn ang="0">
                    <a:pos x="16" y="30"/>
                  </a:cxn>
                  <a:cxn ang="0">
                    <a:pos x="29" y="8"/>
                  </a:cxn>
                  <a:cxn ang="0">
                    <a:pos x="14" y="0"/>
                  </a:cxn>
                  <a:cxn ang="0">
                    <a:pos x="16" y="1"/>
                  </a:cxn>
                  <a:cxn ang="0">
                    <a:pos x="0" y="20"/>
                  </a:cxn>
                </a:cxnLst>
                <a:rect l="0" t="0" r="r" b="b"/>
                <a:pathLst>
                  <a:path w="29" h="30">
                    <a:moveTo>
                      <a:pt x="0" y="20"/>
                    </a:moveTo>
                    <a:lnTo>
                      <a:pt x="1" y="21"/>
                    </a:lnTo>
                    <a:lnTo>
                      <a:pt x="16" y="30"/>
                    </a:lnTo>
                    <a:lnTo>
                      <a:pt x="29" y="8"/>
                    </a:lnTo>
                    <a:lnTo>
                      <a:pt x="14" y="0"/>
                    </a:lnTo>
                    <a:lnTo>
                      <a:pt x="16" y="1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13" name="Freeform 1409"/>
              <p:cNvSpPr>
                <a:spLocks/>
              </p:cNvSpPr>
              <p:nvPr/>
            </p:nvSpPr>
            <p:spPr bwMode="auto">
              <a:xfrm>
                <a:off x="585" y="1234"/>
                <a:ext cx="15" cy="20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8" y="9"/>
                  </a:cxn>
                  <a:cxn ang="0">
                    <a:pos x="16" y="0"/>
                  </a:cxn>
                  <a:cxn ang="0">
                    <a:pos x="0" y="19"/>
                  </a:cxn>
                </a:cxnLst>
                <a:rect l="0" t="0" r="r" b="b"/>
                <a:pathLst>
                  <a:path w="16" h="19">
                    <a:moveTo>
                      <a:pt x="0" y="19"/>
                    </a:move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8" y="9"/>
                    </a:lnTo>
                    <a:lnTo>
                      <a:pt x="16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14" name="Freeform 1410"/>
              <p:cNvSpPr>
                <a:spLocks/>
              </p:cNvSpPr>
              <p:nvPr/>
            </p:nvSpPr>
            <p:spPr bwMode="auto">
              <a:xfrm>
                <a:off x="572" y="1222"/>
                <a:ext cx="29" cy="32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0" y="19"/>
                  </a:cxn>
                  <a:cxn ang="0">
                    <a:pos x="14" y="30"/>
                  </a:cxn>
                  <a:cxn ang="0">
                    <a:pos x="30" y="11"/>
                  </a:cxn>
                  <a:cxn ang="0">
                    <a:pos x="16" y="0"/>
                  </a:cxn>
                  <a:cxn ang="0">
                    <a:pos x="16" y="0"/>
                  </a:cxn>
                  <a:cxn ang="0">
                    <a:pos x="0" y="19"/>
                  </a:cxn>
                </a:cxnLst>
                <a:rect l="0" t="0" r="r" b="b"/>
                <a:pathLst>
                  <a:path w="30" h="30">
                    <a:moveTo>
                      <a:pt x="0" y="19"/>
                    </a:moveTo>
                    <a:lnTo>
                      <a:pt x="0" y="19"/>
                    </a:lnTo>
                    <a:lnTo>
                      <a:pt x="14" y="30"/>
                    </a:lnTo>
                    <a:lnTo>
                      <a:pt x="30" y="11"/>
                    </a:lnTo>
                    <a:lnTo>
                      <a:pt x="16" y="0"/>
                    </a:lnTo>
                    <a:lnTo>
                      <a:pt x="16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15" name="Freeform 1411"/>
              <p:cNvSpPr>
                <a:spLocks/>
              </p:cNvSpPr>
              <p:nvPr/>
            </p:nvSpPr>
            <p:spPr bwMode="auto">
              <a:xfrm>
                <a:off x="556" y="1208"/>
                <a:ext cx="31" cy="34"/>
              </a:xfrm>
              <a:custGeom>
                <a:avLst/>
                <a:gdLst/>
                <a:ahLst/>
                <a:cxnLst>
                  <a:cxn ang="0">
                    <a:pos x="4" y="24"/>
                  </a:cxn>
                  <a:cxn ang="0">
                    <a:pos x="0" y="22"/>
                  </a:cxn>
                  <a:cxn ang="0">
                    <a:pos x="14" y="34"/>
                  </a:cxn>
                  <a:cxn ang="0">
                    <a:pos x="30" y="15"/>
                  </a:cxn>
                  <a:cxn ang="0">
                    <a:pos x="15" y="3"/>
                  </a:cxn>
                  <a:cxn ang="0">
                    <a:pos x="11" y="0"/>
                  </a:cxn>
                  <a:cxn ang="0">
                    <a:pos x="15" y="3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4" y="24"/>
                  </a:cxn>
                </a:cxnLst>
                <a:rect l="0" t="0" r="r" b="b"/>
                <a:pathLst>
                  <a:path w="30" h="34">
                    <a:moveTo>
                      <a:pt x="4" y="24"/>
                    </a:moveTo>
                    <a:lnTo>
                      <a:pt x="0" y="22"/>
                    </a:lnTo>
                    <a:lnTo>
                      <a:pt x="14" y="34"/>
                    </a:lnTo>
                    <a:lnTo>
                      <a:pt x="30" y="15"/>
                    </a:lnTo>
                    <a:lnTo>
                      <a:pt x="15" y="3"/>
                    </a:lnTo>
                    <a:lnTo>
                      <a:pt x="11" y="0"/>
                    </a:lnTo>
                    <a:lnTo>
                      <a:pt x="15" y="3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4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16" name="Freeform 1412"/>
              <p:cNvSpPr>
                <a:spLocks/>
              </p:cNvSpPr>
              <p:nvPr/>
            </p:nvSpPr>
            <p:spPr bwMode="auto">
              <a:xfrm>
                <a:off x="544" y="1202"/>
                <a:ext cx="24" cy="30"/>
              </a:xfrm>
              <a:custGeom>
                <a:avLst/>
                <a:gdLst/>
                <a:ahLst/>
                <a:cxnLst>
                  <a:cxn ang="0">
                    <a:pos x="5" y="26"/>
                  </a:cxn>
                  <a:cxn ang="0">
                    <a:pos x="0" y="25"/>
                  </a:cxn>
                  <a:cxn ang="0">
                    <a:pos x="17" y="30"/>
                  </a:cxn>
                  <a:cxn ang="0">
                    <a:pos x="24" y="6"/>
                  </a:cxn>
                  <a:cxn ang="0">
                    <a:pos x="6" y="1"/>
                  </a:cxn>
                  <a:cxn ang="0">
                    <a:pos x="1" y="1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1" y="1"/>
                  </a:cxn>
                  <a:cxn ang="0">
                    <a:pos x="5" y="26"/>
                  </a:cxn>
                </a:cxnLst>
                <a:rect l="0" t="0" r="r" b="b"/>
                <a:pathLst>
                  <a:path w="24" h="30">
                    <a:moveTo>
                      <a:pt x="5" y="26"/>
                    </a:moveTo>
                    <a:lnTo>
                      <a:pt x="0" y="25"/>
                    </a:lnTo>
                    <a:lnTo>
                      <a:pt x="17" y="30"/>
                    </a:lnTo>
                    <a:lnTo>
                      <a:pt x="24" y="6"/>
                    </a:lnTo>
                    <a:lnTo>
                      <a:pt x="6" y="1"/>
                    </a:lnTo>
                    <a:lnTo>
                      <a:pt x="1" y="1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1" y="1"/>
                    </a:lnTo>
                    <a:lnTo>
                      <a:pt x="5" y="2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17" name="Freeform 1413"/>
              <p:cNvSpPr>
                <a:spLocks/>
              </p:cNvSpPr>
              <p:nvPr/>
            </p:nvSpPr>
            <p:spPr bwMode="auto">
              <a:xfrm>
                <a:off x="544" y="1202"/>
                <a:ext cx="5" cy="26"/>
              </a:xfrm>
              <a:custGeom>
                <a:avLst/>
                <a:gdLst/>
                <a:ahLst/>
                <a:cxnLst>
                  <a:cxn ang="0">
                    <a:pos x="4" y="26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2" y="13"/>
                  </a:cxn>
                  <a:cxn ang="0">
                    <a:pos x="0" y="1"/>
                  </a:cxn>
                  <a:cxn ang="0">
                    <a:pos x="5" y="1"/>
                  </a:cxn>
                  <a:cxn ang="0">
                    <a:pos x="3" y="0"/>
                  </a:cxn>
                  <a:cxn ang="0">
                    <a:pos x="0" y="1"/>
                  </a:cxn>
                  <a:cxn ang="0">
                    <a:pos x="4" y="26"/>
                  </a:cxn>
                </a:cxnLst>
                <a:rect l="0" t="0" r="r" b="b"/>
                <a:pathLst>
                  <a:path w="5" h="26">
                    <a:moveTo>
                      <a:pt x="4" y="26"/>
                    </a:moveTo>
                    <a:lnTo>
                      <a:pt x="2" y="13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2" y="13"/>
                    </a:lnTo>
                    <a:lnTo>
                      <a:pt x="0" y="1"/>
                    </a:lnTo>
                    <a:lnTo>
                      <a:pt x="5" y="1"/>
                    </a:lnTo>
                    <a:lnTo>
                      <a:pt x="3" y="0"/>
                    </a:lnTo>
                    <a:lnTo>
                      <a:pt x="0" y="1"/>
                    </a:lnTo>
                    <a:lnTo>
                      <a:pt x="4" y="2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18" name="Freeform 1414"/>
              <p:cNvSpPr>
                <a:spLocks/>
              </p:cNvSpPr>
              <p:nvPr/>
            </p:nvSpPr>
            <p:spPr bwMode="auto">
              <a:xfrm>
                <a:off x="522" y="1202"/>
                <a:ext cx="27" cy="28"/>
              </a:xfrm>
              <a:custGeom>
                <a:avLst/>
                <a:gdLst/>
                <a:ahLst/>
                <a:cxnLst>
                  <a:cxn ang="0">
                    <a:pos x="8" y="27"/>
                  </a:cxn>
                  <a:cxn ang="0">
                    <a:pos x="6" y="27"/>
                  </a:cxn>
                  <a:cxn ang="0">
                    <a:pos x="26" y="25"/>
                  </a:cxn>
                  <a:cxn ang="0">
                    <a:pos x="22" y="0"/>
                  </a:cxn>
                  <a:cxn ang="0">
                    <a:pos x="2" y="2"/>
                  </a:cxn>
                  <a:cxn ang="0">
                    <a:pos x="0" y="3"/>
                  </a:cxn>
                  <a:cxn ang="0">
                    <a:pos x="2" y="2"/>
                  </a:cxn>
                  <a:cxn ang="0">
                    <a:pos x="1" y="3"/>
                  </a:cxn>
                  <a:cxn ang="0">
                    <a:pos x="0" y="3"/>
                  </a:cxn>
                  <a:cxn ang="0">
                    <a:pos x="8" y="27"/>
                  </a:cxn>
                </a:cxnLst>
                <a:rect l="0" t="0" r="r" b="b"/>
                <a:pathLst>
                  <a:path w="26" h="27">
                    <a:moveTo>
                      <a:pt x="8" y="27"/>
                    </a:moveTo>
                    <a:lnTo>
                      <a:pt x="6" y="27"/>
                    </a:lnTo>
                    <a:lnTo>
                      <a:pt x="26" y="25"/>
                    </a:lnTo>
                    <a:lnTo>
                      <a:pt x="22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2" y="2"/>
                    </a:lnTo>
                    <a:lnTo>
                      <a:pt x="1" y="3"/>
                    </a:lnTo>
                    <a:lnTo>
                      <a:pt x="0" y="3"/>
                    </a:lnTo>
                    <a:lnTo>
                      <a:pt x="8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19" name="Freeform 1415"/>
              <p:cNvSpPr>
                <a:spLocks/>
              </p:cNvSpPr>
              <p:nvPr/>
            </p:nvSpPr>
            <p:spPr bwMode="auto">
              <a:xfrm>
                <a:off x="505" y="1206"/>
                <a:ext cx="26" cy="30"/>
              </a:xfrm>
              <a:custGeom>
                <a:avLst/>
                <a:gdLst/>
                <a:ahLst/>
                <a:cxnLst>
                  <a:cxn ang="0">
                    <a:pos x="4" y="30"/>
                  </a:cxn>
                  <a:cxn ang="0">
                    <a:pos x="8" y="29"/>
                  </a:cxn>
                  <a:cxn ang="0">
                    <a:pos x="25" y="24"/>
                  </a:cxn>
                  <a:cxn ang="0">
                    <a:pos x="17" y="0"/>
                  </a:cxn>
                  <a:cxn ang="0">
                    <a:pos x="0" y="5"/>
                  </a:cxn>
                  <a:cxn ang="0">
                    <a:pos x="4" y="5"/>
                  </a:cxn>
                  <a:cxn ang="0">
                    <a:pos x="4" y="30"/>
                  </a:cxn>
                  <a:cxn ang="0">
                    <a:pos x="6" y="30"/>
                  </a:cxn>
                  <a:cxn ang="0">
                    <a:pos x="8" y="29"/>
                  </a:cxn>
                  <a:cxn ang="0">
                    <a:pos x="4" y="30"/>
                  </a:cxn>
                </a:cxnLst>
                <a:rect l="0" t="0" r="r" b="b"/>
                <a:pathLst>
                  <a:path w="25" h="30">
                    <a:moveTo>
                      <a:pt x="4" y="30"/>
                    </a:moveTo>
                    <a:lnTo>
                      <a:pt x="8" y="29"/>
                    </a:lnTo>
                    <a:lnTo>
                      <a:pt x="25" y="24"/>
                    </a:lnTo>
                    <a:lnTo>
                      <a:pt x="17" y="0"/>
                    </a:lnTo>
                    <a:lnTo>
                      <a:pt x="0" y="5"/>
                    </a:lnTo>
                    <a:lnTo>
                      <a:pt x="4" y="5"/>
                    </a:lnTo>
                    <a:lnTo>
                      <a:pt x="4" y="30"/>
                    </a:lnTo>
                    <a:lnTo>
                      <a:pt x="6" y="30"/>
                    </a:lnTo>
                    <a:lnTo>
                      <a:pt x="8" y="29"/>
                    </a:lnTo>
                    <a:lnTo>
                      <a:pt x="4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20" name="Freeform 1416"/>
              <p:cNvSpPr>
                <a:spLocks/>
              </p:cNvSpPr>
              <p:nvPr/>
            </p:nvSpPr>
            <p:spPr bwMode="auto">
              <a:xfrm>
                <a:off x="488" y="1210"/>
                <a:ext cx="22" cy="26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7" y="25"/>
                  </a:cxn>
                  <a:cxn ang="0">
                    <a:pos x="21" y="25"/>
                  </a:cxn>
                  <a:cxn ang="0">
                    <a:pos x="21" y="0"/>
                  </a:cxn>
                  <a:cxn ang="0">
                    <a:pos x="7" y="0"/>
                  </a:cxn>
                  <a:cxn ang="0">
                    <a:pos x="13" y="2"/>
                  </a:cxn>
                  <a:cxn ang="0">
                    <a:pos x="0" y="23"/>
                  </a:cxn>
                  <a:cxn ang="0">
                    <a:pos x="3" y="25"/>
                  </a:cxn>
                  <a:cxn ang="0">
                    <a:pos x="7" y="25"/>
                  </a:cxn>
                  <a:cxn ang="0">
                    <a:pos x="0" y="23"/>
                  </a:cxn>
                </a:cxnLst>
                <a:rect l="0" t="0" r="r" b="b"/>
                <a:pathLst>
                  <a:path w="21" h="25">
                    <a:moveTo>
                      <a:pt x="0" y="23"/>
                    </a:moveTo>
                    <a:lnTo>
                      <a:pt x="7" y="25"/>
                    </a:lnTo>
                    <a:lnTo>
                      <a:pt x="21" y="25"/>
                    </a:lnTo>
                    <a:lnTo>
                      <a:pt x="21" y="0"/>
                    </a:lnTo>
                    <a:lnTo>
                      <a:pt x="7" y="0"/>
                    </a:lnTo>
                    <a:lnTo>
                      <a:pt x="13" y="2"/>
                    </a:lnTo>
                    <a:lnTo>
                      <a:pt x="0" y="23"/>
                    </a:lnTo>
                    <a:lnTo>
                      <a:pt x="3" y="25"/>
                    </a:lnTo>
                    <a:lnTo>
                      <a:pt x="7" y="25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21" name="Freeform 1417"/>
              <p:cNvSpPr>
                <a:spLocks/>
              </p:cNvSpPr>
              <p:nvPr/>
            </p:nvSpPr>
            <p:spPr bwMode="auto">
              <a:xfrm>
                <a:off x="488" y="1212"/>
                <a:ext cx="14" cy="24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7" y="10"/>
                  </a:cxn>
                  <a:cxn ang="0">
                    <a:pos x="13" y="0"/>
                  </a:cxn>
                  <a:cxn ang="0">
                    <a:pos x="0" y="21"/>
                  </a:cxn>
                  <a:cxn ang="0">
                    <a:pos x="3" y="23"/>
                  </a:cxn>
                  <a:cxn ang="0">
                    <a:pos x="7" y="23"/>
                  </a:cxn>
                  <a:cxn ang="0">
                    <a:pos x="0" y="21"/>
                  </a:cxn>
                </a:cxnLst>
                <a:rect l="0" t="0" r="r" b="b"/>
                <a:pathLst>
                  <a:path w="13" h="23">
                    <a:moveTo>
                      <a:pt x="0" y="21"/>
                    </a:moveTo>
                    <a:lnTo>
                      <a:pt x="7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7" y="10"/>
                    </a:lnTo>
                    <a:lnTo>
                      <a:pt x="13" y="0"/>
                    </a:lnTo>
                    <a:lnTo>
                      <a:pt x="0" y="21"/>
                    </a:lnTo>
                    <a:lnTo>
                      <a:pt x="3" y="23"/>
                    </a:lnTo>
                    <a:lnTo>
                      <a:pt x="7" y="23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22" name="Freeform 1418"/>
              <p:cNvSpPr>
                <a:spLocks/>
              </p:cNvSpPr>
              <p:nvPr/>
            </p:nvSpPr>
            <p:spPr bwMode="auto">
              <a:xfrm>
                <a:off x="474" y="1206"/>
                <a:ext cx="26" cy="28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6" y="22"/>
                  </a:cxn>
                  <a:cxn ang="0">
                    <a:pos x="14" y="27"/>
                  </a:cxn>
                  <a:cxn ang="0">
                    <a:pos x="27" y="6"/>
                  </a:cxn>
                  <a:cxn ang="0">
                    <a:pos x="18" y="0"/>
                  </a:cxn>
                  <a:cxn ang="0">
                    <a:pos x="24" y="6"/>
                  </a:cxn>
                  <a:cxn ang="0">
                    <a:pos x="0" y="16"/>
                  </a:cxn>
                  <a:cxn ang="0">
                    <a:pos x="2" y="19"/>
                  </a:cxn>
                  <a:cxn ang="0">
                    <a:pos x="6" y="22"/>
                  </a:cxn>
                  <a:cxn ang="0">
                    <a:pos x="0" y="16"/>
                  </a:cxn>
                </a:cxnLst>
                <a:rect l="0" t="0" r="r" b="b"/>
                <a:pathLst>
                  <a:path w="27" h="27">
                    <a:moveTo>
                      <a:pt x="0" y="16"/>
                    </a:moveTo>
                    <a:lnTo>
                      <a:pt x="6" y="22"/>
                    </a:lnTo>
                    <a:lnTo>
                      <a:pt x="14" y="27"/>
                    </a:lnTo>
                    <a:lnTo>
                      <a:pt x="27" y="6"/>
                    </a:lnTo>
                    <a:lnTo>
                      <a:pt x="18" y="0"/>
                    </a:lnTo>
                    <a:lnTo>
                      <a:pt x="24" y="6"/>
                    </a:lnTo>
                    <a:lnTo>
                      <a:pt x="0" y="16"/>
                    </a:lnTo>
                    <a:lnTo>
                      <a:pt x="2" y="19"/>
                    </a:lnTo>
                    <a:lnTo>
                      <a:pt x="6" y="22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23" name="Freeform 1419"/>
              <p:cNvSpPr>
                <a:spLocks/>
              </p:cNvSpPr>
              <p:nvPr/>
            </p:nvSpPr>
            <p:spPr bwMode="auto">
              <a:xfrm>
                <a:off x="473" y="1204"/>
                <a:ext cx="26" cy="18"/>
              </a:xfrm>
              <a:custGeom>
                <a:avLst/>
                <a:gdLst/>
                <a:ahLst/>
                <a:cxnLst>
                  <a:cxn ang="0">
                    <a:pos x="1" y="15"/>
                  </a:cxn>
                  <a:cxn ang="0">
                    <a:pos x="0" y="13"/>
                  </a:cxn>
                  <a:cxn ang="0">
                    <a:pos x="2" y="19"/>
                  </a:cxn>
                  <a:cxn ang="0">
                    <a:pos x="26" y="9"/>
                  </a:cxn>
                  <a:cxn ang="0">
                    <a:pos x="23" y="2"/>
                  </a:cxn>
                  <a:cxn ang="0">
                    <a:pos x="21" y="0"/>
                  </a:cxn>
                  <a:cxn ang="0">
                    <a:pos x="23" y="2"/>
                  </a:cxn>
                  <a:cxn ang="0">
                    <a:pos x="22" y="1"/>
                  </a:cxn>
                  <a:cxn ang="0">
                    <a:pos x="21" y="0"/>
                  </a:cxn>
                  <a:cxn ang="0">
                    <a:pos x="1" y="15"/>
                  </a:cxn>
                </a:cxnLst>
                <a:rect l="0" t="0" r="r" b="b"/>
                <a:pathLst>
                  <a:path w="26" h="19">
                    <a:moveTo>
                      <a:pt x="1" y="15"/>
                    </a:moveTo>
                    <a:lnTo>
                      <a:pt x="0" y="13"/>
                    </a:lnTo>
                    <a:lnTo>
                      <a:pt x="2" y="19"/>
                    </a:lnTo>
                    <a:lnTo>
                      <a:pt x="26" y="9"/>
                    </a:lnTo>
                    <a:lnTo>
                      <a:pt x="23" y="2"/>
                    </a:lnTo>
                    <a:lnTo>
                      <a:pt x="21" y="0"/>
                    </a:lnTo>
                    <a:lnTo>
                      <a:pt x="23" y="2"/>
                    </a:lnTo>
                    <a:lnTo>
                      <a:pt x="22" y="1"/>
                    </a:lnTo>
                    <a:lnTo>
                      <a:pt x="21" y="0"/>
                    </a:lnTo>
                    <a:lnTo>
                      <a:pt x="1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24" name="Freeform 1420"/>
              <p:cNvSpPr>
                <a:spLocks/>
              </p:cNvSpPr>
              <p:nvPr/>
            </p:nvSpPr>
            <p:spPr bwMode="auto">
              <a:xfrm>
                <a:off x="468" y="1196"/>
                <a:ext cx="26" cy="22"/>
              </a:xfrm>
              <a:custGeom>
                <a:avLst/>
                <a:gdLst/>
                <a:ahLst/>
                <a:cxnLst>
                  <a:cxn ang="0">
                    <a:pos x="10" y="7"/>
                  </a:cxn>
                  <a:cxn ang="0">
                    <a:pos x="0" y="15"/>
                  </a:cxn>
                  <a:cxn ang="0">
                    <a:pos x="6" y="23"/>
                  </a:cxn>
                  <a:cxn ang="0">
                    <a:pos x="26" y="8"/>
                  </a:cxn>
                  <a:cxn ang="0">
                    <a:pos x="20" y="0"/>
                  </a:cxn>
                  <a:cxn ang="0">
                    <a:pos x="10" y="7"/>
                  </a:cxn>
                </a:cxnLst>
                <a:rect l="0" t="0" r="r" b="b"/>
                <a:pathLst>
                  <a:path w="26" h="23">
                    <a:moveTo>
                      <a:pt x="10" y="7"/>
                    </a:moveTo>
                    <a:lnTo>
                      <a:pt x="0" y="15"/>
                    </a:lnTo>
                    <a:lnTo>
                      <a:pt x="6" y="23"/>
                    </a:lnTo>
                    <a:lnTo>
                      <a:pt x="26" y="8"/>
                    </a:lnTo>
                    <a:lnTo>
                      <a:pt x="20" y="0"/>
                    </a:lnTo>
                    <a:lnTo>
                      <a:pt x="10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25" name="Freeform 1421"/>
              <p:cNvSpPr>
                <a:spLocks/>
              </p:cNvSpPr>
              <p:nvPr/>
            </p:nvSpPr>
            <p:spPr bwMode="auto">
              <a:xfrm>
                <a:off x="619" y="1264"/>
                <a:ext cx="12" cy="24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12" y="25"/>
                  </a:cxn>
                  <a:cxn ang="0">
                    <a:pos x="12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25"/>
                  </a:cxn>
                </a:cxnLst>
                <a:rect l="0" t="0" r="r" b="b"/>
                <a:pathLst>
                  <a:path w="12" h="25">
                    <a:moveTo>
                      <a:pt x="0" y="25"/>
                    </a:moveTo>
                    <a:lnTo>
                      <a:pt x="0" y="25"/>
                    </a:lnTo>
                    <a:lnTo>
                      <a:pt x="12" y="25"/>
                    </a:lnTo>
                    <a:lnTo>
                      <a:pt x="12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26" name="Freeform 1422"/>
              <p:cNvSpPr>
                <a:spLocks/>
              </p:cNvSpPr>
              <p:nvPr/>
            </p:nvSpPr>
            <p:spPr bwMode="auto">
              <a:xfrm>
                <a:off x="594" y="1264"/>
                <a:ext cx="26" cy="24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6" y="25"/>
                  </a:cxn>
                  <a:cxn ang="0">
                    <a:pos x="26" y="25"/>
                  </a:cxn>
                  <a:cxn ang="0">
                    <a:pos x="26" y="0"/>
                  </a:cxn>
                  <a:cxn ang="0">
                    <a:pos x="6" y="0"/>
                  </a:cxn>
                  <a:cxn ang="0">
                    <a:pos x="11" y="1"/>
                  </a:cxn>
                  <a:cxn ang="0">
                    <a:pos x="0" y="23"/>
                  </a:cxn>
                  <a:cxn ang="0">
                    <a:pos x="3" y="25"/>
                  </a:cxn>
                  <a:cxn ang="0">
                    <a:pos x="6" y="25"/>
                  </a:cxn>
                  <a:cxn ang="0">
                    <a:pos x="0" y="23"/>
                  </a:cxn>
                </a:cxnLst>
                <a:rect l="0" t="0" r="r" b="b"/>
                <a:pathLst>
                  <a:path w="26" h="25">
                    <a:moveTo>
                      <a:pt x="0" y="23"/>
                    </a:moveTo>
                    <a:lnTo>
                      <a:pt x="6" y="25"/>
                    </a:lnTo>
                    <a:lnTo>
                      <a:pt x="26" y="25"/>
                    </a:lnTo>
                    <a:lnTo>
                      <a:pt x="26" y="0"/>
                    </a:lnTo>
                    <a:lnTo>
                      <a:pt x="6" y="0"/>
                    </a:lnTo>
                    <a:lnTo>
                      <a:pt x="11" y="1"/>
                    </a:lnTo>
                    <a:lnTo>
                      <a:pt x="0" y="23"/>
                    </a:lnTo>
                    <a:lnTo>
                      <a:pt x="3" y="25"/>
                    </a:lnTo>
                    <a:lnTo>
                      <a:pt x="6" y="25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27" name="Freeform 1423"/>
              <p:cNvSpPr>
                <a:spLocks/>
              </p:cNvSpPr>
              <p:nvPr/>
            </p:nvSpPr>
            <p:spPr bwMode="auto">
              <a:xfrm>
                <a:off x="573" y="1256"/>
                <a:ext cx="31" cy="30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2" y="23"/>
                  </a:cxn>
                  <a:cxn ang="0">
                    <a:pos x="19" y="31"/>
                  </a:cxn>
                  <a:cxn ang="0">
                    <a:pos x="30" y="9"/>
                  </a:cxn>
                  <a:cxn ang="0">
                    <a:pos x="13" y="0"/>
                  </a:cxn>
                  <a:cxn ang="0">
                    <a:pos x="15" y="1"/>
                  </a:cxn>
                  <a:cxn ang="0">
                    <a:pos x="0" y="22"/>
                  </a:cxn>
                </a:cxnLst>
                <a:rect l="0" t="0" r="r" b="b"/>
                <a:pathLst>
                  <a:path w="30" h="31">
                    <a:moveTo>
                      <a:pt x="0" y="22"/>
                    </a:moveTo>
                    <a:lnTo>
                      <a:pt x="2" y="23"/>
                    </a:lnTo>
                    <a:lnTo>
                      <a:pt x="19" y="31"/>
                    </a:lnTo>
                    <a:lnTo>
                      <a:pt x="30" y="9"/>
                    </a:lnTo>
                    <a:lnTo>
                      <a:pt x="13" y="0"/>
                    </a:lnTo>
                    <a:lnTo>
                      <a:pt x="15" y="1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28" name="Freeform 1424"/>
              <p:cNvSpPr>
                <a:spLocks/>
              </p:cNvSpPr>
              <p:nvPr/>
            </p:nvSpPr>
            <p:spPr bwMode="auto">
              <a:xfrm>
                <a:off x="573" y="1256"/>
                <a:ext cx="15" cy="22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15" y="0"/>
                  </a:cxn>
                  <a:cxn ang="0">
                    <a:pos x="0" y="21"/>
                  </a:cxn>
                </a:cxnLst>
                <a:rect l="0" t="0" r="r" b="b"/>
                <a:pathLst>
                  <a:path w="15" h="21">
                    <a:moveTo>
                      <a:pt x="0" y="21"/>
                    </a:move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5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29" name="Freeform 1425"/>
              <p:cNvSpPr>
                <a:spLocks/>
              </p:cNvSpPr>
              <p:nvPr/>
            </p:nvSpPr>
            <p:spPr bwMode="auto">
              <a:xfrm>
                <a:off x="563" y="1248"/>
                <a:ext cx="26" cy="30"/>
              </a:xfrm>
              <a:custGeom>
                <a:avLst/>
                <a:gdLst/>
                <a:ahLst/>
                <a:cxnLst>
                  <a:cxn ang="0">
                    <a:pos x="1" y="21"/>
                  </a:cxn>
                  <a:cxn ang="0">
                    <a:pos x="0" y="20"/>
                  </a:cxn>
                  <a:cxn ang="0">
                    <a:pos x="11" y="29"/>
                  </a:cxn>
                  <a:cxn ang="0">
                    <a:pos x="26" y="8"/>
                  </a:cxn>
                  <a:cxn ang="0">
                    <a:pos x="15" y="0"/>
                  </a:cxn>
                  <a:cxn ang="0">
                    <a:pos x="14" y="0"/>
                  </a:cxn>
                  <a:cxn ang="0">
                    <a:pos x="1" y="21"/>
                  </a:cxn>
                </a:cxnLst>
                <a:rect l="0" t="0" r="r" b="b"/>
                <a:pathLst>
                  <a:path w="26" h="29">
                    <a:moveTo>
                      <a:pt x="1" y="21"/>
                    </a:moveTo>
                    <a:lnTo>
                      <a:pt x="0" y="20"/>
                    </a:lnTo>
                    <a:lnTo>
                      <a:pt x="11" y="29"/>
                    </a:lnTo>
                    <a:lnTo>
                      <a:pt x="26" y="8"/>
                    </a:lnTo>
                    <a:lnTo>
                      <a:pt x="15" y="0"/>
                    </a:lnTo>
                    <a:lnTo>
                      <a:pt x="14" y="0"/>
                    </a:lnTo>
                    <a:lnTo>
                      <a:pt x="1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30" name="Freeform 1426"/>
              <p:cNvSpPr>
                <a:spLocks/>
              </p:cNvSpPr>
              <p:nvPr/>
            </p:nvSpPr>
            <p:spPr bwMode="auto">
              <a:xfrm>
                <a:off x="549" y="1236"/>
                <a:ext cx="27" cy="34"/>
              </a:xfrm>
              <a:custGeom>
                <a:avLst/>
                <a:gdLst/>
                <a:ahLst/>
                <a:cxnLst>
                  <a:cxn ang="0">
                    <a:pos x="4" y="24"/>
                  </a:cxn>
                  <a:cxn ang="0">
                    <a:pos x="0" y="23"/>
                  </a:cxn>
                  <a:cxn ang="0">
                    <a:pos x="15" y="32"/>
                  </a:cxn>
                  <a:cxn ang="0">
                    <a:pos x="28" y="11"/>
                  </a:cxn>
                  <a:cxn ang="0">
                    <a:pos x="13" y="2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2" y="1"/>
                  </a:cxn>
                  <a:cxn ang="0">
                    <a:pos x="10" y="0"/>
                  </a:cxn>
                  <a:cxn ang="0">
                    <a:pos x="4" y="24"/>
                  </a:cxn>
                </a:cxnLst>
                <a:rect l="0" t="0" r="r" b="b"/>
                <a:pathLst>
                  <a:path w="28" h="32">
                    <a:moveTo>
                      <a:pt x="4" y="24"/>
                    </a:moveTo>
                    <a:lnTo>
                      <a:pt x="0" y="23"/>
                    </a:lnTo>
                    <a:lnTo>
                      <a:pt x="15" y="32"/>
                    </a:lnTo>
                    <a:lnTo>
                      <a:pt x="28" y="11"/>
                    </a:lnTo>
                    <a:lnTo>
                      <a:pt x="13" y="2"/>
                    </a:lnTo>
                    <a:lnTo>
                      <a:pt x="10" y="0"/>
                    </a:lnTo>
                    <a:lnTo>
                      <a:pt x="13" y="2"/>
                    </a:lnTo>
                    <a:lnTo>
                      <a:pt x="12" y="1"/>
                    </a:lnTo>
                    <a:lnTo>
                      <a:pt x="10" y="0"/>
                    </a:lnTo>
                    <a:lnTo>
                      <a:pt x="4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31" name="Freeform 1427"/>
              <p:cNvSpPr>
                <a:spLocks/>
              </p:cNvSpPr>
              <p:nvPr/>
            </p:nvSpPr>
            <p:spPr bwMode="auto">
              <a:xfrm>
                <a:off x="543" y="1234"/>
                <a:ext cx="17" cy="28"/>
              </a:xfrm>
              <a:custGeom>
                <a:avLst/>
                <a:gdLst/>
                <a:ahLst/>
                <a:cxnLst>
                  <a:cxn ang="0">
                    <a:pos x="3" y="25"/>
                  </a:cxn>
                  <a:cxn ang="0">
                    <a:pos x="0" y="24"/>
                  </a:cxn>
                  <a:cxn ang="0">
                    <a:pos x="11" y="27"/>
                  </a:cxn>
                  <a:cxn ang="0">
                    <a:pos x="17" y="3"/>
                  </a:cxn>
                  <a:cxn ang="0">
                    <a:pos x="6" y="0"/>
                  </a:cxn>
                  <a:cxn ang="0">
                    <a:pos x="3" y="0"/>
                  </a:cxn>
                  <a:cxn ang="0">
                    <a:pos x="6" y="0"/>
                  </a:cxn>
                  <a:cxn ang="0">
                    <a:pos x="5" y="0"/>
                  </a:cxn>
                  <a:cxn ang="0">
                    <a:pos x="3" y="0"/>
                  </a:cxn>
                  <a:cxn ang="0">
                    <a:pos x="3" y="25"/>
                  </a:cxn>
                </a:cxnLst>
                <a:rect l="0" t="0" r="r" b="b"/>
                <a:pathLst>
                  <a:path w="17" h="27">
                    <a:moveTo>
                      <a:pt x="3" y="25"/>
                    </a:moveTo>
                    <a:lnTo>
                      <a:pt x="0" y="24"/>
                    </a:lnTo>
                    <a:lnTo>
                      <a:pt x="11" y="27"/>
                    </a:lnTo>
                    <a:lnTo>
                      <a:pt x="17" y="3"/>
                    </a:lnTo>
                    <a:lnTo>
                      <a:pt x="6" y="0"/>
                    </a:lnTo>
                    <a:lnTo>
                      <a:pt x="3" y="0"/>
                    </a:lnTo>
                    <a:lnTo>
                      <a:pt x="6" y="0"/>
                    </a:lnTo>
                    <a:lnTo>
                      <a:pt x="5" y="0"/>
                    </a:lnTo>
                    <a:lnTo>
                      <a:pt x="3" y="0"/>
                    </a:lnTo>
                    <a:lnTo>
                      <a:pt x="3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32" name="Freeform 1428"/>
              <p:cNvSpPr>
                <a:spLocks/>
              </p:cNvSpPr>
              <p:nvPr/>
            </p:nvSpPr>
            <p:spPr bwMode="auto">
              <a:xfrm>
                <a:off x="544" y="1234"/>
                <a:ext cx="3" cy="26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0" y="0"/>
                  </a:cxn>
                  <a:cxn ang="0">
                    <a:pos x="0" y="25"/>
                  </a:cxn>
                </a:cxnLst>
                <a:rect l="0" t="0" r="r" b="b"/>
                <a:pathLst>
                  <a:path w="3" h="25">
                    <a:moveTo>
                      <a:pt x="0" y="25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33" name="Freeform 1429"/>
              <p:cNvSpPr>
                <a:spLocks/>
              </p:cNvSpPr>
              <p:nvPr/>
            </p:nvSpPr>
            <p:spPr bwMode="auto">
              <a:xfrm>
                <a:off x="527" y="1234"/>
                <a:ext cx="17" cy="26"/>
              </a:xfrm>
              <a:custGeom>
                <a:avLst/>
                <a:gdLst/>
                <a:ahLst/>
                <a:cxnLst>
                  <a:cxn ang="0">
                    <a:pos x="6" y="24"/>
                  </a:cxn>
                  <a:cxn ang="0">
                    <a:pos x="3" y="25"/>
                  </a:cxn>
                  <a:cxn ang="0">
                    <a:pos x="18" y="25"/>
                  </a:cxn>
                  <a:cxn ang="0">
                    <a:pos x="18" y="0"/>
                  </a:cxn>
                  <a:cxn ang="0">
                    <a:pos x="3" y="0"/>
                  </a:cxn>
                  <a:cxn ang="0">
                    <a:pos x="0" y="0"/>
                  </a:cxn>
                  <a:cxn ang="0">
                    <a:pos x="3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6" y="24"/>
                  </a:cxn>
                </a:cxnLst>
                <a:rect l="0" t="0" r="r" b="b"/>
                <a:pathLst>
                  <a:path w="18" h="25">
                    <a:moveTo>
                      <a:pt x="6" y="24"/>
                    </a:moveTo>
                    <a:lnTo>
                      <a:pt x="3" y="25"/>
                    </a:lnTo>
                    <a:lnTo>
                      <a:pt x="18" y="25"/>
                    </a:lnTo>
                    <a:lnTo>
                      <a:pt x="18" y="0"/>
                    </a:lnTo>
                    <a:lnTo>
                      <a:pt x="3" y="0"/>
                    </a:lnTo>
                    <a:lnTo>
                      <a:pt x="0" y="0"/>
                    </a:lnTo>
                    <a:lnTo>
                      <a:pt x="3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34" name="Freeform 1430"/>
              <p:cNvSpPr>
                <a:spLocks/>
              </p:cNvSpPr>
              <p:nvPr/>
            </p:nvSpPr>
            <p:spPr bwMode="auto">
              <a:xfrm>
                <a:off x="515" y="1234"/>
                <a:ext cx="17" cy="28"/>
              </a:xfrm>
              <a:custGeom>
                <a:avLst/>
                <a:gdLst/>
                <a:ahLst/>
                <a:cxnLst>
                  <a:cxn ang="0">
                    <a:pos x="3" y="28"/>
                  </a:cxn>
                  <a:cxn ang="0">
                    <a:pos x="6" y="27"/>
                  </a:cxn>
                  <a:cxn ang="0">
                    <a:pos x="17" y="24"/>
                  </a:cxn>
                  <a:cxn ang="0">
                    <a:pos x="11" y="0"/>
                  </a:cxn>
                  <a:cxn ang="0">
                    <a:pos x="0" y="3"/>
                  </a:cxn>
                  <a:cxn ang="0">
                    <a:pos x="3" y="3"/>
                  </a:cxn>
                  <a:cxn ang="0">
                    <a:pos x="3" y="28"/>
                  </a:cxn>
                  <a:cxn ang="0">
                    <a:pos x="5" y="28"/>
                  </a:cxn>
                  <a:cxn ang="0">
                    <a:pos x="6" y="27"/>
                  </a:cxn>
                  <a:cxn ang="0">
                    <a:pos x="3" y="28"/>
                  </a:cxn>
                </a:cxnLst>
                <a:rect l="0" t="0" r="r" b="b"/>
                <a:pathLst>
                  <a:path w="17" h="28">
                    <a:moveTo>
                      <a:pt x="3" y="28"/>
                    </a:moveTo>
                    <a:lnTo>
                      <a:pt x="6" y="27"/>
                    </a:lnTo>
                    <a:lnTo>
                      <a:pt x="17" y="24"/>
                    </a:lnTo>
                    <a:lnTo>
                      <a:pt x="11" y="0"/>
                    </a:lnTo>
                    <a:lnTo>
                      <a:pt x="0" y="3"/>
                    </a:lnTo>
                    <a:lnTo>
                      <a:pt x="3" y="3"/>
                    </a:lnTo>
                    <a:lnTo>
                      <a:pt x="3" y="28"/>
                    </a:lnTo>
                    <a:lnTo>
                      <a:pt x="5" y="28"/>
                    </a:lnTo>
                    <a:lnTo>
                      <a:pt x="6" y="27"/>
                    </a:lnTo>
                    <a:lnTo>
                      <a:pt x="3" y="2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35" name="Freeform 1431"/>
              <p:cNvSpPr>
                <a:spLocks/>
              </p:cNvSpPr>
              <p:nvPr/>
            </p:nvSpPr>
            <p:spPr bwMode="auto">
              <a:xfrm>
                <a:off x="514" y="1236"/>
                <a:ext cx="5" cy="26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0" y="25"/>
                  </a:cxn>
                  <a:cxn ang="0">
                    <a:pos x="6" y="25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2"/>
                  </a:cxn>
                </a:cxnLst>
                <a:rect l="0" t="0" r="r" b="b"/>
                <a:pathLst>
                  <a:path w="6" h="25">
                    <a:moveTo>
                      <a:pt x="0" y="12"/>
                    </a:moveTo>
                    <a:lnTo>
                      <a:pt x="0" y="25"/>
                    </a:lnTo>
                    <a:lnTo>
                      <a:pt x="6" y="25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36" name="Freeform 1432"/>
              <p:cNvSpPr>
                <a:spLocks/>
              </p:cNvSpPr>
              <p:nvPr/>
            </p:nvSpPr>
            <p:spPr bwMode="auto">
              <a:xfrm>
                <a:off x="710" y="1109"/>
                <a:ext cx="20" cy="26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1" y="23"/>
                  </a:cxn>
                  <a:cxn ang="0">
                    <a:pos x="7" y="25"/>
                  </a:cxn>
                  <a:cxn ang="0">
                    <a:pos x="19" y="3"/>
                  </a:cxn>
                  <a:cxn ang="0">
                    <a:pos x="13" y="0"/>
                  </a:cxn>
                  <a:cxn ang="0">
                    <a:pos x="15" y="2"/>
                  </a:cxn>
                  <a:cxn ang="0">
                    <a:pos x="0" y="21"/>
                  </a:cxn>
                  <a:cxn ang="0">
                    <a:pos x="1" y="22"/>
                  </a:cxn>
                  <a:cxn ang="0">
                    <a:pos x="1" y="23"/>
                  </a:cxn>
                  <a:cxn ang="0">
                    <a:pos x="0" y="21"/>
                  </a:cxn>
                </a:cxnLst>
                <a:rect l="0" t="0" r="r" b="b"/>
                <a:pathLst>
                  <a:path w="19" h="25">
                    <a:moveTo>
                      <a:pt x="0" y="21"/>
                    </a:moveTo>
                    <a:lnTo>
                      <a:pt x="1" y="23"/>
                    </a:lnTo>
                    <a:lnTo>
                      <a:pt x="7" y="25"/>
                    </a:lnTo>
                    <a:lnTo>
                      <a:pt x="19" y="3"/>
                    </a:lnTo>
                    <a:lnTo>
                      <a:pt x="13" y="0"/>
                    </a:lnTo>
                    <a:lnTo>
                      <a:pt x="15" y="2"/>
                    </a:lnTo>
                    <a:lnTo>
                      <a:pt x="0" y="21"/>
                    </a:lnTo>
                    <a:lnTo>
                      <a:pt x="1" y="22"/>
                    </a:lnTo>
                    <a:lnTo>
                      <a:pt x="1" y="23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37" name="Freeform 1433"/>
              <p:cNvSpPr>
                <a:spLocks/>
              </p:cNvSpPr>
              <p:nvPr/>
            </p:nvSpPr>
            <p:spPr bwMode="auto">
              <a:xfrm>
                <a:off x="693" y="1099"/>
                <a:ext cx="32" cy="32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2" y="19"/>
                  </a:cxn>
                  <a:cxn ang="0">
                    <a:pos x="17" y="31"/>
                  </a:cxn>
                  <a:cxn ang="0">
                    <a:pos x="32" y="12"/>
                  </a:cxn>
                  <a:cxn ang="0">
                    <a:pos x="18" y="0"/>
                  </a:cxn>
                  <a:cxn ang="0">
                    <a:pos x="20" y="2"/>
                  </a:cxn>
                  <a:cxn ang="0">
                    <a:pos x="0" y="17"/>
                  </a:cxn>
                  <a:cxn ang="0">
                    <a:pos x="1" y="18"/>
                  </a:cxn>
                  <a:cxn ang="0">
                    <a:pos x="2" y="19"/>
                  </a:cxn>
                  <a:cxn ang="0">
                    <a:pos x="0" y="17"/>
                  </a:cxn>
                </a:cxnLst>
                <a:rect l="0" t="0" r="r" b="b"/>
                <a:pathLst>
                  <a:path w="32" h="31">
                    <a:moveTo>
                      <a:pt x="0" y="17"/>
                    </a:moveTo>
                    <a:lnTo>
                      <a:pt x="2" y="19"/>
                    </a:lnTo>
                    <a:lnTo>
                      <a:pt x="17" y="31"/>
                    </a:lnTo>
                    <a:lnTo>
                      <a:pt x="32" y="12"/>
                    </a:lnTo>
                    <a:lnTo>
                      <a:pt x="18" y="0"/>
                    </a:lnTo>
                    <a:lnTo>
                      <a:pt x="20" y="2"/>
                    </a:lnTo>
                    <a:lnTo>
                      <a:pt x="0" y="17"/>
                    </a:lnTo>
                    <a:lnTo>
                      <a:pt x="1" y="18"/>
                    </a:lnTo>
                    <a:lnTo>
                      <a:pt x="2" y="19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38" name="Freeform 1434"/>
              <p:cNvSpPr>
                <a:spLocks/>
              </p:cNvSpPr>
              <p:nvPr/>
            </p:nvSpPr>
            <p:spPr bwMode="auto">
              <a:xfrm>
                <a:off x="679" y="1087"/>
                <a:ext cx="34" cy="30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5"/>
                  </a:cxn>
                  <a:cxn ang="0">
                    <a:pos x="13" y="29"/>
                  </a:cxn>
                  <a:cxn ang="0">
                    <a:pos x="33" y="14"/>
                  </a:cxn>
                  <a:cxn ang="0">
                    <a:pos x="21" y="0"/>
                  </a:cxn>
                  <a:cxn ang="0">
                    <a:pos x="24" y="4"/>
                  </a:cxn>
                  <a:cxn ang="0">
                    <a:pos x="0" y="11"/>
                  </a:cxn>
                  <a:cxn ang="0">
                    <a:pos x="0" y="14"/>
                  </a:cxn>
                  <a:cxn ang="0">
                    <a:pos x="2" y="15"/>
                  </a:cxn>
                  <a:cxn ang="0">
                    <a:pos x="0" y="11"/>
                  </a:cxn>
                </a:cxnLst>
                <a:rect l="0" t="0" r="r" b="b"/>
                <a:pathLst>
                  <a:path w="33" h="29">
                    <a:moveTo>
                      <a:pt x="0" y="11"/>
                    </a:moveTo>
                    <a:lnTo>
                      <a:pt x="2" y="15"/>
                    </a:lnTo>
                    <a:lnTo>
                      <a:pt x="13" y="29"/>
                    </a:lnTo>
                    <a:lnTo>
                      <a:pt x="33" y="14"/>
                    </a:lnTo>
                    <a:lnTo>
                      <a:pt x="21" y="0"/>
                    </a:lnTo>
                    <a:lnTo>
                      <a:pt x="24" y="4"/>
                    </a:lnTo>
                    <a:lnTo>
                      <a:pt x="0" y="11"/>
                    </a:lnTo>
                    <a:lnTo>
                      <a:pt x="0" y="14"/>
                    </a:lnTo>
                    <a:lnTo>
                      <a:pt x="2" y="15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39" name="Freeform 1435"/>
              <p:cNvSpPr>
                <a:spLocks/>
              </p:cNvSpPr>
              <p:nvPr/>
            </p:nvSpPr>
            <p:spPr bwMode="auto">
              <a:xfrm>
                <a:off x="679" y="1091"/>
                <a:ext cx="24" cy="12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24" y="0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1"/>
                  </a:cxn>
                  <a:cxn ang="0">
                    <a:pos x="0" y="7"/>
                  </a:cxn>
                </a:cxnLst>
                <a:rect l="0" t="0" r="r" b="b"/>
                <a:pathLst>
                  <a:path w="24" h="11">
                    <a:moveTo>
                      <a:pt x="0" y="7"/>
                    </a:move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24" y="0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40" name="Freeform 1436"/>
              <p:cNvSpPr>
                <a:spLocks/>
              </p:cNvSpPr>
              <p:nvPr/>
            </p:nvSpPr>
            <p:spPr bwMode="auto">
              <a:xfrm>
                <a:off x="674" y="1067"/>
                <a:ext cx="29" cy="32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8"/>
                  </a:cxn>
                  <a:cxn ang="0">
                    <a:pos x="6" y="31"/>
                  </a:cxn>
                  <a:cxn ang="0">
                    <a:pos x="30" y="24"/>
                  </a:cxn>
                  <a:cxn ang="0">
                    <a:pos x="24" y="1"/>
                  </a:cxn>
                  <a:cxn ang="0">
                    <a:pos x="23" y="0"/>
                  </a:cxn>
                  <a:cxn ang="0">
                    <a:pos x="0" y="9"/>
                  </a:cxn>
                </a:cxnLst>
                <a:rect l="0" t="0" r="r" b="b"/>
                <a:pathLst>
                  <a:path w="30" h="31">
                    <a:moveTo>
                      <a:pt x="0" y="9"/>
                    </a:moveTo>
                    <a:lnTo>
                      <a:pt x="0" y="8"/>
                    </a:lnTo>
                    <a:lnTo>
                      <a:pt x="6" y="31"/>
                    </a:lnTo>
                    <a:lnTo>
                      <a:pt x="30" y="24"/>
                    </a:lnTo>
                    <a:lnTo>
                      <a:pt x="24" y="1"/>
                    </a:lnTo>
                    <a:lnTo>
                      <a:pt x="23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41" name="Freeform 1437"/>
              <p:cNvSpPr>
                <a:spLocks/>
              </p:cNvSpPr>
              <p:nvPr/>
            </p:nvSpPr>
            <p:spPr bwMode="auto">
              <a:xfrm>
                <a:off x="664" y="1041"/>
                <a:ext cx="32" cy="34"/>
              </a:xfrm>
              <a:custGeom>
                <a:avLst/>
                <a:gdLst/>
                <a:ahLst/>
                <a:cxnLst>
                  <a:cxn ang="0">
                    <a:pos x="2" y="15"/>
                  </a:cxn>
                  <a:cxn ang="0">
                    <a:pos x="0" y="11"/>
                  </a:cxn>
                  <a:cxn ang="0">
                    <a:pos x="9" y="35"/>
                  </a:cxn>
                  <a:cxn ang="0">
                    <a:pos x="32" y="26"/>
                  </a:cxn>
                  <a:cxn ang="0">
                    <a:pos x="23" y="3"/>
                  </a:cxn>
                  <a:cxn ang="0">
                    <a:pos x="22" y="0"/>
                  </a:cxn>
                  <a:cxn ang="0">
                    <a:pos x="23" y="3"/>
                  </a:cxn>
                  <a:cxn ang="0">
                    <a:pos x="23" y="1"/>
                  </a:cxn>
                  <a:cxn ang="0">
                    <a:pos x="22" y="0"/>
                  </a:cxn>
                  <a:cxn ang="0">
                    <a:pos x="2" y="15"/>
                  </a:cxn>
                </a:cxnLst>
                <a:rect l="0" t="0" r="r" b="b"/>
                <a:pathLst>
                  <a:path w="32" h="35">
                    <a:moveTo>
                      <a:pt x="2" y="15"/>
                    </a:moveTo>
                    <a:lnTo>
                      <a:pt x="0" y="11"/>
                    </a:lnTo>
                    <a:lnTo>
                      <a:pt x="9" y="35"/>
                    </a:lnTo>
                    <a:lnTo>
                      <a:pt x="32" y="26"/>
                    </a:lnTo>
                    <a:lnTo>
                      <a:pt x="23" y="3"/>
                    </a:lnTo>
                    <a:lnTo>
                      <a:pt x="22" y="0"/>
                    </a:lnTo>
                    <a:lnTo>
                      <a:pt x="23" y="3"/>
                    </a:lnTo>
                    <a:lnTo>
                      <a:pt x="23" y="1"/>
                    </a:lnTo>
                    <a:lnTo>
                      <a:pt x="22" y="0"/>
                    </a:lnTo>
                    <a:lnTo>
                      <a:pt x="2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42" name="Freeform 1438"/>
              <p:cNvSpPr>
                <a:spLocks/>
              </p:cNvSpPr>
              <p:nvPr/>
            </p:nvSpPr>
            <p:spPr bwMode="auto">
              <a:xfrm>
                <a:off x="657" y="1025"/>
                <a:ext cx="29" cy="30"/>
              </a:xfrm>
              <a:custGeom>
                <a:avLst/>
                <a:gdLst/>
                <a:ahLst/>
                <a:cxnLst>
                  <a:cxn ang="0">
                    <a:pos x="6" y="23"/>
                  </a:cxn>
                  <a:cxn ang="0">
                    <a:pos x="0" y="19"/>
                  </a:cxn>
                  <a:cxn ang="0">
                    <a:pos x="9" y="30"/>
                  </a:cxn>
                  <a:cxn ang="0">
                    <a:pos x="29" y="15"/>
                  </a:cxn>
                  <a:cxn ang="0">
                    <a:pos x="21" y="4"/>
                  </a:cxn>
                  <a:cxn ang="0">
                    <a:pos x="15" y="0"/>
                  </a:cxn>
                  <a:cxn ang="0">
                    <a:pos x="21" y="4"/>
                  </a:cxn>
                  <a:cxn ang="0">
                    <a:pos x="18" y="1"/>
                  </a:cxn>
                  <a:cxn ang="0">
                    <a:pos x="15" y="0"/>
                  </a:cxn>
                  <a:cxn ang="0">
                    <a:pos x="6" y="23"/>
                  </a:cxn>
                </a:cxnLst>
                <a:rect l="0" t="0" r="r" b="b"/>
                <a:pathLst>
                  <a:path w="29" h="30">
                    <a:moveTo>
                      <a:pt x="6" y="23"/>
                    </a:moveTo>
                    <a:lnTo>
                      <a:pt x="0" y="19"/>
                    </a:lnTo>
                    <a:lnTo>
                      <a:pt x="9" y="30"/>
                    </a:lnTo>
                    <a:lnTo>
                      <a:pt x="29" y="15"/>
                    </a:lnTo>
                    <a:lnTo>
                      <a:pt x="21" y="4"/>
                    </a:lnTo>
                    <a:lnTo>
                      <a:pt x="15" y="0"/>
                    </a:lnTo>
                    <a:lnTo>
                      <a:pt x="21" y="4"/>
                    </a:lnTo>
                    <a:lnTo>
                      <a:pt x="18" y="1"/>
                    </a:lnTo>
                    <a:lnTo>
                      <a:pt x="15" y="0"/>
                    </a:lnTo>
                    <a:lnTo>
                      <a:pt x="6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43" name="Freeform 1439"/>
              <p:cNvSpPr>
                <a:spLocks/>
              </p:cNvSpPr>
              <p:nvPr/>
            </p:nvSpPr>
            <p:spPr bwMode="auto">
              <a:xfrm>
                <a:off x="664" y="1025"/>
                <a:ext cx="15" cy="24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9" y="0"/>
                  </a:cxn>
                  <a:cxn ang="0">
                    <a:pos x="15" y="4"/>
                  </a:cxn>
                  <a:cxn ang="0">
                    <a:pos x="12" y="1"/>
                  </a:cxn>
                  <a:cxn ang="0">
                    <a:pos x="9" y="0"/>
                  </a:cxn>
                  <a:cxn ang="0">
                    <a:pos x="0" y="23"/>
                  </a:cxn>
                </a:cxnLst>
                <a:rect l="0" t="0" r="r" b="b"/>
                <a:pathLst>
                  <a:path w="15" h="23">
                    <a:moveTo>
                      <a:pt x="0" y="23"/>
                    </a:move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9" y="0"/>
                    </a:lnTo>
                    <a:lnTo>
                      <a:pt x="15" y="4"/>
                    </a:lnTo>
                    <a:lnTo>
                      <a:pt x="12" y="1"/>
                    </a:lnTo>
                    <a:lnTo>
                      <a:pt x="9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44" name="Freeform 1440"/>
              <p:cNvSpPr>
                <a:spLocks/>
              </p:cNvSpPr>
              <p:nvPr/>
            </p:nvSpPr>
            <p:spPr bwMode="auto">
              <a:xfrm>
                <a:off x="648" y="1019"/>
                <a:ext cx="24" cy="30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0" y="23"/>
                  </a:cxn>
                  <a:cxn ang="0">
                    <a:pos x="15" y="29"/>
                  </a:cxn>
                  <a:cxn ang="0">
                    <a:pos x="24" y="6"/>
                  </a:cxn>
                  <a:cxn ang="0">
                    <a:pos x="9" y="0"/>
                  </a:cxn>
                  <a:cxn ang="0">
                    <a:pos x="9" y="0"/>
                  </a:cxn>
                  <a:cxn ang="0">
                    <a:pos x="0" y="23"/>
                  </a:cxn>
                </a:cxnLst>
                <a:rect l="0" t="0" r="r" b="b"/>
                <a:pathLst>
                  <a:path w="24" h="29">
                    <a:moveTo>
                      <a:pt x="0" y="23"/>
                    </a:moveTo>
                    <a:lnTo>
                      <a:pt x="0" y="23"/>
                    </a:lnTo>
                    <a:lnTo>
                      <a:pt x="15" y="29"/>
                    </a:lnTo>
                    <a:lnTo>
                      <a:pt x="24" y="6"/>
                    </a:lnTo>
                    <a:lnTo>
                      <a:pt x="9" y="0"/>
                    </a:lnTo>
                    <a:lnTo>
                      <a:pt x="9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45" name="Freeform 1441"/>
              <p:cNvSpPr>
                <a:spLocks/>
              </p:cNvSpPr>
              <p:nvPr/>
            </p:nvSpPr>
            <p:spPr bwMode="auto">
              <a:xfrm>
                <a:off x="635" y="1013"/>
                <a:ext cx="22" cy="30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1" y="23"/>
                  </a:cxn>
                  <a:cxn ang="0">
                    <a:pos x="14" y="29"/>
                  </a:cxn>
                  <a:cxn ang="0">
                    <a:pos x="23" y="6"/>
                  </a:cxn>
                  <a:cxn ang="0">
                    <a:pos x="10" y="0"/>
                  </a:cxn>
                  <a:cxn ang="0">
                    <a:pos x="11" y="1"/>
                  </a:cxn>
                  <a:cxn ang="0">
                    <a:pos x="0" y="23"/>
                  </a:cxn>
                </a:cxnLst>
                <a:rect l="0" t="0" r="r" b="b"/>
                <a:pathLst>
                  <a:path w="23" h="29">
                    <a:moveTo>
                      <a:pt x="0" y="23"/>
                    </a:moveTo>
                    <a:lnTo>
                      <a:pt x="1" y="23"/>
                    </a:lnTo>
                    <a:lnTo>
                      <a:pt x="14" y="29"/>
                    </a:lnTo>
                    <a:lnTo>
                      <a:pt x="23" y="6"/>
                    </a:lnTo>
                    <a:lnTo>
                      <a:pt x="10" y="0"/>
                    </a:lnTo>
                    <a:lnTo>
                      <a:pt x="11" y="1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46" name="Freeform 1442"/>
              <p:cNvSpPr>
                <a:spLocks/>
              </p:cNvSpPr>
              <p:nvPr/>
            </p:nvSpPr>
            <p:spPr bwMode="auto">
              <a:xfrm>
                <a:off x="616" y="1009"/>
                <a:ext cx="29" cy="28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6" y="22"/>
                  </a:cxn>
                  <a:cxn ang="0">
                    <a:pos x="18" y="28"/>
                  </a:cxn>
                  <a:cxn ang="0">
                    <a:pos x="29" y="6"/>
                  </a:cxn>
                  <a:cxn ang="0">
                    <a:pos x="17" y="0"/>
                  </a:cxn>
                  <a:cxn ang="0">
                    <a:pos x="23" y="6"/>
                  </a:cxn>
                  <a:cxn ang="0">
                    <a:pos x="0" y="15"/>
                  </a:cxn>
                  <a:cxn ang="0">
                    <a:pos x="2" y="19"/>
                  </a:cxn>
                  <a:cxn ang="0">
                    <a:pos x="6" y="22"/>
                  </a:cxn>
                  <a:cxn ang="0">
                    <a:pos x="0" y="15"/>
                  </a:cxn>
                </a:cxnLst>
                <a:rect l="0" t="0" r="r" b="b"/>
                <a:pathLst>
                  <a:path w="29" h="28">
                    <a:moveTo>
                      <a:pt x="0" y="15"/>
                    </a:moveTo>
                    <a:lnTo>
                      <a:pt x="6" y="22"/>
                    </a:lnTo>
                    <a:lnTo>
                      <a:pt x="18" y="28"/>
                    </a:lnTo>
                    <a:lnTo>
                      <a:pt x="29" y="6"/>
                    </a:lnTo>
                    <a:lnTo>
                      <a:pt x="17" y="0"/>
                    </a:lnTo>
                    <a:lnTo>
                      <a:pt x="23" y="6"/>
                    </a:lnTo>
                    <a:lnTo>
                      <a:pt x="0" y="15"/>
                    </a:lnTo>
                    <a:lnTo>
                      <a:pt x="2" y="19"/>
                    </a:lnTo>
                    <a:lnTo>
                      <a:pt x="6" y="22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47" name="Freeform 1443"/>
              <p:cNvSpPr>
                <a:spLocks/>
              </p:cNvSpPr>
              <p:nvPr/>
            </p:nvSpPr>
            <p:spPr bwMode="auto">
              <a:xfrm>
                <a:off x="616" y="1015"/>
                <a:ext cx="24" cy="16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23" y="0"/>
                  </a:cxn>
                  <a:cxn ang="0">
                    <a:pos x="0" y="9"/>
                  </a:cxn>
                  <a:cxn ang="0">
                    <a:pos x="2" y="13"/>
                  </a:cxn>
                  <a:cxn ang="0">
                    <a:pos x="6" y="16"/>
                  </a:cxn>
                  <a:cxn ang="0">
                    <a:pos x="0" y="9"/>
                  </a:cxn>
                </a:cxnLst>
                <a:rect l="0" t="0" r="r" b="b"/>
                <a:pathLst>
                  <a:path w="23" h="16">
                    <a:moveTo>
                      <a:pt x="0" y="9"/>
                    </a:moveTo>
                    <a:lnTo>
                      <a:pt x="11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23" y="0"/>
                    </a:lnTo>
                    <a:lnTo>
                      <a:pt x="0" y="9"/>
                    </a:lnTo>
                    <a:lnTo>
                      <a:pt x="2" y="13"/>
                    </a:lnTo>
                    <a:lnTo>
                      <a:pt x="6" y="16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48" name="Freeform 1444"/>
              <p:cNvSpPr>
                <a:spLocks/>
              </p:cNvSpPr>
              <p:nvPr/>
            </p:nvSpPr>
            <p:spPr bwMode="auto">
              <a:xfrm>
                <a:off x="611" y="999"/>
                <a:ext cx="29" cy="24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0" y="10"/>
                  </a:cxn>
                  <a:cxn ang="0">
                    <a:pos x="6" y="24"/>
                  </a:cxn>
                  <a:cxn ang="0">
                    <a:pos x="29" y="15"/>
                  </a:cxn>
                  <a:cxn ang="0">
                    <a:pos x="23" y="1"/>
                  </a:cxn>
                  <a:cxn ang="0">
                    <a:pos x="23" y="0"/>
                  </a:cxn>
                  <a:cxn ang="0">
                    <a:pos x="0" y="10"/>
                  </a:cxn>
                </a:cxnLst>
                <a:rect l="0" t="0" r="r" b="b"/>
                <a:pathLst>
                  <a:path w="29" h="24">
                    <a:moveTo>
                      <a:pt x="0" y="10"/>
                    </a:moveTo>
                    <a:lnTo>
                      <a:pt x="0" y="10"/>
                    </a:lnTo>
                    <a:lnTo>
                      <a:pt x="6" y="24"/>
                    </a:lnTo>
                    <a:lnTo>
                      <a:pt x="29" y="15"/>
                    </a:lnTo>
                    <a:lnTo>
                      <a:pt x="23" y="1"/>
                    </a:lnTo>
                    <a:lnTo>
                      <a:pt x="23" y="0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49" name="Freeform 1445"/>
              <p:cNvSpPr>
                <a:spLocks/>
              </p:cNvSpPr>
              <p:nvPr/>
            </p:nvSpPr>
            <p:spPr bwMode="auto">
              <a:xfrm>
                <a:off x="604" y="985"/>
                <a:ext cx="29" cy="24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11"/>
                  </a:cxn>
                  <a:cxn ang="0">
                    <a:pos x="6" y="24"/>
                  </a:cxn>
                  <a:cxn ang="0">
                    <a:pos x="29" y="14"/>
                  </a:cxn>
                  <a:cxn ang="0">
                    <a:pos x="23" y="0"/>
                  </a:cxn>
                  <a:cxn ang="0">
                    <a:pos x="24" y="3"/>
                  </a:cxn>
                  <a:cxn ang="0">
                    <a:pos x="0" y="8"/>
                  </a:cxn>
                  <a:cxn ang="0">
                    <a:pos x="0" y="9"/>
                  </a:cxn>
                  <a:cxn ang="0">
                    <a:pos x="0" y="11"/>
                  </a:cxn>
                  <a:cxn ang="0">
                    <a:pos x="0" y="8"/>
                  </a:cxn>
                </a:cxnLst>
                <a:rect l="0" t="0" r="r" b="b"/>
                <a:pathLst>
                  <a:path w="29" h="24">
                    <a:moveTo>
                      <a:pt x="0" y="8"/>
                    </a:moveTo>
                    <a:lnTo>
                      <a:pt x="0" y="11"/>
                    </a:lnTo>
                    <a:lnTo>
                      <a:pt x="6" y="24"/>
                    </a:lnTo>
                    <a:lnTo>
                      <a:pt x="29" y="14"/>
                    </a:lnTo>
                    <a:lnTo>
                      <a:pt x="23" y="0"/>
                    </a:lnTo>
                    <a:lnTo>
                      <a:pt x="24" y="3"/>
                    </a:lnTo>
                    <a:lnTo>
                      <a:pt x="0" y="8"/>
                    </a:lnTo>
                    <a:lnTo>
                      <a:pt x="0" y="9"/>
                    </a:lnTo>
                    <a:lnTo>
                      <a:pt x="0" y="11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50" name="Freeform 1446"/>
              <p:cNvSpPr>
                <a:spLocks/>
              </p:cNvSpPr>
              <p:nvPr/>
            </p:nvSpPr>
            <p:spPr bwMode="auto">
              <a:xfrm>
                <a:off x="602" y="975"/>
                <a:ext cx="26" cy="1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7"/>
                  </a:cxn>
                  <a:cxn ang="0">
                    <a:pos x="2" y="19"/>
                  </a:cxn>
                  <a:cxn ang="0">
                    <a:pos x="26" y="14"/>
                  </a:cxn>
                  <a:cxn ang="0">
                    <a:pos x="24" y="2"/>
                  </a:cxn>
                  <a:cxn ang="0">
                    <a:pos x="23" y="0"/>
                  </a:cxn>
                  <a:cxn ang="0">
                    <a:pos x="24" y="2"/>
                  </a:cxn>
                  <a:cxn ang="0">
                    <a:pos x="24" y="1"/>
                  </a:cxn>
                  <a:cxn ang="0">
                    <a:pos x="23" y="0"/>
                  </a:cxn>
                  <a:cxn ang="0">
                    <a:pos x="0" y="9"/>
                  </a:cxn>
                </a:cxnLst>
                <a:rect l="0" t="0" r="r" b="b"/>
                <a:pathLst>
                  <a:path w="26" h="19">
                    <a:moveTo>
                      <a:pt x="0" y="9"/>
                    </a:moveTo>
                    <a:lnTo>
                      <a:pt x="0" y="7"/>
                    </a:lnTo>
                    <a:lnTo>
                      <a:pt x="2" y="19"/>
                    </a:lnTo>
                    <a:lnTo>
                      <a:pt x="26" y="14"/>
                    </a:lnTo>
                    <a:lnTo>
                      <a:pt x="24" y="2"/>
                    </a:lnTo>
                    <a:lnTo>
                      <a:pt x="23" y="0"/>
                    </a:lnTo>
                    <a:lnTo>
                      <a:pt x="24" y="2"/>
                    </a:lnTo>
                    <a:lnTo>
                      <a:pt x="24" y="1"/>
                    </a:lnTo>
                    <a:lnTo>
                      <a:pt x="23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51" name="Freeform 1447"/>
              <p:cNvSpPr>
                <a:spLocks/>
              </p:cNvSpPr>
              <p:nvPr/>
            </p:nvSpPr>
            <p:spPr bwMode="auto">
              <a:xfrm>
                <a:off x="602" y="975"/>
                <a:ext cx="24" cy="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23" y="0"/>
                  </a:cxn>
                  <a:cxn ang="0">
                    <a:pos x="24" y="2"/>
                  </a:cxn>
                  <a:cxn ang="0">
                    <a:pos x="24" y="1"/>
                  </a:cxn>
                  <a:cxn ang="0">
                    <a:pos x="23" y="0"/>
                  </a:cxn>
                  <a:cxn ang="0">
                    <a:pos x="0" y="9"/>
                  </a:cxn>
                </a:cxnLst>
                <a:rect l="0" t="0" r="r" b="b"/>
                <a:pathLst>
                  <a:path w="24" h="9">
                    <a:moveTo>
                      <a:pt x="0" y="9"/>
                    </a:move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23" y="0"/>
                    </a:lnTo>
                    <a:lnTo>
                      <a:pt x="24" y="2"/>
                    </a:lnTo>
                    <a:lnTo>
                      <a:pt x="24" y="1"/>
                    </a:lnTo>
                    <a:lnTo>
                      <a:pt x="23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52" name="Freeform 1448"/>
              <p:cNvSpPr>
                <a:spLocks/>
              </p:cNvSpPr>
              <p:nvPr/>
            </p:nvSpPr>
            <p:spPr bwMode="auto">
              <a:xfrm>
                <a:off x="599" y="959"/>
                <a:ext cx="26" cy="24"/>
              </a:xfrm>
              <a:custGeom>
                <a:avLst/>
                <a:gdLst/>
                <a:ahLst/>
                <a:cxnLst>
                  <a:cxn ang="0">
                    <a:pos x="5" y="21"/>
                  </a:cxn>
                  <a:cxn ang="0">
                    <a:pos x="0" y="15"/>
                  </a:cxn>
                  <a:cxn ang="0">
                    <a:pos x="4" y="24"/>
                  </a:cxn>
                  <a:cxn ang="0">
                    <a:pos x="27" y="15"/>
                  </a:cxn>
                  <a:cxn ang="0">
                    <a:pos x="23" y="6"/>
                  </a:cxn>
                  <a:cxn ang="0">
                    <a:pos x="18" y="0"/>
                  </a:cxn>
                  <a:cxn ang="0">
                    <a:pos x="23" y="6"/>
                  </a:cxn>
                  <a:cxn ang="0">
                    <a:pos x="22" y="2"/>
                  </a:cxn>
                  <a:cxn ang="0">
                    <a:pos x="18" y="0"/>
                  </a:cxn>
                  <a:cxn ang="0">
                    <a:pos x="5" y="21"/>
                  </a:cxn>
                </a:cxnLst>
                <a:rect l="0" t="0" r="r" b="b"/>
                <a:pathLst>
                  <a:path w="27" h="24">
                    <a:moveTo>
                      <a:pt x="5" y="21"/>
                    </a:moveTo>
                    <a:lnTo>
                      <a:pt x="0" y="15"/>
                    </a:lnTo>
                    <a:lnTo>
                      <a:pt x="4" y="24"/>
                    </a:lnTo>
                    <a:lnTo>
                      <a:pt x="27" y="15"/>
                    </a:lnTo>
                    <a:lnTo>
                      <a:pt x="23" y="6"/>
                    </a:lnTo>
                    <a:lnTo>
                      <a:pt x="18" y="0"/>
                    </a:lnTo>
                    <a:lnTo>
                      <a:pt x="23" y="6"/>
                    </a:lnTo>
                    <a:lnTo>
                      <a:pt x="22" y="2"/>
                    </a:lnTo>
                    <a:lnTo>
                      <a:pt x="18" y="0"/>
                    </a:lnTo>
                    <a:lnTo>
                      <a:pt x="5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53" name="Freeform 1449"/>
              <p:cNvSpPr>
                <a:spLocks/>
              </p:cNvSpPr>
              <p:nvPr/>
            </p:nvSpPr>
            <p:spPr bwMode="auto">
              <a:xfrm>
                <a:off x="596" y="955"/>
                <a:ext cx="20" cy="26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0" y="21"/>
                  </a:cxn>
                  <a:cxn ang="0">
                    <a:pos x="8" y="26"/>
                  </a:cxn>
                  <a:cxn ang="0">
                    <a:pos x="21" y="5"/>
                  </a:cxn>
                  <a:cxn ang="0">
                    <a:pos x="13" y="0"/>
                  </a:cxn>
                  <a:cxn ang="0">
                    <a:pos x="13" y="0"/>
                  </a:cxn>
                  <a:cxn ang="0">
                    <a:pos x="0" y="21"/>
                  </a:cxn>
                </a:cxnLst>
                <a:rect l="0" t="0" r="r" b="b"/>
                <a:pathLst>
                  <a:path w="21" h="26">
                    <a:moveTo>
                      <a:pt x="0" y="21"/>
                    </a:moveTo>
                    <a:lnTo>
                      <a:pt x="0" y="21"/>
                    </a:lnTo>
                    <a:lnTo>
                      <a:pt x="8" y="26"/>
                    </a:lnTo>
                    <a:lnTo>
                      <a:pt x="21" y="5"/>
                    </a:lnTo>
                    <a:lnTo>
                      <a:pt x="13" y="0"/>
                    </a:lnTo>
                    <a:lnTo>
                      <a:pt x="13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54" name="Freeform 1450"/>
              <p:cNvSpPr>
                <a:spLocks/>
              </p:cNvSpPr>
              <p:nvPr/>
            </p:nvSpPr>
            <p:spPr bwMode="auto">
              <a:xfrm>
                <a:off x="585" y="949"/>
                <a:ext cx="22" cy="26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0" y="21"/>
                  </a:cxn>
                  <a:cxn ang="0">
                    <a:pos x="9" y="27"/>
                  </a:cxn>
                  <a:cxn ang="0">
                    <a:pos x="22" y="6"/>
                  </a:cxn>
                  <a:cxn ang="0">
                    <a:pos x="14" y="0"/>
                  </a:cxn>
                  <a:cxn ang="0">
                    <a:pos x="14" y="0"/>
                  </a:cxn>
                  <a:cxn ang="0">
                    <a:pos x="0" y="21"/>
                  </a:cxn>
                </a:cxnLst>
                <a:rect l="0" t="0" r="r" b="b"/>
                <a:pathLst>
                  <a:path w="22" h="27">
                    <a:moveTo>
                      <a:pt x="0" y="21"/>
                    </a:moveTo>
                    <a:lnTo>
                      <a:pt x="0" y="21"/>
                    </a:lnTo>
                    <a:lnTo>
                      <a:pt x="9" y="27"/>
                    </a:lnTo>
                    <a:lnTo>
                      <a:pt x="22" y="6"/>
                    </a:lnTo>
                    <a:lnTo>
                      <a:pt x="14" y="0"/>
                    </a:lnTo>
                    <a:lnTo>
                      <a:pt x="14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55" name="Freeform 1451"/>
              <p:cNvSpPr>
                <a:spLocks/>
              </p:cNvSpPr>
              <p:nvPr/>
            </p:nvSpPr>
            <p:spPr bwMode="auto">
              <a:xfrm>
                <a:off x="585" y="949"/>
                <a:ext cx="15" cy="20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7" y="11"/>
                  </a:cxn>
                  <a:cxn ang="0">
                    <a:pos x="7" y="11"/>
                  </a:cxn>
                  <a:cxn ang="0">
                    <a:pos x="7" y="11"/>
                  </a:cxn>
                  <a:cxn ang="0">
                    <a:pos x="7" y="11"/>
                  </a:cxn>
                  <a:cxn ang="0">
                    <a:pos x="14" y="0"/>
                  </a:cxn>
                  <a:cxn ang="0">
                    <a:pos x="0" y="21"/>
                  </a:cxn>
                </a:cxnLst>
                <a:rect l="0" t="0" r="r" b="b"/>
                <a:pathLst>
                  <a:path w="14" h="21">
                    <a:moveTo>
                      <a:pt x="0" y="21"/>
                    </a:moveTo>
                    <a:lnTo>
                      <a:pt x="7" y="11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7" y="11"/>
                    </a:lnTo>
                    <a:lnTo>
                      <a:pt x="14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56" name="Freeform 1452"/>
              <p:cNvSpPr>
                <a:spLocks/>
              </p:cNvSpPr>
              <p:nvPr/>
            </p:nvSpPr>
            <p:spPr bwMode="auto">
              <a:xfrm>
                <a:off x="572" y="943"/>
                <a:ext cx="29" cy="26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5" y="21"/>
                  </a:cxn>
                  <a:cxn ang="0">
                    <a:pos x="14" y="27"/>
                  </a:cxn>
                  <a:cxn ang="0">
                    <a:pos x="28" y="6"/>
                  </a:cxn>
                  <a:cxn ang="0">
                    <a:pos x="19" y="0"/>
                  </a:cxn>
                  <a:cxn ang="0">
                    <a:pos x="24" y="5"/>
                  </a:cxn>
                  <a:cxn ang="0">
                    <a:pos x="0" y="16"/>
                  </a:cxn>
                  <a:cxn ang="0">
                    <a:pos x="2" y="19"/>
                  </a:cxn>
                  <a:cxn ang="0">
                    <a:pos x="5" y="21"/>
                  </a:cxn>
                  <a:cxn ang="0">
                    <a:pos x="0" y="16"/>
                  </a:cxn>
                </a:cxnLst>
                <a:rect l="0" t="0" r="r" b="b"/>
                <a:pathLst>
                  <a:path w="28" h="27">
                    <a:moveTo>
                      <a:pt x="0" y="16"/>
                    </a:moveTo>
                    <a:lnTo>
                      <a:pt x="5" y="21"/>
                    </a:lnTo>
                    <a:lnTo>
                      <a:pt x="14" y="27"/>
                    </a:lnTo>
                    <a:lnTo>
                      <a:pt x="28" y="6"/>
                    </a:lnTo>
                    <a:lnTo>
                      <a:pt x="19" y="0"/>
                    </a:lnTo>
                    <a:lnTo>
                      <a:pt x="24" y="5"/>
                    </a:lnTo>
                    <a:lnTo>
                      <a:pt x="0" y="16"/>
                    </a:lnTo>
                    <a:lnTo>
                      <a:pt x="2" y="19"/>
                    </a:lnTo>
                    <a:lnTo>
                      <a:pt x="5" y="21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57" name="Freeform 1453"/>
              <p:cNvSpPr>
                <a:spLocks/>
              </p:cNvSpPr>
              <p:nvPr/>
            </p:nvSpPr>
            <p:spPr bwMode="auto">
              <a:xfrm>
                <a:off x="570" y="943"/>
                <a:ext cx="26" cy="16"/>
              </a:xfrm>
              <a:custGeom>
                <a:avLst/>
                <a:gdLst/>
                <a:ahLst/>
                <a:cxnLst>
                  <a:cxn ang="0">
                    <a:pos x="1" y="11"/>
                  </a:cxn>
                  <a:cxn ang="0">
                    <a:pos x="0" y="11"/>
                  </a:cxn>
                  <a:cxn ang="0">
                    <a:pos x="2" y="16"/>
                  </a:cxn>
                  <a:cxn ang="0">
                    <a:pos x="26" y="5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1" y="11"/>
                  </a:cxn>
                </a:cxnLst>
                <a:rect l="0" t="0" r="r" b="b"/>
                <a:pathLst>
                  <a:path w="26" h="16">
                    <a:moveTo>
                      <a:pt x="1" y="11"/>
                    </a:moveTo>
                    <a:lnTo>
                      <a:pt x="0" y="11"/>
                    </a:lnTo>
                    <a:lnTo>
                      <a:pt x="2" y="16"/>
                    </a:lnTo>
                    <a:lnTo>
                      <a:pt x="26" y="5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1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58" name="Freeform 1454"/>
              <p:cNvSpPr>
                <a:spLocks/>
              </p:cNvSpPr>
              <p:nvPr/>
            </p:nvSpPr>
            <p:spPr bwMode="auto">
              <a:xfrm>
                <a:off x="568" y="937"/>
                <a:ext cx="26" cy="16"/>
              </a:xfrm>
              <a:custGeom>
                <a:avLst/>
                <a:gdLst/>
                <a:ahLst/>
                <a:cxnLst>
                  <a:cxn ang="0">
                    <a:pos x="11" y="5"/>
                  </a:cxn>
                  <a:cxn ang="0">
                    <a:pos x="0" y="11"/>
                  </a:cxn>
                  <a:cxn ang="0">
                    <a:pos x="3" y="17"/>
                  </a:cxn>
                  <a:cxn ang="0">
                    <a:pos x="25" y="6"/>
                  </a:cxn>
                  <a:cxn ang="0">
                    <a:pos x="22" y="0"/>
                  </a:cxn>
                  <a:cxn ang="0">
                    <a:pos x="11" y="5"/>
                  </a:cxn>
                </a:cxnLst>
                <a:rect l="0" t="0" r="r" b="b"/>
                <a:pathLst>
                  <a:path w="25" h="17">
                    <a:moveTo>
                      <a:pt x="11" y="5"/>
                    </a:moveTo>
                    <a:lnTo>
                      <a:pt x="0" y="11"/>
                    </a:lnTo>
                    <a:lnTo>
                      <a:pt x="3" y="17"/>
                    </a:lnTo>
                    <a:lnTo>
                      <a:pt x="25" y="6"/>
                    </a:lnTo>
                    <a:lnTo>
                      <a:pt x="22" y="0"/>
                    </a:lnTo>
                    <a:lnTo>
                      <a:pt x="11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59" name="Freeform 1455"/>
              <p:cNvSpPr>
                <a:spLocks/>
              </p:cNvSpPr>
              <p:nvPr/>
            </p:nvSpPr>
            <p:spPr bwMode="auto">
              <a:xfrm>
                <a:off x="720" y="1095"/>
                <a:ext cx="27" cy="26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0" y="17"/>
                  </a:cxn>
                  <a:cxn ang="0">
                    <a:pos x="9" y="26"/>
                  </a:cxn>
                  <a:cxn ang="0">
                    <a:pos x="26" y="8"/>
                  </a:cxn>
                  <a:cxn ang="0">
                    <a:pos x="17" y="0"/>
                  </a:cxn>
                  <a:cxn ang="0">
                    <a:pos x="17" y="0"/>
                  </a:cxn>
                  <a:cxn ang="0">
                    <a:pos x="0" y="17"/>
                  </a:cxn>
                </a:cxnLst>
                <a:rect l="0" t="0" r="r" b="b"/>
                <a:pathLst>
                  <a:path w="26" h="26">
                    <a:moveTo>
                      <a:pt x="0" y="17"/>
                    </a:moveTo>
                    <a:lnTo>
                      <a:pt x="0" y="17"/>
                    </a:lnTo>
                    <a:lnTo>
                      <a:pt x="9" y="26"/>
                    </a:lnTo>
                    <a:lnTo>
                      <a:pt x="26" y="8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60" name="Freeform 1456"/>
              <p:cNvSpPr>
                <a:spLocks/>
              </p:cNvSpPr>
              <p:nvPr/>
            </p:nvSpPr>
            <p:spPr bwMode="auto">
              <a:xfrm>
                <a:off x="708" y="1085"/>
                <a:ext cx="29" cy="28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3" y="17"/>
                  </a:cxn>
                  <a:cxn ang="0">
                    <a:pos x="12" y="26"/>
                  </a:cxn>
                  <a:cxn ang="0">
                    <a:pos x="29" y="9"/>
                  </a:cxn>
                  <a:cxn ang="0">
                    <a:pos x="21" y="0"/>
                  </a:cxn>
                  <a:cxn ang="0">
                    <a:pos x="23" y="4"/>
                  </a:cxn>
                  <a:cxn ang="0">
                    <a:pos x="0" y="13"/>
                  </a:cxn>
                  <a:cxn ang="0">
                    <a:pos x="1" y="15"/>
                  </a:cxn>
                  <a:cxn ang="0">
                    <a:pos x="3" y="17"/>
                  </a:cxn>
                  <a:cxn ang="0">
                    <a:pos x="0" y="13"/>
                  </a:cxn>
                </a:cxnLst>
                <a:rect l="0" t="0" r="r" b="b"/>
                <a:pathLst>
                  <a:path w="29" h="26">
                    <a:moveTo>
                      <a:pt x="0" y="13"/>
                    </a:moveTo>
                    <a:lnTo>
                      <a:pt x="3" y="17"/>
                    </a:lnTo>
                    <a:lnTo>
                      <a:pt x="12" y="26"/>
                    </a:lnTo>
                    <a:lnTo>
                      <a:pt x="29" y="9"/>
                    </a:lnTo>
                    <a:lnTo>
                      <a:pt x="21" y="0"/>
                    </a:lnTo>
                    <a:lnTo>
                      <a:pt x="23" y="4"/>
                    </a:lnTo>
                    <a:lnTo>
                      <a:pt x="0" y="13"/>
                    </a:lnTo>
                    <a:lnTo>
                      <a:pt x="1" y="15"/>
                    </a:lnTo>
                    <a:lnTo>
                      <a:pt x="3" y="17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61" name="Freeform 1457"/>
              <p:cNvSpPr>
                <a:spLocks/>
              </p:cNvSpPr>
              <p:nvPr/>
            </p:nvSpPr>
            <p:spPr bwMode="auto">
              <a:xfrm>
                <a:off x="698" y="1069"/>
                <a:ext cx="32" cy="30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" y="9"/>
                  </a:cxn>
                  <a:cxn ang="0">
                    <a:pos x="9" y="29"/>
                  </a:cxn>
                  <a:cxn ang="0">
                    <a:pos x="32" y="20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8"/>
                  </a:cxn>
                </a:cxnLst>
                <a:rect l="0" t="0" r="r" b="b"/>
                <a:pathLst>
                  <a:path w="32" h="29">
                    <a:moveTo>
                      <a:pt x="0" y="8"/>
                    </a:moveTo>
                    <a:lnTo>
                      <a:pt x="1" y="9"/>
                    </a:lnTo>
                    <a:lnTo>
                      <a:pt x="9" y="29"/>
                    </a:lnTo>
                    <a:lnTo>
                      <a:pt x="32" y="20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62" name="Freeform 1458"/>
              <p:cNvSpPr>
                <a:spLocks/>
              </p:cNvSpPr>
              <p:nvPr/>
            </p:nvSpPr>
            <p:spPr bwMode="auto">
              <a:xfrm>
                <a:off x="698" y="1069"/>
                <a:ext cx="24" cy="8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24" y="0"/>
                  </a:cxn>
                  <a:cxn ang="0">
                    <a:pos x="0" y="8"/>
                  </a:cxn>
                </a:cxnLst>
                <a:rect l="0" t="0" r="r" b="b"/>
                <a:pathLst>
                  <a:path w="24" h="8">
                    <a:moveTo>
                      <a:pt x="0" y="8"/>
                    </a:move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24" y="0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63" name="Freeform 1459"/>
              <p:cNvSpPr>
                <a:spLocks/>
              </p:cNvSpPr>
              <p:nvPr/>
            </p:nvSpPr>
            <p:spPr bwMode="auto">
              <a:xfrm>
                <a:off x="693" y="1051"/>
                <a:ext cx="29" cy="26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0" y="7"/>
                  </a:cxn>
                  <a:cxn ang="0">
                    <a:pos x="6" y="27"/>
                  </a:cxn>
                  <a:cxn ang="0">
                    <a:pos x="30" y="19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7"/>
                  </a:cxn>
                </a:cxnLst>
                <a:rect l="0" t="0" r="r" b="b"/>
                <a:pathLst>
                  <a:path w="30" h="27">
                    <a:moveTo>
                      <a:pt x="0" y="7"/>
                    </a:moveTo>
                    <a:lnTo>
                      <a:pt x="0" y="7"/>
                    </a:lnTo>
                    <a:lnTo>
                      <a:pt x="6" y="27"/>
                    </a:lnTo>
                    <a:lnTo>
                      <a:pt x="30" y="19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64" name="Freeform 1460"/>
              <p:cNvSpPr>
                <a:spLocks/>
              </p:cNvSpPr>
              <p:nvPr/>
            </p:nvSpPr>
            <p:spPr bwMode="auto">
              <a:xfrm>
                <a:off x="688" y="1027"/>
                <a:ext cx="32" cy="30"/>
              </a:xfrm>
              <a:custGeom>
                <a:avLst/>
                <a:gdLst/>
                <a:ahLst/>
                <a:cxnLst>
                  <a:cxn ang="0">
                    <a:pos x="4" y="18"/>
                  </a:cxn>
                  <a:cxn ang="0">
                    <a:pos x="0" y="13"/>
                  </a:cxn>
                  <a:cxn ang="0">
                    <a:pos x="5" y="30"/>
                  </a:cxn>
                  <a:cxn ang="0">
                    <a:pos x="29" y="23"/>
                  </a:cxn>
                  <a:cxn ang="0">
                    <a:pos x="24" y="6"/>
                  </a:cxn>
                  <a:cxn ang="0">
                    <a:pos x="21" y="0"/>
                  </a:cxn>
                  <a:cxn ang="0">
                    <a:pos x="24" y="6"/>
                  </a:cxn>
                  <a:cxn ang="0">
                    <a:pos x="23" y="3"/>
                  </a:cxn>
                  <a:cxn ang="0">
                    <a:pos x="21" y="0"/>
                  </a:cxn>
                  <a:cxn ang="0">
                    <a:pos x="4" y="18"/>
                  </a:cxn>
                </a:cxnLst>
                <a:rect l="0" t="0" r="r" b="b"/>
                <a:pathLst>
                  <a:path w="29" h="30">
                    <a:moveTo>
                      <a:pt x="4" y="18"/>
                    </a:moveTo>
                    <a:lnTo>
                      <a:pt x="0" y="13"/>
                    </a:lnTo>
                    <a:lnTo>
                      <a:pt x="5" y="30"/>
                    </a:lnTo>
                    <a:lnTo>
                      <a:pt x="29" y="23"/>
                    </a:lnTo>
                    <a:lnTo>
                      <a:pt x="24" y="6"/>
                    </a:lnTo>
                    <a:lnTo>
                      <a:pt x="21" y="0"/>
                    </a:lnTo>
                    <a:lnTo>
                      <a:pt x="24" y="6"/>
                    </a:lnTo>
                    <a:lnTo>
                      <a:pt x="23" y="3"/>
                    </a:lnTo>
                    <a:lnTo>
                      <a:pt x="21" y="0"/>
                    </a:lnTo>
                    <a:lnTo>
                      <a:pt x="4" y="1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65" name="Freeform 1461"/>
              <p:cNvSpPr>
                <a:spLocks/>
              </p:cNvSpPr>
              <p:nvPr/>
            </p:nvSpPr>
            <p:spPr bwMode="auto">
              <a:xfrm>
                <a:off x="679" y="1015"/>
                <a:ext cx="29" cy="30"/>
              </a:xfrm>
              <a:custGeom>
                <a:avLst/>
                <a:gdLst/>
                <a:ahLst/>
                <a:cxnLst>
                  <a:cxn ang="0">
                    <a:pos x="2" y="21"/>
                  </a:cxn>
                  <a:cxn ang="0">
                    <a:pos x="0" y="19"/>
                  </a:cxn>
                  <a:cxn ang="0">
                    <a:pos x="12" y="31"/>
                  </a:cxn>
                  <a:cxn ang="0">
                    <a:pos x="29" y="13"/>
                  </a:cxn>
                  <a:cxn ang="0">
                    <a:pos x="17" y="2"/>
                  </a:cxn>
                  <a:cxn ang="0">
                    <a:pos x="15" y="0"/>
                  </a:cxn>
                  <a:cxn ang="0">
                    <a:pos x="17" y="2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2" y="21"/>
                  </a:cxn>
                </a:cxnLst>
                <a:rect l="0" t="0" r="r" b="b"/>
                <a:pathLst>
                  <a:path w="29" h="31">
                    <a:moveTo>
                      <a:pt x="2" y="21"/>
                    </a:moveTo>
                    <a:lnTo>
                      <a:pt x="0" y="19"/>
                    </a:lnTo>
                    <a:lnTo>
                      <a:pt x="12" y="31"/>
                    </a:lnTo>
                    <a:lnTo>
                      <a:pt x="29" y="13"/>
                    </a:lnTo>
                    <a:lnTo>
                      <a:pt x="17" y="2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2" y="2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66" name="Freeform 1462"/>
              <p:cNvSpPr>
                <a:spLocks/>
              </p:cNvSpPr>
              <p:nvPr/>
            </p:nvSpPr>
            <p:spPr bwMode="auto">
              <a:xfrm>
                <a:off x="681" y="1015"/>
                <a:ext cx="15" cy="20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13" y="0"/>
                  </a:cxn>
                  <a:cxn ang="0">
                    <a:pos x="15" y="2"/>
                  </a:cxn>
                  <a:cxn ang="0">
                    <a:pos x="14" y="0"/>
                  </a:cxn>
                  <a:cxn ang="0">
                    <a:pos x="13" y="0"/>
                  </a:cxn>
                  <a:cxn ang="0">
                    <a:pos x="0" y="21"/>
                  </a:cxn>
                </a:cxnLst>
                <a:rect l="0" t="0" r="r" b="b"/>
                <a:pathLst>
                  <a:path w="15" h="21">
                    <a:moveTo>
                      <a:pt x="0" y="21"/>
                    </a:move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13" y="0"/>
                    </a:lnTo>
                    <a:lnTo>
                      <a:pt x="15" y="2"/>
                    </a:lnTo>
                    <a:lnTo>
                      <a:pt x="14" y="0"/>
                    </a:lnTo>
                    <a:lnTo>
                      <a:pt x="13" y="0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67" name="Freeform 1463"/>
              <p:cNvSpPr>
                <a:spLocks/>
              </p:cNvSpPr>
              <p:nvPr/>
            </p:nvSpPr>
            <p:spPr bwMode="auto">
              <a:xfrm>
                <a:off x="667" y="1007"/>
                <a:ext cx="29" cy="28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2" y="21"/>
                  </a:cxn>
                  <a:cxn ang="0">
                    <a:pos x="16" y="29"/>
                  </a:cxn>
                  <a:cxn ang="0">
                    <a:pos x="29" y="8"/>
                  </a:cxn>
                  <a:cxn ang="0">
                    <a:pos x="15" y="0"/>
                  </a:cxn>
                  <a:cxn ang="0">
                    <a:pos x="17" y="2"/>
                  </a:cxn>
                  <a:cxn ang="0">
                    <a:pos x="0" y="19"/>
                  </a:cxn>
                  <a:cxn ang="0">
                    <a:pos x="1" y="20"/>
                  </a:cxn>
                  <a:cxn ang="0">
                    <a:pos x="2" y="21"/>
                  </a:cxn>
                  <a:cxn ang="0">
                    <a:pos x="0" y="19"/>
                  </a:cxn>
                </a:cxnLst>
                <a:rect l="0" t="0" r="r" b="b"/>
                <a:pathLst>
                  <a:path w="29" h="29">
                    <a:moveTo>
                      <a:pt x="0" y="19"/>
                    </a:moveTo>
                    <a:lnTo>
                      <a:pt x="2" y="21"/>
                    </a:lnTo>
                    <a:lnTo>
                      <a:pt x="16" y="29"/>
                    </a:lnTo>
                    <a:lnTo>
                      <a:pt x="29" y="8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0" y="19"/>
                    </a:lnTo>
                    <a:lnTo>
                      <a:pt x="1" y="20"/>
                    </a:lnTo>
                    <a:lnTo>
                      <a:pt x="2" y="21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68" name="Freeform 1464"/>
              <p:cNvSpPr>
                <a:spLocks/>
              </p:cNvSpPr>
              <p:nvPr/>
            </p:nvSpPr>
            <p:spPr bwMode="auto">
              <a:xfrm>
                <a:off x="650" y="997"/>
                <a:ext cx="32" cy="28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3" y="17"/>
                  </a:cxn>
                  <a:cxn ang="0">
                    <a:pos x="15" y="29"/>
                  </a:cxn>
                  <a:cxn ang="0">
                    <a:pos x="32" y="12"/>
                  </a:cxn>
                  <a:cxn ang="0">
                    <a:pos x="20" y="0"/>
                  </a:cxn>
                  <a:cxn ang="0">
                    <a:pos x="23" y="2"/>
                  </a:cxn>
                  <a:cxn ang="0">
                    <a:pos x="0" y="14"/>
                  </a:cxn>
                  <a:cxn ang="0">
                    <a:pos x="1" y="16"/>
                  </a:cxn>
                  <a:cxn ang="0">
                    <a:pos x="3" y="17"/>
                  </a:cxn>
                  <a:cxn ang="0">
                    <a:pos x="0" y="14"/>
                  </a:cxn>
                </a:cxnLst>
                <a:rect l="0" t="0" r="r" b="b"/>
                <a:pathLst>
                  <a:path w="32" h="29">
                    <a:moveTo>
                      <a:pt x="0" y="14"/>
                    </a:moveTo>
                    <a:lnTo>
                      <a:pt x="3" y="17"/>
                    </a:lnTo>
                    <a:lnTo>
                      <a:pt x="15" y="29"/>
                    </a:lnTo>
                    <a:lnTo>
                      <a:pt x="32" y="12"/>
                    </a:lnTo>
                    <a:lnTo>
                      <a:pt x="20" y="0"/>
                    </a:lnTo>
                    <a:lnTo>
                      <a:pt x="23" y="2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3" y="17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69" name="Freeform 1465"/>
              <p:cNvSpPr>
                <a:spLocks/>
              </p:cNvSpPr>
              <p:nvPr/>
            </p:nvSpPr>
            <p:spPr bwMode="auto">
              <a:xfrm>
                <a:off x="640" y="979"/>
                <a:ext cx="34" cy="32"/>
              </a:xfrm>
              <a:custGeom>
                <a:avLst/>
                <a:gdLst/>
                <a:ahLst/>
                <a:cxnLst>
                  <a:cxn ang="0">
                    <a:pos x="11" y="6"/>
                  </a:cxn>
                  <a:cxn ang="0">
                    <a:pos x="0" y="12"/>
                  </a:cxn>
                  <a:cxn ang="0">
                    <a:pos x="11" y="32"/>
                  </a:cxn>
                  <a:cxn ang="0">
                    <a:pos x="34" y="20"/>
                  </a:cxn>
                  <a:cxn ang="0">
                    <a:pos x="23" y="0"/>
                  </a:cxn>
                  <a:cxn ang="0">
                    <a:pos x="11" y="6"/>
                  </a:cxn>
                </a:cxnLst>
                <a:rect l="0" t="0" r="r" b="b"/>
                <a:pathLst>
                  <a:path w="34" h="32">
                    <a:moveTo>
                      <a:pt x="11" y="6"/>
                    </a:moveTo>
                    <a:lnTo>
                      <a:pt x="0" y="12"/>
                    </a:lnTo>
                    <a:lnTo>
                      <a:pt x="11" y="32"/>
                    </a:lnTo>
                    <a:lnTo>
                      <a:pt x="34" y="20"/>
                    </a:lnTo>
                    <a:lnTo>
                      <a:pt x="23" y="0"/>
                    </a:lnTo>
                    <a:lnTo>
                      <a:pt x="11" y="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70" name="Freeform 1466"/>
              <p:cNvSpPr>
                <a:spLocks/>
              </p:cNvSpPr>
              <p:nvPr/>
            </p:nvSpPr>
            <p:spPr bwMode="auto">
              <a:xfrm>
                <a:off x="686" y="1119"/>
                <a:ext cx="29" cy="30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3" y="20"/>
                  </a:cxn>
                  <a:cxn ang="0">
                    <a:pos x="15" y="29"/>
                  </a:cxn>
                  <a:cxn ang="0">
                    <a:pos x="29" y="8"/>
                  </a:cxn>
                  <a:cxn ang="0">
                    <a:pos x="17" y="0"/>
                  </a:cxn>
                  <a:cxn ang="0">
                    <a:pos x="20" y="3"/>
                  </a:cxn>
                  <a:cxn ang="0">
                    <a:pos x="0" y="17"/>
                  </a:cxn>
                  <a:cxn ang="0">
                    <a:pos x="1" y="19"/>
                  </a:cxn>
                  <a:cxn ang="0">
                    <a:pos x="3" y="20"/>
                  </a:cxn>
                  <a:cxn ang="0">
                    <a:pos x="0" y="17"/>
                  </a:cxn>
                </a:cxnLst>
                <a:rect l="0" t="0" r="r" b="b"/>
                <a:pathLst>
                  <a:path w="29" h="29">
                    <a:moveTo>
                      <a:pt x="0" y="17"/>
                    </a:moveTo>
                    <a:lnTo>
                      <a:pt x="3" y="20"/>
                    </a:lnTo>
                    <a:lnTo>
                      <a:pt x="15" y="29"/>
                    </a:lnTo>
                    <a:lnTo>
                      <a:pt x="29" y="8"/>
                    </a:lnTo>
                    <a:lnTo>
                      <a:pt x="17" y="0"/>
                    </a:lnTo>
                    <a:lnTo>
                      <a:pt x="20" y="3"/>
                    </a:lnTo>
                    <a:lnTo>
                      <a:pt x="0" y="17"/>
                    </a:lnTo>
                    <a:lnTo>
                      <a:pt x="1" y="19"/>
                    </a:lnTo>
                    <a:lnTo>
                      <a:pt x="3" y="2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71" name="Freeform 1467"/>
              <p:cNvSpPr>
                <a:spLocks/>
              </p:cNvSpPr>
              <p:nvPr/>
            </p:nvSpPr>
            <p:spPr bwMode="auto">
              <a:xfrm>
                <a:off x="677" y="1111"/>
                <a:ext cx="29" cy="26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0" y="14"/>
                  </a:cxn>
                  <a:cxn ang="0">
                    <a:pos x="9" y="26"/>
                  </a:cxn>
                  <a:cxn ang="0">
                    <a:pos x="29" y="12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0" y="14"/>
                  </a:cxn>
                </a:cxnLst>
                <a:rect l="0" t="0" r="r" b="b"/>
                <a:pathLst>
                  <a:path w="29" h="26">
                    <a:moveTo>
                      <a:pt x="0" y="14"/>
                    </a:moveTo>
                    <a:lnTo>
                      <a:pt x="0" y="14"/>
                    </a:lnTo>
                    <a:lnTo>
                      <a:pt x="9" y="26"/>
                    </a:lnTo>
                    <a:lnTo>
                      <a:pt x="29" y="12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72" name="Freeform 1468"/>
              <p:cNvSpPr>
                <a:spLocks/>
              </p:cNvSpPr>
              <p:nvPr/>
            </p:nvSpPr>
            <p:spPr bwMode="auto">
              <a:xfrm>
                <a:off x="664" y="1093"/>
                <a:ext cx="34" cy="32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2" y="14"/>
                  </a:cxn>
                  <a:cxn ang="0">
                    <a:pos x="13" y="31"/>
                  </a:cxn>
                  <a:cxn ang="0">
                    <a:pos x="34" y="17"/>
                  </a:cxn>
                  <a:cxn ang="0">
                    <a:pos x="22" y="0"/>
                  </a:cxn>
                  <a:cxn ang="0">
                    <a:pos x="23" y="2"/>
                  </a:cxn>
                  <a:cxn ang="0">
                    <a:pos x="0" y="12"/>
                  </a:cxn>
                  <a:cxn ang="0">
                    <a:pos x="1" y="13"/>
                  </a:cxn>
                  <a:cxn ang="0">
                    <a:pos x="2" y="14"/>
                  </a:cxn>
                  <a:cxn ang="0">
                    <a:pos x="0" y="12"/>
                  </a:cxn>
                </a:cxnLst>
                <a:rect l="0" t="0" r="r" b="b"/>
                <a:pathLst>
                  <a:path w="34" h="31">
                    <a:moveTo>
                      <a:pt x="0" y="12"/>
                    </a:moveTo>
                    <a:lnTo>
                      <a:pt x="2" y="14"/>
                    </a:lnTo>
                    <a:lnTo>
                      <a:pt x="13" y="31"/>
                    </a:lnTo>
                    <a:lnTo>
                      <a:pt x="34" y="17"/>
                    </a:lnTo>
                    <a:lnTo>
                      <a:pt x="22" y="0"/>
                    </a:lnTo>
                    <a:lnTo>
                      <a:pt x="23" y="2"/>
                    </a:lnTo>
                    <a:lnTo>
                      <a:pt x="0" y="12"/>
                    </a:lnTo>
                    <a:lnTo>
                      <a:pt x="1" y="13"/>
                    </a:lnTo>
                    <a:lnTo>
                      <a:pt x="2" y="14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73" name="Freeform 1469"/>
              <p:cNvSpPr>
                <a:spLocks/>
              </p:cNvSpPr>
              <p:nvPr/>
            </p:nvSpPr>
            <p:spPr bwMode="auto">
              <a:xfrm>
                <a:off x="664" y="1095"/>
                <a:ext cx="24" cy="12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12" y="5"/>
                  </a:cxn>
                  <a:cxn ang="0">
                    <a:pos x="23" y="0"/>
                  </a:cxn>
                  <a:cxn ang="0">
                    <a:pos x="0" y="10"/>
                  </a:cxn>
                  <a:cxn ang="0">
                    <a:pos x="1" y="11"/>
                  </a:cxn>
                  <a:cxn ang="0">
                    <a:pos x="2" y="12"/>
                  </a:cxn>
                  <a:cxn ang="0">
                    <a:pos x="0" y="10"/>
                  </a:cxn>
                </a:cxnLst>
                <a:rect l="0" t="0" r="r" b="b"/>
                <a:pathLst>
                  <a:path w="23" h="12">
                    <a:moveTo>
                      <a:pt x="0" y="10"/>
                    </a:move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12" y="5"/>
                    </a:lnTo>
                    <a:lnTo>
                      <a:pt x="23" y="0"/>
                    </a:lnTo>
                    <a:lnTo>
                      <a:pt x="0" y="10"/>
                    </a:lnTo>
                    <a:lnTo>
                      <a:pt x="1" y="11"/>
                    </a:lnTo>
                    <a:lnTo>
                      <a:pt x="2" y="12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74" name="Freeform 1470"/>
              <p:cNvSpPr>
                <a:spLocks/>
              </p:cNvSpPr>
              <p:nvPr/>
            </p:nvSpPr>
            <p:spPr bwMode="auto">
              <a:xfrm>
                <a:off x="657" y="1071"/>
                <a:ext cx="31" cy="34"/>
              </a:xfrm>
              <a:custGeom>
                <a:avLst/>
                <a:gdLst/>
                <a:ahLst/>
                <a:cxnLst>
                  <a:cxn ang="0">
                    <a:pos x="2" y="16"/>
                  </a:cxn>
                  <a:cxn ang="0">
                    <a:pos x="0" y="13"/>
                  </a:cxn>
                  <a:cxn ang="0">
                    <a:pos x="8" y="33"/>
                  </a:cxn>
                  <a:cxn ang="0">
                    <a:pos x="31" y="23"/>
                  </a:cxn>
                  <a:cxn ang="0">
                    <a:pos x="23" y="3"/>
                  </a:cxn>
                  <a:cxn ang="0">
                    <a:pos x="21" y="0"/>
                  </a:cxn>
                  <a:cxn ang="0">
                    <a:pos x="23" y="3"/>
                  </a:cxn>
                  <a:cxn ang="0">
                    <a:pos x="22" y="2"/>
                  </a:cxn>
                  <a:cxn ang="0">
                    <a:pos x="21" y="0"/>
                  </a:cxn>
                  <a:cxn ang="0">
                    <a:pos x="2" y="16"/>
                  </a:cxn>
                </a:cxnLst>
                <a:rect l="0" t="0" r="r" b="b"/>
                <a:pathLst>
                  <a:path w="31" h="33">
                    <a:moveTo>
                      <a:pt x="2" y="16"/>
                    </a:moveTo>
                    <a:lnTo>
                      <a:pt x="0" y="13"/>
                    </a:lnTo>
                    <a:lnTo>
                      <a:pt x="8" y="33"/>
                    </a:lnTo>
                    <a:lnTo>
                      <a:pt x="31" y="23"/>
                    </a:lnTo>
                    <a:lnTo>
                      <a:pt x="23" y="3"/>
                    </a:lnTo>
                    <a:lnTo>
                      <a:pt x="21" y="0"/>
                    </a:lnTo>
                    <a:lnTo>
                      <a:pt x="23" y="3"/>
                    </a:lnTo>
                    <a:lnTo>
                      <a:pt x="22" y="2"/>
                    </a:lnTo>
                    <a:lnTo>
                      <a:pt x="21" y="0"/>
                    </a:lnTo>
                    <a:lnTo>
                      <a:pt x="2" y="1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75" name="Freeform 1471"/>
              <p:cNvSpPr>
                <a:spLocks/>
              </p:cNvSpPr>
              <p:nvPr/>
            </p:nvSpPr>
            <p:spPr bwMode="auto">
              <a:xfrm>
                <a:off x="643" y="1051"/>
                <a:ext cx="34" cy="36"/>
              </a:xfrm>
              <a:custGeom>
                <a:avLst/>
                <a:gdLst/>
                <a:ahLst/>
                <a:cxnLst>
                  <a:cxn ang="0">
                    <a:pos x="4" y="22"/>
                  </a:cxn>
                  <a:cxn ang="0">
                    <a:pos x="0" y="18"/>
                  </a:cxn>
                  <a:cxn ang="0">
                    <a:pos x="15" y="36"/>
                  </a:cxn>
                  <a:cxn ang="0">
                    <a:pos x="34" y="20"/>
                  </a:cxn>
                  <a:cxn ang="0">
                    <a:pos x="19" y="3"/>
                  </a:cxn>
                  <a:cxn ang="0">
                    <a:pos x="15" y="0"/>
                  </a:cxn>
                  <a:cxn ang="0">
                    <a:pos x="19" y="3"/>
                  </a:cxn>
                  <a:cxn ang="0">
                    <a:pos x="18" y="0"/>
                  </a:cxn>
                  <a:cxn ang="0">
                    <a:pos x="15" y="0"/>
                  </a:cxn>
                  <a:cxn ang="0">
                    <a:pos x="4" y="22"/>
                  </a:cxn>
                </a:cxnLst>
                <a:rect l="0" t="0" r="r" b="b"/>
                <a:pathLst>
                  <a:path w="34" h="36">
                    <a:moveTo>
                      <a:pt x="4" y="22"/>
                    </a:moveTo>
                    <a:lnTo>
                      <a:pt x="0" y="18"/>
                    </a:lnTo>
                    <a:lnTo>
                      <a:pt x="15" y="36"/>
                    </a:lnTo>
                    <a:lnTo>
                      <a:pt x="34" y="20"/>
                    </a:lnTo>
                    <a:lnTo>
                      <a:pt x="19" y="3"/>
                    </a:lnTo>
                    <a:lnTo>
                      <a:pt x="15" y="0"/>
                    </a:lnTo>
                    <a:lnTo>
                      <a:pt x="19" y="3"/>
                    </a:lnTo>
                    <a:lnTo>
                      <a:pt x="18" y="0"/>
                    </a:lnTo>
                    <a:lnTo>
                      <a:pt x="15" y="0"/>
                    </a:lnTo>
                    <a:lnTo>
                      <a:pt x="4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76" name="Freeform 1472"/>
              <p:cNvSpPr>
                <a:spLocks/>
              </p:cNvSpPr>
              <p:nvPr/>
            </p:nvSpPr>
            <p:spPr bwMode="auto">
              <a:xfrm>
                <a:off x="630" y="1043"/>
                <a:ext cx="29" cy="30"/>
              </a:xfrm>
              <a:custGeom>
                <a:avLst/>
                <a:gdLst/>
                <a:ahLst/>
                <a:cxnLst>
                  <a:cxn ang="0">
                    <a:pos x="1" y="23"/>
                  </a:cxn>
                  <a:cxn ang="0">
                    <a:pos x="0" y="22"/>
                  </a:cxn>
                  <a:cxn ang="0">
                    <a:pos x="17" y="31"/>
                  </a:cxn>
                  <a:cxn ang="0">
                    <a:pos x="28" y="9"/>
                  </a:cxn>
                  <a:cxn ang="0">
                    <a:pos x="11" y="0"/>
                  </a:cxn>
                  <a:cxn ang="0">
                    <a:pos x="11" y="0"/>
                  </a:cxn>
                  <a:cxn ang="0">
                    <a:pos x="1" y="23"/>
                  </a:cxn>
                </a:cxnLst>
                <a:rect l="0" t="0" r="r" b="b"/>
                <a:pathLst>
                  <a:path w="28" h="31">
                    <a:moveTo>
                      <a:pt x="1" y="23"/>
                    </a:moveTo>
                    <a:lnTo>
                      <a:pt x="0" y="22"/>
                    </a:lnTo>
                    <a:lnTo>
                      <a:pt x="17" y="31"/>
                    </a:lnTo>
                    <a:lnTo>
                      <a:pt x="28" y="9"/>
                    </a:lnTo>
                    <a:lnTo>
                      <a:pt x="11" y="0"/>
                    </a:lnTo>
                    <a:lnTo>
                      <a:pt x="11" y="0"/>
                    </a:lnTo>
                    <a:lnTo>
                      <a:pt x="1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77" name="Freeform 1473"/>
              <p:cNvSpPr>
                <a:spLocks/>
              </p:cNvSpPr>
              <p:nvPr/>
            </p:nvSpPr>
            <p:spPr bwMode="auto">
              <a:xfrm>
                <a:off x="631" y="1043"/>
                <a:ext cx="10" cy="22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5" y="11"/>
                  </a:cxn>
                  <a:cxn ang="0">
                    <a:pos x="10" y="0"/>
                  </a:cxn>
                  <a:cxn ang="0">
                    <a:pos x="0" y="23"/>
                  </a:cxn>
                </a:cxnLst>
                <a:rect l="0" t="0" r="r" b="b"/>
                <a:pathLst>
                  <a:path w="10" h="23">
                    <a:moveTo>
                      <a:pt x="0" y="23"/>
                    </a:move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5" y="11"/>
                    </a:lnTo>
                    <a:lnTo>
                      <a:pt x="10" y="0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78" name="Freeform 1474"/>
              <p:cNvSpPr>
                <a:spLocks/>
              </p:cNvSpPr>
              <p:nvPr/>
            </p:nvSpPr>
            <p:spPr bwMode="auto">
              <a:xfrm>
                <a:off x="606" y="1033"/>
                <a:ext cx="36" cy="3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6" y="23"/>
                  </a:cxn>
                  <a:cxn ang="0">
                    <a:pos x="26" y="32"/>
                  </a:cxn>
                  <a:cxn ang="0">
                    <a:pos x="36" y="9"/>
                  </a:cxn>
                  <a:cxn ang="0">
                    <a:pos x="16" y="0"/>
                  </a:cxn>
                  <a:cxn ang="0">
                    <a:pos x="21" y="5"/>
                  </a:cxn>
                  <a:cxn ang="0">
                    <a:pos x="0" y="18"/>
                  </a:cxn>
                  <a:cxn ang="0">
                    <a:pos x="3" y="21"/>
                  </a:cxn>
                  <a:cxn ang="0">
                    <a:pos x="6" y="23"/>
                  </a:cxn>
                  <a:cxn ang="0">
                    <a:pos x="0" y="18"/>
                  </a:cxn>
                </a:cxnLst>
                <a:rect l="0" t="0" r="r" b="b"/>
                <a:pathLst>
                  <a:path w="36" h="32">
                    <a:moveTo>
                      <a:pt x="0" y="18"/>
                    </a:moveTo>
                    <a:lnTo>
                      <a:pt x="6" y="23"/>
                    </a:lnTo>
                    <a:lnTo>
                      <a:pt x="26" y="32"/>
                    </a:lnTo>
                    <a:lnTo>
                      <a:pt x="36" y="9"/>
                    </a:lnTo>
                    <a:lnTo>
                      <a:pt x="16" y="0"/>
                    </a:lnTo>
                    <a:lnTo>
                      <a:pt x="21" y="5"/>
                    </a:lnTo>
                    <a:lnTo>
                      <a:pt x="0" y="18"/>
                    </a:lnTo>
                    <a:lnTo>
                      <a:pt x="3" y="21"/>
                    </a:lnTo>
                    <a:lnTo>
                      <a:pt x="6" y="23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79" name="Freeform 1475"/>
              <p:cNvSpPr>
                <a:spLocks/>
              </p:cNvSpPr>
              <p:nvPr/>
            </p:nvSpPr>
            <p:spPr bwMode="auto">
              <a:xfrm>
                <a:off x="594" y="1021"/>
                <a:ext cx="32" cy="30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1" y="13"/>
                  </a:cxn>
                  <a:cxn ang="0">
                    <a:pos x="12" y="30"/>
                  </a:cxn>
                  <a:cxn ang="0">
                    <a:pos x="33" y="17"/>
                  </a:cxn>
                  <a:cxn ang="0">
                    <a:pos x="22" y="0"/>
                  </a:cxn>
                  <a:cxn ang="0">
                    <a:pos x="23" y="2"/>
                  </a:cxn>
                  <a:cxn ang="0">
                    <a:pos x="0" y="11"/>
                  </a:cxn>
                  <a:cxn ang="0">
                    <a:pos x="1" y="12"/>
                  </a:cxn>
                  <a:cxn ang="0">
                    <a:pos x="1" y="13"/>
                  </a:cxn>
                  <a:cxn ang="0">
                    <a:pos x="0" y="11"/>
                  </a:cxn>
                </a:cxnLst>
                <a:rect l="0" t="0" r="r" b="b"/>
                <a:pathLst>
                  <a:path w="33" h="30">
                    <a:moveTo>
                      <a:pt x="0" y="11"/>
                    </a:moveTo>
                    <a:lnTo>
                      <a:pt x="1" y="13"/>
                    </a:lnTo>
                    <a:lnTo>
                      <a:pt x="12" y="30"/>
                    </a:lnTo>
                    <a:lnTo>
                      <a:pt x="33" y="17"/>
                    </a:lnTo>
                    <a:lnTo>
                      <a:pt x="22" y="0"/>
                    </a:lnTo>
                    <a:lnTo>
                      <a:pt x="23" y="2"/>
                    </a:lnTo>
                    <a:lnTo>
                      <a:pt x="0" y="11"/>
                    </a:lnTo>
                    <a:lnTo>
                      <a:pt x="1" y="12"/>
                    </a:lnTo>
                    <a:lnTo>
                      <a:pt x="1" y="13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80" name="Freeform 1476"/>
              <p:cNvSpPr>
                <a:spLocks/>
              </p:cNvSpPr>
              <p:nvPr/>
            </p:nvSpPr>
            <p:spPr bwMode="auto">
              <a:xfrm>
                <a:off x="585" y="1003"/>
                <a:ext cx="31" cy="30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9"/>
                  </a:cxn>
                  <a:cxn ang="0">
                    <a:pos x="8" y="29"/>
                  </a:cxn>
                  <a:cxn ang="0">
                    <a:pos x="31" y="20"/>
                  </a:cxn>
                  <a:cxn ang="0">
                    <a:pos x="23" y="0"/>
                  </a:cxn>
                  <a:cxn ang="0">
                    <a:pos x="23" y="0"/>
                  </a:cxn>
                  <a:cxn ang="0">
                    <a:pos x="0" y="9"/>
                  </a:cxn>
                </a:cxnLst>
                <a:rect l="0" t="0" r="r" b="b"/>
                <a:pathLst>
                  <a:path w="31" h="29">
                    <a:moveTo>
                      <a:pt x="0" y="9"/>
                    </a:moveTo>
                    <a:lnTo>
                      <a:pt x="0" y="9"/>
                    </a:lnTo>
                    <a:lnTo>
                      <a:pt x="8" y="29"/>
                    </a:lnTo>
                    <a:lnTo>
                      <a:pt x="31" y="20"/>
                    </a:lnTo>
                    <a:lnTo>
                      <a:pt x="23" y="0"/>
                    </a:lnTo>
                    <a:lnTo>
                      <a:pt x="23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81" name="Freeform 1477"/>
              <p:cNvSpPr>
                <a:spLocks/>
              </p:cNvSpPr>
              <p:nvPr/>
            </p:nvSpPr>
            <p:spPr bwMode="auto">
              <a:xfrm>
                <a:off x="585" y="1003"/>
                <a:ext cx="22" cy="10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11" y="5"/>
                  </a:cxn>
                  <a:cxn ang="0">
                    <a:pos x="23" y="0"/>
                  </a:cxn>
                  <a:cxn ang="0">
                    <a:pos x="0" y="9"/>
                  </a:cxn>
                </a:cxnLst>
                <a:rect l="0" t="0" r="r" b="b"/>
                <a:pathLst>
                  <a:path w="23" h="9">
                    <a:moveTo>
                      <a:pt x="0" y="9"/>
                    </a:moveTo>
                    <a:lnTo>
                      <a:pt x="11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11" y="5"/>
                    </a:lnTo>
                    <a:lnTo>
                      <a:pt x="23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82" name="Freeform 1478"/>
              <p:cNvSpPr>
                <a:spLocks/>
              </p:cNvSpPr>
              <p:nvPr/>
            </p:nvSpPr>
            <p:spPr bwMode="auto">
              <a:xfrm>
                <a:off x="577" y="977"/>
                <a:ext cx="31" cy="36"/>
              </a:xfrm>
              <a:custGeom>
                <a:avLst/>
                <a:gdLst/>
                <a:ahLst/>
                <a:cxnLst>
                  <a:cxn ang="0">
                    <a:pos x="2" y="15"/>
                  </a:cxn>
                  <a:cxn ang="0">
                    <a:pos x="0" y="12"/>
                  </a:cxn>
                  <a:cxn ang="0">
                    <a:pos x="9" y="35"/>
                  </a:cxn>
                  <a:cxn ang="0">
                    <a:pos x="32" y="26"/>
                  </a:cxn>
                  <a:cxn ang="0">
                    <a:pos x="23" y="3"/>
                  </a:cxn>
                  <a:cxn ang="0">
                    <a:pos x="21" y="0"/>
                  </a:cxn>
                  <a:cxn ang="0">
                    <a:pos x="23" y="3"/>
                  </a:cxn>
                  <a:cxn ang="0">
                    <a:pos x="23" y="1"/>
                  </a:cxn>
                  <a:cxn ang="0">
                    <a:pos x="21" y="0"/>
                  </a:cxn>
                  <a:cxn ang="0">
                    <a:pos x="2" y="15"/>
                  </a:cxn>
                </a:cxnLst>
                <a:rect l="0" t="0" r="r" b="b"/>
                <a:pathLst>
                  <a:path w="32" h="35">
                    <a:moveTo>
                      <a:pt x="2" y="15"/>
                    </a:moveTo>
                    <a:lnTo>
                      <a:pt x="0" y="12"/>
                    </a:lnTo>
                    <a:lnTo>
                      <a:pt x="9" y="35"/>
                    </a:lnTo>
                    <a:lnTo>
                      <a:pt x="32" y="26"/>
                    </a:lnTo>
                    <a:lnTo>
                      <a:pt x="23" y="3"/>
                    </a:lnTo>
                    <a:lnTo>
                      <a:pt x="21" y="0"/>
                    </a:lnTo>
                    <a:lnTo>
                      <a:pt x="23" y="3"/>
                    </a:lnTo>
                    <a:lnTo>
                      <a:pt x="23" y="1"/>
                    </a:lnTo>
                    <a:lnTo>
                      <a:pt x="21" y="0"/>
                    </a:lnTo>
                    <a:lnTo>
                      <a:pt x="2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83" name="Freeform 1479"/>
              <p:cNvSpPr>
                <a:spLocks/>
              </p:cNvSpPr>
              <p:nvPr/>
            </p:nvSpPr>
            <p:spPr bwMode="auto">
              <a:xfrm>
                <a:off x="567" y="961"/>
                <a:ext cx="32" cy="32"/>
              </a:xfrm>
              <a:custGeom>
                <a:avLst/>
                <a:gdLst/>
                <a:ahLst/>
                <a:cxnLst>
                  <a:cxn ang="0">
                    <a:pos x="2" y="19"/>
                  </a:cxn>
                  <a:cxn ang="0">
                    <a:pos x="0" y="18"/>
                  </a:cxn>
                  <a:cxn ang="0">
                    <a:pos x="12" y="32"/>
                  </a:cxn>
                  <a:cxn ang="0">
                    <a:pos x="31" y="17"/>
                  </a:cxn>
                  <a:cxn ang="0">
                    <a:pos x="19" y="2"/>
                  </a:cxn>
                  <a:cxn ang="0">
                    <a:pos x="18" y="0"/>
                  </a:cxn>
                  <a:cxn ang="0">
                    <a:pos x="19" y="2"/>
                  </a:cxn>
                  <a:cxn ang="0">
                    <a:pos x="18" y="1"/>
                  </a:cxn>
                  <a:cxn ang="0">
                    <a:pos x="18" y="0"/>
                  </a:cxn>
                  <a:cxn ang="0">
                    <a:pos x="2" y="19"/>
                  </a:cxn>
                </a:cxnLst>
                <a:rect l="0" t="0" r="r" b="b"/>
                <a:pathLst>
                  <a:path w="31" h="32">
                    <a:moveTo>
                      <a:pt x="2" y="19"/>
                    </a:moveTo>
                    <a:lnTo>
                      <a:pt x="0" y="18"/>
                    </a:lnTo>
                    <a:lnTo>
                      <a:pt x="12" y="32"/>
                    </a:lnTo>
                    <a:lnTo>
                      <a:pt x="31" y="17"/>
                    </a:lnTo>
                    <a:lnTo>
                      <a:pt x="19" y="2"/>
                    </a:lnTo>
                    <a:lnTo>
                      <a:pt x="18" y="0"/>
                    </a:lnTo>
                    <a:lnTo>
                      <a:pt x="19" y="2"/>
                    </a:lnTo>
                    <a:lnTo>
                      <a:pt x="18" y="1"/>
                    </a:lnTo>
                    <a:lnTo>
                      <a:pt x="18" y="0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84" name="Freeform 1480"/>
              <p:cNvSpPr>
                <a:spLocks/>
              </p:cNvSpPr>
              <p:nvPr/>
            </p:nvSpPr>
            <p:spPr bwMode="auto">
              <a:xfrm>
                <a:off x="556" y="951"/>
                <a:ext cx="27" cy="28"/>
              </a:xfrm>
              <a:custGeom>
                <a:avLst/>
                <a:gdLst/>
                <a:ahLst/>
                <a:cxnLst>
                  <a:cxn ang="0">
                    <a:pos x="2" y="22"/>
                  </a:cxn>
                  <a:cxn ang="0">
                    <a:pos x="0" y="21"/>
                  </a:cxn>
                  <a:cxn ang="0">
                    <a:pos x="11" y="29"/>
                  </a:cxn>
                  <a:cxn ang="0">
                    <a:pos x="27" y="10"/>
                  </a:cxn>
                  <a:cxn ang="0">
                    <a:pos x="15" y="1"/>
                  </a:cxn>
                  <a:cxn ang="0">
                    <a:pos x="14" y="0"/>
                  </a:cxn>
                  <a:cxn ang="0">
                    <a:pos x="2" y="22"/>
                  </a:cxn>
                </a:cxnLst>
                <a:rect l="0" t="0" r="r" b="b"/>
                <a:pathLst>
                  <a:path w="27" h="29">
                    <a:moveTo>
                      <a:pt x="2" y="22"/>
                    </a:moveTo>
                    <a:lnTo>
                      <a:pt x="0" y="21"/>
                    </a:lnTo>
                    <a:lnTo>
                      <a:pt x="11" y="29"/>
                    </a:lnTo>
                    <a:lnTo>
                      <a:pt x="27" y="10"/>
                    </a:lnTo>
                    <a:lnTo>
                      <a:pt x="15" y="1"/>
                    </a:lnTo>
                    <a:lnTo>
                      <a:pt x="14" y="0"/>
                    </a:lnTo>
                    <a:lnTo>
                      <a:pt x="2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85" name="Freeform 1481"/>
              <p:cNvSpPr>
                <a:spLocks/>
              </p:cNvSpPr>
              <p:nvPr/>
            </p:nvSpPr>
            <p:spPr bwMode="auto">
              <a:xfrm>
                <a:off x="560" y="951"/>
                <a:ext cx="12" cy="22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12" y="0"/>
                  </a:cxn>
                  <a:cxn ang="0">
                    <a:pos x="0" y="22"/>
                  </a:cxn>
                </a:cxnLst>
                <a:rect l="0" t="0" r="r" b="b"/>
                <a:pathLst>
                  <a:path w="12" h="22">
                    <a:moveTo>
                      <a:pt x="0" y="22"/>
                    </a:move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12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86" name="Freeform 1482"/>
              <p:cNvSpPr>
                <a:spLocks/>
              </p:cNvSpPr>
              <p:nvPr/>
            </p:nvSpPr>
            <p:spPr bwMode="auto">
              <a:xfrm>
                <a:off x="539" y="941"/>
                <a:ext cx="32" cy="3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5" y="23"/>
                  </a:cxn>
                  <a:cxn ang="0">
                    <a:pos x="20" y="31"/>
                  </a:cxn>
                  <a:cxn ang="0">
                    <a:pos x="32" y="9"/>
                  </a:cxn>
                  <a:cxn ang="0">
                    <a:pos x="17" y="0"/>
                  </a:cxn>
                  <a:cxn ang="0">
                    <a:pos x="21" y="5"/>
                  </a:cxn>
                  <a:cxn ang="0">
                    <a:pos x="0" y="18"/>
                  </a:cxn>
                  <a:cxn ang="0">
                    <a:pos x="2" y="21"/>
                  </a:cxn>
                  <a:cxn ang="0">
                    <a:pos x="5" y="23"/>
                  </a:cxn>
                  <a:cxn ang="0">
                    <a:pos x="0" y="18"/>
                  </a:cxn>
                </a:cxnLst>
                <a:rect l="0" t="0" r="r" b="b"/>
                <a:pathLst>
                  <a:path w="32" h="31">
                    <a:moveTo>
                      <a:pt x="0" y="18"/>
                    </a:moveTo>
                    <a:lnTo>
                      <a:pt x="5" y="23"/>
                    </a:lnTo>
                    <a:lnTo>
                      <a:pt x="20" y="31"/>
                    </a:lnTo>
                    <a:lnTo>
                      <a:pt x="32" y="9"/>
                    </a:lnTo>
                    <a:lnTo>
                      <a:pt x="17" y="0"/>
                    </a:lnTo>
                    <a:lnTo>
                      <a:pt x="21" y="5"/>
                    </a:lnTo>
                    <a:lnTo>
                      <a:pt x="0" y="18"/>
                    </a:lnTo>
                    <a:lnTo>
                      <a:pt x="2" y="21"/>
                    </a:lnTo>
                    <a:lnTo>
                      <a:pt x="5" y="23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87" name="Freeform 1483"/>
              <p:cNvSpPr>
                <a:spLocks/>
              </p:cNvSpPr>
              <p:nvPr/>
            </p:nvSpPr>
            <p:spPr bwMode="auto">
              <a:xfrm>
                <a:off x="532" y="939"/>
                <a:ext cx="27" cy="20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1" y="13"/>
                  </a:cxn>
                  <a:cxn ang="0">
                    <a:pos x="6" y="21"/>
                  </a:cxn>
                  <a:cxn ang="0">
                    <a:pos x="27" y="8"/>
                  </a:cxn>
                  <a:cxn ang="0">
                    <a:pos x="22" y="0"/>
                  </a:cxn>
                  <a:cxn ang="0">
                    <a:pos x="23" y="2"/>
                  </a:cxn>
                  <a:cxn ang="0">
                    <a:pos x="0" y="11"/>
                  </a:cxn>
                </a:cxnLst>
                <a:rect l="0" t="0" r="r" b="b"/>
                <a:pathLst>
                  <a:path w="27" h="21">
                    <a:moveTo>
                      <a:pt x="0" y="11"/>
                    </a:moveTo>
                    <a:lnTo>
                      <a:pt x="1" y="13"/>
                    </a:lnTo>
                    <a:lnTo>
                      <a:pt x="6" y="21"/>
                    </a:lnTo>
                    <a:lnTo>
                      <a:pt x="27" y="8"/>
                    </a:lnTo>
                    <a:lnTo>
                      <a:pt x="22" y="0"/>
                    </a:lnTo>
                    <a:lnTo>
                      <a:pt x="23" y="2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88" name="Freeform 1484"/>
              <p:cNvSpPr>
                <a:spLocks/>
              </p:cNvSpPr>
              <p:nvPr/>
            </p:nvSpPr>
            <p:spPr bwMode="auto">
              <a:xfrm>
                <a:off x="529" y="908"/>
                <a:ext cx="27" cy="42"/>
              </a:xfrm>
              <a:custGeom>
                <a:avLst/>
                <a:gdLst/>
                <a:ahLst/>
                <a:cxnLst>
                  <a:cxn ang="0">
                    <a:pos x="12" y="4"/>
                  </a:cxn>
                  <a:cxn ang="0">
                    <a:pos x="0" y="9"/>
                  </a:cxn>
                  <a:cxn ang="0">
                    <a:pos x="4" y="18"/>
                  </a:cxn>
                  <a:cxn ang="0">
                    <a:pos x="27" y="9"/>
                  </a:cxn>
                  <a:cxn ang="0">
                    <a:pos x="24" y="0"/>
                  </a:cxn>
                  <a:cxn ang="0">
                    <a:pos x="12" y="4"/>
                  </a:cxn>
                </a:cxnLst>
                <a:rect l="0" t="0" r="r" b="b"/>
                <a:pathLst>
                  <a:path w="27" h="18">
                    <a:moveTo>
                      <a:pt x="12" y="4"/>
                    </a:moveTo>
                    <a:lnTo>
                      <a:pt x="0" y="9"/>
                    </a:lnTo>
                    <a:lnTo>
                      <a:pt x="4" y="18"/>
                    </a:lnTo>
                    <a:lnTo>
                      <a:pt x="27" y="9"/>
                    </a:lnTo>
                    <a:lnTo>
                      <a:pt x="24" y="0"/>
                    </a:lnTo>
                    <a:lnTo>
                      <a:pt x="12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89" name="Freeform 1485"/>
              <p:cNvSpPr>
                <a:spLocks/>
              </p:cNvSpPr>
              <p:nvPr/>
            </p:nvSpPr>
            <p:spPr bwMode="auto">
              <a:xfrm>
                <a:off x="674" y="1136"/>
                <a:ext cx="27" cy="26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4" y="21"/>
                  </a:cxn>
                  <a:cxn ang="0">
                    <a:pos x="13" y="26"/>
                  </a:cxn>
                  <a:cxn ang="0">
                    <a:pos x="26" y="5"/>
                  </a:cxn>
                  <a:cxn ang="0">
                    <a:pos x="17" y="0"/>
                  </a:cxn>
                  <a:cxn ang="0">
                    <a:pos x="21" y="3"/>
                  </a:cxn>
                  <a:cxn ang="0">
                    <a:pos x="0" y="18"/>
                  </a:cxn>
                  <a:cxn ang="0">
                    <a:pos x="2" y="20"/>
                  </a:cxn>
                  <a:cxn ang="0">
                    <a:pos x="4" y="21"/>
                  </a:cxn>
                  <a:cxn ang="0">
                    <a:pos x="0" y="18"/>
                  </a:cxn>
                </a:cxnLst>
                <a:rect l="0" t="0" r="r" b="b"/>
                <a:pathLst>
                  <a:path w="26" h="26">
                    <a:moveTo>
                      <a:pt x="0" y="18"/>
                    </a:moveTo>
                    <a:lnTo>
                      <a:pt x="4" y="21"/>
                    </a:lnTo>
                    <a:lnTo>
                      <a:pt x="13" y="26"/>
                    </a:lnTo>
                    <a:lnTo>
                      <a:pt x="26" y="5"/>
                    </a:lnTo>
                    <a:lnTo>
                      <a:pt x="17" y="0"/>
                    </a:lnTo>
                    <a:lnTo>
                      <a:pt x="21" y="3"/>
                    </a:lnTo>
                    <a:lnTo>
                      <a:pt x="0" y="18"/>
                    </a:lnTo>
                    <a:lnTo>
                      <a:pt x="2" y="20"/>
                    </a:lnTo>
                    <a:lnTo>
                      <a:pt x="4" y="21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90" name="Freeform 1486"/>
              <p:cNvSpPr>
                <a:spLocks/>
              </p:cNvSpPr>
              <p:nvPr/>
            </p:nvSpPr>
            <p:spPr bwMode="auto">
              <a:xfrm>
                <a:off x="667" y="1126"/>
                <a:ext cx="29" cy="28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0" y="16"/>
                  </a:cxn>
                  <a:cxn ang="0">
                    <a:pos x="8" y="28"/>
                  </a:cxn>
                  <a:cxn ang="0">
                    <a:pos x="29" y="13"/>
                  </a:cxn>
                  <a:cxn ang="0">
                    <a:pos x="20" y="1"/>
                  </a:cxn>
                  <a:cxn ang="0">
                    <a:pos x="20" y="0"/>
                  </a:cxn>
                  <a:cxn ang="0">
                    <a:pos x="0" y="16"/>
                  </a:cxn>
                </a:cxnLst>
                <a:rect l="0" t="0" r="r" b="b"/>
                <a:pathLst>
                  <a:path w="29" h="28">
                    <a:moveTo>
                      <a:pt x="0" y="16"/>
                    </a:moveTo>
                    <a:lnTo>
                      <a:pt x="0" y="16"/>
                    </a:lnTo>
                    <a:lnTo>
                      <a:pt x="8" y="28"/>
                    </a:lnTo>
                    <a:lnTo>
                      <a:pt x="29" y="13"/>
                    </a:lnTo>
                    <a:lnTo>
                      <a:pt x="20" y="1"/>
                    </a:lnTo>
                    <a:lnTo>
                      <a:pt x="20" y="0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91" name="Freeform 1487"/>
              <p:cNvSpPr>
                <a:spLocks/>
              </p:cNvSpPr>
              <p:nvPr/>
            </p:nvSpPr>
            <p:spPr bwMode="auto">
              <a:xfrm>
                <a:off x="654" y="1113"/>
                <a:ext cx="32" cy="30"/>
              </a:xfrm>
              <a:custGeom>
                <a:avLst/>
                <a:gdLst/>
                <a:ahLst/>
                <a:cxnLst>
                  <a:cxn ang="0">
                    <a:pos x="0" y="12"/>
                  </a:cxn>
                  <a:cxn ang="0">
                    <a:pos x="2" y="15"/>
                  </a:cxn>
                  <a:cxn ang="0">
                    <a:pos x="13" y="29"/>
                  </a:cxn>
                  <a:cxn ang="0">
                    <a:pos x="33" y="13"/>
                  </a:cxn>
                  <a:cxn ang="0">
                    <a:pos x="21" y="0"/>
                  </a:cxn>
                  <a:cxn ang="0">
                    <a:pos x="23" y="3"/>
                  </a:cxn>
                  <a:cxn ang="0">
                    <a:pos x="0" y="12"/>
                  </a:cxn>
                  <a:cxn ang="0">
                    <a:pos x="1" y="14"/>
                  </a:cxn>
                  <a:cxn ang="0">
                    <a:pos x="2" y="15"/>
                  </a:cxn>
                  <a:cxn ang="0">
                    <a:pos x="0" y="12"/>
                  </a:cxn>
                </a:cxnLst>
                <a:rect l="0" t="0" r="r" b="b"/>
                <a:pathLst>
                  <a:path w="33" h="29">
                    <a:moveTo>
                      <a:pt x="0" y="12"/>
                    </a:moveTo>
                    <a:lnTo>
                      <a:pt x="2" y="15"/>
                    </a:lnTo>
                    <a:lnTo>
                      <a:pt x="13" y="29"/>
                    </a:lnTo>
                    <a:lnTo>
                      <a:pt x="33" y="13"/>
                    </a:lnTo>
                    <a:lnTo>
                      <a:pt x="21" y="0"/>
                    </a:lnTo>
                    <a:lnTo>
                      <a:pt x="23" y="3"/>
                    </a:lnTo>
                    <a:lnTo>
                      <a:pt x="0" y="12"/>
                    </a:lnTo>
                    <a:lnTo>
                      <a:pt x="1" y="14"/>
                    </a:lnTo>
                    <a:lnTo>
                      <a:pt x="2" y="15"/>
                    </a:lnTo>
                    <a:lnTo>
                      <a:pt x="0" y="1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92" name="Freeform 1488"/>
              <p:cNvSpPr>
                <a:spLocks/>
              </p:cNvSpPr>
              <p:nvPr/>
            </p:nvSpPr>
            <p:spPr bwMode="auto">
              <a:xfrm>
                <a:off x="654" y="1117"/>
                <a:ext cx="22" cy="12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23" y="0"/>
                  </a:cxn>
                  <a:cxn ang="0">
                    <a:pos x="0" y="9"/>
                  </a:cxn>
                  <a:cxn ang="0">
                    <a:pos x="1" y="11"/>
                  </a:cxn>
                  <a:cxn ang="0">
                    <a:pos x="2" y="12"/>
                  </a:cxn>
                  <a:cxn ang="0">
                    <a:pos x="0" y="9"/>
                  </a:cxn>
                </a:cxnLst>
                <a:rect l="0" t="0" r="r" b="b"/>
                <a:pathLst>
                  <a:path w="23" h="12">
                    <a:moveTo>
                      <a:pt x="0" y="9"/>
                    </a:move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23" y="0"/>
                    </a:lnTo>
                    <a:lnTo>
                      <a:pt x="0" y="9"/>
                    </a:lnTo>
                    <a:lnTo>
                      <a:pt x="1" y="11"/>
                    </a:lnTo>
                    <a:lnTo>
                      <a:pt x="2" y="12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93" name="Freeform 1489"/>
              <p:cNvSpPr>
                <a:spLocks/>
              </p:cNvSpPr>
              <p:nvPr/>
            </p:nvSpPr>
            <p:spPr bwMode="auto">
              <a:xfrm>
                <a:off x="645" y="1091"/>
                <a:ext cx="31" cy="34"/>
              </a:xfrm>
              <a:custGeom>
                <a:avLst/>
                <a:gdLst/>
                <a:ahLst/>
                <a:cxnLst>
                  <a:cxn ang="0">
                    <a:pos x="2" y="17"/>
                  </a:cxn>
                  <a:cxn ang="0">
                    <a:pos x="0" y="13"/>
                  </a:cxn>
                  <a:cxn ang="0">
                    <a:pos x="8" y="34"/>
                  </a:cxn>
                  <a:cxn ang="0">
                    <a:pos x="31" y="25"/>
                  </a:cxn>
                  <a:cxn ang="0">
                    <a:pos x="23" y="4"/>
                  </a:cxn>
                  <a:cxn ang="0">
                    <a:pos x="21" y="0"/>
                  </a:cxn>
                  <a:cxn ang="0">
                    <a:pos x="23" y="4"/>
                  </a:cxn>
                  <a:cxn ang="0">
                    <a:pos x="22" y="2"/>
                  </a:cxn>
                  <a:cxn ang="0">
                    <a:pos x="21" y="0"/>
                  </a:cxn>
                  <a:cxn ang="0">
                    <a:pos x="2" y="17"/>
                  </a:cxn>
                </a:cxnLst>
                <a:rect l="0" t="0" r="r" b="b"/>
                <a:pathLst>
                  <a:path w="31" h="34">
                    <a:moveTo>
                      <a:pt x="2" y="17"/>
                    </a:moveTo>
                    <a:lnTo>
                      <a:pt x="0" y="13"/>
                    </a:lnTo>
                    <a:lnTo>
                      <a:pt x="8" y="34"/>
                    </a:lnTo>
                    <a:lnTo>
                      <a:pt x="31" y="25"/>
                    </a:lnTo>
                    <a:lnTo>
                      <a:pt x="23" y="4"/>
                    </a:lnTo>
                    <a:lnTo>
                      <a:pt x="21" y="0"/>
                    </a:lnTo>
                    <a:lnTo>
                      <a:pt x="23" y="4"/>
                    </a:lnTo>
                    <a:lnTo>
                      <a:pt x="22" y="2"/>
                    </a:lnTo>
                    <a:lnTo>
                      <a:pt x="21" y="0"/>
                    </a:lnTo>
                    <a:lnTo>
                      <a:pt x="2" y="1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94" name="Freeform 1490"/>
              <p:cNvSpPr>
                <a:spLocks/>
              </p:cNvSpPr>
              <p:nvPr/>
            </p:nvSpPr>
            <p:spPr bwMode="auto">
              <a:xfrm>
                <a:off x="633" y="1073"/>
                <a:ext cx="34" cy="36"/>
              </a:xfrm>
              <a:custGeom>
                <a:avLst/>
                <a:gdLst/>
                <a:ahLst/>
                <a:cxnLst>
                  <a:cxn ang="0">
                    <a:pos x="1" y="19"/>
                  </a:cxn>
                  <a:cxn ang="0">
                    <a:pos x="0" y="18"/>
                  </a:cxn>
                  <a:cxn ang="0">
                    <a:pos x="15" y="35"/>
                  </a:cxn>
                  <a:cxn ang="0">
                    <a:pos x="34" y="18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1" y="19"/>
                  </a:cxn>
                </a:cxnLst>
                <a:rect l="0" t="0" r="r" b="b"/>
                <a:pathLst>
                  <a:path w="34" h="35">
                    <a:moveTo>
                      <a:pt x="1" y="19"/>
                    </a:moveTo>
                    <a:lnTo>
                      <a:pt x="0" y="18"/>
                    </a:lnTo>
                    <a:lnTo>
                      <a:pt x="15" y="35"/>
                    </a:lnTo>
                    <a:lnTo>
                      <a:pt x="34" y="18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1" y="1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95" name="Freeform 1491"/>
              <p:cNvSpPr>
                <a:spLocks/>
              </p:cNvSpPr>
              <p:nvPr/>
            </p:nvSpPr>
            <p:spPr bwMode="auto">
              <a:xfrm>
                <a:off x="619" y="1057"/>
                <a:ext cx="31" cy="34"/>
              </a:xfrm>
              <a:custGeom>
                <a:avLst/>
                <a:gdLst/>
                <a:ahLst/>
                <a:cxnLst>
                  <a:cxn ang="0">
                    <a:pos x="6" y="24"/>
                  </a:cxn>
                  <a:cxn ang="0">
                    <a:pos x="0" y="21"/>
                  </a:cxn>
                  <a:cxn ang="0">
                    <a:pos x="14" y="35"/>
                  </a:cxn>
                  <a:cxn ang="0">
                    <a:pos x="31" y="16"/>
                  </a:cxn>
                  <a:cxn ang="0">
                    <a:pos x="17" y="3"/>
                  </a:cxn>
                  <a:cxn ang="0">
                    <a:pos x="11" y="0"/>
                  </a:cxn>
                  <a:cxn ang="0">
                    <a:pos x="17" y="3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6" y="24"/>
                  </a:cxn>
                </a:cxnLst>
                <a:rect l="0" t="0" r="r" b="b"/>
                <a:pathLst>
                  <a:path w="31" h="35">
                    <a:moveTo>
                      <a:pt x="6" y="24"/>
                    </a:moveTo>
                    <a:lnTo>
                      <a:pt x="0" y="21"/>
                    </a:lnTo>
                    <a:lnTo>
                      <a:pt x="14" y="35"/>
                    </a:lnTo>
                    <a:lnTo>
                      <a:pt x="31" y="16"/>
                    </a:lnTo>
                    <a:lnTo>
                      <a:pt x="17" y="3"/>
                    </a:lnTo>
                    <a:lnTo>
                      <a:pt x="11" y="0"/>
                    </a:lnTo>
                    <a:lnTo>
                      <a:pt x="17" y="3"/>
                    </a:lnTo>
                    <a:lnTo>
                      <a:pt x="14" y="1"/>
                    </a:lnTo>
                    <a:lnTo>
                      <a:pt x="11" y="0"/>
                    </a:lnTo>
                    <a:lnTo>
                      <a:pt x="6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96" name="Freeform 1492"/>
              <p:cNvSpPr>
                <a:spLocks/>
              </p:cNvSpPr>
              <p:nvPr/>
            </p:nvSpPr>
            <p:spPr bwMode="auto">
              <a:xfrm>
                <a:off x="625" y="1057"/>
                <a:ext cx="12" cy="24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2" y="12"/>
                  </a:cxn>
                  <a:cxn ang="0">
                    <a:pos x="5" y="0"/>
                  </a:cxn>
                  <a:cxn ang="0">
                    <a:pos x="11" y="3"/>
                  </a:cxn>
                  <a:cxn ang="0">
                    <a:pos x="8" y="1"/>
                  </a:cxn>
                  <a:cxn ang="0">
                    <a:pos x="5" y="0"/>
                  </a:cxn>
                  <a:cxn ang="0">
                    <a:pos x="0" y="24"/>
                  </a:cxn>
                </a:cxnLst>
                <a:rect l="0" t="0" r="r" b="b"/>
                <a:pathLst>
                  <a:path w="11" h="24">
                    <a:moveTo>
                      <a:pt x="0" y="24"/>
                    </a:move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2" y="12"/>
                    </a:lnTo>
                    <a:lnTo>
                      <a:pt x="5" y="0"/>
                    </a:lnTo>
                    <a:lnTo>
                      <a:pt x="11" y="3"/>
                    </a:lnTo>
                    <a:lnTo>
                      <a:pt x="8" y="1"/>
                    </a:lnTo>
                    <a:lnTo>
                      <a:pt x="5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97" name="Freeform 1493"/>
              <p:cNvSpPr>
                <a:spLocks/>
              </p:cNvSpPr>
              <p:nvPr/>
            </p:nvSpPr>
            <p:spPr bwMode="auto">
              <a:xfrm>
                <a:off x="602" y="1053"/>
                <a:ext cx="27" cy="28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5" y="24"/>
                  </a:cxn>
                  <a:cxn ang="0">
                    <a:pos x="22" y="28"/>
                  </a:cxn>
                  <a:cxn ang="0">
                    <a:pos x="27" y="4"/>
                  </a:cxn>
                  <a:cxn ang="0">
                    <a:pos x="9" y="0"/>
                  </a:cxn>
                  <a:cxn ang="0">
                    <a:pos x="14" y="2"/>
                  </a:cxn>
                  <a:cxn ang="0">
                    <a:pos x="0" y="23"/>
                  </a:cxn>
                  <a:cxn ang="0">
                    <a:pos x="2" y="24"/>
                  </a:cxn>
                  <a:cxn ang="0">
                    <a:pos x="5" y="24"/>
                  </a:cxn>
                  <a:cxn ang="0">
                    <a:pos x="0" y="23"/>
                  </a:cxn>
                </a:cxnLst>
                <a:rect l="0" t="0" r="r" b="b"/>
                <a:pathLst>
                  <a:path w="27" h="28">
                    <a:moveTo>
                      <a:pt x="0" y="23"/>
                    </a:moveTo>
                    <a:lnTo>
                      <a:pt x="5" y="24"/>
                    </a:lnTo>
                    <a:lnTo>
                      <a:pt x="22" y="28"/>
                    </a:lnTo>
                    <a:lnTo>
                      <a:pt x="27" y="4"/>
                    </a:lnTo>
                    <a:lnTo>
                      <a:pt x="9" y="0"/>
                    </a:lnTo>
                    <a:lnTo>
                      <a:pt x="14" y="2"/>
                    </a:lnTo>
                    <a:lnTo>
                      <a:pt x="0" y="23"/>
                    </a:lnTo>
                    <a:lnTo>
                      <a:pt x="2" y="24"/>
                    </a:lnTo>
                    <a:lnTo>
                      <a:pt x="5" y="24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98" name="Freeform 1494"/>
              <p:cNvSpPr>
                <a:spLocks/>
              </p:cNvSpPr>
              <p:nvPr/>
            </p:nvSpPr>
            <p:spPr bwMode="auto">
              <a:xfrm>
                <a:off x="589" y="1045"/>
                <a:ext cx="29" cy="30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2" y="21"/>
                  </a:cxn>
                  <a:cxn ang="0">
                    <a:pos x="15" y="30"/>
                  </a:cxn>
                  <a:cxn ang="0">
                    <a:pos x="29" y="9"/>
                  </a:cxn>
                  <a:cxn ang="0">
                    <a:pos x="15" y="0"/>
                  </a:cxn>
                  <a:cxn ang="0">
                    <a:pos x="17" y="1"/>
                  </a:cxn>
                  <a:cxn ang="0">
                    <a:pos x="0" y="20"/>
                  </a:cxn>
                </a:cxnLst>
                <a:rect l="0" t="0" r="r" b="b"/>
                <a:pathLst>
                  <a:path w="29" h="30">
                    <a:moveTo>
                      <a:pt x="0" y="20"/>
                    </a:moveTo>
                    <a:lnTo>
                      <a:pt x="2" y="21"/>
                    </a:lnTo>
                    <a:lnTo>
                      <a:pt x="15" y="30"/>
                    </a:lnTo>
                    <a:lnTo>
                      <a:pt x="29" y="9"/>
                    </a:lnTo>
                    <a:lnTo>
                      <a:pt x="15" y="0"/>
                    </a:lnTo>
                    <a:lnTo>
                      <a:pt x="17" y="1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2999" name="Freeform 1495"/>
              <p:cNvSpPr>
                <a:spLocks/>
              </p:cNvSpPr>
              <p:nvPr/>
            </p:nvSpPr>
            <p:spPr bwMode="auto">
              <a:xfrm>
                <a:off x="570" y="1033"/>
                <a:ext cx="36" cy="32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3" y="18"/>
                  </a:cxn>
                  <a:cxn ang="0">
                    <a:pos x="18" y="32"/>
                  </a:cxn>
                  <a:cxn ang="0">
                    <a:pos x="35" y="13"/>
                  </a:cxn>
                  <a:cxn ang="0">
                    <a:pos x="20" y="0"/>
                  </a:cxn>
                  <a:cxn ang="0">
                    <a:pos x="23" y="5"/>
                  </a:cxn>
                  <a:cxn ang="0">
                    <a:pos x="0" y="14"/>
                  </a:cxn>
                  <a:cxn ang="0">
                    <a:pos x="2" y="17"/>
                  </a:cxn>
                  <a:cxn ang="0">
                    <a:pos x="3" y="18"/>
                  </a:cxn>
                  <a:cxn ang="0">
                    <a:pos x="0" y="14"/>
                  </a:cxn>
                </a:cxnLst>
                <a:rect l="0" t="0" r="r" b="b"/>
                <a:pathLst>
                  <a:path w="35" h="32">
                    <a:moveTo>
                      <a:pt x="0" y="14"/>
                    </a:moveTo>
                    <a:lnTo>
                      <a:pt x="3" y="18"/>
                    </a:lnTo>
                    <a:lnTo>
                      <a:pt x="18" y="32"/>
                    </a:lnTo>
                    <a:lnTo>
                      <a:pt x="35" y="13"/>
                    </a:lnTo>
                    <a:lnTo>
                      <a:pt x="20" y="0"/>
                    </a:lnTo>
                    <a:lnTo>
                      <a:pt x="23" y="5"/>
                    </a:lnTo>
                    <a:lnTo>
                      <a:pt x="0" y="14"/>
                    </a:lnTo>
                    <a:lnTo>
                      <a:pt x="2" y="17"/>
                    </a:lnTo>
                    <a:lnTo>
                      <a:pt x="3" y="18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00" name="Freeform 1496"/>
              <p:cNvSpPr>
                <a:spLocks/>
              </p:cNvSpPr>
              <p:nvPr/>
            </p:nvSpPr>
            <p:spPr bwMode="auto">
              <a:xfrm>
                <a:off x="570" y="1039"/>
                <a:ext cx="24" cy="12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12" y="4"/>
                  </a:cxn>
                  <a:cxn ang="0">
                    <a:pos x="23" y="0"/>
                  </a:cxn>
                  <a:cxn ang="0">
                    <a:pos x="0" y="9"/>
                  </a:cxn>
                  <a:cxn ang="0">
                    <a:pos x="2" y="12"/>
                  </a:cxn>
                  <a:cxn ang="0">
                    <a:pos x="3" y="13"/>
                  </a:cxn>
                  <a:cxn ang="0">
                    <a:pos x="0" y="9"/>
                  </a:cxn>
                </a:cxnLst>
                <a:rect l="0" t="0" r="r" b="b"/>
                <a:pathLst>
                  <a:path w="23" h="13">
                    <a:moveTo>
                      <a:pt x="0" y="9"/>
                    </a:move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12" y="4"/>
                    </a:lnTo>
                    <a:lnTo>
                      <a:pt x="23" y="0"/>
                    </a:lnTo>
                    <a:lnTo>
                      <a:pt x="0" y="9"/>
                    </a:lnTo>
                    <a:lnTo>
                      <a:pt x="2" y="12"/>
                    </a:lnTo>
                    <a:lnTo>
                      <a:pt x="3" y="13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01" name="Freeform 1497"/>
              <p:cNvSpPr>
                <a:spLocks/>
              </p:cNvSpPr>
              <p:nvPr/>
            </p:nvSpPr>
            <p:spPr bwMode="auto">
              <a:xfrm>
                <a:off x="561" y="1017"/>
                <a:ext cx="32" cy="30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0" y="10"/>
                  </a:cxn>
                  <a:cxn ang="0">
                    <a:pos x="9" y="31"/>
                  </a:cxn>
                  <a:cxn ang="0">
                    <a:pos x="32" y="22"/>
                  </a:cxn>
                  <a:cxn ang="0">
                    <a:pos x="23" y="1"/>
                  </a:cxn>
                  <a:cxn ang="0">
                    <a:pos x="23" y="0"/>
                  </a:cxn>
                  <a:cxn ang="0">
                    <a:pos x="0" y="11"/>
                  </a:cxn>
                </a:cxnLst>
                <a:rect l="0" t="0" r="r" b="b"/>
                <a:pathLst>
                  <a:path w="32" h="31">
                    <a:moveTo>
                      <a:pt x="0" y="11"/>
                    </a:moveTo>
                    <a:lnTo>
                      <a:pt x="0" y="10"/>
                    </a:lnTo>
                    <a:lnTo>
                      <a:pt x="9" y="31"/>
                    </a:lnTo>
                    <a:lnTo>
                      <a:pt x="32" y="22"/>
                    </a:lnTo>
                    <a:lnTo>
                      <a:pt x="23" y="1"/>
                    </a:lnTo>
                    <a:lnTo>
                      <a:pt x="23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02" name="Freeform 1498"/>
              <p:cNvSpPr>
                <a:spLocks/>
              </p:cNvSpPr>
              <p:nvPr/>
            </p:nvSpPr>
            <p:spPr bwMode="auto">
              <a:xfrm>
                <a:off x="555" y="997"/>
                <a:ext cx="29" cy="30"/>
              </a:xfrm>
              <a:custGeom>
                <a:avLst/>
                <a:gdLst/>
                <a:ahLst/>
                <a:cxnLst>
                  <a:cxn ang="0">
                    <a:pos x="5" y="21"/>
                  </a:cxn>
                  <a:cxn ang="0">
                    <a:pos x="0" y="16"/>
                  </a:cxn>
                  <a:cxn ang="0">
                    <a:pos x="6" y="30"/>
                  </a:cxn>
                  <a:cxn ang="0">
                    <a:pos x="29" y="19"/>
                  </a:cxn>
                  <a:cxn ang="0">
                    <a:pos x="23" y="5"/>
                  </a:cxn>
                  <a:cxn ang="0">
                    <a:pos x="19" y="0"/>
                  </a:cxn>
                  <a:cxn ang="0">
                    <a:pos x="23" y="5"/>
                  </a:cxn>
                  <a:cxn ang="0">
                    <a:pos x="22" y="3"/>
                  </a:cxn>
                  <a:cxn ang="0">
                    <a:pos x="19" y="0"/>
                  </a:cxn>
                  <a:cxn ang="0">
                    <a:pos x="5" y="21"/>
                  </a:cxn>
                </a:cxnLst>
                <a:rect l="0" t="0" r="r" b="b"/>
                <a:pathLst>
                  <a:path w="29" h="30">
                    <a:moveTo>
                      <a:pt x="5" y="21"/>
                    </a:moveTo>
                    <a:lnTo>
                      <a:pt x="0" y="16"/>
                    </a:lnTo>
                    <a:lnTo>
                      <a:pt x="6" y="30"/>
                    </a:lnTo>
                    <a:lnTo>
                      <a:pt x="29" y="19"/>
                    </a:lnTo>
                    <a:lnTo>
                      <a:pt x="23" y="5"/>
                    </a:lnTo>
                    <a:lnTo>
                      <a:pt x="19" y="0"/>
                    </a:lnTo>
                    <a:lnTo>
                      <a:pt x="23" y="5"/>
                    </a:lnTo>
                    <a:lnTo>
                      <a:pt x="22" y="3"/>
                    </a:lnTo>
                    <a:lnTo>
                      <a:pt x="19" y="0"/>
                    </a:lnTo>
                    <a:lnTo>
                      <a:pt x="5" y="2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03" name="Freeform 1499"/>
              <p:cNvSpPr>
                <a:spLocks/>
              </p:cNvSpPr>
              <p:nvPr/>
            </p:nvSpPr>
            <p:spPr bwMode="auto">
              <a:xfrm>
                <a:off x="548" y="989"/>
                <a:ext cx="26" cy="30"/>
              </a:xfrm>
              <a:custGeom>
                <a:avLst/>
                <a:gdLst/>
                <a:ahLst/>
                <a:cxnLst>
                  <a:cxn ang="0">
                    <a:pos x="8" y="10"/>
                  </a:cxn>
                  <a:cxn ang="0">
                    <a:pos x="0" y="20"/>
                  </a:cxn>
                  <a:cxn ang="0">
                    <a:pos x="12" y="29"/>
                  </a:cxn>
                  <a:cxn ang="0">
                    <a:pos x="26" y="8"/>
                  </a:cxn>
                  <a:cxn ang="0">
                    <a:pos x="15" y="0"/>
                  </a:cxn>
                  <a:cxn ang="0">
                    <a:pos x="8" y="10"/>
                  </a:cxn>
                </a:cxnLst>
                <a:rect l="0" t="0" r="r" b="b"/>
                <a:pathLst>
                  <a:path w="26" h="29">
                    <a:moveTo>
                      <a:pt x="8" y="10"/>
                    </a:moveTo>
                    <a:lnTo>
                      <a:pt x="0" y="20"/>
                    </a:lnTo>
                    <a:lnTo>
                      <a:pt x="12" y="29"/>
                    </a:lnTo>
                    <a:lnTo>
                      <a:pt x="26" y="8"/>
                    </a:lnTo>
                    <a:lnTo>
                      <a:pt x="15" y="0"/>
                    </a:lnTo>
                    <a:lnTo>
                      <a:pt x="8" y="1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04" name="Freeform 1500"/>
              <p:cNvSpPr>
                <a:spLocks/>
              </p:cNvSpPr>
              <p:nvPr/>
            </p:nvSpPr>
            <p:spPr bwMode="auto">
              <a:xfrm>
                <a:off x="667" y="1144"/>
                <a:ext cx="24" cy="26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2" y="22"/>
                  </a:cxn>
                  <a:cxn ang="0">
                    <a:pos x="14" y="27"/>
                  </a:cxn>
                  <a:cxn ang="0">
                    <a:pos x="24" y="5"/>
                  </a:cxn>
                  <a:cxn ang="0">
                    <a:pos x="13" y="0"/>
                  </a:cxn>
                  <a:cxn ang="0">
                    <a:pos x="15" y="1"/>
                  </a:cxn>
                  <a:cxn ang="0">
                    <a:pos x="0" y="21"/>
                  </a:cxn>
                  <a:cxn ang="0">
                    <a:pos x="1" y="22"/>
                  </a:cxn>
                  <a:cxn ang="0">
                    <a:pos x="2" y="22"/>
                  </a:cxn>
                  <a:cxn ang="0">
                    <a:pos x="0" y="21"/>
                  </a:cxn>
                </a:cxnLst>
                <a:rect l="0" t="0" r="r" b="b"/>
                <a:pathLst>
                  <a:path w="24" h="27">
                    <a:moveTo>
                      <a:pt x="0" y="21"/>
                    </a:moveTo>
                    <a:lnTo>
                      <a:pt x="2" y="22"/>
                    </a:lnTo>
                    <a:lnTo>
                      <a:pt x="14" y="27"/>
                    </a:lnTo>
                    <a:lnTo>
                      <a:pt x="24" y="5"/>
                    </a:lnTo>
                    <a:lnTo>
                      <a:pt x="13" y="0"/>
                    </a:lnTo>
                    <a:lnTo>
                      <a:pt x="15" y="1"/>
                    </a:lnTo>
                    <a:lnTo>
                      <a:pt x="0" y="21"/>
                    </a:lnTo>
                    <a:lnTo>
                      <a:pt x="1" y="22"/>
                    </a:lnTo>
                    <a:lnTo>
                      <a:pt x="2" y="22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05" name="Freeform 1501"/>
              <p:cNvSpPr>
                <a:spLocks/>
              </p:cNvSpPr>
              <p:nvPr/>
            </p:nvSpPr>
            <p:spPr bwMode="auto">
              <a:xfrm>
                <a:off x="652" y="1136"/>
                <a:ext cx="29" cy="28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3" y="20"/>
                  </a:cxn>
                  <a:cxn ang="0">
                    <a:pos x="15" y="29"/>
                  </a:cxn>
                  <a:cxn ang="0">
                    <a:pos x="30" y="9"/>
                  </a:cxn>
                  <a:cxn ang="0">
                    <a:pos x="18" y="0"/>
                  </a:cxn>
                  <a:cxn ang="0">
                    <a:pos x="21" y="3"/>
                  </a:cxn>
                  <a:cxn ang="0">
                    <a:pos x="0" y="18"/>
                  </a:cxn>
                  <a:cxn ang="0">
                    <a:pos x="2" y="19"/>
                  </a:cxn>
                  <a:cxn ang="0">
                    <a:pos x="3" y="20"/>
                  </a:cxn>
                  <a:cxn ang="0">
                    <a:pos x="0" y="18"/>
                  </a:cxn>
                </a:cxnLst>
                <a:rect l="0" t="0" r="r" b="b"/>
                <a:pathLst>
                  <a:path w="30" h="29">
                    <a:moveTo>
                      <a:pt x="0" y="18"/>
                    </a:moveTo>
                    <a:lnTo>
                      <a:pt x="3" y="20"/>
                    </a:lnTo>
                    <a:lnTo>
                      <a:pt x="15" y="29"/>
                    </a:lnTo>
                    <a:lnTo>
                      <a:pt x="30" y="9"/>
                    </a:lnTo>
                    <a:lnTo>
                      <a:pt x="18" y="0"/>
                    </a:lnTo>
                    <a:lnTo>
                      <a:pt x="21" y="3"/>
                    </a:lnTo>
                    <a:lnTo>
                      <a:pt x="0" y="18"/>
                    </a:lnTo>
                    <a:lnTo>
                      <a:pt x="2" y="19"/>
                    </a:lnTo>
                    <a:lnTo>
                      <a:pt x="3" y="20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06" name="Freeform 1502"/>
              <p:cNvSpPr>
                <a:spLocks/>
              </p:cNvSpPr>
              <p:nvPr/>
            </p:nvSpPr>
            <p:spPr bwMode="auto">
              <a:xfrm>
                <a:off x="640" y="1124"/>
                <a:ext cx="32" cy="30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1" y="15"/>
                  </a:cxn>
                  <a:cxn ang="0">
                    <a:pos x="12" y="30"/>
                  </a:cxn>
                  <a:cxn ang="0">
                    <a:pos x="33" y="15"/>
                  </a:cxn>
                  <a:cxn ang="0">
                    <a:pos x="22" y="0"/>
                  </a:cxn>
                  <a:cxn ang="0">
                    <a:pos x="23" y="2"/>
                  </a:cxn>
                  <a:cxn ang="0">
                    <a:pos x="0" y="13"/>
                  </a:cxn>
                </a:cxnLst>
                <a:rect l="0" t="0" r="r" b="b"/>
                <a:pathLst>
                  <a:path w="33" h="30">
                    <a:moveTo>
                      <a:pt x="0" y="13"/>
                    </a:moveTo>
                    <a:lnTo>
                      <a:pt x="1" y="15"/>
                    </a:lnTo>
                    <a:lnTo>
                      <a:pt x="12" y="30"/>
                    </a:lnTo>
                    <a:lnTo>
                      <a:pt x="33" y="15"/>
                    </a:lnTo>
                    <a:lnTo>
                      <a:pt x="22" y="0"/>
                    </a:lnTo>
                    <a:lnTo>
                      <a:pt x="23" y="2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07" name="Freeform 1503"/>
              <p:cNvSpPr>
                <a:spLocks/>
              </p:cNvSpPr>
              <p:nvPr/>
            </p:nvSpPr>
            <p:spPr bwMode="auto">
              <a:xfrm>
                <a:off x="640" y="1126"/>
                <a:ext cx="22" cy="10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11" y="6"/>
                  </a:cxn>
                  <a:cxn ang="0">
                    <a:pos x="23" y="0"/>
                  </a:cxn>
                  <a:cxn ang="0">
                    <a:pos x="0" y="11"/>
                  </a:cxn>
                </a:cxnLst>
                <a:rect l="0" t="0" r="r" b="b"/>
                <a:pathLst>
                  <a:path w="23" h="11">
                    <a:moveTo>
                      <a:pt x="0" y="11"/>
                    </a:move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11" y="6"/>
                    </a:lnTo>
                    <a:lnTo>
                      <a:pt x="23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08" name="Freeform 1504"/>
              <p:cNvSpPr>
                <a:spLocks/>
              </p:cNvSpPr>
              <p:nvPr/>
            </p:nvSpPr>
            <p:spPr bwMode="auto">
              <a:xfrm>
                <a:off x="630" y="1109"/>
                <a:ext cx="32" cy="28"/>
              </a:xfrm>
              <a:custGeom>
                <a:avLst/>
                <a:gdLst/>
                <a:ahLst/>
                <a:cxnLst>
                  <a:cxn ang="0">
                    <a:pos x="0" y="10"/>
                  </a:cxn>
                  <a:cxn ang="0">
                    <a:pos x="1" y="11"/>
                  </a:cxn>
                  <a:cxn ang="0">
                    <a:pos x="9" y="28"/>
                  </a:cxn>
                  <a:cxn ang="0">
                    <a:pos x="32" y="17"/>
                  </a:cxn>
                  <a:cxn ang="0">
                    <a:pos x="23" y="0"/>
                  </a:cxn>
                  <a:cxn ang="0">
                    <a:pos x="23" y="1"/>
                  </a:cxn>
                  <a:cxn ang="0">
                    <a:pos x="0" y="10"/>
                  </a:cxn>
                </a:cxnLst>
                <a:rect l="0" t="0" r="r" b="b"/>
                <a:pathLst>
                  <a:path w="32" h="28">
                    <a:moveTo>
                      <a:pt x="0" y="10"/>
                    </a:moveTo>
                    <a:lnTo>
                      <a:pt x="1" y="11"/>
                    </a:lnTo>
                    <a:lnTo>
                      <a:pt x="9" y="28"/>
                    </a:lnTo>
                    <a:lnTo>
                      <a:pt x="32" y="17"/>
                    </a:lnTo>
                    <a:lnTo>
                      <a:pt x="23" y="0"/>
                    </a:lnTo>
                    <a:lnTo>
                      <a:pt x="23" y="1"/>
                    </a:lnTo>
                    <a:lnTo>
                      <a:pt x="0" y="1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09" name="Freeform 1505"/>
              <p:cNvSpPr>
                <a:spLocks/>
              </p:cNvSpPr>
              <p:nvPr/>
            </p:nvSpPr>
            <p:spPr bwMode="auto">
              <a:xfrm>
                <a:off x="625" y="1087"/>
                <a:ext cx="29" cy="32"/>
              </a:xfrm>
              <a:custGeom>
                <a:avLst/>
                <a:gdLst/>
                <a:ahLst/>
                <a:cxnLst>
                  <a:cxn ang="0">
                    <a:pos x="5" y="21"/>
                  </a:cxn>
                  <a:cxn ang="0">
                    <a:pos x="0" y="14"/>
                  </a:cxn>
                  <a:cxn ang="0">
                    <a:pos x="6" y="32"/>
                  </a:cxn>
                  <a:cxn ang="0">
                    <a:pos x="29" y="23"/>
                  </a:cxn>
                  <a:cxn ang="0">
                    <a:pos x="23" y="6"/>
                  </a:cxn>
                  <a:cxn ang="0">
                    <a:pos x="19" y="0"/>
                  </a:cxn>
                  <a:cxn ang="0">
                    <a:pos x="23" y="6"/>
                  </a:cxn>
                  <a:cxn ang="0">
                    <a:pos x="22" y="2"/>
                  </a:cxn>
                  <a:cxn ang="0">
                    <a:pos x="19" y="0"/>
                  </a:cxn>
                  <a:cxn ang="0">
                    <a:pos x="5" y="21"/>
                  </a:cxn>
                </a:cxnLst>
                <a:rect l="0" t="0" r="r" b="b"/>
                <a:pathLst>
                  <a:path w="29" h="32">
                    <a:moveTo>
                      <a:pt x="5" y="21"/>
                    </a:moveTo>
                    <a:lnTo>
                      <a:pt x="0" y="14"/>
                    </a:lnTo>
                    <a:lnTo>
                      <a:pt x="6" y="32"/>
                    </a:lnTo>
                    <a:lnTo>
                      <a:pt x="29" y="23"/>
                    </a:lnTo>
                    <a:lnTo>
                      <a:pt x="23" y="6"/>
                    </a:lnTo>
                    <a:lnTo>
                      <a:pt x="19" y="0"/>
                    </a:lnTo>
                    <a:lnTo>
                      <a:pt x="23" y="6"/>
                    </a:lnTo>
                    <a:lnTo>
                      <a:pt x="22" y="2"/>
                    </a:lnTo>
                    <a:lnTo>
                      <a:pt x="19" y="0"/>
                    </a:lnTo>
                    <a:lnTo>
                      <a:pt x="5" y="2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10" name="Freeform 1506"/>
              <p:cNvSpPr>
                <a:spLocks/>
              </p:cNvSpPr>
              <p:nvPr/>
            </p:nvSpPr>
            <p:spPr bwMode="auto">
              <a:xfrm>
                <a:off x="613" y="1073"/>
                <a:ext cx="32" cy="36"/>
              </a:xfrm>
              <a:custGeom>
                <a:avLst/>
                <a:gdLst/>
                <a:ahLst/>
                <a:cxnLst>
                  <a:cxn ang="0">
                    <a:pos x="4" y="24"/>
                  </a:cxn>
                  <a:cxn ang="0">
                    <a:pos x="0" y="23"/>
                  </a:cxn>
                  <a:cxn ang="0">
                    <a:pos x="17" y="34"/>
                  </a:cxn>
                  <a:cxn ang="0">
                    <a:pos x="31" y="13"/>
                  </a:cxn>
                  <a:cxn ang="0">
                    <a:pos x="14" y="2"/>
                  </a:cxn>
                  <a:cxn ang="0">
                    <a:pos x="9" y="0"/>
                  </a:cxn>
                  <a:cxn ang="0">
                    <a:pos x="14" y="2"/>
                  </a:cxn>
                  <a:cxn ang="0">
                    <a:pos x="11" y="0"/>
                  </a:cxn>
                  <a:cxn ang="0">
                    <a:pos x="9" y="0"/>
                  </a:cxn>
                  <a:cxn ang="0">
                    <a:pos x="4" y="24"/>
                  </a:cxn>
                </a:cxnLst>
                <a:rect l="0" t="0" r="r" b="b"/>
                <a:pathLst>
                  <a:path w="31" h="34">
                    <a:moveTo>
                      <a:pt x="4" y="24"/>
                    </a:moveTo>
                    <a:lnTo>
                      <a:pt x="0" y="23"/>
                    </a:lnTo>
                    <a:lnTo>
                      <a:pt x="17" y="34"/>
                    </a:lnTo>
                    <a:lnTo>
                      <a:pt x="31" y="13"/>
                    </a:lnTo>
                    <a:lnTo>
                      <a:pt x="14" y="2"/>
                    </a:lnTo>
                    <a:lnTo>
                      <a:pt x="9" y="0"/>
                    </a:lnTo>
                    <a:lnTo>
                      <a:pt x="14" y="2"/>
                    </a:lnTo>
                    <a:lnTo>
                      <a:pt x="11" y="0"/>
                    </a:lnTo>
                    <a:lnTo>
                      <a:pt x="9" y="0"/>
                    </a:lnTo>
                    <a:lnTo>
                      <a:pt x="4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11" name="Freeform 1507"/>
              <p:cNvSpPr>
                <a:spLocks/>
              </p:cNvSpPr>
              <p:nvPr/>
            </p:nvSpPr>
            <p:spPr bwMode="auto">
              <a:xfrm>
                <a:off x="616" y="1073"/>
                <a:ext cx="10" cy="26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3" y="12"/>
                  </a:cxn>
                  <a:cxn ang="0">
                    <a:pos x="5" y="0"/>
                  </a:cxn>
                  <a:cxn ang="0">
                    <a:pos x="10" y="2"/>
                  </a:cxn>
                  <a:cxn ang="0">
                    <a:pos x="7" y="0"/>
                  </a:cxn>
                  <a:cxn ang="0">
                    <a:pos x="5" y="0"/>
                  </a:cxn>
                  <a:cxn ang="0">
                    <a:pos x="0" y="24"/>
                  </a:cxn>
                </a:cxnLst>
                <a:rect l="0" t="0" r="r" b="b"/>
                <a:pathLst>
                  <a:path w="10" h="24">
                    <a:moveTo>
                      <a:pt x="0" y="24"/>
                    </a:move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3" y="12"/>
                    </a:lnTo>
                    <a:lnTo>
                      <a:pt x="5" y="0"/>
                    </a:lnTo>
                    <a:lnTo>
                      <a:pt x="10" y="2"/>
                    </a:lnTo>
                    <a:lnTo>
                      <a:pt x="7" y="0"/>
                    </a:lnTo>
                    <a:lnTo>
                      <a:pt x="5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12" name="Freeform 1508"/>
              <p:cNvSpPr>
                <a:spLocks/>
              </p:cNvSpPr>
              <p:nvPr/>
            </p:nvSpPr>
            <p:spPr bwMode="auto">
              <a:xfrm>
                <a:off x="596" y="1069"/>
                <a:ext cx="27" cy="30"/>
              </a:xfrm>
              <a:custGeom>
                <a:avLst/>
                <a:gdLst/>
                <a:ahLst/>
                <a:cxnLst>
                  <a:cxn ang="0">
                    <a:pos x="1" y="25"/>
                  </a:cxn>
                  <a:cxn ang="0">
                    <a:pos x="0" y="25"/>
                  </a:cxn>
                  <a:cxn ang="0">
                    <a:pos x="20" y="28"/>
                  </a:cxn>
                  <a:cxn ang="0">
                    <a:pos x="25" y="4"/>
                  </a:cxn>
                  <a:cxn ang="0">
                    <a:pos x="5" y="0"/>
                  </a:cxn>
                  <a:cxn ang="0">
                    <a:pos x="5" y="0"/>
                  </a:cxn>
                  <a:cxn ang="0">
                    <a:pos x="1" y="25"/>
                  </a:cxn>
                </a:cxnLst>
                <a:rect l="0" t="0" r="r" b="b"/>
                <a:pathLst>
                  <a:path w="25" h="28">
                    <a:moveTo>
                      <a:pt x="1" y="25"/>
                    </a:moveTo>
                    <a:lnTo>
                      <a:pt x="0" y="25"/>
                    </a:lnTo>
                    <a:lnTo>
                      <a:pt x="20" y="28"/>
                    </a:lnTo>
                    <a:lnTo>
                      <a:pt x="25" y="4"/>
                    </a:lnTo>
                    <a:lnTo>
                      <a:pt x="5" y="0"/>
                    </a:lnTo>
                    <a:lnTo>
                      <a:pt x="5" y="0"/>
                    </a:lnTo>
                    <a:lnTo>
                      <a:pt x="1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323" name="Group 1509"/>
            <p:cNvGrpSpPr>
              <a:grpSpLocks/>
            </p:cNvGrpSpPr>
            <p:nvPr/>
          </p:nvGrpSpPr>
          <p:grpSpPr bwMode="auto">
            <a:xfrm>
              <a:off x="549" y="851"/>
              <a:ext cx="635" cy="766"/>
              <a:chOff x="549" y="851"/>
              <a:chExt cx="635" cy="766"/>
            </a:xfrm>
          </p:grpSpPr>
          <p:sp>
            <p:nvSpPr>
              <p:cNvPr id="23014" name="Freeform 1510"/>
              <p:cNvSpPr>
                <a:spLocks/>
              </p:cNvSpPr>
              <p:nvPr/>
            </p:nvSpPr>
            <p:spPr bwMode="auto">
              <a:xfrm>
                <a:off x="577" y="1069"/>
                <a:ext cx="24" cy="26"/>
              </a:xfrm>
              <a:custGeom>
                <a:avLst/>
                <a:gdLst/>
                <a:ahLst/>
                <a:cxnLst>
                  <a:cxn ang="0">
                    <a:pos x="0" y="23"/>
                  </a:cxn>
                  <a:cxn ang="0">
                    <a:pos x="4" y="25"/>
                  </a:cxn>
                  <a:cxn ang="0">
                    <a:pos x="21" y="27"/>
                  </a:cxn>
                  <a:cxn ang="0">
                    <a:pos x="25" y="2"/>
                  </a:cxn>
                  <a:cxn ang="0">
                    <a:pos x="8" y="0"/>
                  </a:cxn>
                  <a:cxn ang="0">
                    <a:pos x="12" y="1"/>
                  </a:cxn>
                  <a:cxn ang="0">
                    <a:pos x="0" y="23"/>
                  </a:cxn>
                  <a:cxn ang="0">
                    <a:pos x="2" y="24"/>
                  </a:cxn>
                  <a:cxn ang="0">
                    <a:pos x="4" y="25"/>
                  </a:cxn>
                  <a:cxn ang="0">
                    <a:pos x="0" y="23"/>
                  </a:cxn>
                </a:cxnLst>
                <a:rect l="0" t="0" r="r" b="b"/>
                <a:pathLst>
                  <a:path w="25" h="27">
                    <a:moveTo>
                      <a:pt x="0" y="23"/>
                    </a:moveTo>
                    <a:lnTo>
                      <a:pt x="4" y="25"/>
                    </a:lnTo>
                    <a:lnTo>
                      <a:pt x="21" y="27"/>
                    </a:lnTo>
                    <a:lnTo>
                      <a:pt x="25" y="2"/>
                    </a:lnTo>
                    <a:lnTo>
                      <a:pt x="8" y="0"/>
                    </a:lnTo>
                    <a:lnTo>
                      <a:pt x="12" y="1"/>
                    </a:lnTo>
                    <a:lnTo>
                      <a:pt x="0" y="23"/>
                    </a:lnTo>
                    <a:lnTo>
                      <a:pt x="2" y="24"/>
                    </a:lnTo>
                    <a:lnTo>
                      <a:pt x="4" y="25"/>
                    </a:lnTo>
                    <a:lnTo>
                      <a:pt x="0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15" name="Freeform 1511"/>
              <p:cNvSpPr>
                <a:spLocks/>
              </p:cNvSpPr>
              <p:nvPr/>
            </p:nvSpPr>
            <p:spPr bwMode="auto">
              <a:xfrm>
                <a:off x="563" y="1063"/>
                <a:ext cx="26" cy="28"/>
              </a:xfrm>
              <a:custGeom>
                <a:avLst/>
                <a:gdLst/>
                <a:ahLst/>
                <a:cxnLst>
                  <a:cxn ang="0">
                    <a:pos x="0" y="21"/>
                  </a:cxn>
                  <a:cxn ang="0">
                    <a:pos x="2" y="22"/>
                  </a:cxn>
                  <a:cxn ang="0">
                    <a:pos x="13" y="28"/>
                  </a:cxn>
                  <a:cxn ang="0">
                    <a:pos x="25" y="6"/>
                  </a:cxn>
                  <a:cxn ang="0">
                    <a:pos x="14" y="0"/>
                  </a:cxn>
                  <a:cxn ang="0">
                    <a:pos x="15" y="1"/>
                  </a:cxn>
                  <a:cxn ang="0">
                    <a:pos x="0" y="21"/>
                  </a:cxn>
                  <a:cxn ang="0">
                    <a:pos x="1" y="21"/>
                  </a:cxn>
                  <a:cxn ang="0">
                    <a:pos x="2" y="22"/>
                  </a:cxn>
                  <a:cxn ang="0">
                    <a:pos x="0" y="21"/>
                  </a:cxn>
                </a:cxnLst>
                <a:rect l="0" t="0" r="r" b="b"/>
                <a:pathLst>
                  <a:path w="25" h="28">
                    <a:moveTo>
                      <a:pt x="0" y="21"/>
                    </a:moveTo>
                    <a:lnTo>
                      <a:pt x="2" y="22"/>
                    </a:lnTo>
                    <a:lnTo>
                      <a:pt x="13" y="28"/>
                    </a:lnTo>
                    <a:lnTo>
                      <a:pt x="25" y="6"/>
                    </a:lnTo>
                    <a:lnTo>
                      <a:pt x="14" y="0"/>
                    </a:lnTo>
                    <a:lnTo>
                      <a:pt x="15" y="1"/>
                    </a:lnTo>
                    <a:lnTo>
                      <a:pt x="0" y="21"/>
                    </a:lnTo>
                    <a:lnTo>
                      <a:pt x="1" y="21"/>
                    </a:lnTo>
                    <a:lnTo>
                      <a:pt x="2" y="22"/>
                    </a:lnTo>
                    <a:lnTo>
                      <a:pt x="0" y="2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16" name="Freeform 1512"/>
              <p:cNvSpPr>
                <a:spLocks/>
              </p:cNvSpPr>
              <p:nvPr/>
            </p:nvSpPr>
            <p:spPr bwMode="auto">
              <a:xfrm>
                <a:off x="563" y="1065"/>
                <a:ext cx="15" cy="20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8" y="10"/>
                  </a:cxn>
                  <a:cxn ang="0">
                    <a:pos x="15" y="0"/>
                  </a:cxn>
                  <a:cxn ang="0">
                    <a:pos x="0" y="20"/>
                  </a:cxn>
                  <a:cxn ang="0">
                    <a:pos x="1" y="20"/>
                  </a:cxn>
                  <a:cxn ang="0">
                    <a:pos x="2" y="21"/>
                  </a:cxn>
                  <a:cxn ang="0">
                    <a:pos x="0" y="20"/>
                  </a:cxn>
                </a:cxnLst>
                <a:rect l="0" t="0" r="r" b="b"/>
                <a:pathLst>
                  <a:path w="15" h="21">
                    <a:moveTo>
                      <a:pt x="0" y="20"/>
                    </a:move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8" y="10"/>
                    </a:lnTo>
                    <a:lnTo>
                      <a:pt x="15" y="0"/>
                    </a:lnTo>
                    <a:lnTo>
                      <a:pt x="0" y="20"/>
                    </a:lnTo>
                    <a:lnTo>
                      <a:pt x="1" y="20"/>
                    </a:lnTo>
                    <a:lnTo>
                      <a:pt x="2" y="21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17" name="Freeform 1513"/>
              <p:cNvSpPr>
                <a:spLocks/>
              </p:cNvSpPr>
              <p:nvPr/>
            </p:nvSpPr>
            <p:spPr bwMode="auto">
              <a:xfrm>
                <a:off x="553" y="1059"/>
                <a:ext cx="27" cy="26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4" y="20"/>
                  </a:cxn>
                  <a:cxn ang="0">
                    <a:pos x="10" y="25"/>
                  </a:cxn>
                  <a:cxn ang="0">
                    <a:pos x="25" y="5"/>
                  </a:cxn>
                  <a:cxn ang="0">
                    <a:pos x="19" y="0"/>
                  </a:cxn>
                  <a:cxn ang="0">
                    <a:pos x="24" y="6"/>
                  </a:cxn>
                  <a:cxn ang="0">
                    <a:pos x="0" y="14"/>
                  </a:cxn>
                  <a:cxn ang="0">
                    <a:pos x="1" y="18"/>
                  </a:cxn>
                  <a:cxn ang="0">
                    <a:pos x="4" y="20"/>
                  </a:cxn>
                  <a:cxn ang="0">
                    <a:pos x="0" y="14"/>
                  </a:cxn>
                </a:cxnLst>
                <a:rect l="0" t="0" r="r" b="b"/>
                <a:pathLst>
                  <a:path w="25" h="25">
                    <a:moveTo>
                      <a:pt x="0" y="14"/>
                    </a:moveTo>
                    <a:lnTo>
                      <a:pt x="4" y="20"/>
                    </a:lnTo>
                    <a:lnTo>
                      <a:pt x="10" y="25"/>
                    </a:lnTo>
                    <a:lnTo>
                      <a:pt x="25" y="5"/>
                    </a:lnTo>
                    <a:lnTo>
                      <a:pt x="19" y="0"/>
                    </a:lnTo>
                    <a:lnTo>
                      <a:pt x="24" y="6"/>
                    </a:lnTo>
                    <a:lnTo>
                      <a:pt x="0" y="14"/>
                    </a:lnTo>
                    <a:lnTo>
                      <a:pt x="1" y="18"/>
                    </a:lnTo>
                    <a:lnTo>
                      <a:pt x="4" y="2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18" name="Freeform 1514"/>
              <p:cNvSpPr>
                <a:spLocks/>
              </p:cNvSpPr>
              <p:nvPr/>
            </p:nvSpPr>
            <p:spPr bwMode="auto">
              <a:xfrm>
                <a:off x="549" y="1057"/>
                <a:ext cx="27" cy="16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" y="7"/>
                  </a:cxn>
                  <a:cxn ang="0">
                    <a:pos x="4" y="16"/>
                  </a:cxn>
                  <a:cxn ang="0">
                    <a:pos x="28" y="8"/>
                  </a:cxn>
                  <a:cxn ang="0">
                    <a:pos x="25" y="0"/>
                  </a:cxn>
                  <a:cxn ang="0">
                    <a:pos x="25" y="3"/>
                  </a:cxn>
                  <a:cxn ang="0">
                    <a:pos x="0" y="3"/>
                  </a:cxn>
                  <a:cxn ang="0">
                    <a:pos x="0" y="5"/>
                  </a:cxn>
                  <a:cxn ang="0">
                    <a:pos x="1" y="7"/>
                  </a:cxn>
                  <a:cxn ang="0">
                    <a:pos x="0" y="3"/>
                  </a:cxn>
                </a:cxnLst>
                <a:rect l="0" t="0" r="r" b="b"/>
                <a:pathLst>
                  <a:path w="28" h="16">
                    <a:moveTo>
                      <a:pt x="0" y="3"/>
                    </a:moveTo>
                    <a:lnTo>
                      <a:pt x="1" y="7"/>
                    </a:lnTo>
                    <a:lnTo>
                      <a:pt x="4" y="16"/>
                    </a:lnTo>
                    <a:lnTo>
                      <a:pt x="28" y="8"/>
                    </a:lnTo>
                    <a:lnTo>
                      <a:pt x="25" y="0"/>
                    </a:lnTo>
                    <a:lnTo>
                      <a:pt x="25" y="3"/>
                    </a:lnTo>
                    <a:lnTo>
                      <a:pt x="0" y="3"/>
                    </a:lnTo>
                    <a:lnTo>
                      <a:pt x="0" y="5"/>
                    </a:lnTo>
                    <a:lnTo>
                      <a:pt x="1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19" name="Freeform 1515"/>
              <p:cNvSpPr>
                <a:spLocks/>
              </p:cNvSpPr>
              <p:nvPr/>
            </p:nvSpPr>
            <p:spPr bwMode="auto">
              <a:xfrm>
                <a:off x="549" y="1053"/>
                <a:ext cx="26" cy="8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0" y="0"/>
                  </a:cxn>
                  <a:cxn ang="0">
                    <a:pos x="0" y="8"/>
                  </a:cxn>
                  <a:cxn ang="0">
                    <a:pos x="25" y="8"/>
                  </a:cxn>
                  <a:cxn ang="0">
                    <a:pos x="25" y="0"/>
                  </a:cxn>
                  <a:cxn ang="0">
                    <a:pos x="13" y="0"/>
                  </a:cxn>
                </a:cxnLst>
                <a:rect l="0" t="0" r="r" b="b"/>
                <a:pathLst>
                  <a:path w="25" h="8">
                    <a:moveTo>
                      <a:pt x="13" y="0"/>
                    </a:moveTo>
                    <a:lnTo>
                      <a:pt x="0" y="0"/>
                    </a:lnTo>
                    <a:lnTo>
                      <a:pt x="0" y="8"/>
                    </a:lnTo>
                    <a:lnTo>
                      <a:pt x="25" y="8"/>
                    </a:lnTo>
                    <a:lnTo>
                      <a:pt x="25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20" name="Freeform 1516"/>
              <p:cNvSpPr>
                <a:spLocks/>
              </p:cNvSpPr>
              <p:nvPr/>
            </p:nvSpPr>
            <p:spPr bwMode="auto">
              <a:xfrm>
                <a:off x="657" y="1156"/>
                <a:ext cx="22" cy="30"/>
              </a:xfrm>
              <a:custGeom>
                <a:avLst/>
                <a:gdLst/>
                <a:ahLst/>
                <a:cxnLst>
                  <a:cxn ang="0">
                    <a:pos x="2" y="24"/>
                  </a:cxn>
                  <a:cxn ang="0">
                    <a:pos x="0" y="24"/>
                  </a:cxn>
                  <a:cxn ang="0">
                    <a:pos x="12" y="30"/>
                  </a:cxn>
                  <a:cxn ang="0">
                    <a:pos x="23" y="7"/>
                  </a:cxn>
                  <a:cxn ang="0">
                    <a:pos x="11" y="1"/>
                  </a:cxn>
                  <a:cxn ang="0">
                    <a:pos x="9" y="0"/>
                  </a:cxn>
                  <a:cxn ang="0">
                    <a:pos x="11" y="1"/>
                  </a:cxn>
                  <a:cxn ang="0">
                    <a:pos x="10" y="1"/>
                  </a:cxn>
                  <a:cxn ang="0">
                    <a:pos x="9" y="0"/>
                  </a:cxn>
                  <a:cxn ang="0">
                    <a:pos x="2" y="24"/>
                  </a:cxn>
                </a:cxnLst>
                <a:rect l="0" t="0" r="r" b="b"/>
                <a:pathLst>
                  <a:path w="23" h="30">
                    <a:moveTo>
                      <a:pt x="2" y="24"/>
                    </a:moveTo>
                    <a:lnTo>
                      <a:pt x="0" y="24"/>
                    </a:lnTo>
                    <a:lnTo>
                      <a:pt x="12" y="30"/>
                    </a:lnTo>
                    <a:lnTo>
                      <a:pt x="23" y="7"/>
                    </a:lnTo>
                    <a:lnTo>
                      <a:pt x="11" y="1"/>
                    </a:lnTo>
                    <a:lnTo>
                      <a:pt x="9" y="0"/>
                    </a:lnTo>
                    <a:lnTo>
                      <a:pt x="11" y="1"/>
                    </a:lnTo>
                    <a:lnTo>
                      <a:pt x="10" y="1"/>
                    </a:lnTo>
                    <a:lnTo>
                      <a:pt x="9" y="0"/>
                    </a:lnTo>
                    <a:lnTo>
                      <a:pt x="2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21" name="Freeform 1517"/>
              <p:cNvSpPr>
                <a:spLocks/>
              </p:cNvSpPr>
              <p:nvPr/>
            </p:nvSpPr>
            <p:spPr bwMode="auto">
              <a:xfrm>
                <a:off x="635" y="1150"/>
                <a:ext cx="32" cy="30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6" y="24"/>
                  </a:cxn>
                  <a:cxn ang="0">
                    <a:pos x="23" y="29"/>
                  </a:cxn>
                  <a:cxn ang="0">
                    <a:pos x="30" y="5"/>
                  </a:cxn>
                  <a:cxn ang="0">
                    <a:pos x="13" y="0"/>
                  </a:cxn>
                  <a:cxn ang="0">
                    <a:pos x="19" y="5"/>
                  </a:cxn>
                  <a:cxn ang="0">
                    <a:pos x="0" y="20"/>
                  </a:cxn>
                  <a:cxn ang="0">
                    <a:pos x="2" y="23"/>
                  </a:cxn>
                  <a:cxn ang="0">
                    <a:pos x="6" y="24"/>
                  </a:cxn>
                  <a:cxn ang="0">
                    <a:pos x="0" y="20"/>
                  </a:cxn>
                </a:cxnLst>
                <a:rect l="0" t="0" r="r" b="b"/>
                <a:pathLst>
                  <a:path w="30" h="29">
                    <a:moveTo>
                      <a:pt x="0" y="20"/>
                    </a:moveTo>
                    <a:lnTo>
                      <a:pt x="6" y="24"/>
                    </a:lnTo>
                    <a:lnTo>
                      <a:pt x="23" y="29"/>
                    </a:lnTo>
                    <a:lnTo>
                      <a:pt x="30" y="5"/>
                    </a:lnTo>
                    <a:lnTo>
                      <a:pt x="13" y="0"/>
                    </a:lnTo>
                    <a:lnTo>
                      <a:pt x="19" y="5"/>
                    </a:lnTo>
                    <a:lnTo>
                      <a:pt x="0" y="20"/>
                    </a:lnTo>
                    <a:lnTo>
                      <a:pt x="2" y="23"/>
                    </a:lnTo>
                    <a:lnTo>
                      <a:pt x="6" y="24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22" name="Freeform 1518"/>
              <p:cNvSpPr>
                <a:spLocks/>
              </p:cNvSpPr>
              <p:nvPr/>
            </p:nvSpPr>
            <p:spPr bwMode="auto">
              <a:xfrm>
                <a:off x="623" y="1140"/>
                <a:ext cx="32" cy="30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1" y="15"/>
                  </a:cxn>
                  <a:cxn ang="0">
                    <a:pos x="13" y="30"/>
                  </a:cxn>
                  <a:cxn ang="0">
                    <a:pos x="32" y="15"/>
                  </a:cxn>
                  <a:cxn ang="0">
                    <a:pos x="21" y="0"/>
                  </a:cxn>
                  <a:cxn ang="0">
                    <a:pos x="22" y="1"/>
                  </a:cxn>
                  <a:cxn ang="0">
                    <a:pos x="0" y="14"/>
                  </a:cxn>
                </a:cxnLst>
                <a:rect l="0" t="0" r="r" b="b"/>
                <a:pathLst>
                  <a:path w="32" h="30">
                    <a:moveTo>
                      <a:pt x="0" y="14"/>
                    </a:moveTo>
                    <a:lnTo>
                      <a:pt x="1" y="15"/>
                    </a:lnTo>
                    <a:lnTo>
                      <a:pt x="13" y="30"/>
                    </a:lnTo>
                    <a:lnTo>
                      <a:pt x="32" y="15"/>
                    </a:lnTo>
                    <a:lnTo>
                      <a:pt x="21" y="0"/>
                    </a:lnTo>
                    <a:lnTo>
                      <a:pt x="22" y="1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23" name="Freeform 1519"/>
              <p:cNvSpPr>
                <a:spLocks/>
              </p:cNvSpPr>
              <p:nvPr/>
            </p:nvSpPr>
            <p:spPr bwMode="auto">
              <a:xfrm>
                <a:off x="623" y="1142"/>
                <a:ext cx="22" cy="12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11" y="7"/>
                  </a:cxn>
                  <a:cxn ang="0">
                    <a:pos x="22" y="0"/>
                  </a:cxn>
                  <a:cxn ang="0">
                    <a:pos x="0" y="13"/>
                  </a:cxn>
                </a:cxnLst>
                <a:rect l="0" t="0" r="r" b="b"/>
                <a:pathLst>
                  <a:path w="22" h="13">
                    <a:moveTo>
                      <a:pt x="0" y="13"/>
                    </a:moveTo>
                    <a:lnTo>
                      <a:pt x="11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11" y="7"/>
                    </a:lnTo>
                    <a:lnTo>
                      <a:pt x="22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24" name="Freeform 1520"/>
              <p:cNvSpPr>
                <a:spLocks/>
              </p:cNvSpPr>
              <p:nvPr/>
            </p:nvSpPr>
            <p:spPr bwMode="auto">
              <a:xfrm>
                <a:off x="614" y="1126"/>
                <a:ext cx="31" cy="28"/>
              </a:xfrm>
              <a:custGeom>
                <a:avLst/>
                <a:gdLst/>
                <a:ahLst/>
                <a:cxnLst>
                  <a:cxn ang="0">
                    <a:pos x="1" y="16"/>
                  </a:cxn>
                  <a:cxn ang="0">
                    <a:pos x="0" y="15"/>
                  </a:cxn>
                  <a:cxn ang="0">
                    <a:pos x="8" y="29"/>
                  </a:cxn>
                  <a:cxn ang="0">
                    <a:pos x="30" y="16"/>
                  </a:cxn>
                  <a:cxn ang="0">
                    <a:pos x="21" y="2"/>
                  </a:cxn>
                  <a:cxn ang="0">
                    <a:pos x="20" y="0"/>
                  </a:cxn>
                  <a:cxn ang="0">
                    <a:pos x="1" y="16"/>
                  </a:cxn>
                </a:cxnLst>
                <a:rect l="0" t="0" r="r" b="b"/>
                <a:pathLst>
                  <a:path w="30" h="29">
                    <a:moveTo>
                      <a:pt x="1" y="16"/>
                    </a:moveTo>
                    <a:lnTo>
                      <a:pt x="0" y="15"/>
                    </a:lnTo>
                    <a:lnTo>
                      <a:pt x="8" y="29"/>
                    </a:lnTo>
                    <a:lnTo>
                      <a:pt x="30" y="16"/>
                    </a:lnTo>
                    <a:lnTo>
                      <a:pt x="21" y="2"/>
                    </a:lnTo>
                    <a:lnTo>
                      <a:pt x="20" y="0"/>
                    </a:lnTo>
                    <a:lnTo>
                      <a:pt x="1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25" name="Freeform 1521"/>
              <p:cNvSpPr>
                <a:spLocks/>
              </p:cNvSpPr>
              <p:nvPr/>
            </p:nvSpPr>
            <p:spPr bwMode="auto">
              <a:xfrm>
                <a:off x="606" y="1113"/>
                <a:ext cx="29" cy="30"/>
              </a:xfrm>
              <a:custGeom>
                <a:avLst/>
                <a:gdLst/>
                <a:ahLst/>
                <a:cxnLst>
                  <a:cxn ang="0">
                    <a:pos x="2" y="20"/>
                  </a:cxn>
                  <a:cxn ang="0">
                    <a:pos x="0" y="18"/>
                  </a:cxn>
                  <a:cxn ang="0">
                    <a:pos x="9" y="29"/>
                  </a:cxn>
                  <a:cxn ang="0">
                    <a:pos x="28" y="13"/>
                  </a:cxn>
                  <a:cxn ang="0">
                    <a:pos x="20" y="2"/>
                  </a:cxn>
                  <a:cxn ang="0">
                    <a:pos x="18" y="0"/>
                  </a:cxn>
                  <a:cxn ang="0">
                    <a:pos x="20" y="2"/>
                  </a:cxn>
                  <a:cxn ang="0">
                    <a:pos x="19" y="1"/>
                  </a:cxn>
                  <a:cxn ang="0">
                    <a:pos x="18" y="0"/>
                  </a:cxn>
                  <a:cxn ang="0">
                    <a:pos x="2" y="20"/>
                  </a:cxn>
                </a:cxnLst>
                <a:rect l="0" t="0" r="r" b="b"/>
                <a:pathLst>
                  <a:path w="28" h="29">
                    <a:moveTo>
                      <a:pt x="2" y="20"/>
                    </a:moveTo>
                    <a:lnTo>
                      <a:pt x="0" y="18"/>
                    </a:lnTo>
                    <a:lnTo>
                      <a:pt x="9" y="29"/>
                    </a:lnTo>
                    <a:lnTo>
                      <a:pt x="28" y="13"/>
                    </a:lnTo>
                    <a:lnTo>
                      <a:pt x="20" y="2"/>
                    </a:lnTo>
                    <a:lnTo>
                      <a:pt x="18" y="0"/>
                    </a:lnTo>
                    <a:lnTo>
                      <a:pt x="20" y="2"/>
                    </a:lnTo>
                    <a:lnTo>
                      <a:pt x="19" y="1"/>
                    </a:lnTo>
                    <a:lnTo>
                      <a:pt x="18" y="0"/>
                    </a:lnTo>
                    <a:lnTo>
                      <a:pt x="2" y="2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26" name="Freeform 1522"/>
              <p:cNvSpPr>
                <a:spLocks/>
              </p:cNvSpPr>
              <p:nvPr/>
            </p:nvSpPr>
            <p:spPr bwMode="auto">
              <a:xfrm>
                <a:off x="597" y="1103"/>
                <a:ext cx="27" cy="30"/>
              </a:xfrm>
              <a:custGeom>
                <a:avLst/>
                <a:gdLst/>
                <a:ahLst/>
                <a:cxnLst>
                  <a:cxn ang="0">
                    <a:pos x="2" y="22"/>
                  </a:cxn>
                  <a:cxn ang="0">
                    <a:pos x="0" y="21"/>
                  </a:cxn>
                  <a:cxn ang="0">
                    <a:pos x="11" y="30"/>
                  </a:cxn>
                  <a:cxn ang="0">
                    <a:pos x="27" y="10"/>
                  </a:cxn>
                  <a:cxn ang="0">
                    <a:pos x="16" y="2"/>
                  </a:cxn>
                  <a:cxn ang="0">
                    <a:pos x="13" y="0"/>
                  </a:cxn>
                  <a:cxn ang="0">
                    <a:pos x="16" y="2"/>
                  </a:cxn>
                  <a:cxn ang="0">
                    <a:pos x="14" y="1"/>
                  </a:cxn>
                  <a:cxn ang="0">
                    <a:pos x="13" y="0"/>
                  </a:cxn>
                  <a:cxn ang="0">
                    <a:pos x="2" y="22"/>
                  </a:cxn>
                </a:cxnLst>
                <a:rect l="0" t="0" r="r" b="b"/>
                <a:pathLst>
                  <a:path w="27" h="30">
                    <a:moveTo>
                      <a:pt x="2" y="22"/>
                    </a:moveTo>
                    <a:lnTo>
                      <a:pt x="0" y="21"/>
                    </a:lnTo>
                    <a:lnTo>
                      <a:pt x="11" y="30"/>
                    </a:lnTo>
                    <a:lnTo>
                      <a:pt x="27" y="10"/>
                    </a:lnTo>
                    <a:lnTo>
                      <a:pt x="16" y="2"/>
                    </a:lnTo>
                    <a:lnTo>
                      <a:pt x="13" y="0"/>
                    </a:lnTo>
                    <a:lnTo>
                      <a:pt x="16" y="2"/>
                    </a:lnTo>
                    <a:lnTo>
                      <a:pt x="14" y="1"/>
                    </a:lnTo>
                    <a:lnTo>
                      <a:pt x="13" y="0"/>
                    </a:lnTo>
                    <a:lnTo>
                      <a:pt x="2" y="2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27" name="Freeform 1523"/>
              <p:cNvSpPr>
                <a:spLocks/>
              </p:cNvSpPr>
              <p:nvPr/>
            </p:nvSpPr>
            <p:spPr bwMode="auto">
              <a:xfrm>
                <a:off x="599" y="1103"/>
                <a:ext cx="14" cy="22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6" y="11"/>
                  </a:cxn>
                  <a:cxn ang="0">
                    <a:pos x="11" y="0"/>
                  </a:cxn>
                  <a:cxn ang="0">
                    <a:pos x="14" y="2"/>
                  </a:cxn>
                  <a:cxn ang="0">
                    <a:pos x="12" y="1"/>
                  </a:cxn>
                  <a:cxn ang="0">
                    <a:pos x="11" y="0"/>
                  </a:cxn>
                  <a:cxn ang="0">
                    <a:pos x="0" y="22"/>
                  </a:cxn>
                </a:cxnLst>
                <a:rect l="0" t="0" r="r" b="b"/>
                <a:pathLst>
                  <a:path w="14" h="22">
                    <a:moveTo>
                      <a:pt x="0" y="22"/>
                    </a:move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6" y="11"/>
                    </a:lnTo>
                    <a:lnTo>
                      <a:pt x="11" y="0"/>
                    </a:lnTo>
                    <a:lnTo>
                      <a:pt x="14" y="2"/>
                    </a:lnTo>
                    <a:lnTo>
                      <a:pt x="12" y="1"/>
                    </a:lnTo>
                    <a:lnTo>
                      <a:pt x="11" y="0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28" name="Freeform 1524"/>
              <p:cNvSpPr>
                <a:spLocks/>
              </p:cNvSpPr>
              <p:nvPr/>
            </p:nvSpPr>
            <p:spPr bwMode="auto">
              <a:xfrm>
                <a:off x="587" y="1097"/>
                <a:ext cx="24" cy="28"/>
              </a:xfrm>
              <a:custGeom>
                <a:avLst/>
                <a:gdLst/>
                <a:ahLst/>
                <a:cxnLst>
                  <a:cxn ang="0">
                    <a:pos x="3" y="24"/>
                  </a:cxn>
                  <a:cxn ang="0">
                    <a:pos x="0" y="23"/>
                  </a:cxn>
                  <a:cxn ang="0">
                    <a:pos x="12" y="29"/>
                  </a:cxn>
                  <a:cxn ang="0">
                    <a:pos x="23" y="7"/>
                  </a:cxn>
                  <a:cxn ang="0">
                    <a:pos x="11" y="1"/>
                  </a:cxn>
                  <a:cxn ang="0">
                    <a:pos x="9" y="0"/>
                  </a:cxn>
                  <a:cxn ang="0">
                    <a:pos x="11" y="1"/>
                  </a:cxn>
                  <a:cxn ang="0">
                    <a:pos x="10" y="1"/>
                  </a:cxn>
                  <a:cxn ang="0">
                    <a:pos x="9" y="0"/>
                  </a:cxn>
                  <a:cxn ang="0">
                    <a:pos x="3" y="24"/>
                  </a:cxn>
                </a:cxnLst>
                <a:rect l="0" t="0" r="r" b="b"/>
                <a:pathLst>
                  <a:path w="23" h="29">
                    <a:moveTo>
                      <a:pt x="3" y="24"/>
                    </a:moveTo>
                    <a:lnTo>
                      <a:pt x="0" y="23"/>
                    </a:lnTo>
                    <a:lnTo>
                      <a:pt x="12" y="29"/>
                    </a:lnTo>
                    <a:lnTo>
                      <a:pt x="23" y="7"/>
                    </a:lnTo>
                    <a:lnTo>
                      <a:pt x="11" y="1"/>
                    </a:lnTo>
                    <a:lnTo>
                      <a:pt x="9" y="0"/>
                    </a:lnTo>
                    <a:lnTo>
                      <a:pt x="11" y="1"/>
                    </a:lnTo>
                    <a:lnTo>
                      <a:pt x="10" y="1"/>
                    </a:lnTo>
                    <a:lnTo>
                      <a:pt x="9" y="0"/>
                    </a:lnTo>
                    <a:lnTo>
                      <a:pt x="3" y="24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29" name="Freeform 1525"/>
              <p:cNvSpPr>
                <a:spLocks/>
              </p:cNvSpPr>
              <p:nvPr/>
            </p:nvSpPr>
            <p:spPr bwMode="auto">
              <a:xfrm>
                <a:off x="578" y="1093"/>
                <a:ext cx="19" cy="28"/>
              </a:xfrm>
              <a:custGeom>
                <a:avLst/>
                <a:gdLst/>
                <a:ahLst/>
                <a:cxnLst>
                  <a:cxn ang="0">
                    <a:pos x="4" y="25"/>
                  </a:cxn>
                  <a:cxn ang="0">
                    <a:pos x="0" y="25"/>
                  </a:cxn>
                  <a:cxn ang="0">
                    <a:pos x="12" y="27"/>
                  </a:cxn>
                  <a:cxn ang="0">
                    <a:pos x="18" y="3"/>
                  </a:cxn>
                  <a:cxn ang="0">
                    <a:pos x="7" y="1"/>
                  </a:cxn>
                  <a:cxn ang="0">
                    <a:pos x="4" y="0"/>
                  </a:cxn>
                  <a:cxn ang="0">
                    <a:pos x="7" y="1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4" y="25"/>
                  </a:cxn>
                </a:cxnLst>
                <a:rect l="0" t="0" r="r" b="b"/>
                <a:pathLst>
                  <a:path w="18" h="27">
                    <a:moveTo>
                      <a:pt x="4" y="25"/>
                    </a:moveTo>
                    <a:lnTo>
                      <a:pt x="0" y="25"/>
                    </a:lnTo>
                    <a:lnTo>
                      <a:pt x="12" y="27"/>
                    </a:lnTo>
                    <a:lnTo>
                      <a:pt x="18" y="3"/>
                    </a:lnTo>
                    <a:lnTo>
                      <a:pt x="7" y="1"/>
                    </a:lnTo>
                    <a:lnTo>
                      <a:pt x="4" y="0"/>
                    </a:lnTo>
                    <a:lnTo>
                      <a:pt x="7" y="1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4" y="2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30" name="Freeform 1526"/>
              <p:cNvSpPr>
                <a:spLocks/>
              </p:cNvSpPr>
              <p:nvPr/>
            </p:nvSpPr>
            <p:spPr bwMode="auto">
              <a:xfrm>
                <a:off x="577" y="1093"/>
                <a:ext cx="5" cy="26"/>
              </a:xfrm>
              <a:custGeom>
                <a:avLst/>
                <a:gdLst/>
                <a:ahLst/>
                <a:cxnLst>
                  <a:cxn ang="0">
                    <a:pos x="0" y="13"/>
                  </a:cxn>
                  <a:cxn ang="0">
                    <a:pos x="0" y="25"/>
                  </a:cxn>
                  <a:cxn ang="0">
                    <a:pos x="6" y="25"/>
                  </a:cxn>
                  <a:cxn ang="0">
                    <a:pos x="6" y="0"/>
                  </a:cxn>
                  <a:cxn ang="0">
                    <a:pos x="0" y="0"/>
                  </a:cxn>
                  <a:cxn ang="0">
                    <a:pos x="0" y="13"/>
                  </a:cxn>
                </a:cxnLst>
                <a:rect l="0" t="0" r="r" b="b"/>
                <a:pathLst>
                  <a:path w="6" h="25">
                    <a:moveTo>
                      <a:pt x="0" y="13"/>
                    </a:moveTo>
                    <a:lnTo>
                      <a:pt x="0" y="25"/>
                    </a:lnTo>
                    <a:lnTo>
                      <a:pt x="6" y="25"/>
                    </a:lnTo>
                    <a:lnTo>
                      <a:pt x="6" y="0"/>
                    </a:lnTo>
                    <a:lnTo>
                      <a:pt x="0" y="0"/>
                    </a:lnTo>
                    <a:lnTo>
                      <a:pt x="0" y="1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31" name="Freeform 1527"/>
              <p:cNvSpPr>
                <a:spLocks/>
              </p:cNvSpPr>
              <p:nvPr/>
            </p:nvSpPr>
            <p:spPr bwMode="auto">
              <a:xfrm>
                <a:off x="751" y="1075"/>
                <a:ext cx="29" cy="26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2" y="17"/>
                  </a:cxn>
                  <a:cxn ang="0">
                    <a:pos x="11" y="26"/>
                  </a:cxn>
                  <a:cxn ang="0">
                    <a:pos x="28" y="9"/>
                  </a:cxn>
                  <a:cxn ang="0">
                    <a:pos x="20" y="0"/>
                  </a:cxn>
                  <a:cxn ang="0">
                    <a:pos x="21" y="2"/>
                  </a:cxn>
                  <a:cxn ang="0">
                    <a:pos x="0" y="15"/>
                  </a:cxn>
                  <a:cxn ang="0">
                    <a:pos x="1" y="16"/>
                  </a:cxn>
                  <a:cxn ang="0">
                    <a:pos x="2" y="17"/>
                  </a:cxn>
                  <a:cxn ang="0">
                    <a:pos x="0" y="15"/>
                  </a:cxn>
                </a:cxnLst>
                <a:rect l="0" t="0" r="r" b="b"/>
                <a:pathLst>
                  <a:path w="28" h="26">
                    <a:moveTo>
                      <a:pt x="0" y="15"/>
                    </a:moveTo>
                    <a:lnTo>
                      <a:pt x="2" y="17"/>
                    </a:lnTo>
                    <a:lnTo>
                      <a:pt x="11" y="26"/>
                    </a:lnTo>
                    <a:lnTo>
                      <a:pt x="28" y="9"/>
                    </a:lnTo>
                    <a:lnTo>
                      <a:pt x="20" y="0"/>
                    </a:lnTo>
                    <a:lnTo>
                      <a:pt x="21" y="2"/>
                    </a:lnTo>
                    <a:lnTo>
                      <a:pt x="0" y="15"/>
                    </a:lnTo>
                    <a:lnTo>
                      <a:pt x="1" y="16"/>
                    </a:lnTo>
                    <a:lnTo>
                      <a:pt x="2" y="17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32" name="Freeform 1528"/>
              <p:cNvSpPr>
                <a:spLocks/>
              </p:cNvSpPr>
              <p:nvPr/>
            </p:nvSpPr>
            <p:spPr bwMode="auto">
              <a:xfrm>
                <a:off x="741" y="1063"/>
                <a:ext cx="32" cy="26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2" y="13"/>
                  </a:cxn>
                  <a:cxn ang="0">
                    <a:pos x="10" y="26"/>
                  </a:cxn>
                  <a:cxn ang="0">
                    <a:pos x="31" y="13"/>
                  </a:cxn>
                  <a:cxn ang="0">
                    <a:pos x="23" y="0"/>
                  </a:cxn>
                  <a:cxn ang="0">
                    <a:pos x="25" y="5"/>
                  </a:cxn>
                  <a:cxn ang="0">
                    <a:pos x="0" y="7"/>
                  </a:cxn>
                  <a:cxn ang="0">
                    <a:pos x="0" y="10"/>
                  </a:cxn>
                  <a:cxn ang="0">
                    <a:pos x="2" y="13"/>
                  </a:cxn>
                  <a:cxn ang="0">
                    <a:pos x="0" y="7"/>
                  </a:cxn>
                </a:cxnLst>
                <a:rect l="0" t="0" r="r" b="b"/>
                <a:pathLst>
                  <a:path w="31" h="26">
                    <a:moveTo>
                      <a:pt x="0" y="7"/>
                    </a:moveTo>
                    <a:lnTo>
                      <a:pt x="2" y="13"/>
                    </a:lnTo>
                    <a:lnTo>
                      <a:pt x="10" y="26"/>
                    </a:lnTo>
                    <a:lnTo>
                      <a:pt x="31" y="13"/>
                    </a:lnTo>
                    <a:lnTo>
                      <a:pt x="23" y="0"/>
                    </a:lnTo>
                    <a:lnTo>
                      <a:pt x="25" y="5"/>
                    </a:lnTo>
                    <a:lnTo>
                      <a:pt x="0" y="7"/>
                    </a:lnTo>
                    <a:lnTo>
                      <a:pt x="0" y="10"/>
                    </a:lnTo>
                    <a:lnTo>
                      <a:pt x="2" y="13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33" name="Freeform 1529"/>
              <p:cNvSpPr>
                <a:spLocks/>
              </p:cNvSpPr>
              <p:nvPr/>
            </p:nvSpPr>
            <p:spPr bwMode="auto">
              <a:xfrm>
                <a:off x="739" y="1047"/>
                <a:ext cx="27" cy="24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3" y="24"/>
                  </a:cxn>
                  <a:cxn ang="0">
                    <a:pos x="28" y="22"/>
                  </a:cxn>
                  <a:cxn ang="0">
                    <a:pos x="25" y="1"/>
                  </a:cxn>
                  <a:cxn ang="0">
                    <a:pos x="25" y="0"/>
                  </a:cxn>
                  <a:cxn ang="0">
                    <a:pos x="0" y="4"/>
                  </a:cxn>
                </a:cxnLst>
                <a:rect l="0" t="0" r="r" b="b"/>
                <a:pathLst>
                  <a:path w="28" h="24">
                    <a:moveTo>
                      <a:pt x="0" y="4"/>
                    </a:moveTo>
                    <a:lnTo>
                      <a:pt x="0" y="4"/>
                    </a:lnTo>
                    <a:lnTo>
                      <a:pt x="3" y="24"/>
                    </a:lnTo>
                    <a:lnTo>
                      <a:pt x="28" y="22"/>
                    </a:lnTo>
                    <a:lnTo>
                      <a:pt x="25" y="1"/>
                    </a:lnTo>
                    <a:lnTo>
                      <a:pt x="25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34" name="Freeform 1530"/>
              <p:cNvSpPr>
                <a:spLocks/>
              </p:cNvSpPr>
              <p:nvPr/>
            </p:nvSpPr>
            <p:spPr bwMode="auto">
              <a:xfrm>
                <a:off x="739" y="1047"/>
                <a:ext cx="24" cy="4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25" y="0"/>
                  </a:cxn>
                  <a:cxn ang="0">
                    <a:pos x="0" y="4"/>
                  </a:cxn>
                </a:cxnLst>
                <a:rect l="0" t="0" r="r" b="b"/>
                <a:pathLst>
                  <a:path w="25" h="4">
                    <a:moveTo>
                      <a:pt x="0" y="4"/>
                    </a:moveTo>
                    <a:lnTo>
                      <a:pt x="13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25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35" name="Freeform 1531"/>
              <p:cNvSpPr>
                <a:spLocks/>
              </p:cNvSpPr>
              <p:nvPr/>
            </p:nvSpPr>
            <p:spPr bwMode="auto">
              <a:xfrm>
                <a:off x="735" y="1021"/>
                <a:ext cx="27" cy="30"/>
              </a:xfrm>
              <a:custGeom>
                <a:avLst/>
                <a:gdLst/>
                <a:ahLst/>
                <a:cxnLst>
                  <a:cxn ang="0">
                    <a:pos x="1" y="10"/>
                  </a:cxn>
                  <a:cxn ang="0">
                    <a:pos x="0" y="7"/>
                  </a:cxn>
                  <a:cxn ang="0">
                    <a:pos x="3" y="29"/>
                  </a:cxn>
                  <a:cxn ang="0">
                    <a:pos x="28" y="25"/>
                  </a:cxn>
                  <a:cxn ang="0">
                    <a:pos x="25" y="3"/>
                  </a:cxn>
                  <a:cxn ang="0">
                    <a:pos x="24" y="0"/>
                  </a:cxn>
                  <a:cxn ang="0">
                    <a:pos x="25" y="3"/>
                  </a:cxn>
                  <a:cxn ang="0">
                    <a:pos x="24" y="1"/>
                  </a:cxn>
                  <a:cxn ang="0">
                    <a:pos x="24" y="0"/>
                  </a:cxn>
                  <a:cxn ang="0">
                    <a:pos x="1" y="10"/>
                  </a:cxn>
                </a:cxnLst>
                <a:rect l="0" t="0" r="r" b="b"/>
                <a:pathLst>
                  <a:path w="28" h="29">
                    <a:moveTo>
                      <a:pt x="1" y="10"/>
                    </a:moveTo>
                    <a:lnTo>
                      <a:pt x="0" y="7"/>
                    </a:lnTo>
                    <a:lnTo>
                      <a:pt x="3" y="29"/>
                    </a:lnTo>
                    <a:lnTo>
                      <a:pt x="28" y="25"/>
                    </a:lnTo>
                    <a:lnTo>
                      <a:pt x="25" y="3"/>
                    </a:lnTo>
                    <a:lnTo>
                      <a:pt x="24" y="0"/>
                    </a:lnTo>
                    <a:lnTo>
                      <a:pt x="25" y="3"/>
                    </a:lnTo>
                    <a:lnTo>
                      <a:pt x="24" y="1"/>
                    </a:lnTo>
                    <a:lnTo>
                      <a:pt x="24" y="0"/>
                    </a:lnTo>
                    <a:lnTo>
                      <a:pt x="1" y="1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36" name="Freeform 1532"/>
              <p:cNvSpPr>
                <a:spLocks/>
              </p:cNvSpPr>
              <p:nvPr/>
            </p:nvSpPr>
            <p:spPr bwMode="auto">
              <a:xfrm>
                <a:off x="727" y="997"/>
                <a:ext cx="32" cy="34"/>
              </a:xfrm>
              <a:custGeom>
                <a:avLst/>
                <a:gdLst/>
                <a:ahLst/>
                <a:cxnLst>
                  <a:cxn ang="0">
                    <a:pos x="4" y="19"/>
                  </a:cxn>
                  <a:cxn ang="0">
                    <a:pos x="0" y="14"/>
                  </a:cxn>
                  <a:cxn ang="0">
                    <a:pos x="9" y="35"/>
                  </a:cxn>
                  <a:cxn ang="0">
                    <a:pos x="32" y="25"/>
                  </a:cxn>
                  <a:cxn ang="0">
                    <a:pos x="23" y="4"/>
                  </a:cxn>
                  <a:cxn ang="0">
                    <a:pos x="19" y="0"/>
                  </a:cxn>
                  <a:cxn ang="0">
                    <a:pos x="23" y="4"/>
                  </a:cxn>
                  <a:cxn ang="0">
                    <a:pos x="22" y="1"/>
                  </a:cxn>
                  <a:cxn ang="0">
                    <a:pos x="19" y="0"/>
                  </a:cxn>
                  <a:cxn ang="0">
                    <a:pos x="4" y="19"/>
                  </a:cxn>
                </a:cxnLst>
                <a:rect l="0" t="0" r="r" b="b"/>
                <a:pathLst>
                  <a:path w="32" h="35">
                    <a:moveTo>
                      <a:pt x="4" y="19"/>
                    </a:moveTo>
                    <a:lnTo>
                      <a:pt x="0" y="14"/>
                    </a:lnTo>
                    <a:lnTo>
                      <a:pt x="9" y="35"/>
                    </a:lnTo>
                    <a:lnTo>
                      <a:pt x="32" y="25"/>
                    </a:lnTo>
                    <a:lnTo>
                      <a:pt x="23" y="4"/>
                    </a:lnTo>
                    <a:lnTo>
                      <a:pt x="19" y="0"/>
                    </a:lnTo>
                    <a:lnTo>
                      <a:pt x="23" y="4"/>
                    </a:lnTo>
                    <a:lnTo>
                      <a:pt x="22" y="1"/>
                    </a:lnTo>
                    <a:lnTo>
                      <a:pt x="19" y="0"/>
                    </a:lnTo>
                    <a:lnTo>
                      <a:pt x="4" y="1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37" name="Freeform 1533"/>
              <p:cNvSpPr>
                <a:spLocks/>
              </p:cNvSpPr>
              <p:nvPr/>
            </p:nvSpPr>
            <p:spPr bwMode="auto">
              <a:xfrm>
                <a:off x="712" y="983"/>
                <a:ext cx="34" cy="32"/>
              </a:xfrm>
              <a:custGeom>
                <a:avLst/>
                <a:gdLst/>
                <a:ahLst/>
                <a:cxnLst>
                  <a:cxn ang="0">
                    <a:pos x="0" y="18"/>
                  </a:cxn>
                  <a:cxn ang="0">
                    <a:pos x="2" y="19"/>
                  </a:cxn>
                  <a:cxn ang="0">
                    <a:pos x="19" y="33"/>
                  </a:cxn>
                  <a:cxn ang="0">
                    <a:pos x="34" y="14"/>
                  </a:cxn>
                  <a:cxn ang="0">
                    <a:pos x="17" y="0"/>
                  </a:cxn>
                  <a:cxn ang="0">
                    <a:pos x="19" y="1"/>
                  </a:cxn>
                  <a:cxn ang="0">
                    <a:pos x="0" y="18"/>
                  </a:cxn>
                </a:cxnLst>
                <a:rect l="0" t="0" r="r" b="b"/>
                <a:pathLst>
                  <a:path w="34" h="33">
                    <a:moveTo>
                      <a:pt x="0" y="18"/>
                    </a:moveTo>
                    <a:lnTo>
                      <a:pt x="2" y="19"/>
                    </a:lnTo>
                    <a:lnTo>
                      <a:pt x="19" y="33"/>
                    </a:lnTo>
                    <a:lnTo>
                      <a:pt x="34" y="14"/>
                    </a:lnTo>
                    <a:lnTo>
                      <a:pt x="17" y="0"/>
                    </a:lnTo>
                    <a:lnTo>
                      <a:pt x="19" y="1"/>
                    </a:lnTo>
                    <a:lnTo>
                      <a:pt x="0" y="1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38" name="Freeform 1534"/>
              <p:cNvSpPr>
                <a:spLocks/>
              </p:cNvSpPr>
              <p:nvPr/>
            </p:nvSpPr>
            <p:spPr bwMode="auto">
              <a:xfrm>
                <a:off x="712" y="983"/>
                <a:ext cx="20" cy="18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0" y="8"/>
                  </a:cxn>
                  <a:cxn ang="0">
                    <a:pos x="19" y="0"/>
                  </a:cxn>
                  <a:cxn ang="0">
                    <a:pos x="0" y="17"/>
                  </a:cxn>
                </a:cxnLst>
                <a:rect l="0" t="0" r="r" b="b"/>
                <a:pathLst>
                  <a:path w="19" h="17">
                    <a:moveTo>
                      <a:pt x="0" y="17"/>
                    </a:move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0" y="8"/>
                    </a:lnTo>
                    <a:lnTo>
                      <a:pt x="19" y="0"/>
                    </a:lnTo>
                    <a:lnTo>
                      <a:pt x="0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39" name="Freeform 1535"/>
              <p:cNvSpPr>
                <a:spLocks/>
              </p:cNvSpPr>
              <p:nvPr/>
            </p:nvSpPr>
            <p:spPr bwMode="auto">
              <a:xfrm>
                <a:off x="698" y="969"/>
                <a:ext cx="34" cy="32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1" y="17"/>
                  </a:cxn>
                  <a:cxn ang="0">
                    <a:pos x="15" y="32"/>
                  </a:cxn>
                  <a:cxn ang="0">
                    <a:pos x="34" y="15"/>
                  </a:cxn>
                  <a:cxn ang="0">
                    <a:pos x="20" y="0"/>
                  </a:cxn>
                  <a:cxn ang="0">
                    <a:pos x="22" y="3"/>
                  </a:cxn>
                  <a:cxn ang="0">
                    <a:pos x="0" y="14"/>
                  </a:cxn>
                  <a:cxn ang="0">
                    <a:pos x="1" y="16"/>
                  </a:cxn>
                  <a:cxn ang="0">
                    <a:pos x="1" y="17"/>
                  </a:cxn>
                  <a:cxn ang="0">
                    <a:pos x="0" y="14"/>
                  </a:cxn>
                </a:cxnLst>
                <a:rect l="0" t="0" r="r" b="b"/>
                <a:pathLst>
                  <a:path w="34" h="32">
                    <a:moveTo>
                      <a:pt x="0" y="14"/>
                    </a:moveTo>
                    <a:lnTo>
                      <a:pt x="1" y="17"/>
                    </a:lnTo>
                    <a:lnTo>
                      <a:pt x="15" y="32"/>
                    </a:lnTo>
                    <a:lnTo>
                      <a:pt x="34" y="15"/>
                    </a:lnTo>
                    <a:lnTo>
                      <a:pt x="20" y="0"/>
                    </a:lnTo>
                    <a:lnTo>
                      <a:pt x="22" y="3"/>
                    </a:lnTo>
                    <a:lnTo>
                      <a:pt x="0" y="14"/>
                    </a:lnTo>
                    <a:lnTo>
                      <a:pt x="1" y="16"/>
                    </a:lnTo>
                    <a:lnTo>
                      <a:pt x="1" y="17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40" name="Freeform 1536"/>
              <p:cNvSpPr>
                <a:spLocks/>
              </p:cNvSpPr>
              <p:nvPr/>
            </p:nvSpPr>
            <p:spPr bwMode="auto">
              <a:xfrm>
                <a:off x="688" y="955"/>
                <a:ext cx="32" cy="28"/>
              </a:xfrm>
              <a:custGeom>
                <a:avLst/>
                <a:gdLst/>
                <a:ahLst/>
                <a:cxnLst>
                  <a:cxn ang="0">
                    <a:pos x="0" y="6"/>
                  </a:cxn>
                  <a:cxn ang="0">
                    <a:pos x="1" y="11"/>
                  </a:cxn>
                  <a:cxn ang="0">
                    <a:pos x="10" y="28"/>
                  </a:cxn>
                  <a:cxn ang="0">
                    <a:pos x="32" y="17"/>
                  </a:cxn>
                  <a:cxn ang="0">
                    <a:pos x="23" y="0"/>
                  </a:cxn>
                  <a:cxn ang="0">
                    <a:pos x="25" y="6"/>
                  </a:cxn>
                  <a:cxn ang="0">
                    <a:pos x="0" y="6"/>
                  </a:cxn>
                  <a:cxn ang="0">
                    <a:pos x="0" y="8"/>
                  </a:cxn>
                  <a:cxn ang="0">
                    <a:pos x="1" y="11"/>
                  </a:cxn>
                  <a:cxn ang="0">
                    <a:pos x="0" y="6"/>
                  </a:cxn>
                </a:cxnLst>
                <a:rect l="0" t="0" r="r" b="b"/>
                <a:pathLst>
                  <a:path w="32" h="28">
                    <a:moveTo>
                      <a:pt x="0" y="6"/>
                    </a:moveTo>
                    <a:lnTo>
                      <a:pt x="1" y="11"/>
                    </a:lnTo>
                    <a:lnTo>
                      <a:pt x="10" y="28"/>
                    </a:lnTo>
                    <a:lnTo>
                      <a:pt x="32" y="17"/>
                    </a:lnTo>
                    <a:lnTo>
                      <a:pt x="23" y="0"/>
                    </a:lnTo>
                    <a:lnTo>
                      <a:pt x="25" y="6"/>
                    </a:lnTo>
                    <a:lnTo>
                      <a:pt x="0" y="6"/>
                    </a:lnTo>
                    <a:lnTo>
                      <a:pt x="0" y="8"/>
                    </a:lnTo>
                    <a:lnTo>
                      <a:pt x="1" y="11"/>
                    </a:lnTo>
                    <a:lnTo>
                      <a:pt x="0" y="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41" name="Freeform 1537"/>
              <p:cNvSpPr>
                <a:spLocks/>
              </p:cNvSpPr>
              <p:nvPr/>
            </p:nvSpPr>
            <p:spPr bwMode="auto">
              <a:xfrm>
                <a:off x="688" y="935"/>
                <a:ext cx="24" cy="26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1"/>
                  </a:cxn>
                  <a:cxn ang="0">
                    <a:pos x="0" y="25"/>
                  </a:cxn>
                  <a:cxn ang="0">
                    <a:pos x="25" y="25"/>
                  </a:cxn>
                  <a:cxn ang="0">
                    <a:pos x="25" y="1"/>
                  </a:cxn>
                  <a:cxn ang="0">
                    <a:pos x="25" y="0"/>
                  </a:cxn>
                  <a:cxn ang="0">
                    <a:pos x="0" y="3"/>
                  </a:cxn>
                </a:cxnLst>
                <a:rect l="0" t="0" r="r" b="b"/>
                <a:pathLst>
                  <a:path w="25" h="25">
                    <a:moveTo>
                      <a:pt x="0" y="3"/>
                    </a:moveTo>
                    <a:lnTo>
                      <a:pt x="0" y="1"/>
                    </a:lnTo>
                    <a:lnTo>
                      <a:pt x="0" y="25"/>
                    </a:lnTo>
                    <a:lnTo>
                      <a:pt x="25" y="25"/>
                    </a:lnTo>
                    <a:lnTo>
                      <a:pt x="25" y="1"/>
                    </a:lnTo>
                    <a:lnTo>
                      <a:pt x="2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42" name="Freeform 1538"/>
              <p:cNvSpPr>
                <a:spLocks/>
              </p:cNvSpPr>
              <p:nvPr/>
            </p:nvSpPr>
            <p:spPr bwMode="auto">
              <a:xfrm>
                <a:off x="688" y="935"/>
                <a:ext cx="24" cy="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2" y="1"/>
                  </a:cxn>
                  <a:cxn ang="0">
                    <a:pos x="12" y="1"/>
                  </a:cxn>
                  <a:cxn ang="0">
                    <a:pos x="12" y="1"/>
                  </a:cxn>
                  <a:cxn ang="0">
                    <a:pos x="12" y="1"/>
                  </a:cxn>
                  <a:cxn ang="0">
                    <a:pos x="25" y="0"/>
                  </a:cxn>
                  <a:cxn ang="0">
                    <a:pos x="0" y="3"/>
                  </a:cxn>
                </a:cxnLst>
                <a:rect l="0" t="0" r="r" b="b"/>
                <a:pathLst>
                  <a:path w="25" h="3">
                    <a:moveTo>
                      <a:pt x="0" y="3"/>
                    </a:moveTo>
                    <a:lnTo>
                      <a:pt x="12" y="1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12" y="1"/>
                    </a:lnTo>
                    <a:lnTo>
                      <a:pt x="2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43" name="Freeform 1539"/>
              <p:cNvSpPr>
                <a:spLocks/>
              </p:cNvSpPr>
              <p:nvPr/>
            </p:nvSpPr>
            <p:spPr bwMode="auto">
              <a:xfrm>
                <a:off x="684" y="911"/>
                <a:ext cx="27" cy="28"/>
              </a:xfrm>
              <a:custGeom>
                <a:avLst/>
                <a:gdLst/>
                <a:ahLst/>
                <a:cxnLst>
                  <a:cxn ang="0">
                    <a:pos x="1" y="8"/>
                  </a:cxn>
                  <a:cxn ang="0">
                    <a:pos x="0" y="6"/>
                  </a:cxn>
                  <a:cxn ang="0">
                    <a:pos x="4" y="28"/>
                  </a:cxn>
                  <a:cxn ang="0">
                    <a:pos x="29" y="25"/>
                  </a:cxn>
                  <a:cxn ang="0">
                    <a:pos x="25" y="2"/>
                  </a:cxn>
                  <a:cxn ang="0">
                    <a:pos x="25" y="0"/>
                  </a:cxn>
                  <a:cxn ang="0">
                    <a:pos x="1" y="8"/>
                  </a:cxn>
                </a:cxnLst>
                <a:rect l="0" t="0" r="r" b="b"/>
                <a:pathLst>
                  <a:path w="29" h="28">
                    <a:moveTo>
                      <a:pt x="1" y="8"/>
                    </a:moveTo>
                    <a:lnTo>
                      <a:pt x="0" y="6"/>
                    </a:lnTo>
                    <a:lnTo>
                      <a:pt x="4" y="28"/>
                    </a:lnTo>
                    <a:lnTo>
                      <a:pt x="29" y="25"/>
                    </a:lnTo>
                    <a:lnTo>
                      <a:pt x="25" y="2"/>
                    </a:lnTo>
                    <a:lnTo>
                      <a:pt x="25" y="0"/>
                    </a:lnTo>
                    <a:lnTo>
                      <a:pt x="1" y="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44" name="Freeform 1540"/>
              <p:cNvSpPr>
                <a:spLocks/>
              </p:cNvSpPr>
              <p:nvPr/>
            </p:nvSpPr>
            <p:spPr bwMode="auto">
              <a:xfrm>
                <a:off x="679" y="909"/>
                <a:ext cx="29" cy="30"/>
              </a:xfrm>
              <a:custGeom>
                <a:avLst/>
                <a:gdLst/>
                <a:ahLst/>
                <a:cxnLst>
                  <a:cxn ang="0">
                    <a:pos x="3" y="17"/>
                  </a:cxn>
                  <a:cxn ang="0">
                    <a:pos x="0" y="12"/>
                  </a:cxn>
                  <a:cxn ang="0">
                    <a:pos x="5" y="30"/>
                  </a:cxn>
                  <a:cxn ang="0">
                    <a:pos x="29" y="22"/>
                  </a:cxn>
                  <a:cxn ang="0">
                    <a:pos x="24" y="5"/>
                  </a:cxn>
                  <a:cxn ang="0">
                    <a:pos x="20" y="0"/>
                  </a:cxn>
                  <a:cxn ang="0">
                    <a:pos x="24" y="5"/>
                  </a:cxn>
                  <a:cxn ang="0">
                    <a:pos x="23" y="2"/>
                  </a:cxn>
                  <a:cxn ang="0">
                    <a:pos x="20" y="0"/>
                  </a:cxn>
                  <a:cxn ang="0">
                    <a:pos x="3" y="17"/>
                  </a:cxn>
                </a:cxnLst>
                <a:rect l="0" t="0" r="r" b="b"/>
                <a:pathLst>
                  <a:path w="29" h="30">
                    <a:moveTo>
                      <a:pt x="3" y="17"/>
                    </a:moveTo>
                    <a:lnTo>
                      <a:pt x="0" y="12"/>
                    </a:lnTo>
                    <a:lnTo>
                      <a:pt x="5" y="30"/>
                    </a:lnTo>
                    <a:lnTo>
                      <a:pt x="29" y="22"/>
                    </a:lnTo>
                    <a:lnTo>
                      <a:pt x="24" y="5"/>
                    </a:lnTo>
                    <a:lnTo>
                      <a:pt x="20" y="0"/>
                    </a:lnTo>
                    <a:lnTo>
                      <a:pt x="24" y="5"/>
                    </a:lnTo>
                    <a:lnTo>
                      <a:pt x="23" y="2"/>
                    </a:lnTo>
                    <a:lnTo>
                      <a:pt x="20" y="0"/>
                    </a:lnTo>
                    <a:lnTo>
                      <a:pt x="3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45" name="Freeform 1541"/>
              <p:cNvSpPr>
                <a:spLocks/>
              </p:cNvSpPr>
              <p:nvPr/>
            </p:nvSpPr>
            <p:spPr bwMode="auto">
              <a:xfrm>
                <a:off x="669" y="909"/>
                <a:ext cx="31" cy="28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2" y="17"/>
                  </a:cxn>
                  <a:cxn ang="0">
                    <a:pos x="14" y="29"/>
                  </a:cxn>
                  <a:cxn ang="0">
                    <a:pos x="31" y="12"/>
                  </a:cxn>
                  <a:cxn ang="0">
                    <a:pos x="19" y="0"/>
                  </a:cxn>
                  <a:cxn ang="0">
                    <a:pos x="21" y="1"/>
                  </a:cxn>
                  <a:cxn ang="0">
                    <a:pos x="0" y="16"/>
                  </a:cxn>
                </a:cxnLst>
                <a:rect l="0" t="0" r="r" b="b"/>
                <a:pathLst>
                  <a:path w="31" h="29">
                    <a:moveTo>
                      <a:pt x="0" y="16"/>
                    </a:moveTo>
                    <a:lnTo>
                      <a:pt x="2" y="17"/>
                    </a:lnTo>
                    <a:lnTo>
                      <a:pt x="14" y="29"/>
                    </a:lnTo>
                    <a:lnTo>
                      <a:pt x="31" y="12"/>
                    </a:lnTo>
                    <a:lnTo>
                      <a:pt x="19" y="0"/>
                    </a:lnTo>
                    <a:lnTo>
                      <a:pt x="21" y="1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46" name="Freeform 1542"/>
              <p:cNvSpPr>
                <a:spLocks/>
              </p:cNvSpPr>
              <p:nvPr/>
            </p:nvSpPr>
            <p:spPr bwMode="auto">
              <a:xfrm>
                <a:off x="669" y="909"/>
                <a:ext cx="20" cy="16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11" y="8"/>
                  </a:cxn>
                  <a:cxn ang="0">
                    <a:pos x="11" y="8"/>
                  </a:cxn>
                  <a:cxn ang="0">
                    <a:pos x="11" y="8"/>
                  </a:cxn>
                  <a:cxn ang="0">
                    <a:pos x="11" y="8"/>
                  </a:cxn>
                  <a:cxn ang="0">
                    <a:pos x="21" y="0"/>
                  </a:cxn>
                  <a:cxn ang="0">
                    <a:pos x="0" y="15"/>
                  </a:cxn>
                </a:cxnLst>
                <a:rect l="0" t="0" r="r" b="b"/>
                <a:pathLst>
                  <a:path w="21" h="15">
                    <a:moveTo>
                      <a:pt x="0" y="15"/>
                    </a:moveTo>
                    <a:lnTo>
                      <a:pt x="11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11" y="8"/>
                    </a:lnTo>
                    <a:lnTo>
                      <a:pt x="21" y="0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47" name="Freeform 1543"/>
              <p:cNvSpPr>
                <a:spLocks/>
              </p:cNvSpPr>
              <p:nvPr/>
            </p:nvSpPr>
            <p:spPr bwMode="auto">
              <a:xfrm>
                <a:off x="659" y="909"/>
                <a:ext cx="32" cy="26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2" y="15"/>
                  </a:cxn>
                  <a:cxn ang="0">
                    <a:pos x="10" y="26"/>
                  </a:cxn>
                  <a:cxn ang="0">
                    <a:pos x="31" y="11"/>
                  </a:cxn>
                  <a:cxn ang="0">
                    <a:pos x="22" y="0"/>
                  </a:cxn>
                  <a:cxn ang="0">
                    <a:pos x="24" y="4"/>
                  </a:cxn>
                  <a:cxn ang="0">
                    <a:pos x="0" y="11"/>
                  </a:cxn>
                  <a:cxn ang="0">
                    <a:pos x="1" y="13"/>
                  </a:cxn>
                  <a:cxn ang="0">
                    <a:pos x="2" y="15"/>
                  </a:cxn>
                  <a:cxn ang="0">
                    <a:pos x="0" y="11"/>
                  </a:cxn>
                </a:cxnLst>
                <a:rect l="0" t="0" r="r" b="b"/>
                <a:pathLst>
                  <a:path w="31" h="26">
                    <a:moveTo>
                      <a:pt x="0" y="11"/>
                    </a:moveTo>
                    <a:lnTo>
                      <a:pt x="2" y="15"/>
                    </a:lnTo>
                    <a:lnTo>
                      <a:pt x="10" y="26"/>
                    </a:lnTo>
                    <a:lnTo>
                      <a:pt x="31" y="11"/>
                    </a:lnTo>
                    <a:lnTo>
                      <a:pt x="22" y="0"/>
                    </a:lnTo>
                    <a:lnTo>
                      <a:pt x="24" y="4"/>
                    </a:lnTo>
                    <a:lnTo>
                      <a:pt x="0" y="11"/>
                    </a:lnTo>
                    <a:lnTo>
                      <a:pt x="1" y="13"/>
                    </a:lnTo>
                    <a:lnTo>
                      <a:pt x="2" y="15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48" name="Freeform 1544"/>
              <p:cNvSpPr>
                <a:spLocks/>
              </p:cNvSpPr>
              <p:nvPr/>
            </p:nvSpPr>
            <p:spPr bwMode="auto">
              <a:xfrm>
                <a:off x="655" y="908"/>
                <a:ext cx="27" cy="1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1" y="7"/>
                  </a:cxn>
                  <a:cxn ang="0">
                    <a:pos x="3" y="18"/>
                  </a:cxn>
                  <a:cxn ang="0">
                    <a:pos x="27" y="11"/>
                  </a:cxn>
                  <a:cxn ang="0">
                    <a:pos x="25" y="0"/>
                  </a:cxn>
                  <a:cxn ang="0">
                    <a:pos x="25" y="4"/>
                  </a:cxn>
                  <a:cxn ang="0">
                    <a:pos x="0" y="4"/>
                  </a:cxn>
                  <a:cxn ang="0">
                    <a:pos x="0" y="5"/>
                  </a:cxn>
                  <a:cxn ang="0">
                    <a:pos x="1" y="7"/>
                  </a:cxn>
                  <a:cxn ang="0">
                    <a:pos x="0" y="4"/>
                  </a:cxn>
                </a:cxnLst>
                <a:rect l="0" t="0" r="r" b="b"/>
                <a:pathLst>
                  <a:path w="27" h="18">
                    <a:moveTo>
                      <a:pt x="0" y="4"/>
                    </a:moveTo>
                    <a:lnTo>
                      <a:pt x="1" y="7"/>
                    </a:lnTo>
                    <a:lnTo>
                      <a:pt x="3" y="18"/>
                    </a:lnTo>
                    <a:lnTo>
                      <a:pt x="27" y="11"/>
                    </a:lnTo>
                    <a:lnTo>
                      <a:pt x="25" y="0"/>
                    </a:lnTo>
                    <a:lnTo>
                      <a:pt x="25" y="4"/>
                    </a:lnTo>
                    <a:lnTo>
                      <a:pt x="0" y="4"/>
                    </a:lnTo>
                    <a:lnTo>
                      <a:pt x="0" y="5"/>
                    </a:lnTo>
                    <a:lnTo>
                      <a:pt x="1" y="7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49" name="Freeform 1545"/>
              <p:cNvSpPr>
                <a:spLocks/>
              </p:cNvSpPr>
              <p:nvPr/>
            </p:nvSpPr>
            <p:spPr bwMode="auto">
              <a:xfrm>
                <a:off x="655" y="900"/>
                <a:ext cx="26" cy="12"/>
              </a:xfrm>
              <a:custGeom>
                <a:avLst/>
                <a:gdLst/>
                <a:ahLst/>
                <a:cxnLst>
                  <a:cxn ang="0">
                    <a:pos x="13" y="0"/>
                  </a:cxn>
                  <a:cxn ang="0">
                    <a:pos x="0" y="0"/>
                  </a:cxn>
                  <a:cxn ang="0">
                    <a:pos x="0" y="12"/>
                  </a:cxn>
                  <a:cxn ang="0">
                    <a:pos x="25" y="12"/>
                  </a:cxn>
                  <a:cxn ang="0">
                    <a:pos x="25" y="0"/>
                  </a:cxn>
                  <a:cxn ang="0">
                    <a:pos x="13" y="0"/>
                  </a:cxn>
                </a:cxnLst>
                <a:rect l="0" t="0" r="r" b="b"/>
                <a:pathLst>
                  <a:path w="25" h="12">
                    <a:moveTo>
                      <a:pt x="13" y="0"/>
                    </a:moveTo>
                    <a:lnTo>
                      <a:pt x="0" y="0"/>
                    </a:lnTo>
                    <a:lnTo>
                      <a:pt x="0" y="12"/>
                    </a:lnTo>
                    <a:lnTo>
                      <a:pt x="25" y="12"/>
                    </a:lnTo>
                    <a:lnTo>
                      <a:pt x="25" y="0"/>
                    </a:lnTo>
                    <a:lnTo>
                      <a:pt x="13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50" name="Freeform 1546"/>
              <p:cNvSpPr>
                <a:spLocks/>
              </p:cNvSpPr>
              <p:nvPr/>
            </p:nvSpPr>
            <p:spPr bwMode="auto">
              <a:xfrm>
                <a:off x="734" y="1085"/>
                <a:ext cx="27" cy="24"/>
              </a:xfrm>
              <a:custGeom>
                <a:avLst/>
                <a:gdLst/>
                <a:ahLst/>
                <a:cxnLst>
                  <a:cxn ang="0">
                    <a:pos x="0" y="15"/>
                  </a:cxn>
                  <a:cxn ang="0">
                    <a:pos x="3" y="19"/>
                  </a:cxn>
                  <a:cxn ang="0">
                    <a:pos x="8" y="24"/>
                  </a:cxn>
                  <a:cxn ang="0">
                    <a:pos x="25" y="5"/>
                  </a:cxn>
                  <a:cxn ang="0">
                    <a:pos x="19" y="0"/>
                  </a:cxn>
                  <a:cxn ang="0">
                    <a:pos x="23" y="4"/>
                  </a:cxn>
                  <a:cxn ang="0">
                    <a:pos x="0" y="15"/>
                  </a:cxn>
                  <a:cxn ang="0">
                    <a:pos x="1" y="17"/>
                  </a:cxn>
                  <a:cxn ang="0">
                    <a:pos x="3" y="19"/>
                  </a:cxn>
                  <a:cxn ang="0">
                    <a:pos x="0" y="15"/>
                  </a:cxn>
                </a:cxnLst>
                <a:rect l="0" t="0" r="r" b="b"/>
                <a:pathLst>
                  <a:path w="25" h="24">
                    <a:moveTo>
                      <a:pt x="0" y="15"/>
                    </a:moveTo>
                    <a:lnTo>
                      <a:pt x="3" y="19"/>
                    </a:lnTo>
                    <a:lnTo>
                      <a:pt x="8" y="24"/>
                    </a:lnTo>
                    <a:lnTo>
                      <a:pt x="25" y="5"/>
                    </a:lnTo>
                    <a:lnTo>
                      <a:pt x="19" y="0"/>
                    </a:lnTo>
                    <a:lnTo>
                      <a:pt x="23" y="4"/>
                    </a:lnTo>
                    <a:lnTo>
                      <a:pt x="0" y="15"/>
                    </a:lnTo>
                    <a:lnTo>
                      <a:pt x="1" y="17"/>
                    </a:lnTo>
                    <a:lnTo>
                      <a:pt x="3" y="19"/>
                    </a:lnTo>
                    <a:lnTo>
                      <a:pt x="0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51" name="Freeform 1547"/>
              <p:cNvSpPr>
                <a:spLocks/>
              </p:cNvSpPr>
              <p:nvPr/>
            </p:nvSpPr>
            <p:spPr bwMode="auto">
              <a:xfrm>
                <a:off x="727" y="1075"/>
                <a:ext cx="31" cy="26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0" y="10"/>
                  </a:cxn>
                  <a:cxn ang="0">
                    <a:pos x="7" y="25"/>
                  </a:cxn>
                  <a:cxn ang="0">
                    <a:pos x="30" y="14"/>
                  </a:cxn>
                  <a:cxn ang="0">
                    <a:pos x="23" y="0"/>
                  </a:cxn>
                  <a:cxn ang="0">
                    <a:pos x="24" y="2"/>
                  </a:cxn>
                  <a:cxn ang="0">
                    <a:pos x="0" y="8"/>
                  </a:cxn>
                </a:cxnLst>
                <a:rect l="0" t="0" r="r" b="b"/>
                <a:pathLst>
                  <a:path w="30" h="25">
                    <a:moveTo>
                      <a:pt x="0" y="8"/>
                    </a:moveTo>
                    <a:lnTo>
                      <a:pt x="0" y="10"/>
                    </a:lnTo>
                    <a:lnTo>
                      <a:pt x="7" y="25"/>
                    </a:lnTo>
                    <a:lnTo>
                      <a:pt x="30" y="14"/>
                    </a:lnTo>
                    <a:lnTo>
                      <a:pt x="23" y="0"/>
                    </a:lnTo>
                    <a:lnTo>
                      <a:pt x="24" y="2"/>
                    </a:lnTo>
                    <a:lnTo>
                      <a:pt x="0" y="8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52" name="Freeform 1548"/>
              <p:cNvSpPr>
                <a:spLocks/>
              </p:cNvSpPr>
              <p:nvPr/>
            </p:nvSpPr>
            <p:spPr bwMode="auto">
              <a:xfrm>
                <a:off x="722" y="1059"/>
                <a:ext cx="29" cy="24"/>
              </a:xfrm>
              <a:custGeom>
                <a:avLst/>
                <a:gdLst/>
                <a:ahLst/>
                <a:cxnLst>
                  <a:cxn ang="0">
                    <a:pos x="0" y="5"/>
                  </a:cxn>
                  <a:cxn ang="0">
                    <a:pos x="1" y="7"/>
                  </a:cxn>
                  <a:cxn ang="0">
                    <a:pos x="6" y="24"/>
                  </a:cxn>
                  <a:cxn ang="0">
                    <a:pos x="30" y="18"/>
                  </a:cxn>
                  <a:cxn ang="0">
                    <a:pos x="25" y="0"/>
                  </a:cxn>
                  <a:cxn ang="0">
                    <a:pos x="25" y="2"/>
                  </a:cxn>
                  <a:cxn ang="0">
                    <a:pos x="0" y="5"/>
                  </a:cxn>
                </a:cxnLst>
                <a:rect l="0" t="0" r="r" b="b"/>
                <a:pathLst>
                  <a:path w="30" h="24">
                    <a:moveTo>
                      <a:pt x="0" y="5"/>
                    </a:moveTo>
                    <a:lnTo>
                      <a:pt x="1" y="7"/>
                    </a:lnTo>
                    <a:lnTo>
                      <a:pt x="6" y="24"/>
                    </a:lnTo>
                    <a:lnTo>
                      <a:pt x="30" y="18"/>
                    </a:lnTo>
                    <a:lnTo>
                      <a:pt x="25" y="0"/>
                    </a:lnTo>
                    <a:lnTo>
                      <a:pt x="25" y="2"/>
                    </a:lnTo>
                    <a:lnTo>
                      <a:pt x="0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53" name="Freeform 1549"/>
              <p:cNvSpPr>
                <a:spLocks/>
              </p:cNvSpPr>
              <p:nvPr/>
            </p:nvSpPr>
            <p:spPr bwMode="auto">
              <a:xfrm>
                <a:off x="722" y="1061"/>
                <a:ext cx="24" cy="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25" y="0"/>
                  </a:cxn>
                  <a:cxn ang="0">
                    <a:pos x="0" y="3"/>
                  </a:cxn>
                </a:cxnLst>
                <a:rect l="0" t="0" r="r" b="b"/>
                <a:pathLst>
                  <a:path w="25" h="3">
                    <a:moveTo>
                      <a:pt x="0" y="3"/>
                    </a:moveTo>
                    <a:lnTo>
                      <a:pt x="13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2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54" name="Freeform 1550"/>
              <p:cNvSpPr>
                <a:spLocks/>
              </p:cNvSpPr>
              <p:nvPr/>
            </p:nvSpPr>
            <p:spPr bwMode="auto">
              <a:xfrm>
                <a:off x="718" y="1035"/>
                <a:ext cx="27" cy="30"/>
              </a:xfrm>
              <a:custGeom>
                <a:avLst/>
                <a:gdLst/>
                <a:ahLst/>
                <a:cxnLst>
                  <a:cxn ang="0">
                    <a:pos x="1" y="11"/>
                  </a:cxn>
                  <a:cxn ang="0">
                    <a:pos x="0" y="7"/>
                  </a:cxn>
                  <a:cxn ang="0">
                    <a:pos x="3" y="30"/>
                  </a:cxn>
                  <a:cxn ang="0">
                    <a:pos x="28" y="27"/>
                  </a:cxn>
                  <a:cxn ang="0">
                    <a:pos x="25" y="4"/>
                  </a:cxn>
                  <a:cxn ang="0">
                    <a:pos x="24" y="0"/>
                  </a:cxn>
                  <a:cxn ang="0">
                    <a:pos x="25" y="4"/>
                  </a:cxn>
                  <a:cxn ang="0">
                    <a:pos x="24" y="2"/>
                  </a:cxn>
                  <a:cxn ang="0">
                    <a:pos x="24" y="0"/>
                  </a:cxn>
                  <a:cxn ang="0">
                    <a:pos x="1" y="11"/>
                  </a:cxn>
                </a:cxnLst>
                <a:rect l="0" t="0" r="r" b="b"/>
                <a:pathLst>
                  <a:path w="28" h="30">
                    <a:moveTo>
                      <a:pt x="1" y="11"/>
                    </a:moveTo>
                    <a:lnTo>
                      <a:pt x="0" y="7"/>
                    </a:lnTo>
                    <a:lnTo>
                      <a:pt x="3" y="30"/>
                    </a:lnTo>
                    <a:lnTo>
                      <a:pt x="28" y="27"/>
                    </a:lnTo>
                    <a:lnTo>
                      <a:pt x="25" y="4"/>
                    </a:lnTo>
                    <a:lnTo>
                      <a:pt x="24" y="0"/>
                    </a:lnTo>
                    <a:lnTo>
                      <a:pt x="25" y="4"/>
                    </a:lnTo>
                    <a:lnTo>
                      <a:pt x="24" y="2"/>
                    </a:lnTo>
                    <a:lnTo>
                      <a:pt x="24" y="0"/>
                    </a:lnTo>
                    <a:lnTo>
                      <a:pt x="1" y="11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55" name="Freeform 1551"/>
              <p:cNvSpPr>
                <a:spLocks/>
              </p:cNvSpPr>
              <p:nvPr/>
            </p:nvSpPr>
            <p:spPr bwMode="auto">
              <a:xfrm>
                <a:off x="710" y="1013"/>
                <a:ext cx="32" cy="32"/>
              </a:xfrm>
              <a:custGeom>
                <a:avLst/>
                <a:gdLst/>
                <a:ahLst/>
                <a:cxnLst>
                  <a:cxn ang="0">
                    <a:pos x="2" y="15"/>
                  </a:cxn>
                  <a:cxn ang="0">
                    <a:pos x="0" y="13"/>
                  </a:cxn>
                  <a:cxn ang="0">
                    <a:pos x="9" y="33"/>
                  </a:cxn>
                  <a:cxn ang="0">
                    <a:pos x="32" y="22"/>
                  </a:cxn>
                  <a:cxn ang="0">
                    <a:pos x="23" y="3"/>
                  </a:cxn>
                  <a:cxn ang="0">
                    <a:pos x="21" y="0"/>
                  </a:cxn>
                  <a:cxn ang="0">
                    <a:pos x="23" y="3"/>
                  </a:cxn>
                  <a:cxn ang="0">
                    <a:pos x="22" y="1"/>
                  </a:cxn>
                  <a:cxn ang="0">
                    <a:pos x="21" y="0"/>
                  </a:cxn>
                  <a:cxn ang="0">
                    <a:pos x="2" y="15"/>
                  </a:cxn>
                </a:cxnLst>
                <a:rect l="0" t="0" r="r" b="b"/>
                <a:pathLst>
                  <a:path w="32" h="33">
                    <a:moveTo>
                      <a:pt x="2" y="15"/>
                    </a:moveTo>
                    <a:lnTo>
                      <a:pt x="0" y="13"/>
                    </a:lnTo>
                    <a:lnTo>
                      <a:pt x="9" y="33"/>
                    </a:lnTo>
                    <a:lnTo>
                      <a:pt x="32" y="22"/>
                    </a:lnTo>
                    <a:lnTo>
                      <a:pt x="23" y="3"/>
                    </a:lnTo>
                    <a:lnTo>
                      <a:pt x="21" y="0"/>
                    </a:lnTo>
                    <a:lnTo>
                      <a:pt x="23" y="3"/>
                    </a:lnTo>
                    <a:lnTo>
                      <a:pt x="22" y="1"/>
                    </a:lnTo>
                    <a:lnTo>
                      <a:pt x="21" y="0"/>
                    </a:lnTo>
                    <a:lnTo>
                      <a:pt x="2" y="1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56" name="Freeform 1552"/>
              <p:cNvSpPr>
                <a:spLocks/>
              </p:cNvSpPr>
              <p:nvPr/>
            </p:nvSpPr>
            <p:spPr bwMode="auto">
              <a:xfrm>
                <a:off x="701" y="997"/>
                <a:ext cx="31" cy="30"/>
              </a:xfrm>
              <a:custGeom>
                <a:avLst/>
                <a:gdLst/>
                <a:ahLst/>
                <a:cxnLst>
                  <a:cxn ang="0">
                    <a:pos x="2" y="19"/>
                  </a:cxn>
                  <a:cxn ang="0">
                    <a:pos x="0" y="17"/>
                  </a:cxn>
                  <a:cxn ang="0">
                    <a:pos x="11" y="31"/>
                  </a:cxn>
                  <a:cxn ang="0">
                    <a:pos x="30" y="16"/>
                  </a:cxn>
                  <a:cxn ang="0">
                    <a:pos x="19" y="2"/>
                  </a:cxn>
                  <a:cxn ang="0">
                    <a:pos x="17" y="0"/>
                  </a:cxn>
                  <a:cxn ang="0">
                    <a:pos x="19" y="2"/>
                  </a:cxn>
                  <a:cxn ang="0">
                    <a:pos x="18" y="1"/>
                  </a:cxn>
                  <a:cxn ang="0">
                    <a:pos x="17" y="0"/>
                  </a:cxn>
                  <a:cxn ang="0">
                    <a:pos x="2" y="19"/>
                  </a:cxn>
                </a:cxnLst>
                <a:rect l="0" t="0" r="r" b="b"/>
                <a:pathLst>
                  <a:path w="30" h="31">
                    <a:moveTo>
                      <a:pt x="2" y="19"/>
                    </a:moveTo>
                    <a:lnTo>
                      <a:pt x="0" y="17"/>
                    </a:lnTo>
                    <a:lnTo>
                      <a:pt x="11" y="31"/>
                    </a:lnTo>
                    <a:lnTo>
                      <a:pt x="30" y="16"/>
                    </a:lnTo>
                    <a:lnTo>
                      <a:pt x="19" y="2"/>
                    </a:lnTo>
                    <a:lnTo>
                      <a:pt x="17" y="0"/>
                    </a:lnTo>
                    <a:lnTo>
                      <a:pt x="19" y="2"/>
                    </a:lnTo>
                    <a:lnTo>
                      <a:pt x="18" y="1"/>
                    </a:lnTo>
                    <a:lnTo>
                      <a:pt x="17" y="0"/>
                    </a:lnTo>
                    <a:lnTo>
                      <a:pt x="2" y="1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57" name="Freeform 1553"/>
              <p:cNvSpPr>
                <a:spLocks/>
              </p:cNvSpPr>
              <p:nvPr/>
            </p:nvSpPr>
            <p:spPr bwMode="auto">
              <a:xfrm>
                <a:off x="703" y="997"/>
                <a:ext cx="17" cy="18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7" y="9"/>
                  </a:cxn>
                  <a:cxn ang="0">
                    <a:pos x="7" y="9"/>
                  </a:cxn>
                  <a:cxn ang="0">
                    <a:pos x="7" y="9"/>
                  </a:cxn>
                  <a:cxn ang="0">
                    <a:pos x="7" y="9"/>
                  </a:cxn>
                  <a:cxn ang="0">
                    <a:pos x="15" y="0"/>
                  </a:cxn>
                  <a:cxn ang="0">
                    <a:pos x="17" y="2"/>
                  </a:cxn>
                  <a:cxn ang="0">
                    <a:pos x="16" y="1"/>
                  </a:cxn>
                  <a:cxn ang="0">
                    <a:pos x="15" y="0"/>
                  </a:cxn>
                  <a:cxn ang="0">
                    <a:pos x="0" y="19"/>
                  </a:cxn>
                </a:cxnLst>
                <a:rect l="0" t="0" r="r" b="b"/>
                <a:pathLst>
                  <a:path w="17" h="19">
                    <a:moveTo>
                      <a:pt x="0" y="19"/>
                    </a:moveTo>
                    <a:lnTo>
                      <a:pt x="7" y="9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7" y="9"/>
                    </a:lnTo>
                    <a:lnTo>
                      <a:pt x="15" y="0"/>
                    </a:lnTo>
                    <a:lnTo>
                      <a:pt x="17" y="2"/>
                    </a:lnTo>
                    <a:lnTo>
                      <a:pt x="16" y="1"/>
                    </a:lnTo>
                    <a:lnTo>
                      <a:pt x="15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58" name="Freeform 1554"/>
              <p:cNvSpPr>
                <a:spLocks/>
              </p:cNvSpPr>
              <p:nvPr/>
            </p:nvSpPr>
            <p:spPr bwMode="auto">
              <a:xfrm>
                <a:off x="688" y="985"/>
                <a:ext cx="32" cy="30"/>
              </a:xfrm>
              <a:custGeom>
                <a:avLst/>
                <a:gdLst/>
                <a:ahLst/>
                <a:cxnLst>
                  <a:cxn ang="0">
                    <a:pos x="0" y="20"/>
                  </a:cxn>
                  <a:cxn ang="0">
                    <a:pos x="0" y="19"/>
                  </a:cxn>
                  <a:cxn ang="0">
                    <a:pos x="15" y="31"/>
                  </a:cxn>
                  <a:cxn ang="0">
                    <a:pos x="30" y="12"/>
                  </a:cxn>
                  <a:cxn ang="0">
                    <a:pos x="16" y="0"/>
                  </a:cxn>
                  <a:cxn ang="0">
                    <a:pos x="15" y="0"/>
                  </a:cxn>
                  <a:cxn ang="0">
                    <a:pos x="0" y="20"/>
                  </a:cxn>
                </a:cxnLst>
                <a:rect l="0" t="0" r="r" b="b"/>
                <a:pathLst>
                  <a:path w="30" h="31">
                    <a:moveTo>
                      <a:pt x="0" y="20"/>
                    </a:moveTo>
                    <a:lnTo>
                      <a:pt x="0" y="19"/>
                    </a:lnTo>
                    <a:lnTo>
                      <a:pt x="15" y="31"/>
                    </a:lnTo>
                    <a:lnTo>
                      <a:pt x="30" y="12"/>
                    </a:lnTo>
                    <a:lnTo>
                      <a:pt x="16" y="0"/>
                    </a:lnTo>
                    <a:lnTo>
                      <a:pt x="15" y="0"/>
                    </a:lnTo>
                    <a:lnTo>
                      <a:pt x="0" y="20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59" name="Freeform 1555"/>
              <p:cNvSpPr>
                <a:spLocks/>
              </p:cNvSpPr>
              <p:nvPr/>
            </p:nvSpPr>
            <p:spPr bwMode="auto">
              <a:xfrm>
                <a:off x="674" y="975"/>
                <a:ext cx="29" cy="30"/>
              </a:xfrm>
              <a:custGeom>
                <a:avLst/>
                <a:gdLst/>
                <a:ahLst/>
                <a:cxnLst>
                  <a:cxn ang="0">
                    <a:pos x="0" y="16"/>
                  </a:cxn>
                  <a:cxn ang="0">
                    <a:pos x="4" y="21"/>
                  </a:cxn>
                  <a:cxn ang="0">
                    <a:pos x="15" y="29"/>
                  </a:cxn>
                  <a:cxn ang="0">
                    <a:pos x="30" y="9"/>
                  </a:cxn>
                  <a:cxn ang="0">
                    <a:pos x="19" y="0"/>
                  </a:cxn>
                  <a:cxn ang="0">
                    <a:pos x="23" y="5"/>
                  </a:cxn>
                  <a:cxn ang="0">
                    <a:pos x="0" y="16"/>
                  </a:cxn>
                  <a:cxn ang="0">
                    <a:pos x="1" y="18"/>
                  </a:cxn>
                  <a:cxn ang="0">
                    <a:pos x="4" y="21"/>
                  </a:cxn>
                  <a:cxn ang="0">
                    <a:pos x="0" y="16"/>
                  </a:cxn>
                </a:cxnLst>
                <a:rect l="0" t="0" r="r" b="b"/>
                <a:pathLst>
                  <a:path w="30" h="29">
                    <a:moveTo>
                      <a:pt x="0" y="16"/>
                    </a:moveTo>
                    <a:lnTo>
                      <a:pt x="4" y="21"/>
                    </a:lnTo>
                    <a:lnTo>
                      <a:pt x="15" y="29"/>
                    </a:lnTo>
                    <a:lnTo>
                      <a:pt x="30" y="9"/>
                    </a:lnTo>
                    <a:lnTo>
                      <a:pt x="19" y="0"/>
                    </a:lnTo>
                    <a:lnTo>
                      <a:pt x="23" y="5"/>
                    </a:lnTo>
                    <a:lnTo>
                      <a:pt x="0" y="16"/>
                    </a:lnTo>
                    <a:lnTo>
                      <a:pt x="1" y="18"/>
                    </a:lnTo>
                    <a:lnTo>
                      <a:pt x="4" y="21"/>
                    </a:lnTo>
                    <a:lnTo>
                      <a:pt x="0" y="1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60" name="Freeform 1556"/>
              <p:cNvSpPr>
                <a:spLocks/>
              </p:cNvSpPr>
              <p:nvPr/>
            </p:nvSpPr>
            <p:spPr bwMode="auto">
              <a:xfrm>
                <a:off x="664" y="961"/>
                <a:ext cx="32" cy="30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1" y="11"/>
                  </a:cxn>
                  <a:cxn ang="0">
                    <a:pos x="10" y="31"/>
                  </a:cxn>
                  <a:cxn ang="0">
                    <a:pos x="33" y="20"/>
                  </a:cxn>
                  <a:cxn ang="0">
                    <a:pos x="24" y="0"/>
                  </a:cxn>
                  <a:cxn ang="0">
                    <a:pos x="25" y="4"/>
                  </a:cxn>
                  <a:cxn ang="0">
                    <a:pos x="0" y="7"/>
                  </a:cxn>
                  <a:cxn ang="0">
                    <a:pos x="1" y="9"/>
                  </a:cxn>
                  <a:cxn ang="0">
                    <a:pos x="1" y="11"/>
                  </a:cxn>
                  <a:cxn ang="0">
                    <a:pos x="0" y="7"/>
                  </a:cxn>
                </a:cxnLst>
                <a:rect l="0" t="0" r="r" b="b"/>
                <a:pathLst>
                  <a:path w="33" h="31">
                    <a:moveTo>
                      <a:pt x="0" y="7"/>
                    </a:moveTo>
                    <a:lnTo>
                      <a:pt x="1" y="11"/>
                    </a:lnTo>
                    <a:lnTo>
                      <a:pt x="10" y="31"/>
                    </a:lnTo>
                    <a:lnTo>
                      <a:pt x="33" y="20"/>
                    </a:lnTo>
                    <a:lnTo>
                      <a:pt x="24" y="0"/>
                    </a:lnTo>
                    <a:lnTo>
                      <a:pt x="25" y="4"/>
                    </a:lnTo>
                    <a:lnTo>
                      <a:pt x="0" y="7"/>
                    </a:lnTo>
                    <a:lnTo>
                      <a:pt x="1" y="9"/>
                    </a:lnTo>
                    <a:lnTo>
                      <a:pt x="1" y="11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61" name="Freeform 1557"/>
              <p:cNvSpPr>
                <a:spLocks/>
              </p:cNvSpPr>
              <p:nvPr/>
            </p:nvSpPr>
            <p:spPr bwMode="auto">
              <a:xfrm>
                <a:off x="664" y="965"/>
                <a:ext cx="24" cy="6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25" y="0"/>
                  </a:cxn>
                  <a:cxn ang="0">
                    <a:pos x="0" y="3"/>
                  </a:cxn>
                  <a:cxn ang="0">
                    <a:pos x="1" y="5"/>
                  </a:cxn>
                  <a:cxn ang="0">
                    <a:pos x="1" y="7"/>
                  </a:cxn>
                  <a:cxn ang="0">
                    <a:pos x="0" y="3"/>
                  </a:cxn>
                </a:cxnLst>
                <a:rect l="0" t="0" r="r" b="b"/>
                <a:pathLst>
                  <a:path w="25" h="7">
                    <a:moveTo>
                      <a:pt x="0" y="3"/>
                    </a:moveTo>
                    <a:lnTo>
                      <a:pt x="13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25" y="0"/>
                    </a:lnTo>
                    <a:lnTo>
                      <a:pt x="0" y="3"/>
                    </a:lnTo>
                    <a:lnTo>
                      <a:pt x="1" y="5"/>
                    </a:lnTo>
                    <a:lnTo>
                      <a:pt x="1" y="7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62" name="Freeform 1558"/>
              <p:cNvSpPr>
                <a:spLocks/>
              </p:cNvSpPr>
              <p:nvPr/>
            </p:nvSpPr>
            <p:spPr bwMode="auto">
              <a:xfrm>
                <a:off x="662" y="943"/>
                <a:ext cx="26" cy="24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0" y="5"/>
                  </a:cxn>
                  <a:cxn ang="0">
                    <a:pos x="2" y="25"/>
                  </a:cxn>
                  <a:cxn ang="0">
                    <a:pos x="27" y="22"/>
                  </a:cxn>
                  <a:cxn ang="0">
                    <a:pos x="25" y="2"/>
                  </a:cxn>
                  <a:cxn ang="0">
                    <a:pos x="25" y="0"/>
                  </a:cxn>
                  <a:cxn ang="0">
                    <a:pos x="1" y="6"/>
                  </a:cxn>
                </a:cxnLst>
                <a:rect l="0" t="0" r="r" b="b"/>
                <a:pathLst>
                  <a:path w="27" h="25">
                    <a:moveTo>
                      <a:pt x="1" y="6"/>
                    </a:moveTo>
                    <a:lnTo>
                      <a:pt x="0" y="5"/>
                    </a:lnTo>
                    <a:lnTo>
                      <a:pt x="2" y="25"/>
                    </a:lnTo>
                    <a:lnTo>
                      <a:pt x="27" y="22"/>
                    </a:lnTo>
                    <a:lnTo>
                      <a:pt x="25" y="2"/>
                    </a:lnTo>
                    <a:lnTo>
                      <a:pt x="25" y="0"/>
                    </a:lnTo>
                    <a:lnTo>
                      <a:pt x="1" y="6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63" name="Freeform 1559"/>
              <p:cNvSpPr>
                <a:spLocks/>
              </p:cNvSpPr>
              <p:nvPr/>
            </p:nvSpPr>
            <p:spPr bwMode="auto">
              <a:xfrm>
                <a:off x="659" y="927"/>
                <a:ext cx="27" cy="22"/>
              </a:xfrm>
              <a:custGeom>
                <a:avLst/>
                <a:gdLst/>
                <a:ahLst/>
                <a:cxnLst>
                  <a:cxn ang="0">
                    <a:pos x="1" y="9"/>
                  </a:cxn>
                  <a:cxn ang="0">
                    <a:pos x="0" y="7"/>
                  </a:cxn>
                  <a:cxn ang="0">
                    <a:pos x="4" y="21"/>
                  </a:cxn>
                  <a:cxn ang="0">
                    <a:pos x="28" y="15"/>
                  </a:cxn>
                  <a:cxn ang="0">
                    <a:pos x="24" y="2"/>
                  </a:cxn>
                  <a:cxn ang="0">
                    <a:pos x="24" y="0"/>
                  </a:cxn>
                  <a:cxn ang="0">
                    <a:pos x="1" y="9"/>
                  </a:cxn>
                </a:cxnLst>
                <a:rect l="0" t="0" r="r" b="b"/>
                <a:pathLst>
                  <a:path w="28" h="21">
                    <a:moveTo>
                      <a:pt x="1" y="9"/>
                    </a:moveTo>
                    <a:lnTo>
                      <a:pt x="0" y="7"/>
                    </a:lnTo>
                    <a:lnTo>
                      <a:pt x="4" y="21"/>
                    </a:lnTo>
                    <a:lnTo>
                      <a:pt x="28" y="15"/>
                    </a:lnTo>
                    <a:lnTo>
                      <a:pt x="24" y="2"/>
                    </a:lnTo>
                    <a:lnTo>
                      <a:pt x="24" y="0"/>
                    </a:lnTo>
                    <a:lnTo>
                      <a:pt x="1" y="9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64" name="Freeform 1560"/>
              <p:cNvSpPr>
                <a:spLocks/>
              </p:cNvSpPr>
              <p:nvPr/>
            </p:nvSpPr>
            <p:spPr bwMode="auto">
              <a:xfrm>
                <a:off x="655" y="913"/>
                <a:ext cx="29" cy="24"/>
              </a:xfrm>
              <a:custGeom>
                <a:avLst/>
                <a:gdLst/>
                <a:ahLst/>
                <a:cxnLst>
                  <a:cxn ang="0">
                    <a:pos x="12" y="5"/>
                  </a:cxn>
                  <a:cxn ang="0">
                    <a:pos x="0" y="9"/>
                  </a:cxn>
                  <a:cxn ang="0">
                    <a:pos x="6" y="24"/>
                  </a:cxn>
                  <a:cxn ang="0">
                    <a:pos x="29" y="15"/>
                  </a:cxn>
                  <a:cxn ang="0">
                    <a:pos x="23" y="0"/>
                  </a:cxn>
                  <a:cxn ang="0">
                    <a:pos x="12" y="5"/>
                  </a:cxn>
                </a:cxnLst>
                <a:rect l="0" t="0" r="r" b="b"/>
                <a:pathLst>
                  <a:path w="29" h="24">
                    <a:moveTo>
                      <a:pt x="12" y="5"/>
                    </a:moveTo>
                    <a:lnTo>
                      <a:pt x="0" y="9"/>
                    </a:lnTo>
                    <a:lnTo>
                      <a:pt x="6" y="24"/>
                    </a:lnTo>
                    <a:lnTo>
                      <a:pt x="29" y="15"/>
                    </a:lnTo>
                    <a:lnTo>
                      <a:pt x="23" y="0"/>
                    </a:lnTo>
                    <a:lnTo>
                      <a:pt x="12" y="5"/>
                    </a:lnTo>
                    <a:close/>
                  </a:path>
                </a:pathLst>
              </a:custGeom>
              <a:solidFill>
                <a:srgbClr val="FF6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65" name="Freeform 1561"/>
              <p:cNvSpPr>
                <a:spLocks noEditPoints="1"/>
              </p:cNvSpPr>
              <p:nvPr/>
            </p:nvSpPr>
            <p:spPr bwMode="auto">
              <a:xfrm>
                <a:off x="619" y="1055"/>
                <a:ext cx="553" cy="530"/>
              </a:xfrm>
              <a:custGeom>
                <a:avLst/>
                <a:gdLst/>
                <a:ahLst/>
                <a:cxnLst>
                  <a:cxn ang="0">
                    <a:pos x="553" y="275"/>
                  </a:cxn>
                  <a:cxn ang="0">
                    <a:pos x="552" y="282"/>
                  </a:cxn>
                  <a:cxn ang="0">
                    <a:pos x="552" y="275"/>
                  </a:cxn>
                  <a:cxn ang="0">
                    <a:pos x="552" y="268"/>
                  </a:cxn>
                  <a:cxn ang="0">
                    <a:pos x="544" y="209"/>
                  </a:cxn>
                  <a:cxn ang="0">
                    <a:pos x="543" y="206"/>
                  </a:cxn>
                  <a:cxn ang="0">
                    <a:pos x="544" y="211"/>
                  </a:cxn>
                  <a:cxn ang="0">
                    <a:pos x="500" y="114"/>
                  </a:cxn>
                  <a:cxn ang="0">
                    <a:pos x="487" y="95"/>
                  </a:cxn>
                  <a:cxn ang="0">
                    <a:pos x="464" y="73"/>
                  </a:cxn>
                  <a:cxn ang="0">
                    <a:pos x="473" y="83"/>
                  </a:cxn>
                  <a:cxn ang="0">
                    <a:pos x="483" y="92"/>
                  </a:cxn>
                  <a:cxn ang="0">
                    <a:pos x="492" y="103"/>
                  </a:cxn>
                  <a:cxn ang="0">
                    <a:pos x="500" y="114"/>
                  </a:cxn>
                  <a:cxn ang="0">
                    <a:pos x="439" y="52"/>
                  </a:cxn>
                  <a:cxn ang="0">
                    <a:pos x="419" y="40"/>
                  </a:cxn>
                  <a:cxn ang="0">
                    <a:pos x="427" y="44"/>
                  </a:cxn>
                  <a:cxn ang="0">
                    <a:pos x="434" y="49"/>
                  </a:cxn>
                  <a:cxn ang="0">
                    <a:pos x="442" y="55"/>
                  </a:cxn>
                  <a:cxn ang="0">
                    <a:pos x="449" y="61"/>
                  </a:cxn>
                  <a:cxn ang="0">
                    <a:pos x="384" y="20"/>
                  </a:cxn>
                  <a:cxn ang="0">
                    <a:pos x="380" y="20"/>
                  </a:cxn>
                  <a:cxn ang="0">
                    <a:pos x="387" y="23"/>
                  </a:cxn>
                  <a:cxn ang="0">
                    <a:pos x="326" y="4"/>
                  </a:cxn>
                  <a:cxn ang="0">
                    <a:pos x="299" y="0"/>
                  </a:cxn>
                  <a:cxn ang="0">
                    <a:pos x="305" y="1"/>
                  </a:cxn>
                  <a:cxn ang="0">
                    <a:pos x="312" y="2"/>
                  </a:cxn>
                  <a:cxn ang="0">
                    <a:pos x="319" y="3"/>
                  </a:cxn>
                  <a:cxn ang="0">
                    <a:pos x="326" y="4"/>
                  </a:cxn>
                  <a:cxn ang="0">
                    <a:pos x="231" y="3"/>
                  </a:cxn>
                  <a:cxn ang="0">
                    <a:pos x="229" y="4"/>
                  </a:cxn>
                  <a:cxn ang="0">
                    <a:pos x="233" y="3"/>
                  </a:cxn>
                  <a:cxn ang="0">
                    <a:pos x="237" y="2"/>
                  </a:cxn>
                  <a:cxn ang="0">
                    <a:pos x="241" y="2"/>
                  </a:cxn>
                  <a:cxn ang="0">
                    <a:pos x="174" y="19"/>
                  </a:cxn>
                  <a:cxn ang="0">
                    <a:pos x="164" y="23"/>
                  </a:cxn>
                  <a:cxn ang="0">
                    <a:pos x="170" y="21"/>
                  </a:cxn>
                  <a:cxn ang="0">
                    <a:pos x="174" y="19"/>
                  </a:cxn>
                  <a:cxn ang="0">
                    <a:pos x="0" y="275"/>
                  </a:cxn>
                  <a:cxn ang="0">
                    <a:pos x="0" y="279"/>
                  </a:cxn>
                  <a:cxn ang="0">
                    <a:pos x="0" y="275"/>
                  </a:cxn>
                  <a:cxn ang="0">
                    <a:pos x="0" y="271"/>
                  </a:cxn>
                  <a:cxn ang="0">
                    <a:pos x="169" y="531"/>
                  </a:cxn>
                  <a:cxn ang="0">
                    <a:pos x="171" y="532"/>
                  </a:cxn>
                  <a:cxn ang="0">
                    <a:pos x="169" y="530"/>
                  </a:cxn>
                  <a:cxn ang="0">
                    <a:pos x="379" y="532"/>
                  </a:cxn>
                  <a:cxn ang="0">
                    <a:pos x="389" y="528"/>
                  </a:cxn>
                  <a:cxn ang="0">
                    <a:pos x="383" y="530"/>
                  </a:cxn>
                  <a:cxn ang="0">
                    <a:pos x="379" y="532"/>
                  </a:cxn>
                  <a:cxn ang="0">
                    <a:pos x="473" y="471"/>
                  </a:cxn>
                  <a:cxn ang="0">
                    <a:pos x="495" y="443"/>
                  </a:cxn>
                  <a:cxn ang="0">
                    <a:pos x="489" y="452"/>
                  </a:cxn>
                  <a:cxn ang="0">
                    <a:pos x="482" y="461"/>
                  </a:cxn>
                  <a:cxn ang="0">
                    <a:pos x="474" y="469"/>
                  </a:cxn>
                  <a:cxn ang="0">
                    <a:pos x="465" y="477"/>
                  </a:cxn>
                  <a:cxn ang="0">
                    <a:pos x="544" y="341"/>
                  </a:cxn>
                  <a:cxn ang="0">
                    <a:pos x="544" y="343"/>
                  </a:cxn>
                </a:cxnLst>
                <a:rect l="0" t="0" r="r" b="b"/>
                <a:pathLst>
                  <a:path w="553" h="532">
                    <a:moveTo>
                      <a:pt x="552" y="268"/>
                    </a:moveTo>
                    <a:lnTo>
                      <a:pt x="553" y="275"/>
                    </a:lnTo>
                    <a:lnTo>
                      <a:pt x="553" y="275"/>
                    </a:lnTo>
                    <a:lnTo>
                      <a:pt x="552" y="282"/>
                    </a:lnTo>
                    <a:lnTo>
                      <a:pt x="552" y="279"/>
                    </a:lnTo>
                    <a:lnTo>
                      <a:pt x="552" y="275"/>
                    </a:lnTo>
                    <a:lnTo>
                      <a:pt x="552" y="272"/>
                    </a:lnTo>
                    <a:lnTo>
                      <a:pt x="552" y="268"/>
                    </a:lnTo>
                    <a:close/>
                    <a:moveTo>
                      <a:pt x="545" y="212"/>
                    </a:moveTo>
                    <a:lnTo>
                      <a:pt x="544" y="209"/>
                    </a:lnTo>
                    <a:lnTo>
                      <a:pt x="543" y="204"/>
                    </a:lnTo>
                    <a:lnTo>
                      <a:pt x="543" y="206"/>
                    </a:lnTo>
                    <a:lnTo>
                      <a:pt x="544" y="209"/>
                    </a:lnTo>
                    <a:lnTo>
                      <a:pt x="544" y="211"/>
                    </a:lnTo>
                    <a:lnTo>
                      <a:pt x="545" y="212"/>
                    </a:lnTo>
                    <a:close/>
                    <a:moveTo>
                      <a:pt x="500" y="114"/>
                    </a:moveTo>
                    <a:lnTo>
                      <a:pt x="499" y="112"/>
                    </a:lnTo>
                    <a:lnTo>
                      <a:pt x="487" y="95"/>
                    </a:lnTo>
                    <a:lnTo>
                      <a:pt x="473" y="80"/>
                    </a:lnTo>
                    <a:lnTo>
                      <a:pt x="464" y="73"/>
                    </a:lnTo>
                    <a:lnTo>
                      <a:pt x="469" y="78"/>
                    </a:lnTo>
                    <a:lnTo>
                      <a:pt x="473" y="83"/>
                    </a:lnTo>
                    <a:lnTo>
                      <a:pt x="478" y="88"/>
                    </a:lnTo>
                    <a:lnTo>
                      <a:pt x="483" y="92"/>
                    </a:lnTo>
                    <a:lnTo>
                      <a:pt x="487" y="98"/>
                    </a:lnTo>
                    <a:lnTo>
                      <a:pt x="492" y="103"/>
                    </a:lnTo>
                    <a:lnTo>
                      <a:pt x="496" y="108"/>
                    </a:lnTo>
                    <a:lnTo>
                      <a:pt x="500" y="114"/>
                    </a:lnTo>
                    <a:close/>
                    <a:moveTo>
                      <a:pt x="449" y="61"/>
                    </a:moveTo>
                    <a:lnTo>
                      <a:pt x="439" y="52"/>
                    </a:lnTo>
                    <a:lnTo>
                      <a:pt x="421" y="41"/>
                    </a:lnTo>
                    <a:lnTo>
                      <a:pt x="419" y="40"/>
                    </a:lnTo>
                    <a:lnTo>
                      <a:pt x="423" y="42"/>
                    </a:lnTo>
                    <a:lnTo>
                      <a:pt x="427" y="44"/>
                    </a:lnTo>
                    <a:lnTo>
                      <a:pt x="430" y="47"/>
                    </a:lnTo>
                    <a:lnTo>
                      <a:pt x="434" y="49"/>
                    </a:lnTo>
                    <a:lnTo>
                      <a:pt x="438" y="52"/>
                    </a:lnTo>
                    <a:lnTo>
                      <a:pt x="442" y="55"/>
                    </a:lnTo>
                    <a:lnTo>
                      <a:pt x="446" y="58"/>
                    </a:lnTo>
                    <a:lnTo>
                      <a:pt x="449" y="61"/>
                    </a:lnTo>
                    <a:close/>
                    <a:moveTo>
                      <a:pt x="391" y="24"/>
                    </a:moveTo>
                    <a:lnTo>
                      <a:pt x="384" y="20"/>
                    </a:lnTo>
                    <a:lnTo>
                      <a:pt x="378" y="19"/>
                    </a:lnTo>
                    <a:lnTo>
                      <a:pt x="380" y="20"/>
                    </a:lnTo>
                    <a:lnTo>
                      <a:pt x="383" y="21"/>
                    </a:lnTo>
                    <a:lnTo>
                      <a:pt x="387" y="23"/>
                    </a:lnTo>
                    <a:lnTo>
                      <a:pt x="391" y="24"/>
                    </a:lnTo>
                    <a:close/>
                    <a:moveTo>
                      <a:pt x="326" y="4"/>
                    </a:moveTo>
                    <a:lnTo>
                      <a:pt x="321" y="3"/>
                    </a:lnTo>
                    <a:lnTo>
                      <a:pt x="299" y="0"/>
                    </a:lnTo>
                    <a:lnTo>
                      <a:pt x="302" y="0"/>
                    </a:lnTo>
                    <a:lnTo>
                      <a:pt x="305" y="1"/>
                    </a:lnTo>
                    <a:lnTo>
                      <a:pt x="308" y="1"/>
                    </a:lnTo>
                    <a:lnTo>
                      <a:pt x="312" y="2"/>
                    </a:lnTo>
                    <a:lnTo>
                      <a:pt x="315" y="2"/>
                    </a:lnTo>
                    <a:lnTo>
                      <a:pt x="319" y="3"/>
                    </a:lnTo>
                    <a:lnTo>
                      <a:pt x="323" y="4"/>
                    </a:lnTo>
                    <a:lnTo>
                      <a:pt x="326" y="4"/>
                    </a:lnTo>
                    <a:close/>
                    <a:moveTo>
                      <a:pt x="242" y="2"/>
                    </a:moveTo>
                    <a:lnTo>
                      <a:pt x="231" y="3"/>
                    </a:lnTo>
                    <a:lnTo>
                      <a:pt x="226" y="4"/>
                    </a:lnTo>
                    <a:lnTo>
                      <a:pt x="229" y="4"/>
                    </a:lnTo>
                    <a:lnTo>
                      <a:pt x="231" y="3"/>
                    </a:lnTo>
                    <a:lnTo>
                      <a:pt x="233" y="3"/>
                    </a:lnTo>
                    <a:lnTo>
                      <a:pt x="235" y="3"/>
                    </a:lnTo>
                    <a:lnTo>
                      <a:pt x="237" y="2"/>
                    </a:lnTo>
                    <a:lnTo>
                      <a:pt x="239" y="2"/>
                    </a:lnTo>
                    <a:lnTo>
                      <a:pt x="241" y="2"/>
                    </a:lnTo>
                    <a:lnTo>
                      <a:pt x="242" y="2"/>
                    </a:lnTo>
                    <a:close/>
                    <a:moveTo>
                      <a:pt x="174" y="19"/>
                    </a:moveTo>
                    <a:lnTo>
                      <a:pt x="169" y="20"/>
                    </a:lnTo>
                    <a:lnTo>
                      <a:pt x="164" y="23"/>
                    </a:lnTo>
                    <a:lnTo>
                      <a:pt x="168" y="22"/>
                    </a:lnTo>
                    <a:lnTo>
                      <a:pt x="170" y="21"/>
                    </a:lnTo>
                    <a:lnTo>
                      <a:pt x="173" y="20"/>
                    </a:lnTo>
                    <a:lnTo>
                      <a:pt x="174" y="19"/>
                    </a:lnTo>
                    <a:close/>
                    <a:moveTo>
                      <a:pt x="0" y="271"/>
                    </a:moveTo>
                    <a:lnTo>
                      <a:pt x="0" y="275"/>
                    </a:lnTo>
                    <a:lnTo>
                      <a:pt x="0" y="275"/>
                    </a:lnTo>
                    <a:lnTo>
                      <a:pt x="0" y="279"/>
                    </a:lnTo>
                    <a:lnTo>
                      <a:pt x="0" y="277"/>
                    </a:lnTo>
                    <a:lnTo>
                      <a:pt x="0" y="275"/>
                    </a:lnTo>
                    <a:lnTo>
                      <a:pt x="0" y="273"/>
                    </a:lnTo>
                    <a:lnTo>
                      <a:pt x="0" y="271"/>
                    </a:lnTo>
                    <a:close/>
                    <a:moveTo>
                      <a:pt x="166" y="530"/>
                    </a:moveTo>
                    <a:lnTo>
                      <a:pt x="169" y="531"/>
                    </a:lnTo>
                    <a:lnTo>
                      <a:pt x="172" y="532"/>
                    </a:lnTo>
                    <a:lnTo>
                      <a:pt x="171" y="532"/>
                    </a:lnTo>
                    <a:lnTo>
                      <a:pt x="170" y="531"/>
                    </a:lnTo>
                    <a:lnTo>
                      <a:pt x="169" y="530"/>
                    </a:lnTo>
                    <a:lnTo>
                      <a:pt x="166" y="530"/>
                    </a:lnTo>
                    <a:close/>
                    <a:moveTo>
                      <a:pt x="379" y="532"/>
                    </a:moveTo>
                    <a:lnTo>
                      <a:pt x="384" y="531"/>
                    </a:lnTo>
                    <a:lnTo>
                      <a:pt x="389" y="528"/>
                    </a:lnTo>
                    <a:lnTo>
                      <a:pt x="386" y="529"/>
                    </a:lnTo>
                    <a:lnTo>
                      <a:pt x="383" y="530"/>
                    </a:lnTo>
                    <a:lnTo>
                      <a:pt x="381" y="531"/>
                    </a:lnTo>
                    <a:lnTo>
                      <a:pt x="379" y="532"/>
                    </a:lnTo>
                    <a:close/>
                    <a:moveTo>
                      <a:pt x="465" y="477"/>
                    </a:moveTo>
                    <a:lnTo>
                      <a:pt x="473" y="471"/>
                    </a:lnTo>
                    <a:lnTo>
                      <a:pt x="487" y="456"/>
                    </a:lnTo>
                    <a:lnTo>
                      <a:pt x="495" y="443"/>
                    </a:lnTo>
                    <a:lnTo>
                      <a:pt x="492" y="448"/>
                    </a:lnTo>
                    <a:lnTo>
                      <a:pt x="489" y="452"/>
                    </a:lnTo>
                    <a:lnTo>
                      <a:pt x="485" y="456"/>
                    </a:lnTo>
                    <a:lnTo>
                      <a:pt x="482" y="461"/>
                    </a:lnTo>
                    <a:lnTo>
                      <a:pt x="477" y="465"/>
                    </a:lnTo>
                    <a:lnTo>
                      <a:pt x="474" y="469"/>
                    </a:lnTo>
                    <a:lnTo>
                      <a:pt x="470" y="473"/>
                    </a:lnTo>
                    <a:lnTo>
                      <a:pt x="465" y="477"/>
                    </a:lnTo>
                    <a:close/>
                    <a:moveTo>
                      <a:pt x="544" y="343"/>
                    </a:moveTo>
                    <a:lnTo>
                      <a:pt x="544" y="341"/>
                    </a:lnTo>
                    <a:lnTo>
                      <a:pt x="544" y="340"/>
                    </a:lnTo>
                    <a:lnTo>
                      <a:pt x="544" y="343"/>
                    </a:lnTo>
                    <a:close/>
                  </a:path>
                </a:pathLst>
              </a:custGeom>
              <a:solidFill>
                <a:srgbClr val="FF91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66" name="Freeform 1562"/>
              <p:cNvSpPr>
                <a:spLocks noEditPoints="1"/>
              </p:cNvSpPr>
              <p:nvPr/>
            </p:nvSpPr>
            <p:spPr bwMode="auto">
              <a:xfrm>
                <a:off x="619" y="1055"/>
                <a:ext cx="551" cy="530"/>
              </a:xfrm>
              <a:custGeom>
                <a:avLst/>
                <a:gdLst/>
                <a:ahLst/>
                <a:cxnLst>
                  <a:cxn ang="0">
                    <a:pos x="537" y="194"/>
                  </a:cxn>
                  <a:cxn ang="0">
                    <a:pos x="487" y="102"/>
                  </a:cxn>
                  <a:cxn ang="0">
                    <a:pos x="406" y="35"/>
                  </a:cxn>
                  <a:cxn ang="0">
                    <a:pos x="304" y="4"/>
                  </a:cxn>
                  <a:cxn ang="0">
                    <a:pos x="195" y="15"/>
                  </a:cxn>
                  <a:cxn ang="0">
                    <a:pos x="103" y="65"/>
                  </a:cxn>
                  <a:cxn ang="0">
                    <a:pos x="36" y="145"/>
                  </a:cxn>
                  <a:cxn ang="0">
                    <a:pos x="5" y="248"/>
                  </a:cxn>
                  <a:cxn ang="0">
                    <a:pos x="16" y="357"/>
                  </a:cxn>
                  <a:cxn ang="0">
                    <a:pos x="66" y="450"/>
                  </a:cxn>
                  <a:cxn ang="0">
                    <a:pos x="146" y="516"/>
                  </a:cxn>
                  <a:cxn ang="0">
                    <a:pos x="248" y="548"/>
                  </a:cxn>
                  <a:cxn ang="0">
                    <a:pos x="357" y="536"/>
                  </a:cxn>
                  <a:cxn ang="0">
                    <a:pos x="450" y="487"/>
                  </a:cxn>
                  <a:cxn ang="0">
                    <a:pos x="516" y="406"/>
                  </a:cxn>
                  <a:cxn ang="0">
                    <a:pos x="548" y="304"/>
                  </a:cxn>
                  <a:cxn ang="0">
                    <a:pos x="547" y="230"/>
                  </a:cxn>
                  <a:cxn ang="0">
                    <a:pos x="543" y="206"/>
                  </a:cxn>
                  <a:cxn ang="0">
                    <a:pos x="521" y="149"/>
                  </a:cxn>
                  <a:cxn ang="0">
                    <a:pos x="492" y="103"/>
                  </a:cxn>
                  <a:cxn ang="0">
                    <a:pos x="473" y="83"/>
                  </a:cxn>
                  <a:cxn ang="0">
                    <a:pos x="449" y="61"/>
                  </a:cxn>
                  <a:cxn ang="0">
                    <a:pos x="434" y="49"/>
                  </a:cxn>
                  <a:cxn ang="0">
                    <a:pos x="419" y="40"/>
                  </a:cxn>
                  <a:cxn ang="0">
                    <a:pos x="383" y="21"/>
                  </a:cxn>
                  <a:cxn ang="0">
                    <a:pos x="344" y="9"/>
                  </a:cxn>
                  <a:cxn ang="0">
                    <a:pos x="315" y="2"/>
                  </a:cxn>
                  <a:cxn ang="0">
                    <a:pos x="302" y="0"/>
                  </a:cxn>
                  <a:cxn ang="0">
                    <a:pos x="278" y="0"/>
                  </a:cxn>
                  <a:cxn ang="0">
                    <a:pos x="239" y="2"/>
                  </a:cxn>
                  <a:cxn ang="0">
                    <a:pos x="231" y="3"/>
                  </a:cxn>
                  <a:cxn ang="0">
                    <a:pos x="188" y="15"/>
                  </a:cxn>
                  <a:cxn ang="0">
                    <a:pos x="168" y="22"/>
                  </a:cxn>
                  <a:cxn ang="0">
                    <a:pos x="115" y="52"/>
                  </a:cxn>
                  <a:cxn ang="0">
                    <a:pos x="55" y="112"/>
                  </a:cxn>
                  <a:cxn ang="0">
                    <a:pos x="14" y="189"/>
                  </a:cxn>
                  <a:cxn ang="0">
                    <a:pos x="0" y="271"/>
                  </a:cxn>
                  <a:cxn ang="0">
                    <a:pos x="0" y="279"/>
                  </a:cxn>
                  <a:cxn ang="0">
                    <a:pos x="14" y="361"/>
                  </a:cxn>
                  <a:cxn ang="0">
                    <a:pos x="55" y="439"/>
                  </a:cxn>
                  <a:cxn ang="0">
                    <a:pos x="115" y="499"/>
                  </a:cxn>
                  <a:cxn ang="0">
                    <a:pos x="169" y="530"/>
                  </a:cxn>
                  <a:cxn ang="0">
                    <a:pos x="188" y="537"/>
                  </a:cxn>
                  <a:cxn ang="0">
                    <a:pos x="278" y="551"/>
                  </a:cxn>
                  <a:cxn ang="0">
                    <a:pos x="364" y="537"/>
                  </a:cxn>
                  <a:cxn ang="0">
                    <a:pos x="386" y="529"/>
                  </a:cxn>
                  <a:cxn ang="0">
                    <a:pos x="439" y="499"/>
                  </a:cxn>
                  <a:cxn ang="0">
                    <a:pos x="474" y="469"/>
                  </a:cxn>
                  <a:cxn ang="0">
                    <a:pos x="489" y="452"/>
                  </a:cxn>
                  <a:cxn ang="0">
                    <a:pos x="510" y="422"/>
                  </a:cxn>
                  <a:cxn ang="0">
                    <a:pos x="544" y="343"/>
                  </a:cxn>
                  <a:cxn ang="0">
                    <a:pos x="552" y="282"/>
                  </a:cxn>
                  <a:cxn ang="0">
                    <a:pos x="552" y="268"/>
                  </a:cxn>
                </a:cxnLst>
                <a:rect l="0" t="0" r="r" b="b"/>
                <a:pathLst>
                  <a:path w="552" h="551">
                    <a:moveTo>
                      <a:pt x="549" y="276"/>
                    </a:moveTo>
                    <a:lnTo>
                      <a:pt x="548" y="248"/>
                    </a:lnTo>
                    <a:lnTo>
                      <a:pt x="543" y="221"/>
                    </a:lnTo>
                    <a:lnTo>
                      <a:pt x="537" y="194"/>
                    </a:lnTo>
                    <a:lnTo>
                      <a:pt x="528" y="169"/>
                    </a:lnTo>
                    <a:lnTo>
                      <a:pt x="516" y="145"/>
                    </a:lnTo>
                    <a:lnTo>
                      <a:pt x="502" y="123"/>
                    </a:lnTo>
                    <a:lnTo>
                      <a:pt x="487" y="102"/>
                    </a:lnTo>
                    <a:lnTo>
                      <a:pt x="469" y="83"/>
                    </a:lnTo>
                    <a:lnTo>
                      <a:pt x="450" y="65"/>
                    </a:lnTo>
                    <a:lnTo>
                      <a:pt x="429" y="49"/>
                    </a:lnTo>
                    <a:lnTo>
                      <a:pt x="406" y="35"/>
                    </a:lnTo>
                    <a:lnTo>
                      <a:pt x="382" y="24"/>
                    </a:lnTo>
                    <a:lnTo>
                      <a:pt x="357" y="15"/>
                    </a:lnTo>
                    <a:lnTo>
                      <a:pt x="331" y="8"/>
                    </a:lnTo>
                    <a:lnTo>
                      <a:pt x="304" y="4"/>
                    </a:lnTo>
                    <a:lnTo>
                      <a:pt x="276" y="3"/>
                    </a:lnTo>
                    <a:lnTo>
                      <a:pt x="248" y="4"/>
                    </a:lnTo>
                    <a:lnTo>
                      <a:pt x="221" y="8"/>
                    </a:lnTo>
                    <a:lnTo>
                      <a:pt x="195" y="15"/>
                    </a:lnTo>
                    <a:lnTo>
                      <a:pt x="170" y="24"/>
                    </a:lnTo>
                    <a:lnTo>
                      <a:pt x="146" y="35"/>
                    </a:lnTo>
                    <a:lnTo>
                      <a:pt x="124" y="49"/>
                    </a:lnTo>
                    <a:lnTo>
                      <a:pt x="103" y="65"/>
                    </a:lnTo>
                    <a:lnTo>
                      <a:pt x="83" y="83"/>
                    </a:lnTo>
                    <a:lnTo>
                      <a:pt x="66" y="102"/>
                    </a:lnTo>
                    <a:lnTo>
                      <a:pt x="50" y="123"/>
                    </a:lnTo>
                    <a:lnTo>
                      <a:pt x="36" y="145"/>
                    </a:lnTo>
                    <a:lnTo>
                      <a:pt x="25" y="169"/>
                    </a:lnTo>
                    <a:lnTo>
                      <a:pt x="16" y="194"/>
                    </a:lnTo>
                    <a:lnTo>
                      <a:pt x="9" y="221"/>
                    </a:lnTo>
                    <a:lnTo>
                      <a:pt x="5" y="248"/>
                    </a:lnTo>
                    <a:lnTo>
                      <a:pt x="3" y="276"/>
                    </a:lnTo>
                    <a:lnTo>
                      <a:pt x="5" y="304"/>
                    </a:lnTo>
                    <a:lnTo>
                      <a:pt x="9" y="331"/>
                    </a:lnTo>
                    <a:lnTo>
                      <a:pt x="16" y="357"/>
                    </a:lnTo>
                    <a:lnTo>
                      <a:pt x="25" y="382"/>
                    </a:lnTo>
                    <a:lnTo>
                      <a:pt x="36" y="406"/>
                    </a:lnTo>
                    <a:lnTo>
                      <a:pt x="50" y="428"/>
                    </a:lnTo>
                    <a:lnTo>
                      <a:pt x="66" y="450"/>
                    </a:lnTo>
                    <a:lnTo>
                      <a:pt x="83" y="469"/>
                    </a:lnTo>
                    <a:lnTo>
                      <a:pt x="103" y="487"/>
                    </a:lnTo>
                    <a:lnTo>
                      <a:pt x="124" y="502"/>
                    </a:lnTo>
                    <a:lnTo>
                      <a:pt x="146" y="516"/>
                    </a:lnTo>
                    <a:lnTo>
                      <a:pt x="170" y="527"/>
                    </a:lnTo>
                    <a:lnTo>
                      <a:pt x="195" y="536"/>
                    </a:lnTo>
                    <a:lnTo>
                      <a:pt x="221" y="543"/>
                    </a:lnTo>
                    <a:lnTo>
                      <a:pt x="248" y="548"/>
                    </a:lnTo>
                    <a:lnTo>
                      <a:pt x="276" y="549"/>
                    </a:lnTo>
                    <a:lnTo>
                      <a:pt x="304" y="548"/>
                    </a:lnTo>
                    <a:lnTo>
                      <a:pt x="331" y="543"/>
                    </a:lnTo>
                    <a:lnTo>
                      <a:pt x="357" y="536"/>
                    </a:lnTo>
                    <a:lnTo>
                      <a:pt x="382" y="527"/>
                    </a:lnTo>
                    <a:lnTo>
                      <a:pt x="406" y="516"/>
                    </a:lnTo>
                    <a:lnTo>
                      <a:pt x="429" y="502"/>
                    </a:lnTo>
                    <a:lnTo>
                      <a:pt x="450" y="487"/>
                    </a:lnTo>
                    <a:lnTo>
                      <a:pt x="469" y="469"/>
                    </a:lnTo>
                    <a:lnTo>
                      <a:pt x="487" y="450"/>
                    </a:lnTo>
                    <a:lnTo>
                      <a:pt x="502" y="428"/>
                    </a:lnTo>
                    <a:lnTo>
                      <a:pt x="516" y="406"/>
                    </a:lnTo>
                    <a:lnTo>
                      <a:pt x="528" y="382"/>
                    </a:lnTo>
                    <a:lnTo>
                      <a:pt x="537" y="357"/>
                    </a:lnTo>
                    <a:lnTo>
                      <a:pt x="543" y="331"/>
                    </a:lnTo>
                    <a:lnTo>
                      <a:pt x="548" y="304"/>
                    </a:lnTo>
                    <a:lnTo>
                      <a:pt x="549" y="276"/>
                    </a:lnTo>
                    <a:close/>
                    <a:moveTo>
                      <a:pt x="552" y="268"/>
                    </a:moveTo>
                    <a:lnTo>
                      <a:pt x="550" y="252"/>
                    </a:lnTo>
                    <a:lnTo>
                      <a:pt x="547" y="230"/>
                    </a:lnTo>
                    <a:lnTo>
                      <a:pt x="545" y="212"/>
                    </a:lnTo>
                    <a:lnTo>
                      <a:pt x="544" y="211"/>
                    </a:lnTo>
                    <a:lnTo>
                      <a:pt x="544" y="209"/>
                    </a:lnTo>
                    <a:lnTo>
                      <a:pt x="543" y="206"/>
                    </a:lnTo>
                    <a:lnTo>
                      <a:pt x="543" y="204"/>
                    </a:lnTo>
                    <a:lnTo>
                      <a:pt x="538" y="189"/>
                    </a:lnTo>
                    <a:lnTo>
                      <a:pt x="530" y="169"/>
                    </a:lnTo>
                    <a:lnTo>
                      <a:pt x="521" y="149"/>
                    </a:lnTo>
                    <a:lnTo>
                      <a:pt x="510" y="129"/>
                    </a:lnTo>
                    <a:lnTo>
                      <a:pt x="500" y="114"/>
                    </a:lnTo>
                    <a:lnTo>
                      <a:pt x="496" y="108"/>
                    </a:lnTo>
                    <a:lnTo>
                      <a:pt x="492" y="103"/>
                    </a:lnTo>
                    <a:lnTo>
                      <a:pt x="487" y="98"/>
                    </a:lnTo>
                    <a:lnTo>
                      <a:pt x="483" y="92"/>
                    </a:lnTo>
                    <a:lnTo>
                      <a:pt x="478" y="88"/>
                    </a:lnTo>
                    <a:lnTo>
                      <a:pt x="473" y="83"/>
                    </a:lnTo>
                    <a:lnTo>
                      <a:pt x="469" y="78"/>
                    </a:lnTo>
                    <a:lnTo>
                      <a:pt x="464" y="73"/>
                    </a:lnTo>
                    <a:lnTo>
                      <a:pt x="456" y="66"/>
                    </a:lnTo>
                    <a:lnTo>
                      <a:pt x="449" y="61"/>
                    </a:lnTo>
                    <a:lnTo>
                      <a:pt x="446" y="58"/>
                    </a:lnTo>
                    <a:lnTo>
                      <a:pt x="442" y="55"/>
                    </a:lnTo>
                    <a:lnTo>
                      <a:pt x="438" y="52"/>
                    </a:lnTo>
                    <a:lnTo>
                      <a:pt x="434" y="49"/>
                    </a:lnTo>
                    <a:lnTo>
                      <a:pt x="430" y="47"/>
                    </a:lnTo>
                    <a:lnTo>
                      <a:pt x="427" y="44"/>
                    </a:lnTo>
                    <a:lnTo>
                      <a:pt x="423" y="42"/>
                    </a:lnTo>
                    <a:lnTo>
                      <a:pt x="419" y="40"/>
                    </a:lnTo>
                    <a:lnTo>
                      <a:pt x="404" y="32"/>
                    </a:lnTo>
                    <a:lnTo>
                      <a:pt x="391" y="24"/>
                    </a:lnTo>
                    <a:lnTo>
                      <a:pt x="387" y="23"/>
                    </a:lnTo>
                    <a:lnTo>
                      <a:pt x="383" y="21"/>
                    </a:lnTo>
                    <a:lnTo>
                      <a:pt x="380" y="20"/>
                    </a:lnTo>
                    <a:lnTo>
                      <a:pt x="378" y="19"/>
                    </a:lnTo>
                    <a:lnTo>
                      <a:pt x="364" y="15"/>
                    </a:lnTo>
                    <a:lnTo>
                      <a:pt x="344" y="9"/>
                    </a:lnTo>
                    <a:lnTo>
                      <a:pt x="326" y="4"/>
                    </a:lnTo>
                    <a:lnTo>
                      <a:pt x="323" y="4"/>
                    </a:lnTo>
                    <a:lnTo>
                      <a:pt x="319" y="3"/>
                    </a:lnTo>
                    <a:lnTo>
                      <a:pt x="315" y="2"/>
                    </a:lnTo>
                    <a:lnTo>
                      <a:pt x="312" y="2"/>
                    </a:lnTo>
                    <a:lnTo>
                      <a:pt x="308" y="1"/>
                    </a:lnTo>
                    <a:lnTo>
                      <a:pt x="305" y="1"/>
                    </a:lnTo>
                    <a:lnTo>
                      <a:pt x="302" y="0"/>
                    </a:lnTo>
                    <a:lnTo>
                      <a:pt x="299" y="0"/>
                    </a:lnTo>
                    <a:lnTo>
                      <a:pt x="298" y="0"/>
                    </a:lnTo>
                    <a:lnTo>
                      <a:pt x="278" y="0"/>
                    </a:lnTo>
                    <a:lnTo>
                      <a:pt x="278" y="0"/>
                    </a:lnTo>
                    <a:lnTo>
                      <a:pt x="255" y="0"/>
                    </a:lnTo>
                    <a:lnTo>
                      <a:pt x="242" y="2"/>
                    </a:lnTo>
                    <a:lnTo>
                      <a:pt x="241" y="2"/>
                    </a:lnTo>
                    <a:lnTo>
                      <a:pt x="239" y="2"/>
                    </a:lnTo>
                    <a:lnTo>
                      <a:pt x="237" y="2"/>
                    </a:lnTo>
                    <a:lnTo>
                      <a:pt x="235" y="3"/>
                    </a:lnTo>
                    <a:lnTo>
                      <a:pt x="233" y="3"/>
                    </a:lnTo>
                    <a:lnTo>
                      <a:pt x="231" y="3"/>
                    </a:lnTo>
                    <a:lnTo>
                      <a:pt x="229" y="4"/>
                    </a:lnTo>
                    <a:lnTo>
                      <a:pt x="226" y="4"/>
                    </a:lnTo>
                    <a:lnTo>
                      <a:pt x="209" y="9"/>
                    </a:lnTo>
                    <a:lnTo>
                      <a:pt x="188" y="15"/>
                    </a:lnTo>
                    <a:lnTo>
                      <a:pt x="174" y="19"/>
                    </a:lnTo>
                    <a:lnTo>
                      <a:pt x="173" y="20"/>
                    </a:lnTo>
                    <a:lnTo>
                      <a:pt x="170" y="21"/>
                    </a:lnTo>
                    <a:lnTo>
                      <a:pt x="168" y="22"/>
                    </a:lnTo>
                    <a:lnTo>
                      <a:pt x="164" y="23"/>
                    </a:lnTo>
                    <a:lnTo>
                      <a:pt x="149" y="32"/>
                    </a:lnTo>
                    <a:lnTo>
                      <a:pt x="132" y="41"/>
                    </a:lnTo>
                    <a:lnTo>
                      <a:pt x="115" y="52"/>
                    </a:lnTo>
                    <a:lnTo>
                      <a:pt x="97" y="66"/>
                    </a:lnTo>
                    <a:lnTo>
                      <a:pt x="83" y="80"/>
                    </a:lnTo>
                    <a:lnTo>
                      <a:pt x="68" y="95"/>
                    </a:lnTo>
                    <a:lnTo>
                      <a:pt x="55" y="112"/>
                    </a:lnTo>
                    <a:lnTo>
                      <a:pt x="43" y="129"/>
                    </a:lnTo>
                    <a:lnTo>
                      <a:pt x="31" y="149"/>
                    </a:lnTo>
                    <a:lnTo>
                      <a:pt x="23" y="169"/>
                    </a:lnTo>
                    <a:lnTo>
                      <a:pt x="14" y="189"/>
                    </a:lnTo>
                    <a:lnTo>
                      <a:pt x="8" y="209"/>
                    </a:lnTo>
                    <a:lnTo>
                      <a:pt x="6" y="230"/>
                    </a:lnTo>
                    <a:lnTo>
                      <a:pt x="3" y="252"/>
                    </a:lnTo>
                    <a:lnTo>
                      <a:pt x="0" y="271"/>
                    </a:lnTo>
                    <a:lnTo>
                      <a:pt x="0" y="273"/>
                    </a:lnTo>
                    <a:lnTo>
                      <a:pt x="0" y="275"/>
                    </a:lnTo>
                    <a:lnTo>
                      <a:pt x="0" y="277"/>
                    </a:lnTo>
                    <a:lnTo>
                      <a:pt x="0" y="279"/>
                    </a:lnTo>
                    <a:lnTo>
                      <a:pt x="3" y="298"/>
                    </a:lnTo>
                    <a:lnTo>
                      <a:pt x="6" y="322"/>
                    </a:lnTo>
                    <a:lnTo>
                      <a:pt x="8" y="341"/>
                    </a:lnTo>
                    <a:lnTo>
                      <a:pt x="14" y="361"/>
                    </a:lnTo>
                    <a:lnTo>
                      <a:pt x="23" y="382"/>
                    </a:lnTo>
                    <a:lnTo>
                      <a:pt x="31" y="402"/>
                    </a:lnTo>
                    <a:lnTo>
                      <a:pt x="43" y="422"/>
                    </a:lnTo>
                    <a:lnTo>
                      <a:pt x="55" y="439"/>
                    </a:lnTo>
                    <a:lnTo>
                      <a:pt x="68" y="456"/>
                    </a:lnTo>
                    <a:lnTo>
                      <a:pt x="83" y="471"/>
                    </a:lnTo>
                    <a:lnTo>
                      <a:pt x="97" y="485"/>
                    </a:lnTo>
                    <a:lnTo>
                      <a:pt x="115" y="499"/>
                    </a:lnTo>
                    <a:lnTo>
                      <a:pt x="132" y="511"/>
                    </a:lnTo>
                    <a:lnTo>
                      <a:pt x="149" y="520"/>
                    </a:lnTo>
                    <a:lnTo>
                      <a:pt x="166" y="530"/>
                    </a:lnTo>
                    <a:lnTo>
                      <a:pt x="169" y="530"/>
                    </a:lnTo>
                    <a:lnTo>
                      <a:pt x="170" y="531"/>
                    </a:lnTo>
                    <a:lnTo>
                      <a:pt x="171" y="532"/>
                    </a:lnTo>
                    <a:lnTo>
                      <a:pt x="172" y="532"/>
                    </a:lnTo>
                    <a:lnTo>
                      <a:pt x="188" y="537"/>
                    </a:lnTo>
                    <a:lnTo>
                      <a:pt x="209" y="542"/>
                    </a:lnTo>
                    <a:lnTo>
                      <a:pt x="231" y="548"/>
                    </a:lnTo>
                    <a:lnTo>
                      <a:pt x="255" y="551"/>
                    </a:lnTo>
                    <a:lnTo>
                      <a:pt x="278" y="551"/>
                    </a:lnTo>
                    <a:lnTo>
                      <a:pt x="298" y="551"/>
                    </a:lnTo>
                    <a:lnTo>
                      <a:pt x="321" y="548"/>
                    </a:lnTo>
                    <a:lnTo>
                      <a:pt x="344" y="542"/>
                    </a:lnTo>
                    <a:lnTo>
                      <a:pt x="364" y="537"/>
                    </a:lnTo>
                    <a:lnTo>
                      <a:pt x="379" y="532"/>
                    </a:lnTo>
                    <a:lnTo>
                      <a:pt x="381" y="531"/>
                    </a:lnTo>
                    <a:lnTo>
                      <a:pt x="383" y="530"/>
                    </a:lnTo>
                    <a:lnTo>
                      <a:pt x="386" y="529"/>
                    </a:lnTo>
                    <a:lnTo>
                      <a:pt x="389" y="528"/>
                    </a:lnTo>
                    <a:lnTo>
                      <a:pt x="404" y="520"/>
                    </a:lnTo>
                    <a:lnTo>
                      <a:pt x="421" y="511"/>
                    </a:lnTo>
                    <a:lnTo>
                      <a:pt x="439" y="499"/>
                    </a:lnTo>
                    <a:lnTo>
                      <a:pt x="456" y="485"/>
                    </a:lnTo>
                    <a:lnTo>
                      <a:pt x="465" y="477"/>
                    </a:lnTo>
                    <a:lnTo>
                      <a:pt x="470" y="473"/>
                    </a:lnTo>
                    <a:lnTo>
                      <a:pt x="474" y="469"/>
                    </a:lnTo>
                    <a:lnTo>
                      <a:pt x="477" y="465"/>
                    </a:lnTo>
                    <a:lnTo>
                      <a:pt x="482" y="461"/>
                    </a:lnTo>
                    <a:lnTo>
                      <a:pt x="485" y="456"/>
                    </a:lnTo>
                    <a:lnTo>
                      <a:pt x="489" y="452"/>
                    </a:lnTo>
                    <a:lnTo>
                      <a:pt x="492" y="448"/>
                    </a:lnTo>
                    <a:lnTo>
                      <a:pt x="495" y="443"/>
                    </a:lnTo>
                    <a:lnTo>
                      <a:pt x="499" y="439"/>
                    </a:lnTo>
                    <a:lnTo>
                      <a:pt x="510" y="422"/>
                    </a:lnTo>
                    <a:lnTo>
                      <a:pt x="521" y="402"/>
                    </a:lnTo>
                    <a:lnTo>
                      <a:pt x="530" y="382"/>
                    </a:lnTo>
                    <a:lnTo>
                      <a:pt x="538" y="361"/>
                    </a:lnTo>
                    <a:lnTo>
                      <a:pt x="544" y="343"/>
                    </a:lnTo>
                    <a:lnTo>
                      <a:pt x="544" y="340"/>
                    </a:lnTo>
                    <a:lnTo>
                      <a:pt x="547" y="322"/>
                    </a:lnTo>
                    <a:lnTo>
                      <a:pt x="550" y="298"/>
                    </a:lnTo>
                    <a:lnTo>
                      <a:pt x="552" y="282"/>
                    </a:lnTo>
                    <a:lnTo>
                      <a:pt x="552" y="279"/>
                    </a:lnTo>
                    <a:lnTo>
                      <a:pt x="552" y="275"/>
                    </a:lnTo>
                    <a:lnTo>
                      <a:pt x="552" y="272"/>
                    </a:lnTo>
                    <a:lnTo>
                      <a:pt x="552" y="268"/>
                    </a:lnTo>
                    <a:close/>
                  </a:path>
                </a:pathLst>
              </a:custGeom>
              <a:solidFill>
                <a:srgbClr val="FF93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67" name="Freeform 1563"/>
              <p:cNvSpPr>
                <a:spLocks noEditPoints="1"/>
              </p:cNvSpPr>
              <p:nvPr/>
            </p:nvSpPr>
            <p:spPr bwMode="auto">
              <a:xfrm>
                <a:off x="623" y="1057"/>
                <a:ext cx="546" cy="530"/>
              </a:xfrm>
              <a:custGeom>
                <a:avLst/>
                <a:gdLst/>
                <a:ahLst/>
                <a:cxnLst>
                  <a:cxn ang="0">
                    <a:pos x="540" y="218"/>
                  </a:cxn>
                  <a:cxn ang="0">
                    <a:pos x="513" y="142"/>
                  </a:cxn>
                  <a:cxn ang="0">
                    <a:pos x="466" y="80"/>
                  </a:cxn>
                  <a:cxn ang="0">
                    <a:pos x="403" y="32"/>
                  </a:cxn>
                  <a:cxn ang="0">
                    <a:pos x="328" y="5"/>
                  </a:cxn>
                  <a:cxn ang="0">
                    <a:pos x="245" y="1"/>
                  </a:cxn>
                  <a:cxn ang="0">
                    <a:pos x="167" y="21"/>
                  </a:cxn>
                  <a:cxn ang="0">
                    <a:pos x="100" y="62"/>
                  </a:cxn>
                  <a:cxn ang="0">
                    <a:pos x="47" y="120"/>
                  </a:cxn>
                  <a:cxn ang="0">
                    <a:pos x="13" y="191"/>
                  </a:cxn>
                  <a:cxn ang="0">
                    <a:pos x="0" y="273"/>
                  </a:cxn>
                  <a:cxn ang="0">
                    <a:pos x="13" y="354"/>
                  </a:cxn>
                  <a:cxn ang="0">
                    <a:pos x="47" y="425"/>
                  </a:cxn>
                  <a:cxn ang="0">
                    <a:pos x="100" y="484"/>
                  </a:cxn>
                  <a:cxn ang="0">
                    <a:pos x="167" y="524"/>
                  </a:cxn>
                  <a:cxn ang="0">
                    <a:pos x="245" y="545"/>
                  </a:cxn>
                  <a:cxn ang="0">
                    <a:pos x="328" y="540"/>
                  </a:cxn>
                  <a:cxn ang="0">
                    <a:pos x="403" y="513"/>
                  </a:cxn>
                  <a:cxn ang="0">
                    <a:pos x="466" y="466"/>
                  </a:cxn>
                  <a:cxn ang="0">
                    <a:pos x="513" y="403"/>
                  </a:cxn>
                  <a:cxn ang="0">
                    <a:pos x="540" y="328"/>
                  </a:cxn>
                  <a:cxn ang="0">
                    <a:pos x="543" y="273"/>
                  </a:cxn>
                  <a:cxn ang="0">
                    <a:pos x="531" y="193"/>
                  </a:cxn>
                  <a:cxn ang="0">
                    <a:pos x="497" y="122"/>
                  </a:cxn>
                  <a:cxn ang="0">
                    <a:pos x="444" y="65"/>
                  </a:cxn>
                  <a:cxn ang="0">
                    <a:pos x="378" y="24"/>
                  </a:cxn>
                  <a:cxn ang="0">
                    <a:pos x="301" y="4"/>
                  </a:cxn>
                  <a:cxn ang="0">
                    <a:pos x="219" y="8"/>
                  </a:cxn>
                  <a:cxn ang="0">
                    <a:pos x="145" y="36"/>
                  </a:cxn>
                  <a:cxn ang="0">
                    <a:pos x="82" y="82"/>
                  </a:cxn>
                  <a:cxn ang="0">
                    <a:pos x="36" y="144"/>
                  </a:cxn>
                  <a:cxn ang="0">
                    <a:pos x="9" y="218"/>
                  </a:cxn>
                  <a:cxn ang="0">
                    <a:pos x="5" y="301"/>
                  </a:cxn>
                  <a:cxn ang="0">
                    <a:pos x="25" y="378"/>
                  </a:cxn>
                  <a:cxn ang="0">
                    <a:pos x="65" y="444"/>
                  </a:cxn>
                  <a:cxn ang="0">
                    <a:pos x="123" y="496"/>
                  </a:cxn>
                  <a:cxn ang="0">
                    <a:pos x="193" y="531"/>
                  </a:cxn>
                  <a:cxn ang="0">
                    <a:pos x="273" y="543"/>
                  </a:cxn>
                  <a:cxn ang="0">
                    <a:pos x="353" y="531"/>
                  </a:cxn>
                  <a:cxn ang="0">
                    <a:pos x="424" y="496"/>
                  </a:cxn>
                  <a:cxn ang="0">
                    <a:pos x="481" y="444"/>
                  </a:cxn>
                  <a:cxn ang="0">
                    <a:pos x="522" y="378"/>
                  </a:cxn>
                  <a:cxn ang="0">
                    <a:pos x="541" y="301"/>
                  </a:cxn>
                </a:cxnLst>
                <a:rect l="0" t="0" r="r" b="b"/>
                <a:pathLst>
                  <a:path w="546" h="546">
                    <a:moveTo>
                      <a:pt x="546" y="273"/>
                    </a:moveTo>
                    <a:lnTo>
                      <a:pt x="545" y="245"/>
                    </a:lnTo>
                    <a:lnTo>
                      <a:pt x="540" y="218"/>
                    </a:lnTo>
                    <a:lnTo>
                      <a:pt x="534" y="191"/>
                    </a:lnTo>
                    <a:lnTo>
                      <a:pt x="525" y="166"/>
                    </a:lnTo>
                    <a:lnTo>
                      <a:pt x="513" y="142"/>
                    </a:lnTo>
                    <a:lnTo>
                      <a:pt x="499" y="120"/>
                    </a:lnTo>
                    <a:lnTo>
                      <a:pt x="484" y="99"/>
                    </a:lnTo>
                    <a:lnTo>
                      <a:pt x="466" y="80"/>
                    </a:lnTo>
                    <a:lnTo>
                      <a:pt x="447" y="62"/>
                    </a:lnTo>
                    <a:lnTo>
                      <a:pt x="426" y="46"/>
                    </a:lnTo>
                    <a:lnTo>
                      <a:pt x="403" y="32"/>
                    </a:lnTo>
                    <a:lnTo>
                      <a:pt x="379" y="21"/>
                    </a:lnTo>
                    <a:lnTo>
                      <a:pt x="354" y="12"/>
                    </a:lnTo>
                    <a:lnTo>
                      <a:pt x="328" y="5"/>
                    </a:lnTo>
                    <a:lnTo>
                      <a:pt x="301" y="1"/>
                    </a:lnTo>
                    <a:lnTo>
                      <a:pt x="273" y="0"/>
                    </a:lnTo>
                    <a:lnTo>
                      <a:pt x="245" y="1"/>
                    </a:lnTo>
                    <a:lnTo>
                      <a:pt x="218" y="5"/>
                    </a:lnTo>
                    <a:lnTo>
                      <a:pt x="192" y="12"/>
                    </a:lnTo>
                    <a:lnTo>
                      <a:pt x="167" y="21"/>
                    </a:lnTo>
                    <a:lnTo>
                      <a:pt x="143" y="32"/>
                    </a:lnTo>
                    <a:lnTo>
                      <a:pt x="121" y="46"/>
                    </a:lnTo>
                    <a:lnTo>
                      <a:pt x="100" y="62"/>
                    </a:lnTo>
                    <a:lnTo>
                      <a:pt x="80" y="80"/>
                    </a:lnTo>
                    <a:lnTo>
                      <a:pt x="63" y="99"/>
                    </a:lnTo>
                    <a:lnTo>
                      <a:pt x="47" y="120"/>
                    </a:lnTo>
                    <a:lnTo>
                      <a:pt x="33" y="142"/>
                    </a:lnTo>
                    <a:lnTo>
                      <a:pt x="22" y="166"/>
                    </a:lnTo>
                    <a:lnTo>
                      <a:pt x="13" y="191"/>
                    </a:lnTo>
                    <a:lnTo>
                      <a:pt x="6" y="218"/>
                    </a:lnTo>
                    <a:lnTo>
                      <a:pt x="2" y="245"/>
                    </a:lnTo>
                    <a:lnTo>
                      <a:pt x="0" y="273"/>
                    </a:lnTo>
                    <a:lnTo>
                      <a:pt x="2" y="301"/>
                    </a:lnTo>
                    <a:lnTo>
                      <a:pt x="6" y="328"/>
                    </a:lnTo>
                    <a:lnTo>
                      <a:pt x="13" y="354"/>
                    </a:lnTo>
                    <a:lnTo>
                      <a:pt x="22" y="379"/>
                    </a:lnTo>
                    <a:lnTo>
                      <a:pt x="33" y="403"/>
                    </a:lnTo>
                    <a:lnTo>
                      <a:pt x="47" y="425"/>
                    </a:lnTo>
                    <a:lnTo>
                      <a:pt x="63" y="447"/>
                    </a:lnTo>
                    <a:lnTo>
                      <a:pt x="80" y="466"/>
                    </a:lnTo>
                    <a:lnTo>
                      <a:pt x="100" y="484"/>
                    </a:lnTo>
                    <a:lnTo>
                      <a:pt x="121" y="499"/>
                    </a:lnTo>
                    <a:lnTo>
                      <a:pt x="143" y="513"/>
                    </a:lnTo>
                    <a:lnTo>
                      <a:pt x="167" y="524"/>
                    </a:lnTo>
                    <a:lnTo>
                      <a:pt x="192" y="533"/>
                    </a:lnTo>
                    <a:lnTo>
                      <a:pt x="218" y="540"/>
                    </a:lnTo>
                    <a:lnTo>
                      <a:pt x="245" y="545"/>
                    </a:lnTo>
                    <a:lnTo>
                      <a:pt x="273" y="546"/>
                    </a:lnTo>
                    <a:lnTo>
                      <a:pt x="301" y="545"/>
                    </a:lnTo>
                    <a:lnTo>
                      <a:pt x="328" y="540"/>
                    </a:lnTo>
                    <a:lnTo>
                      <a:pt x="354" y="533"/>
                    </a:lnTo>
                    <a:lnTo>
                      <a:pt x="379" y="524"/>
                    </a:lnTo>
                    <a:lnTo>
                      <a:pt x="403" y="513"/>
                    </a:lnTo>
                    <a:lnTo>
                      <a:pt x="426" y="499"/>
                    </a:lnTo>
                    <a:lnTo>
                      <a:pt x="447" y="484"/>
                    </a:lnTo>
                    <a:lnTo>
                      <a:pt x="466" y="466"/>
                    </a:lnTo>
                    <a:lnTo>
                      <a:pt x="484" y="447"/>
                    </a:lnTo>
                    <a:lnTo>
                      <a:pt x="499" y="425"/>
                    </a:lnTo>
                    <a:lnTo>
                      <a:pt x="513" y="403"/>
                    </a:lnTo>
                    <a:lnTo>
                      <a:pt x="525" y="379"/>
                    </a:lnTo>
                    <a:lnTo>
                      <a:pt x="534" y="354"/>
                    </a:lnTo>
                    <a:lnTo>
                      <a:pt x="540" y="328"/>
                    </a:lnTo>
                    <a:lnTo>
                      <a:pt x="545" y="301"/>
                    </a:lnTo>
                    <a:lnTo>
                      <a:pt x="546" y="273"/>
                    </a:lnTo>
                    <a:close/>
                    <a:moveTo>
                      <a:pt x="543" y="273"/>
                    </a:moveTo>
                    <a:lnTo>
                      <a:pt x="541" y="245"/>
                    </a:lnTo>
                    <a:lnTo>
                      <a:pt x="537" y="218"/>
                    </a:lnTo>
                    <a:lnTo>
                      <a:pt x="531" y="193"/>
                    </a:lnTo>
                    <a:lnTo>
                      <a:pt x="522" y="168"/>
                    </a:lnTo>
                    <a:lnTo>
                      <a:pt x="510" y="144"/>
                    </a:lnTo>
                    <a:lnTo>
                      <a:pt x="497" y="122"/>
                    </a:lnTo>
                    <a:lnTo>
                      <a:pt x="481" y="101"/>
                    </a:lnTo>
                    <a:lnTo>
                      <a:pt x="464" y="82"/>
                    </a:lnTo>
                    <a:lnTo>
                      <a:pt x="444" y="65"/>
                    </a:lnTo>
                    <a:lnTo>
                      <a:pt x="424" y="49"/>
                    </a:lnTo>
                    <a:lnTo>
                      <a:pt x="402" y="36"/>
                    </a:lnTo>
                    <a:lnTo>
                      <a:pt x="378" y="24"/>
                    </a:lnTo>
                    <a:lnTo>
                      <a:pt x="353" y="15"/>
                    </a:lnTo>
                    <a:lnTo>
                      <a:pt x="328" y="8"/>
                    </a:lnTo>
                    <a:lnTo>
                      <a:pt x="301" y="4"/>
                    </a:lnTo>
                    <a:lnTo>
                      <a:pt x="273" y="3"/>
                    </a:lnTo>
                    <a:lnTo>
                      <a:pt x="245" y="4"/>
                    </a:lnTo>
                    <a:lnTo>
                      <a:pt x="219" y="8"/>
                    </a:lnTo>
                    <a:lnTo>
                      <a:pt x="193" y="15"/>
                    </a:lnTo>
                    <a:lnTo>
                      <a:pt x="168" y="24"/>
                    </a:lnTo>
                    <a:lnTo>
                      <a:pt x="145" y="36"/>
                    </a:lnTo>
                    <a:lnTo>
                      <a:pt x="123" y="49"/>
                    </a:lnTo>
                    <a:lnTo>
                      <a:pt x="102" y="65"/>
                    </a:lnTo>
                    <a:lnTo>
                      <a:pt x="82" y="82"/>
                    </a:lnTo>
                    <a:lnTo>
                      <a:pt x="65" y="101"/>
                    </a:lnTo>
                    <a:lnTo>
                      <a:pt x="50" y="122"/>
                    </a:lnTo>
                    <a:lnTo>
                      <a:pt x="36" y="144"/>
                    </a:lnTo>
                    <a:lnTo>
                      <a:pt x="25" y="168"/>
                    </a:lnTo>
                    <a:lnTo>
                      <a:pt x="16" y="193"/>
                    </a:lnTo>
                    <a:lnTo>
                      <a:pt x="9" y="218"/>
                    </a:lnTo>
                    <a:lnTo>
                      <a:pt x="5" y="245"/>
                    </a:lnTo>
                    <a:lnTo>
                      <a:pt x="4" y="273"/>
                    </a:lnTo>
                    <a:lnTo>
                      <a:pt x="5" y="301"/>
                    </a:lnTo>
                    <a:lnTo>
                      <a:pt x="9" y="327"/>
                    </a:lnTo>
                    <a:lnTo>
                      <a:pt x="16" y="353"/>
                    </a:lnTo>
                    <a:lnTo>
                      <a:pt x="25" y="378"/>
                    </a:lnTo>
                    <a:lnTo>
                      <a:pt x="36" y="401"/>
                    </a:lnTo>
                    <a:lnTo>
                      <a:pt x="50" y="423"/>
                    </a:lnTo>
                    <a:lnTo>
                      <a:pt x="65" y="444"/>
                    </a:lnTo>
                    <a:lnTo>
                      <a:pt x="82" y="464"/>
                    </a:lnTo>
                    <a:lnTo>
                      <a:pt x="102" y="481"/>
                    </a:lnTo>
                    <a:lnTo>
                      <a:pt x="123" y="496"/>
                    </a:lnTo>
                    <a:lnTo>
                      <a:pt x="145" y="510"/>
                    </a:lnTo>
                    <a:lnTo>
                      <a:pt x="168" y="521"/>
                    </a:lnTo>
                    <a:lnTo>
                      <a:pt x="193" y="531"/>
                    </a:lnTo>
                    <a:lnTo>
                      <a:pt x="219" y="537"/>
                    </a:lnTo>
                    <a:lnTo>
                      <a:pt x="245" y="541"/>
                    </a:lnTo>
                    <a:lnTo>
                      <a:pt x="273" y="543"/>
                    </a:lnTo>
                    <a:lnTo>
                      <a:pt x="301" y="541"/>
                    </a:lnTo>
                    <a:lnTo>
                      <a:pt x="328" y="537"/>
                    </a:lnTo>
                    <a:lnTo>
                      <a:pt x="353" y="531"/>
                    </a:lnTo>
                    <a:lnTo>
                      <a:pt x="378" y="521"/>
                    </a:lnTo>
                    <a:lnTo>
                      <a:pt x="402" y="510"/>
                    </a:lnTo>
                    <a:lnTo>
                      <a:pt x="424" y="496"/>
                    </a:lnTo>
                    <a:lnTo>
                      <a:pt x="444" y="481"/>
                    </a:lnTo>
                    <a:lnTo>
                      <a:pt x="464" y="464"/>
                    </a:lnTo>
                    <a:lnTo>
                      <a:pt x="481" y="444"/>
                    </a:lnTo>
                    <a:lnTo>
                      <a:pt x="497" y="423"/>
                    </a:lnTo>
                    <a:lnTo>
                      <a:pt x="510" y="401"/>
                    </a:lnTo>
                    <a:lnTo>
                      <a:pt x="522" y="378"/>
                    </a:lnTo>
                    <a:lnTo>
                      <a:pt x="531" y="353"/>
                    </a:lnTo>
                    <a:lnTo>
                      <a:pt x="537" y="327"/>
                    </a:lnTo>
                    <a:lnTo>
                      <a:pt x="541" y="301"/>
                    </a:lnTo>
                    <a:lnTo>
                      <a:pt x="543" y="273"/>
                    </a:lnTo>
                    <a:close/>
                  </a:path>
                </a:pathLst>
              </a:custGeom>
              <a:solidFill>
                <a:srgbClr val="FF94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68" name="Freeform 1564"/>
              <p:cNvSpPr>
                <a:spLocks noEditPoints="1"/>
              </p:cNvSpPr>
              <p:nvPr/>
            </p:nvSpPr>
            <p:spPr bwMode="auto">
              <a:xfrm>
                <a:off x="626" y="1061"/>
                <a:ext cx="539" cy="530"/>
              </a:xfrm>
              <a:custGeom>
                <a:avLst/>
                <a:gdLst/>
                <a:ahLst/>
                <a:cxnLst>
                  <a:cxn ang="0">
                    <a:pos x="533" y="215"/>
                  </a:cxn>
                  <a:cxn ang="0">
                    <a:pos x="506" y="141"/>
                  </a:cxn>
                  <a:cxn ang="0">
                    <a:pos x="460" y="79"/>
                  </a:cxn>
                  <a:cxn ang="0">
                    <a:pos x="398" y="33"/>
                  </a:cxn>
                  <a:cxn ang="0">
                    <a:pos x="324" y="5"/>
                  </a:cxn>
                  <a:cxn ang="0">
                    <a:pos x="241" y="1"/>
                  </a:cxn>
                  <a:cxn ang="0">
                    <a:pos x="164" y="21"/>
                  </a:cxn>
                  <a:cxn ang="0">
                    <a:pos x="98" y="62"/>
                  </a:cxn>
                  <a:cxn ang="0">
                    <a:pos x="46" y="119"/>
                  </a:cxn>
                  <a:cxn ang="0">
                    <a:pos x="12" y="190"/>
                  </a:cxn>
                  <a:cxn ang="0">
                    <a:pos x="0" y="270"/>
                  </a:cxn>
                  <a:cxn ang="0">
                    <a:pos x="12" y="350"/>
                  </a:cxn>
                  <a:cxn ang="0">
                    <a:pos x="46" y="420"/>
                  </a:cxn>
                  <a:cxn ang="0">
                    <a:pos x="98" y="478"/>
                  </a:cxn>
                  <a:cxn ang="0">
                    <a:pos x="164" y="518"/>
                  </a:cxn>
                  <a:cxn ang="0">
                    <a:pos x="241" y="538"/>
                  </a:cxn>
                  <a:cxn ang="0">
                    <a:pos x="324" y="534"/>
                  </a:cxn>
                  <a:cxn ang="0">
                    <a:pos x="398" y="507"/>
                  </a:cxn>
                  <a:cxn ang="0">
                    <a:pos x="460" y="461"/>
                  </a:cxn>
                  <a:cxn ang="0">
                    <a:pos x="506" y="398"/>
                  </a:cxn>
                  <a:cxn ang="0">
                    <a:pos x="533" y="324"/>
                  </a:cxn>
                  <a:cxn ang="0">
                    <a:pos x="536" y="270"/>
                  </a:cxn>
                  <a:cxn ang="0">
                    <a:pos x="524" y="191"/>
                  </a:cxn>
                  <a:cxn ang="0">
                    <a:pos x="490" y="121"/>
                  </a:cxn>
                  <a:cxn ang="0">
                    <a:pos x="439" y="64"/>
                  </a:cxn>
                  <a:cxn ang="0">
                    <a:pos x="373" y="24"/>
                  </a:cxn>
                  <a:cxn ang="0">
                    <a:pos x="296" y="4"/>
                  </a:cxn>
                  <a:cxn ang="0">
                    <a:pos x="216" y="9"/>
                  </a:cxn>
                  <a:cxn ang="0">
                    <a:pos x="142" y="35"/>
                  </a:cxn>
                  <a:cxn ang="0">
                    <a:pos x="81" y="81"/>
                  </a:cxn>
                  <a:cxn ang="0">
                    <a:pos x="35" y="143"/>
                  </a:cxn>
                  <a:cxn ang="0">
                    <a:pos x="8" y="216"/>
                  </a:cxn>
                  <a:cxn ang="0">
                    <a:pos x="4" y="297"/>
                  </a:cxn>
                  <a:cxn ang="0">
                    <a:pos x="24" y="373"/>
                  </a:cxn>
                  <a:cxn ang="0">
                    <a:pos x="64" y="439"/>
                  </a:cxn>
                  <a:cxn ang="0">
                    <a:pos x="120" y="491"/>
                  </a:cxn>
                  <a:cxn ang="0">
                    <a:pos x="190" y="524"/>
                  </a:cxn>
                  <a:cxn ang="0">
                    <a:pos x="269" y="536"/>
                  </a:cxn>
                  <a:cxn ang="0">
                    <a:pos x="348" y="524"/>
                  </a:cxn>
                  <a:cxn ang="0">
                    <a:pos x="418" y="491"/>
                  </a:cxn>
                  <a:cxn ang="0">
                    <a:pos x="475" y="439"/>
                  </a:cxn>
                  <a:cxn ang="0">
                    <a:pos x="515" y="373"/>
                  </a:cxn>
                  <a:cxn ang="0">
                    <a:pos x="534" y="297"/>
                  </a:cxn>
                </a:cxnLst>
                <a:rect l="0" t="0" r="r" b="b"/>
                <a:pathLst>
                  <a:path w="539" h="540">
                    <a:moveTo>
                      <a:pt x="539" y="270"/>
                    </a:moveTo>
                    <a:lnTo>
                      <a:pt x="537" y="242"/>
                    </a:lnTo>
                    <a:lnTo>
                      <a:pt x="533" y="215"/>
                    </a:lnTo>
                    <a:lnTo>
                      <a:pt x="527" y="190"/>
                    </a:lnTo>
                    <a:lnTo>
                      <a:pt x="518" y="165"/>
                    </a:lnTo>
                    <a:lnTo>
                      <a:pt x="506" y="141"/>
                    </a:lnTo>
                    <a:lnTo>
                      <a:pt x="493" y="119"/>
                    </a:lnTo>
                    <a:lnTo>
                      <a:pt x="477" y="98"/>
                    </a:lnTo>
                    <a:lnTo>
                      <a:pt x="460" y="79"/>
                    </a:lnTo>
                    <a:lnTo>
                      <a:pt x="440" y="62"/>
                    </a:lnTo>
                    <a:lnTo>
                      <a:pt x="420" y="46"/>
                    </a:lnTo>
                    <a:lnTo>
                      <a:pt x="398" y="33"/>
                    </a:lnTo>
                    <a:lnTo>
                      <a:pt x="374" y="21"/>
                    </a:lnTo>
                    <a:lnTo>
                      <a:pt x="349" y="12"/>
                    </a:lnTo>
                    <a:lnTo>
                      <a:pt x="324" y="5"/>
                    </a:lnTo>
                    <a:lnTo>
                      <a:pt x="297" y="1"/>
                    </a:lnTo>
                    <a:lnTo>
                      <a:pt x="269" y="0"/>
                    </a:lnTo>
                    <a:lnTo>
                      <a:pt x="241" y="1"/>
                    </a:lnTo>
                    <a:lnTo>
                      <a:pt x="215" y="5"/>
                    </a:lnTo>
                    <a:lnTo>
                      <a:pt x="189" y="12"/>
                    </a:lnTo>
                    <a:lnTo>
                      <a:pt x="164" y="21"/>
                    </a:lnTo>
                    <a:lnTo>
                      <a:pt x="141" y="33"/>
                    </a:lnTo>
                    <a:lnTo>
                      <a:pt x="119" y="46"/>
                    </a:lnTo>
                    <a:lnTo>
                      <a:pt x="98" y="62"/>
                    </a:lnTo>
                    <a:lnTo>
                      <a:pt x="78" y="79"/>
                    </a:lnTo>
                    <a:lnTo>
                      <a:pt x="61" y="98"/>
                    </a:lnTo>
                    <a:lnTo>
                      <a:pt x="46" y="119"/>
                    </a:lnTo>
                    <a:lnTo>
                      <a:pt x="32" y="141"/>
                    </a:lnTo>
                    <a:lnTo>
                      <a:pt x="21" y="165"/>
                    </a:lnTo>
                    <a:lnTo>
                      <a:pt x="12" y="190"/>
                    </a:lnTo>
                    <a:lnTo>
                      <a:pt x="5" y="215"/>
                    </a:lnTo>
                    <a:lnTo>
                      <a:pt x="1" y="242"/>
                    </a:lnTo>
                    <a:lnTo>
                      <a:pt x="0" y="270"/>
                    </a:lnTo>
                    <a:lnTo>
                      <a:pt x="1" y="298"/>
                    </a:lnTo>
                    <a:lnTo>
                      <a:pt x="5" y="324"/>
                    </a:lnTo>
                    <a:lnTo>
                      <a:pt x="12" y="350"/>
                    </a:lnTo>
                    <a:lnTo>
                      <a:pt x="21" y="375"/>
                    </a:lnTo>
                    <a:lnTo>
                      <a:pt x="32" y="398"/>
                    </a:lnTo>
                    <a:lnTo>
                      <a:pt x="46" y="420"/>
                    </a:lnTo>
                    <a:lnTo>
                      <a:pt x="61" y="441"/>
                    </a:lnTo>
                    <a:lnTo>
                      <a:pt x="78" y="461"/>
                    </a:lnTo>
                    <a:lnTo>
                      <a:pt x="98" y="478"/>
                    </a:lnTo>
                    <a:lnTo>
                      <a:pt x="119" y="493"/>
                    </a:lnTo>
                    <a:lnTo>
                      <a:pt x="141" y="507"/>
                    </a:lnTo>
                    <a:lnTo>
                      <a:pt x="164" y="518"/>
                    </a:lnTo>
                    <a:lnTo>
                      <a:pt x="189" y="528"/>
                    </a:lnTo>
                    <a:lnTo>
                      <a:pt x="215" y="534"/>
                    </a:lnTo>
                    <a:lnTo>
                      <a:pt x="241" y="538"/>
                    </a:lnTo>
                    <a:lnTo>
                      <a:pt x="269" y="540"/>
                    </a:lnTo>
                    <a:lnTo>
                      <a:pt x="297" y="538"/>
                    </a:lnTo>
                    <a:lnTo>
                      <a:pt x="324" y="534"/>
                    </a:lnTo>
                    <a:lnTo>
                      <a:pt x="349" y="528"/>
                    </a:lnTo>
                    <a:lnTo>
                      <a:pt x="374" y="518"/>
                    </a:lnTo>
                    <a:lnTo>
                      <a:pt x="398" y="507"/>
                    </a:lnTo>
                    <a:lnTo>
                      <a:pt x="420" y="493"/>
                    </a:lnTo>
                    <a:lnTo>
                      <a:pt x="440" y="478"/>
                    </a:lnTo>
                    <a:lnTo>
                      <a:pt x="460" y="461"/>
                    </a:lnTo>
                    <a:lnTo>
                      <a:pt x="477" y="441"/>
                    </a:lnTo>
                    <a:lnTo>
                      <a:pt x="493" y="420"/>
                    </a:lnTo>
                    <a:lnTo>
                      <a:pt x="506" y="398"/>
                    </a:lnTo>
                    <a:lnTo>
                      <a:pt x="518" y="375"/>
                    </a:lnTo>
                    <a:lnTo>
                      <a:pt x="527" y="350"/>
                    </a:lnTo>
                    <a:lnTo>
                      <a:pt x="533" y="324"/>
                    </a:lnTo>
                    <a:lnTo>
                      <a:pt x="537" y="298"/>
                    </a:lnTo>
                    <a:lnTo>
                      <a:pt x="539" y="270"/>
                    </a:lnTo>
                    <a:close/>
                    <a:moveTo>
                      <a:pt x="536" y="270"/>
                    </a:moveTo>
                    <a:lnTo>
                      <a:pt x="534" y="243"/>
                    </a:lnTo>
                    <a:lnTo>
                      <a:pt x="530" y="216"/>
                    </a:lnTo>
                    <a:lnTo>
                      <a:pt x="524" y="191"/>
                    </a:lnTo>
                    <a:lnTo>
                      <a:pt x="515" y="166"/>
                    </a:lnTo>
                    <a:lnTo>
                      <a:pt x="503" y="143"/>
                    </a:lnTo>
                    <a:lnTo>
                      <a:pt x="490" y="121"/>
                    </a:lnTo>
                    <a:lnTo>
                      <a:pt x="475" y="100"/>
                    </a:lnTo>
                    <a:lnTo>
                      <a:pt x="458" y="81"/>
                    </a:lnTo>
                    <a:lnTo>
                      <a:pt x="439" y="64"/>
                    </a:lnTo>
                    <a:lnTo>
                      <a:pt x="418" y="49"/>
                    </a:lnTo>
                    <a:lnTo>
                      <a:pt x="396" y="35"/>
                    </a:lnTo>
                    <a:lnTo>
                      <a:pt x="373" y="24"/>
                    </a:lnTo>
                    <a:lnTo>
                      <a:pt x="348" y="15"/>
                    </a:lnTo>
                    <a:lnTo>
                      <a:pt x="323" y="9"/>
                    </a:lnTo>
                    <a:lnTo>
                      <a:pt x="296" y="4"/>
                    </a:lnTo>
                    <a:lnTo>
                      <a:pt x="269" y="3"/>
                    </a:lnTo>
                    <a:lnTo>
                      <a:pt x="242" y="4"/>
                    </a:lnTo>
                    <a:lnTo>
                      <a:pt x="216" y="9"/>
                    </a:lnTo>
                    <a:lnTo>
                      <a:pt x="190" y="15"/>
                    </a:lnTo>
                    <a:lnTo>
                      <a:pt x="166" y="24"/>
                    </a:lnTo>
                    <a:lnTo>
                      <a:pt x="142" y="35"/>
                    </a:lnTo>
                    <a:lnTo>
                      <a:pt x="120" y="49"/>
                    </a:lnTo>
                    <a:lnTo>
                      <a:pt x="100" y="64"/>
                    </a:lnTo>
                    <a:lnTo>
                      <a:pt x="81" y="81"/>
                    </a:lnTo>
                    <a:lnTo>
                      <a:pt x="64" y="100"/>
                    </a:lnTo>
                    <a:lnTo>
                      <a:pt x="48" y="121"/>
                    </a:lnTo>
                    <a:lnTo>
                      <a:pt x="35" y="143"/>
                    </a:lnTo>
                    <a:lnTo>
                      <a:pt x="24" y="166"/>
                    </a:lnTo>
                    <a:lnTo>
                      <a:pt x="15" y="191"/>
                    </a:lnTo>
                    <a:lnTo>
                      <a:pt x="8" y="216"/>
                    </a:lnTo>
                    <a:lnTo>
                      <a:pt x="4" y="243"/>
                    </a:lnTo>
                    <a:lnTo>
                      <a:pt x="3" y="270"/>
                    </a:lnTo>
                    <a:lnTo>
                      <a:pt x="4" y="297"/>
                    </a:lnTo>
                    <a:lnTo>
                      <a:pt x="8" y="323"/>
                    </a:lnTo>
                    <a:lnTo>
                      <a:pt x="15" y="349"/>
                    </a:lnTo>
                    <a:lnTo>
                      <a:pt x="24" y="373"/>
                    </a:lnTo>
                    <a:lnTo>
                      <a:pt x="35" y="397"/>
                    </a:lnTo>
                    <a:lnTo>
                      <a:pt x="48" y="419"/>
                    </a:lnTo>
                    <a:lnTo>
                      <a:pt x="64" y="439"/>
                    </a:lnTo>
                    <a:lnTo>
                      <a:pt x="81" y="458"/>
                    </a:lnTo>
                    <a:lnTo>
                      <a:pt x="100" y="475"/>
                    </a:lnTo>
                    <a:lnTo>
                      <a:pt x="120" y="491"/>
                    </a:lnTo>
                    <a:lnTo>
                      <a:pt x="142" y="504"/>
                    </a:lnTo>
                    <a:lnTo>
                      <a:pt x="166" y="516"/>
                    </a:lnTo>
                    <a:lnTo>
                      <a:pt x="190" y="524"/>
                    </a:lnTo>
                    <a:lnTo>
                      <a:pt x="216" y="531"/>
                    </a:lnTo>
                    <a:lnTo>
                      <a:pt x="242" y="535"/>
                    </a:lnTo>
                    <a:lnTo>
                      <a:pt x="269" y="536"/>
                    </a:lnTo>
                    <a:lnTo>
                      <a:pt x="296" y="535"/>
                    </a:lnTo>
                    <a:lnTo>
                      <a:pt x="323" y="531"/>
                    </a:lnTo>
                    <a:lnTo>
                      <a:pt x="348" y="524"/>
                    </a:lnTo>
                    <a:lnTo>
                      <a:pt x="373" y="516"/>
                    </a:lnTo>
                    <a:lnTo>
                      <a:pt x="396" y="504"/>
                    </a:lnTo>
                    <a:lnTo>
                      <a:pt x="418" y="491"/>
                    </a:lnTo>
                    <a:lnTo>
                      <a:pt x="439" y="475"/>
                    </a:lnTo>
                    <a:lnTo>
                      <a:pt x="458" y="458"/>
                    </a:lnTo>
                    <a:lnTo>
                      <a:pt x="475" y="439"/>
                    </a:lnTo>
                    <a:lnTo>
                      <a:pt x="490" y="419"/>
                    </a:lnTo>
                    <a:lnTo>
                      <a:pt x="503" y="397"/>
                    </a:lnTo>
                    <a:lnTo>
                      <a:pt x="515" y="373"/>
                    </a:lnTo>
                    <a:lnTo>
                      <a:pt x="524" y="349"/>
                    </a:lnTo>
                    <a:lnTo>
                      <a:pt x="530" y="323"/>
                    </a:lnTo>
                    <a:lnTo>
                      <a:pt x="534" y="297"/>
                    </a:lnTo>
                    <a:lnTo>
                      <a:pt x="536" y="270"/>
                    </a:lnTo>
                    <a:close/>
                  </a:path>
                </a:pathLst>
              </a:custGeom>
              <a:solidFill>
                <a:srgbClr val="FF9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69" name="Freeform 1565"/>
              <p:cNvSpPr>
                <a:spLocks noEditPoints="1"/>
              </p:cNvSpPr>
              <p:nvPr/>
            </p:nvSpPr>
            <p:spPr bwMode="auto">
              <a:xfrm>
                <a:off x="630" y="1063"/>
                <a:ext cx="534" cy="530"/>
              </a:xfrm>
              <a:custGeom>
                <a:avLst/>
                <a:gdLst/>
                <a:ahLst/>
                <a:cxnLst>
                  <a:cxn ang="0">
                    <a:pos x="527" y="213"/>
                  </a:cxn>
                  <a:cxn ang="0">
                    <a:pos x="500" y="140"/>
                  </a:cxn>
                  <a:cxn ang="0">
                    <a:pos x="455" y="78"/>
                  </a:cxn>
                  <a:cxn ang="0">
                    <a:pos x="393" y="32"/>
                  </a:cxn>
                  <a:cxn ang="0">
                    <a:pos x="320" y="6"/>
                  </a:cxn>
                  <a:cxn ang="0">
                    <a:pos x="239" y="1"/>
                  </a:cxn>
                  <a:cxn ang="0">
                    <a:pos x="163" y="21"/>
                  </a:cxn>
                  <a:cxn ang="0">
                    <a:pos x="97" y="61"/>
                  </a:cxn>
                  <a:cxn ang="0">
                    <a:pos x="45" y="118"/>
                  </a:cxn>
                  <a:cxn ang="0">
                    <a:pos x="12" y="188"/>
                  </a:cxn>
                  <a:cxn ang="0">
                    <a:pos x="0" y="267"/>
                  </a:cxn>
                  <a:cxn ang="0">
                    <a:pos x="12" y="346"/>
                  </a:cxn>
                  <a:cxn ang="0">
                    <a:pos x="45" y="416"/>
                  </a:cxn>
                  <a:cxn ang="0">
                    <a:pos x="97" y="472"/>
                  </a:cxn>
                  <a:cxn ang="0">
                    <a:pos x="163" y="513"/>
                  </a:cxn>
                  <a:cxn ang="0">
                    <a:pos x="239" y="532"/>
                  </a:cxn>
                  <a:cxn ang="0">
                    <a:pos x="320" y="528"/>
                  </a:cxn>
                  <a:cxn ang="0">
                    <a:pos x="393" y="501"/>
                  </a:cxn>
                  <a:cxn ang="0">
                    <a:pos x="455" y="455"/>
                  </a:cxn>
                  <a:cxn ang="0">
                    <a:pos x="500" y="394"/>
                  </a:cxn>
                  <a:cxn ang="0">
                    <a:pos x="527" y="320"/>
                  </a:cxn>
                  <a:cxn ang="0">
                    <a:pos x="529" y="267"/>
                  </a:cxn>
                  <a:cxn ang="0">
                    <a:pos x="517" y="189"/>
                  </a:cxn>
                  <a:cxn ang="0">
                    <a:pos x="484" y="120"/>
                  </a:cxn>
                  <a:cxn ang="0">
                    <a:pos x="433" y="63"/>
                  </a:cxn>
                  <a:cxn ang="0">
                    <a:pos x="369" y="24"/>
                  </a:cxn>
                  <a:cxn ang="0">
                    <a:pos x="293" y="5"/>
                  </a:cxn>
                  <a:cxn ang="0">
                    <a:pos x="213" y="9"/>
                  </a:cxn>
                  <a:cxn ang="0">
                    <a:pos x="141" y="35"/>
                  </a:cxn>
                  <a:cxn ang="0">
                    <a:pos x="80" y="81"/>
                  </a:cxn>
                  <a:cxn ang="0">
                    <a:pos x="35" y="142"/>
                  </a:cxn>
                  <a:cxn ang="0">
                    <a:pos x="9" y="214"/>
                  </a:cxn>
                  <a:cxn ang="0">
                    <a:pos x="4" y="294"/>
                  </a:cxn>
                  <a:cxn ang="0">
                    <a:pos x="24" y="369"/>
                  </a:cxn>
                  <a:cxn ang="0">
                    <a:pos x="63" y="434"/>
                  </a:cxn>
                  <a:cxn ang="0">
                    <a:pos x="119" y="485"/>
                  </a:cxn>
                  <a:cxn ang="0">
                    <a:pos x="188" y="518"/>
                  </a:cxn>
                  <a:cxn ang="0">
                    <a:pos x="266" y="530"/>
                  </a:cxn>
                  <a:cxn ang="0">
                    <a:pos x="344" y="518"/>
                  </a:cxn>
                  <a:cxn ang="0">
                    <a:pos x="413" y="485"/>
                  </a:cxn>
                  <a:cxn ang="0">
                    <a:pos x="469" y="434"/>
                  </a:cxn>
                  <a:cxn ang="0">
                    <a:pos x="509" y="369"/>
                  </a:cxn>
                  <a:cxn ang="0">
                    <a:pos x="528" y="294"/>
                  </a:cxn>
                </a:cxnLst>
                <a:rect l="0" t="0" r="r" b="b"/>
                <a:pathLst>
                  <a:path w="533" h="533">
                    <a:moveTo>
                      <a:pt x="533" y="267"/>
                    </a:moveTo>
                    <a:lnTo>
                      <a:pt x="531" y="240"/>
                    </a:lnTo>
                    <a:lnTo>
                      <a:pt x="527" y="213"/>
                    </a:lnTo>
                    <a:lnTo>
                      <a:pt x="521" y="188"/>
                    </a:lnTo>
                    <a:lnTo>
                      <a:pt x="512" y="163"/>
                    </a:lnTo>
                    <a:lnTo>
                      <a:pt x="500" y="140"/>
                    </a:lnTo>
                    <a:lnTo>
                      <a:pt x="487" y="118"/>
                    </a:lnTo>
                    <a:lnTo>
                      <a:pt x="472" y="97"/>
                    </a:lnTo>
                    <a:lnTo>
                      <a:pt x="455" y="78"/>
                    </a:lnTo>
                    <a:lnTo>
                      <a:pt x="436" y="61"/>
                    </a:lnTo>
                    <a:lnTo>
                      <a:pt x="415" y="46"/>
                    </a:lnTo>
                    <a:lnTo>
                      <a:pt x="393" y="32"/>
                    </a:lnTo>
                    <a:lnTo>
                      <a:pt x="370" y="21"/>
                    </a:lnTo>
                    <a:lnTo>
                      <a:pt x="345" y="12"/>
                    </a:lnTo>
                    <a:lnTo>
                      <a:pt x="320" y="6"/>
                    </a:lnTo>
                    <a:lnTo>
                      <a:pt x="293" y="1"/>
                    </a:lnTo>
                    <a:lnTo>
                      <a:pt x="266" y="0"/>
                    </a:lnTo>
                    <a:lnTo>
                      <a:pt x="239" y="1"/>
                    </a:lnTo>
                    <a:lnTo>
                      <a:pt x="213" y="6"/>
                    </a:lnTo>
                    <a:lnTo>
                      <a:pt x="187" y="12"/>
                    </a:lnTo>
                    <a:lnTo>
                      <a:pt x="163" y="21"/>
                    </a:lnTo>
                    <a:lnTo>
                      <a:pt x="139" y="32"/>
                    </a:lnTo>
                    <a:lnTo>
                      <a:pt x="117" y="46"/>
                    </a:lnTo>
                    <a:lnTo>
                      <a:pt x="97" y="61"/>
                    </a:lnTo>
                    <a:lnTo>
                      <a:pt x="78" y="78"/>
                    </a:lnTo>
                    <a:lnTo>
                      <a:pt x="61" y="97"/>
                    </a:lnTo>
                    <a:lnTo>
                      <a:pt x="45" y="118"/>
                    </a:lnTo>
                    <a:lnTo>
                      <a:pt x="32" y="140"/>
                    </a:lnTo>
                    <a:lnTo>
                      <a:pt x="21" y="163"/>
                    </a:lnTo>
                    <a:lnTo>
                      <a:pt x="12" y="188"/>
                    </a:lnTo>
                    <a:lnTo>
                      <a:pt x="5" y="213"/>
                    </a:lnTo>
                    <a:lnTo>
                      <a:pt x="1" y="240"/>
                    </a:lnTo>
                    <a:lnTo>
                      <a:pt x="0" y="267"/>
                    </a:lnTo>
                    <a:lnTo>
                      <a:pt x="1" y="294"/>
                    </a:lnTo>
                    <a:lnTo>
                      <a:pt x="5" y="320"/>
                    </a:lnTo>
                    <a:lnTo>
                      <a:pt x="12" y="346"/>
                    </a:lnTo>
                    <a:lnTo>
                      <a:pt x="21" y="370"/>
                    </a:lnTo>
                    <a:lnTo>
                      <a:pt x="32" y="394"/>
                    </a:lnTo>
                    <a:lnTo>
                      <a:pt x="45" y="416"/>
                    </a:lnTo>
                    <a:lnTo>
                      <a:pt x="61" y="436"/>
                    </a:lnTo>
                    <a:lnTo>
                      <a:pt x="78" y="455"/>
                    </a:lnTo>
                    <a:lnTo>
                      <a:pt x="97" y="472"/>
                    </a:lnTo>
                    <a:lnTo>
                      <a:pt x="117" y="488"/>
                    </a:lnTo>
                    <a:lnTo>
                      <a:pt x="139" y="501"/>
                    </a:lnTo>
                    <a:lnTo>
                      <a:pt x="163" y="513"/>
                    </a:lnTo>
                    <a:lnTo>
                      <a:pt x="187" y="521"/>
                    </a:lnTo>
                    <a:lnTo>
                      <a:pt x="213" y="528"/>
                    </a:lnTo>
                    <a:lnTo>
                      <a:pt x="239" y="532"/>
                    </a:lnTo>
                    <a:lnTo>
                      <a:pt x="266" y="533"/>
                    </a:lnTo>
                    <a:lnTo>
                      <a:pt x="293" y="532"/>
                    </a:lnTo>
                    <a:lnTo>
                      <a:pt x="320" y="528"/>
                    </a:lnTo>
                    <a:lnTo>
                      <a:pt x="345" y="521"/>
                    </a:lnTo>
                    <a:lnTo>
                      <a:pt x="370" y="513"/>
                    </a:lnTo>
                    <a:lnTo>
                      <a:pt x="393" y="501"/>
                    </a:lnTo>
                    <a:lnTo>
                      <a:pt x="415" y="488"/>
                    </a:lnTo>
                    <a:lnTo>
                      <a:pt x="436" y="472"/>
                    </a:lnTo>
                    <a:lnTo>
                      <a:pt x="455" y="455"/>
                    </a:lnTo>
                    <a:lnTo>
                      <a:pt x="472" y="436"/>
                    </a:lnTo>
                    <a:lnTo>
                      <a:pt x="487" y="416"/>
                    </a:lnTo>
                    <a:lnTo>
                      <a:pt x="500" y="394"/>
                    </a:lnTo>
                    <a:lnTo>
                      <a:pt x="512" y="370"/>
                    </a:lnTo>
                    <a:lnTo>
                      <a:pt x="521" y="346"/>
                    </a:lnTo>
                    <a:lnTo>
                      <a:pt x="527" y="320"/>
                    </a:lnTo>
                    <a:lnTo>
                      <a:pt x="531" y="294"/>
                    </a:lnTo>
                    <a:lnTo>
                      <a:pt x="533" y="267"/>
                    </a:lnTo>
                    <a:close/>
                    <a:moveTo>
                      <a:pt x="529" y="267"/>
                    </a:moveTo>
                    <a:lnTo>
                      <a:pt x="528" y="240"/>
                    </a:lnTo>
                    <a:lnTo>
                      <a:pt x="524" y="214"/>
                    </a:lnTo>
                    <a:lnTo>
                      <a:pt x="517" y="189"/>
                    </a:lnTo>
                    <a:lnTo>
                      <a:pt x="509" y="164"/>
                    </a:lnTo>
                    <a:lnTo>
                      <a:pt x="497" y="142"/>
                    </a:lnTo>
                    <a:lnTo>
                      <a:pt x="484" y="120"/>
                    </a:lnTo>
                    <a:lnTo>
                      <a:pt x="469" y="99"/>
                    </a:lnTo>
                    <a:lnTo>
                      <a:pt x="452" y="81"/>
                    </a:lnTo>
                    <a:lnTo>
                      <a:pt x="433" y="63"/>
                    </a:lnTo>
                    <a:lnTo>
                      <a:pt x="413" y="49"/>
                    </a:lnTo>
                    <a:lnTo>
                      <a:pt x="391" y="35"/>
                    </a:lnTo>
                    <a:lnTo>
                      <a:pt x="369" y="24"/>
                    </a:lnTo>
                    <a:lnTo>
                      <a:pt x="344" y="15"/>
                    </a:lnTo>
                    <a:lnTo>
                      <a:pt x="319" y="9"/>
                    </a:lnTo>
                    <a:lnTo>
                      <a:pt x="293" y="5"/>
                    </a:lnTo>
                    <a:lnTo>
                      <a:pt x="266" y="3"/>
                    </a:lnTo>
                    <a:lnTo>
                      <a:pt x="239" y="5"/>
                    </a:lnTo>
                    <a:lnTo>
                      <a:pt x="213" y="9"/>
                    </a:lnTo>
                    <a:lnTo>
                      <a:pt x="188" y="15"/>
                    </a:lnTo>
                    <a:lnTo>
                      <a:pt x="164" y="24"/>
                    </a:lnTo>
                    <a:lnTo>
                      <a:pt x="141" y="35"/>
                    </a:lnTo>
                    <a:lnTo>
                      <a:pt x="119" y="49"/>
                    </a:lnTo>
                    <a:lnTo>
                      <a:pt x="99" y="63"/>
                    </a:lnTo>
                    <a:lnTo>
                      <a:pt x="80" y="81"/>
                    </a:lnTo>
                    <a:lnTo>
                      <a:pt x="63" y="99"/>
                    </a:lnTo>
                    <a:lnTo>
                      <a:pt x="48" y="120"/>
                    </a:lnTo>
                    <a:lnTo>
                      <a:pt x="35" y="142"/>
                    </a:lnTo>
                    <a:lnTo>
                      <a:pt x="24" y="164"/>
                    </a:lnTo>
                    <a:lnTo>
                      <a:pt x="15" y="189"/>
                    </a:lnTo>
                    <a:lnTo>
                      <a:pt x="9" y="214"/>
                    </a:lnTo>
                    <a:lnTo>
                      <a:pt x="4" y="240"/>
                    </a:lnTo>
                    <a:lnTo>
                      <a:pt x="3" y="267"/>
                    </a:lnTo>
                    <a:lnTo>
                      <a:pt x="4" y="294"/>
                    </a:lnTo>
                    <a:lnTo>
                      <a:pt x="9" y="320"/>
                    </a:lnTo>
                    <a:lnTo>
                      <a:pt x="15" y="345"/>
                    </a:lnTo>
                    <a:lnTo>
                      <a:pt x="24" y="369"/>
                    </a:lnTo>
                    <a:lnTo>
                      <a:pt x="35" y="392"/>
                    </a:lnTo>
                    <a:lnTo>
                      <a:pt x="48" y="414"/>
                    </a:lnTo>
                    <a:lnTo>
                      <a:pt x="63" y="434"/>
                    </a:lnTo>
                    <a:lnTo>
                      <a:pt x="80" y="453"/>
                    </a:lnTo>
                    <a:lnTo>
                      <a:pt x="99" y="470"/>
                    </a:lnTo>
                    <a:lnTo>
                      <a:pt x="119" y="485"/>
                    </a:lnTo>
                    <a:lnTo>
                      <a:pt x="141" y="498"/>
                    </a:lnTo>
                    <a:lnTo>
                      <a:pt x="164" y="509"/>
                    </a:lnTo>
                    <a:lnTo>
                      <a:pt x="188" y="518"/>
                    </a:lnTo>
                    <a:lnTo>
                      <a:pt x="213" y="525"/>
                    </a:lnTo>
                    <a:lnTo>
                      <a:pt x="239" y="529"/>
                    </a:lnTo>
                    <a:lnTo>
                      <a:pt x="266" y="530"/>
                    </a:lnTo>
                    <a:lnTo>
                      <a:pt x="293" y="529"/>
                    </a:lnTo>
                    <a:lnTo>
                      <a:pt x="319" y="525"/>
                    </a:lnTo>
                    <a:lnTo>
                      <a:pt x="344" y="518"/>
                    </a:lnTo>
                    <a:lnTo>
                      <a:pt x="369" y="509"/>
                    </a:lnTo>
                    <a:lnTo>
                      <a:pt x="391" y="498"/>
                    </a:lnTo>
                    <a:lnTo>
                      <a:pt x="413" y="485"/>
                    </a:lnTo>
                    <a:lnTo>
                      <a:pt x="433" y="470"/>
                    </a:lnTo>
                    <a:lnTo>
                      <a:pt x="452" y="453"/>
                    </a:lnTo>
                    <a:lnTo>
                      <a:pt x="469" y="434"/>
                    </a:lnTo>
                    <a:lnTo>
                      <a:pt x="484" y="414"/>
                    </a:lnTo>
                    <a:lnTo>
                      <a:pt x="497" y="392"/>
                    </a:lnTo>
                    <a:lnTo>
                      <a:pt x="509" y="369"/>
                    </a:lnTo>
                    <a:lnTo>
                      <a:pt x="517" y="345"/>
                    </a:lnTo>
                    <a:lnTo>
                      <a:pt x="524" y="320"/>
                    </a:lnTo>
                    <a:lnTo>
                      <a:pt x="528" y="294"/>
                    </a:lnTo>
                    <a:lnTo>
                      <a:pt x="529" y="267"/>
                    </a:lnTo>
                    <a:close/>
                  </a:path>
                </a:pathLst>
              </a:custGeom>
              <a:solidFill>
                <a:srgbClr val="FF9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70" name="Freeform 1566"/>
              <p:cNvSpPr>
                <a:spLocks noEditPoints="1"/>
              </p:cNvSpPr>
              <p:nvPr/>
            </p:nvSpPr>
            <p:spPr bwMode="auto">
              <a:xfrm>
                <a:off x="633" y="1067"/>
                <a:ext cx="526" cy="526"/>
              </a:xfrm>
              <a:custGeom>
                <a:avLst/>
                <a:gdLst/>
                <a:ahLst/>
                <a:cxnLst>
                  <a:cxn ang="0">
                    <a:pos x="521" y="211"/>
                  </a:cxn>
                  <a:cxn ang="0">
                    <a:pos x="494" y="139"/>
                  </a:cxn>
                  <a:cxn ang="0">
                    <a:pos x="449" y="78"/>
                  </a:cxn>
                  <a:cxn ang="0">
                    <a:pos x="388" y="32"/>
                  </a:cxn>
                  <a:cxn ang="0">
                    <a:pos x="316" y="6"/>
                  </a:cxn>
                  <a:cxn ang="0">
                    <a:pos x="236" y="2"/>
                  </a:cxn>
                  <a:cxn ang="0">
                    <a:pos x="161" y="21"/>
                  </a:cxn>
                  <a:cxn ang="0">
                    <a:pos x="96" y="60"/>
                  </a:cxn>
                  <a:cxn ang="0">
                    <a:pos x="45" y="117"/>
                  </a:cxn>
                  <a:cxn ang="0">
                    <a:pos x="12" y="186"/>
                  </a:cxn>
                  <a:cxn ang="0">
                    <a:pos x="0" y="264"/>
                  </a:cxn>
                  <a:cxn ang="0">
                    <a:pos x="12" y="342"/>
                  </a:cxn>
                  <a:cxn ang="0">
                    <a:pos x="45" y="411"/>
                  </a:cxn>
                  <a:cxn ang="0">
                    <a:pos x="96" y="467"/>
                  </a:cxn>
                  <a:cxn ang="0">
                    <a:pos x="161" y="506"/>
                  </a:cxn>
                  <a:cxn ang="0">
                    <a:pos x="236" y="526"/>
                  </a:cxn>
                  <a:cxn ang="0">
                    <a:pos x="316" y="522"/>
                  </a:cxn>
                  <a:cxn ang="0">
                    <a:pos x="388" y="495"/>
                  </a:cxn>
                  <a:cxn ang="0">
                    <a:pos x="449" y="450"/>
                  </a:cxn>
                  <a:cxn ang="0">
                    <a:pos x="494" y="389"/>
                  </a:cxn>
                  <a:cxn ang="0">
                    <a:pos x="521" y="317"/>
                  </a:cxn>
                  <a:cxn ang="0">
                    <a:pos x="523" y="264"/>
                  </a:cxn>
                  <a:cxn ang="0">
                    <a:pos x="512" y="187"/>
                  </a:cxn>
                  <a:cxn ang="0">
                    <a:pos x="479" y="119"/>
                  </a:cxn>
                  <a:cxn ang="0">
                    <a:pos x="428" y="63"/>
                  </a:cxn>
                  <a:cxn ang="0">
                    <a:pos x="364" y="24"/>
                  </a:cxn>
                  <a:cxn ang="0">
                    <a:pos x="289" y="5"/>
                  </a:cxn>
                  <a:cxn ang="0">
                    <a:pos x="211" y="9"/>
                  </a:cxn>
                  <a:cxn ang="0">
                    <a:pos x="139" y="35"/>
                  </a:cxn>
                  <a:cxn ang="0">
                    <a:pos x="79" y="80"/>
                  </a:cxn>
                  <a:cxn ang="0">
                    <a:pos x="35" y="140"/>
                  </a:cxn>
                  <a:cxn ang="0">
                    <a:pos x="8" y="212"/>
                  </a:cxn>
                  <a:cxn ang="0">
                    <a:pos x="5" y="290"/>
                  </a:cxn>
                  <a:cxn ang="0">
                    <a:pos x="24" y="365"/>
                  </a:cxn>
                  <a:cxn ang="0">
                    <a:pos x="63" y="429"/>
                  </a:cxn>
                  <a:cxn ang="0">
                    <a:pos x="118" y="480"/>
                  </a:cxn>
                  <a:cxn ang="0">
                    <a:pos x="186" y="512"/>
                  </a:cxn>
                  <a:cxn ang="0">
                    <a:pos x="263" y="524"/>
                  </a:cxn>
                  <a:cxn ang="0">
                    <a:pos x="340" y="512"/>
                  </a:cxn>
                  <a:cxn ang="0">
                    <a:pos x="408" y="480"/>
                  </a:cxn>
                  <a:cxn ang="0">
                    <a:pos x="464" y="429"/>
                  </a:cxn>
                  <a:cxn ang="0">
                    <a:pos x="503" y="365"/>
                  </a:cxn>
                  <a:cxn ang="0">
                    <a:pos x="522" y="290"/>
                  </a:cxn>
                </a:cxnLst>
                <a:rect l="0" t="0" r="r" b="b"/>
                <a:pathLst>
                  <a:path w="526" h="527">
                    <a:moveTo>
                      <a:pt x="526" y="264"/>
                    </a:moveTo>
                    <a:lnTo>
                      <a:pt x="525" y="237"/>
                    </a:lnTo>
                    <a:lnTo>
                      <a:pt x="521" y="211"/>
                    </a:lnTo>
                    <a:lnTo>
                      <a:pt x="514" y="186"/>
                    </a:lnTo>
                    <a:lnTo>
                      <a:pt x="506" y="161"/>
                    </a:lnTo>
                    <a:lnTo>
                      <a:pt x="494" y="139"/>
                    </a:lnTo>
                    <a:lnTo>
                      <a:pt x="481" y="117"/>
                    </a:lnTo>
                    <a:lnTo>
                      <a:pt x="466" y="96"/>
                    </a:lnTo>
                    <a:lnTo>
                      <a:pt x="449" y="78"/>
                    </a:lnTo>
                    <a:lnTo>
                      <a:pt x="430" y="60"/>
                    </a:lnTo>
                    <a:lnTo>
                      <a:pt x="410" y="46"/>
                    </a:lnTo>
                    <a:lnTo>
                      <a:pt x="388" y="32"/>
                    </a:lnTo>
                    <a:lnTo>
                      <a:pt x="366" y="21"/>
                    </a:lnTo>
                    <a:lnTo>
                      <a:pt x="341" y="12"/>
                    </a:lnTo>
                    <a:lnTo>
                      <a:pt x="316" y="6"/>
                    </a:lnTo>
                    <a:lnTo>
                      <a:pt x="290" y="2"/>
                    </a:lnTo>
                    <a:lnTo>
                      <a:pt x="263" y="0"/>
                    </a:lnTo>
                    <a:lnTo>
                      <a:pt x="236" y="2"/>
                    </a:lnTo>
                    <a:lnTo>
                      <a:pt x="210" y="6"/>
                    </a:lnTo>
                    <a:lnTo>
                      <a:pt x="185" y="12"/>
                    </a:lnTo>
                    <a:lnTo>
                      <a:pt x="161" y="21"/>
                    </a:lnTo>
                    <a:lnTo>
                      <a:pt x="138" y="32"/>
                    </a:lnTo>
                    <a:lnTo>
                      <a:pt x="116" y="46"/>
                    </a:lnTo>
                    <a:lnTo>
                      <a:pt x="96" y="60"/>
                    </a:lnTo>
                    <a:lnTo>
                      <a:pt x="77" y="78"/>
                    </a:lnTo>
                    <a:lnTo>
                      <a:pt x="60" y="96"/>
                    </a:lnTo>
                    <a:lnTo>
                      <a:pt x="45" y="117"/>
                    </a:lnTo>
                    <a:lnTo>
                      <a:pt x="32" y="139"/>
                    </a:lnTo>
                    <a:lnTo>
                      <a:pt x="21" y="161"/>
                    </a:lnTo>
                    <a:lnTo>
                      <a:pt x="12" y="186"/>
                    </a:lnTo>
                    <a:lnTo>
                      <a:pt x="6" y="211"/>
                    </a:lnTo>
                    <a:lnTo>
                      <a:pt x="1" y="237"/>
                    </a:lnTo>
                    <a:lnTo>
                      <a:pt x="0" y="264"/>
                    </a:lnTo>
                    <a:lnTo>
                      <a:pt x="1" y="291"/>
                    </a:lnTo>
                    <a:lnTo>
                      <a:pt x="6" y="317"/>
                    </a:lnTo>
                    <a:lnTo>
                      <a:pt x="12" y="342"/>
                    </a:lnTo>
                    <a:lnTo>
                      <a:pt x="21" y="366"/>
                    </a:lnTo>
                    <a:lnTo>
                      <a:pt x="32" y="389"/>
                    </a:lnTo>
                    <a:lnTo>
                      <a:pt x="45" y="411"/>
                    </a:lnTo>
                    <a:lnTo>
                      <a:pt x="60" y="431"/>
                    </a:lnTo>
                    <a:lnTo>
                      <a:pt x="77" y="450"/>
                    </a:lnTo>
                    <a:lnTo>
                      <a:pt x="96" y="467"/>
                    </a:lnTo>
                    <a:lnTo>
                      <a:pt x="116" y="482"/>
                    </a:lnTo>
                    <a:lnTo>
                      <a:pt x="138" y="495"/>
                    </a:lnTo>
                    <a:lnTo>
                      <a:pt x="161" y="506"/>
                    </a:lnTo>
                    <a:lnTo>
                      <a:pt x="185" y="515"/>
                    </a:lnTo>
                    <a:lnTo>
                      <a:pt x="210" y="522"/>
                    </a:lnTo>
                    <a:lnTo>
                      <a:pt x="236" y="526"/>
                    </a:lnTo>
                    <a:lnTo>
                      <a:pt x="263" y="527"/>
                    </a:lnTo>
                    <a:lnTo>
                      <a:pt x="290" y="526"/>
                    </a:lnTo>
                    <a:lnTo>
                      <a:pt x="316" y="522"/>
                    </a:lnTo>
                    <a:lnTo>
                      <a:pt x="341" y="515"/>
                    </a:lnTo>
                    <a:lnTo>
                      <a:pt x="366" y="506"/>
                    </a:lnTo>
                    <a:lnTo>
                      <a:pt x="388" y="495"/>
                    </a:lnTo>
                    <a:lnTo>
                      <a:pt x="410" y="482"/>
                    </a:lnTo>
                    <a:lnTo>
                      <a:pt x="430" y="467"/>
                    </a:lnTo>
                    <a:lnTo>
                      <a:pt x="449" y="450"/>
                    </a:lnTo>
                    <a:lnTo>
                      <a:pt x="466" y="431"/>
                    </a:lnTo>
                    <a:lnTo>
                      <a:pt x="481" y="411"/>
                    </a:lnTo>
                    <a:lnTo>
                      <a:pt x="494" y="389"/>
                    </a:lnTo>
                    <a:lnTo>
                      <a:pt x="506" y="366"/>
                    </a:lnTo>
                    <a:lnTo>
                      <a:pt x="514" y="342"/>
                    </a:lnTo>
                    <a:lnTo>
                      <a:pt x="521" y="317"/>
                    </a:lnTo>
                    <a:lnTo>
                      <a:pt x="525" y="291"/>
                    </a:lnTo>
                    <a:lnTo>
                      <a:pt x="526" y="264"/>
                    </a:lnTo>
                    <a:close/>
                    <a:moveTo>
                      <a:pt x="523" y="264"/>
                    </a:moveTo>
                    <a:lnTo>
                      <a:pt x="522" y="237"/>
                    </a:lnTo>
                    <a:lnTo>
                      <a:pt x="518" y="212"/>
                    </a:lnTo>
                    <a:lnTo>
                      <a:pt x="512" y="187"/>
                    </a:lnTo>
                    <a:lnTo>
                      <a:pt x="503" y="163"/>
                    </a:lnTo>
                    <a:lnTo>
                      <a:pt x="492" y="140"/>
                    </a:lnTo>
                    <a:lnTo>
                      <a:pt x="479" y="119"/>
                    </a:lnTo>
                    <a:lnTo>
                      <a:pt x="464" y="98"/>
                    </a:lnTo>
                    <a:lnTo>
                      <a:pt x="447" y="80"/>
                    </a:lnTo>
                    <a:lnTo>
                      <a:pt x="428" y="63"/>
                    </a:lnTo>
                    <a:lnTo>
                      <a:pt x="408" y="48"/>
                    </a:lnTo>
                    <a:lnTo>
                      <a:pt x="387" y="35"/>
                    </a:lnTo>
                    <a:lnTo>
                      <a:pt x="364" y="24"/>
                    </a:lnTo>
                    <a:lnTo>
                      <a:pt x="340" y="15"/>
                    </a:lnTo>
                    <a:lnTo>
                      <a:pt x="315" y="9"/>
                    </a:lnTo>
                    <a:lnTo>
                      <a:pt x="289" y="5"/>
                    </a:lnTo>
                    <a:lnTo>
                      <a:pt x="263" y="4"/>
                    </a:lnTo>
                    <a:lnTo>
                      <a:pt x="237" y="5"/>
                    </a:lnTo>
                    <a:lnTo>
                      <a:pt x="211" y="9"/>
                    </a:lnTo>
                    <a:lnTo>
                      <a:pt x="186" y="15"/>
                    </a:lnTo>
                    <a:lnTo>
                      <a:pt x="162" y="24"/>
                    </a:lnTo>
                    <a:lnTo>
                      <a:pt x="139" y="35"/>
                    </a:lnTo>
                    <a:lnTo>
                      <a:pt x="118" y="48"/>
                    </a:lnTo>
                    <a:lnTo>
                      <a:pt x="98" y="63"/>
                    </a:lnTo>
                    <a:lnTo>
                      <a:pt x="79" y="80"/>
                    </a:lnTo>
                    <a:lnTo>
                      <a:pt x="63" y="98"/>
                    </a:lnTo>
                    <a:lnTo>
                      <a:pt x="48" y="119"/>
                    </a:lnTo>
                    <a:lnTo>
                      <a:pt x="35" y="140"/>
                    </a:lnTo>
                    <a:lnTo>
                      <a:pt x="24" y="163"/>
                    </a:lnTo>
                    <a:lnTo>
                      <a:pt x="15" y="187"/>
                    </a:lnTo>
                    <a:lnTo>
                      <a:pt x="8" y="212"/>
                    </a:lnTo>
                    <a:lnTo>
                      <a:pt x="5" y="237"/>
                    </a:lnTo>
                    <a:lnTo>
                      <a:pt x="3" y="264"/>
                    </a:lnTo>
                    <a:lnTo>
                      <a:pt x="5" y="290"/>
                    </a:lnTo>
                    <a:lnTo>
                      <a:pt x="8" y="316"/>
                    </a:lnTo>
                    <a:lnTo>
                      <a:pt x="15" y="341"/>
                    </a:lnTo>
                    <a:lnTo>
                      <a:pt x="24" y="365"/>
                    </a:lnTo>
                    <a:lnTo>
                      <a:pt x="35" y="388"/>
                    </a:lnTo>
                    <a:lnTo>
                      <a:pt x="48" y="409"/>
                    </a:lnTo>
                    <a:lnTo>
                      <a:pt x="63" y="429"/>
                    </a:lnTo>
                    <a:lnTo>
                      <a:pt x="79" y="448"/>
                    </a:lnTo>
                    <a:lnTo>
                      <a:pt x="98" y="464"/>
                    </a:lnTo>
                    <a:lnTo>
                      <a:pt x="118" y="480"/>
                    </a:lnTo>
                    <a:lnTo>
                      <a:pt x="139" y="493"/>
                    </a:lnTo>
                    <a:lnTo>
                      <a:pt x="162" y="504"/>
                    </a:lnTo>
                    <a:lnTo>
                      <a:pt x="186" y="512"/>
                    </a:lnTo>
                    <a:lnTo>
                      <a:pt x="211" y="519"/>
                    </a:lnTo>
                    <a:lnTo>
                      <a:pt x="237" y="523"/>
                    </a:lnTo>
                    <a:lnTo>
                      <a:pt x="263" y="524"/>
                    </a:lnTo>
                    <a:lnTo>
                      <a:pt x="289" y="523"/>
                    </a:lnTo>
                    <a:lnTo>
                      <a:pt x="315" y="519"/>
                    </a:lnTo>
                    <a:lnTo>
                      <a:pt x="340" y="512"/>
                    </a:lnTo>
                    <a:lnTo>
                      <a:pt x="364" y="504"/>
                    </a:lnTo>
                    <a:lnTo>
                      <a:pt x="387" y="493"/>
                    </a:lnTo>
                    <a:lnTo>
                      <a:pt x="408" y="480"/>
                    </a:lnTo>
                    <a:lnTo>
                      <a:pt x="428" y="464"/>
                    </a:lnTo>
                    <a:lnTo>
                      <a:pt x="447" y="448"/>
                    </a:lnTo>
                    <a:lnTo>
                      <a:pt x="464" y="429"/>
                    </a:lnTo>
                    <a:lnTo>
                      <a:pt x="479" y="409"/>
                    </a:lnTo>
                    <a:lnTo>
                      <a:pt x="492" y="388"/>
                    </a:lnTo>
                    <a:lnTo>
                      <a:pt x="503" y="365"/>
                    </a:lnTo>
                    <a:lnTo>
                      <a:pt x="512" y="341"/>
                    </a:lnTo>
                    <a:lnTo>
                      <a:pt x="518" y="316"/>
                    </a:lnTo>
                    <a:lnTo>
                      <a:pt x="522" y="290"/>
                    </a:lnTo>
                    <a:lnTo>
                      <a:pt x="523" y="264"/>
                    </a:lnTo>
                    <a:close/>
                  </a:path>
                </a:pathLst>
              </a:custGeom>
              <a:solidFill>
                <a:srgbClr val="FF98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71" name="Freeform 1567"/>
              <p:cNvSpPr>
                <a:spLocks noEditPoints="1"/>
              </p:cNvSpPr>
              <p:nvPr/>
            </p:nvSpPr>
            <p:spPr bwMode="auto">
              <a:xfrm>
                <a:off x="635" y="1071"/>
                <a:ext cx="522" cy="518"/>
              </a:xfrm>
              <a:custGeom>
                <a:avLst/>
                <a:gdLst/>
                <a:ahLst/>
                <a:cxnLst>
                  <a:cxn ang="0">
                    <a:pos x="515" y="208"/>
                  </a:cxn>
                  <a:cxn ang="0">
                    <a:pos x="489" y="136"/>
                  </a:cxn>
                  <a:cxn ang="0">
                    <a:pos x="444" y="76"/>
                  </a:cxn>
                  <a:cxn ang="0">
                    <a:pos x="384" y="31"/>
                  </a:cxn>
                  <a:cxn ang="0">
                    <a:pos x="312" y="5"/>
                  </a:cxn>
                  <a:cxn ang="0">
                    <a:pos x="234" y="1"/>
                  </a:cxn>
                  <a:cxn ang="0">
                    <a:pos x="159" y="20"/>
                  </a:cxn>
                  <a:cxn ang="0">
                    <a:pos x="95" y="59"/>
                  </a:cxn>
                  <a:cxn ang="0">
                    <a:pos x="45" y="115"/>
                  </a:cxn>
                  <a:cxn ang="0">
                    <a:pos x="12" y="183"/>
                  </a:cxn>
                  <a:cxn ang="0">
                    <a:pos x="0" y="260"/>
                  </a:cxn>
                  <a:cxn ang="0">
                    <a:pos x="12" y="337"/>
                  </a:cxn>
                  <a:cxn ang="0">
                    <a:pos x="45" y="405"/>
                  </a:cxn>
                  <a:cxn ang="0">
                    <a:pos x="95" y="460"/>
                  </a:cxn>
                  <a:cxn ang="0">
                    <a:pos x="159" y="500"/>
                  </a:cxn>
                  <a:cxn ang="0">
                    <a:pos x="234" y="519"/>
                  </a:cxn>
                  <a:cxn ang="0">
                    <a:pos x="312" y="515"/>
                  </a:cxn>
                  <a:cxn ang="0">
                    <a:pos x="384" y="489"/>
                  </a:cxn>
                  <a:cxn ang="0">
                    <a:pos x="444" y="444"/>
                  </a:cxn>
                  <a:cxn ang="0">
                    <a:pos x="489" y="384"/>
                  </a:cxn>
                  <a:cxn ang="0">
                    <a:pos x="515" y="312"/>
                  </a:cxn>
                  <a:cxn ang="0">
                    <a:pos x="517" y="260"/>
                  </a:cxn>
                  <a:cxn ang="0">
                    <a:pos x="505" y="184"/>
                  </a:cxn>
                  <a:cxn ang="0">
                    <a:pos x="473" y="116"/>
                  </a:cxn>
                  <a:cxn ang="0">
                    <a:pos x="424" y="62"/>
                  </a:cxn>
                  <a:cxn ang="0">
                    <a:pos x="360" y="23"/>
                  </a:cxn>
                  <a:cxn ang="0">
                    <a:pos x="286" y="4"/>
                  </a:cxn>
                  <a:cxn ang="0">
                    <a:pos x="208" y="8"/>
                  </a:cxn>
                  <a:cxn ang="0">
                    <a:pos x="138" y="34"/>
                  </a:cxn>
                  <a:cxn ang="0">
                    <a:pos x="79" y="78"/>
                  </a:cxn>
                  <a:cxn ang="0">
                    <a:pos x="34" y="137"/>
                  </a:cxn>
                  <a:cxn ang="0">
                    <a:pos x="9" y="208"/>
                  </a:cxn>
                  <a:cxn ang="0">
                    <a:pos x="5" y="286"/>
                  </a:cxn>
                  <a:cxn ang="0">
                    <a:pos x="24" y="360"/>
                  </a:cxn>
                  <a:cxn ang="0">
                    <a:pos x="62" y="423"/>
                  </a:cxn>
                  <a:cxn ang="0">
                    <a:pos x="117" y="473"/>
                  </a:cxn>
                  <a:cxn ang="0">
                    <a:pos x="184" y="505"/>
                  </a:cxn>
                  <a:cxn ang="0">
                    <a:pos x="260" y="517"/>
                  </a:cxn>
                  <a:cxn ang="0">
                    <a:pos x="336" y="505"/>
                  </a:cxn>
                  <a:cxn ang="0">
                    <a:pos x="404" y="473"/>
                  </a:cxn>
                  <a:cxn ang="0">
                    <a:pos x="458" y="423"/>
                  </a:cxn>
                  <a:cxn ang="0">
                    <a:pos x="497" y="360"/>
                  </a:cxn>
                  <a:cxn ang="0">
                    <a:pos x="515" y="286"/>
                  </a:cxn>
                </a:cxnLst>
                <a:rect l="0" t="0" r="r" b="b"/>
                <a:pathLst>
                  <a:path w="520" h="520">
                    <a:moveTo>
                      <a:pt x="520" y="260"/>
                    </a:moveTo>
                    <a:lnTo>
                      <a:pt x="519" y="233"/>
                    </a:lnTo>
                    <a:lnTo>
                      <a:pt x="515" y="208"/>
                    </a:lnTo>
                    <a:lnTo>
                      <a:pt x="509" y="183"/>
                    </a:lnTo>
                    <a:lnTo>
                      <a:pt x="500" y="159"/>
                    </a:lnTo>
                    <a:lnTo>
                      <a:pt x="489" y="136"/>
                    </a:lnTo>
                    <a:lnTo>
                      <a:pt x="476" y="115"/>
                    </a:lnTo>
                    <a:lnTo>
                      <a:pt x="461" y="94"/>
                    </a:lnTo>
                    <a:lnTo>
                      <a:pt x="444" y="76"/>
                    </a:lnTo>
                    <a:lnTo>
                      <a:pt x="425" y="59"/>
                    </a:lnTo>
                    <a:lnTo>
                      <a:pt x="405" y="44"/>
                    </a:lnTo>
                    <a:lnTo>
                      <a:pt x="384" y="31"/>
                    </a:lnTo>
                    <a:lnTo>
                      <a:pt x="361" y="20"/>
                    </a:lnTo>
                    <a:lnTo>
                      <a:pt x="337" y="11"/>
                    </a:lnTo>
                    <a:lnTo>
                      <a:pt x="312" y="5"/>
                    </a:lnTo>
                    <a:lnTo>
                      <a:pt x="286" y="1"/>
                    </a:lnTo>
                    <a:lnTo>
                      <a:pt x="260" y="0"/>
                    </a:lnTo>
                    <a:lnTo>
                      <a:pt x="234" y="1"/>
                    </a:lnTo>
                    <a:lnTo>
                      <a:pt x="208" y="5"/>
                    </a:lnTo>
                    <a:lnTo>
                      <a:pt x="183" y="11"/>
                    </a:lnTo>
                    <a:lnTo>
                      <a:pt x="159" y="20"/>
                    </a:lnTo>
                    <a:lnTo>
                      <a:pt x="136" y="31"/>
                    </a:lnTo>
                    <a:lnTo>
                      <a:pt x="115" y="44"/>
                    </a:lnTo>
                    <a:lnTo>
                      <a:pt x="95" y="59"/>
                    </a:lnTo>
                    <a:lnTo>
                      <a:pt x="76" y="76"/>
                    </a:lnTo>
                    <a:lnTo>
                      <a:pt x="60" y="94"/>
                    </a:lnTo>
                    <a:lnTo>
                      <a:pt x="45" y="115"/>
                    </a:lnTo>
                    <a:lnTo>
                      <a:pt x="32" y="136"/>
                    </a:lnTo>
                    <a:lnTo>
                      <a:pt x="21" y="159"/>
                    </a:lnTo>
                    <a:lnTo>
                      <a:pt x="12" y="183"/>
                    </a:lnTo>
                    <a:lnTo>
                      <a:pt x="5" y="208"/>
                    </a:lnTo>
                    <a:lnTo>
                      <a:pt x="2" y="233"/>
                    </a:lnTo>
                    <a:lnTo>
                      <a:pt x="0" y="260"/>
                    </a:lnTo>
                    <a:lnTo>
                      <a:pt x="2" y="286"/>
                    </a:lnTo>
                    <a:lnTo>
                      <a:pt x="5" y="312"/>
                    </a:lnTo>
                    <a:lnTo>
                      <a:pt x="12" y="337"/>
                    </a:lnTo>
                    <a:lnTo>
                      <a:pt x="21" y="361"/>
                    </a:lnTo>
                    <a:lnTo>
                      <a:pt x="32" y="384"/>
                    </a:lnTo>
                    <a:lnTo>
                      <a:pt x="45" y="405"/>
                    </a:lnTo>
                    <a:lnTo>
                      <a:pt x="60" y="425"/>
                    </a:lnTo>
                    <a:lnTo>
                      <a:pt x="76" y="444"/>
                    </a:lnTo>
                    <a:lnTo>
                      <a:pt x="95" y="460"/>
                    </a:lnTo>
                    <a:lnTo>
                      <a:pt x="115" y="476"/>
                    </a:lnTo>
                    <a:lnTo>
                      <a:pt x="136" y="489"/>
                    </a:lnTo>
                    <a:lnTo>
                      <a:pt x="159" y="500"/>
                    </a:lnTo>
                    <a:lnTo>
                      <a:pt x="183" y="508"/>
                    </a:lnTo>
                    <a:lnTo>
                      <a:pt x="208" y="515"/>
                    </a:lnTo>
                    <a:lnTo>
                      <a:pt x="234" y="519"/>
                    </a:lnTo>
                    <a:lnTo>
                      <a:pt x="260" y="520"/>
                    </a:lnTo>
                    <a:lnTo>
                      <a:pt x="286" y="519"/>
                    </a:lnTo>
                    <a:lnTo>
                      <a:pt x="312" y="515"/>
                    </a:lnTo>
                    <a:lnTo>
                      <a:pt x="337" y="508"/>
                    </a:lnTo>
                    <a:lnTo>
                      <a:pt x="361" y="500"/>
                    </a:lnTo>
                    <a:lnTo>
                      <a:pt x="384" y="489"/>
                    </a:lnTo>
                    <a:lnTo>
                      <a:pt x="405" y="476"/>
                    </a:lnTo>
                    <a:lnTo>
                      <a:pt x="425" y="460"/>
                    </a:lnTo>
                    <a:lnTo>
                      <a:pt x="444" y="444"/>
                    </a:lnTo>
                    <a:lnTo>
                      <a:pt x="461" y="425"/>
                    </a:lnTo>
                    <a:lnTo>
                      <a:pt x="476" y="405"/>
                    </a:lnTo>
                    <a:lnTo>
                      <a:pt x="489" y="384"/>
                    </a:lnTo>
                    <a:lnTo>
                      <a:pt x="500" y="361"/>
                    </a:lnTo>
                    <a:lnTo>
                      <a:pt x="509" y="337"/>
                    </a:lnTo>
                    <a:lnTo>
                      <a:pt x="515" y="312"/>
                    </a:lnTo>
                    <a:lnTo>
                      <a:pt x="519" y="286"/>
                    </a:lnTo>
                    <a:lnTo>
                      <a:pt x="520" y="260"/>
                    </a:lnTo>
                    <a:close/>
                    <a:moveTo>
                      <a:pt x="517" y="260"/>
                    </a:moveTo>
                    <a:lnTo>
                      <a:pt x="515" y="233"/>
                    </a:lnTo>
                    <a:lnTo>
                      <a:pt x="512" y="208"/>
                    </a:lnTo>
                    <a:lnTo>
                      <a:pt x="505" y="184"/>
                    </a:lnTo>
                    <a:lnTo>
                      <a:pt x="497" y="160"/>
                    </a:lnTo>
                    <a:lnTo>
                      <a:pt x="486" y="137"/>
                    </a:lnTo>
                    <a:lnTo>
                      <a:pt x="473" y="116"/>
                    </a:lnTo>
                    <a:lnTo>
                      <a:pt x="458" y="96"/>
                    </a:lnTo>
                    <a:lnTo>
                      <a:pt x="442" y="78"/>
                    </a:lnTo>
                    <a:lnTo>
                      <a:pt x="424" y="62"/>
                    </a:lnTo>
                    <a:lnTo>
                      <a:pt x="404" y="47"/>
                    </a:lnTo>
                    <a:lnTo>
                      <a:pt x="383" y="34"/>
                    </a:lnTo>
                    <a:lnTo>
                      <a:pt x="360" y="23"/>
                    </a:lnTo>
                    <a:lnTo>
                      <a:pt x="336" y="14"/>
                    </a:lnTo>
                    <a:lnTo>
                      <a:pt x="312" y="8"/>
                    </a:lnTo>
                    <a:lnTo>
                      <a:pt x="286" y="4"/>
                    </a:lnTo>
                    <a:lnTo>
                      <a:pt x="260" y="3"/>
                    </a:lnTo>
                    <a:lnTo>
                      <a:pt x="234" y="4"/>
                    </a:lnTo>
                    <a:lnTo>
                      <a:pt x="208" y="8"/>
                    </a:lnTo>
                    <a:lnTo>
                      <a:pt x="184" y="14"/>
                    </a:lnTo>
                    <a:lnTo>
                      <a:pt x="160" y="23"/>
                    </a:lnTo>
                    <a:lnTo>
                      <a:pt x="138" y="34"/>
                    </a:lnTo>
                    <a:lnTo>
                      <a:pt x="117" y="47"/>
                    </a:lnTo>
                    <a:lnTo>
                      <a:pt x="97" y="62"/>
                    </a:lnTo>
                    <a:lnTo>
                      <a:pt x="79" y="78"/>
                    </a:lnTo>
                    <a:lnTo>
                      <a:pt x="62" y="96"/>
                    </a:lnTo>
                    <a:lnTo>
                      <a:pt x="47" y="116"/>
                    </a:lnTo>
                    <a:lnTo>
                      <a:pt x="34" y="137"/>
                    </a:lnTo>
                    <a:lnTo>
                      <a:pt x="24" y="160"/>
                    </a:lnTo>
                    <a:lnTo>
                      <a:pt x="15" y="184"/>
                    </a:lnTo>
                    <a:lnTo>
                      <a:pt x="9" y="208"/>
                    </a:lnTo>
                    <a:lnTo>
                      <a:pt x="5" y="233"/>
                    </a:lnTo>
                    <a:lnTo>
                      <a:pt x="3" y="260"/>
                    </a:lnTo>
                    <a:lnTo>
                      <a:pt x="5" y="286"/>
                    </a:lnTo>
                    <a:lnTo>
                      <a:pt x="9" y="312"/>
                    </a:lnTo>
                    <a:lnTo>
                      <a:pt x="15" y="336"/>
                    </a:lnTo>
                    <a:lnTo>
                      <a:pt x="24" y="360"/>
                    </a:lnTo>
                    <a:lnTo>
                      <a:pt x="34" y="382"/>
                    </a:lnTo>
                    <a:lnTo>
                      <a:pt x="47" y="404"/>
                    </a:lnTo>
                    <a:lnTo>
                      <a:pt x="62" y="423"/>
                    </a:lnTo>
                    <a:lnTo>
                      <a:pt x="79" y="441"/>
                    </a:lnTo>
                    <a:lnTo>
                      <a:pt x="97" y="458"/>
                    </a:lnTo>
                    <a:lnTo>
                      <a:pt x="117" y="473"/>
                    </a:lnTo>
                    <a:lnTo>
                      <a:pt x="138" y="486"/>
                    </a:lnTo>
                    <a:lnTo>
                      <a:pt x="160" y="496"/>
                    </a:lnTo>
                    <a:lnTo>
                      <a:pt x="184" y="505"/>
                    </a:lnTo>
                    <a:lnTo>
                      <a:pt x="208" y="512"/>
                    </a:lnTo>
                    <a:lnTo>
                      <a:pt x="234" y="515"/>
                    </a:lnTo>
                    <a:lnTo>
                      <a:pt x="260" y="517"/>
                    </a:lnTo>
                    <a:lnTo>
                      <a:pt x="286" y="515"/>
                    </a:lnTo>
                    <a:lnTo>
                      <a:pt x="312" y="512"/>
                    </a:lnTo>
                    <a:lnTo>
                      <a:pt x="336" y="505"/>
                    </a:lnTo>
                    <a:lnTo>
                      <a:pt x="360" y="496"/>
                    </a:lnTo>
                    <a:lnTo>
                      <a:pt x="383" y="486"/>
                    </a:lnTo>
                    <a:lnTo>
                      <a:pt x="404" y="473"/>
                    </a:lnTo>
                    <a:lnTo>
                      <a:pt x="424" y="458"/>
                    </a:lnTo>
                    <a:lnTo>
                      <a:pt x="442" y="441"/>
                    </a:lnTo>
                    <a:lnTo>
                      <a:pt x="458" y="423"/>
                    </a:lnTo>
                    <a:lnTo>
                      <a:pt x="473" y="404"/>
                    </a:lnTo>
                    <a:lnTo>
                      <a:pt x="486" y="382"/>
                    </a:lnTo>
                    <a:lnTo>
                      <a:pt x="497" y="360"/>
                    </a:lnTo>
                    <a:lnTo>
                      <a:pt x="505" y="336"/>
                    </a:lnTo>
                    <a:lnTo>
                      <a:pt x="512" y="312"/>
                    </a:lnTo>
                    <a:lnTo>
                      <a:pt x="515" y="286"/>
                    </a:lnTo>
                    <a:lnTo>
                      <a:pt x="517" y="260"/>
                    </a:lnTo>
                    <a:close/>
                  </a:path>
                </a:pathLst>
              </a:custGeom>
              <a:solidFill>
                <a:srgbClr val="FF9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72" name="Freeform 1568"/>
              <p:cNvSpPr>
                <a:spLocks noEditPoints="1"/>
              </p:cNvSpPr>
              <p:nvPr/>
            </p:nvSpPr>
            <p:spPr bwMode="auto">
              <a:xfrm>
                <a:off x="638" y="1073"/>
                <a:ext cx="514" cy="514"/>
              </a:xfrm>
              <a:custGeom>
                <a:avLst/>
                <a:gdLst/>
                <a:ahLst/>
                <a:cxnLst>
                  <a:cxn ang="0">
                    <a:pos x="509" y="205"/>
                  </a:cxn>
                  <a:cxn ang="0">
                    <a:pos x="483" y="134"/>
                  </a:cxn>
                  <a:cxn ang="0">
                    <a:pos x="439" y="75"/>
                  </a:cxn>
                  <a:cxn ang="0">
                    <a:pos x="380" y="31"/>
                  </a:cxn>
                  <a:cxn ang="0">
                    <a:pos x="309" y="5"/>
                  </a:cxn>
                  <a:cxn ang="0">
                    <a:pos x="231" y="1"/>
                  </a:cxn>
                  <a:cxn ang="0">
                    <a:pos x="157" y="20"/>
                  </a:cxn>
                  <a:cxn ang="0">
                    <a:pos x="94" y="59"/>
                  </a:cxn>
                  <a:cxn ang="0">
                    <a:pos x="44" y="113"/>
                  </a:cxn>
                  <a:cxn ang="0">
                    <a:pos x="12" y="181"/>
                  </a:cxn>
                  <a:cxn ang="0">
                    <a:pos x="0" y="257"/>
                  </a:cxn>
                  <a:cxn ang="0">
                    <a:pos x="12" y="333"/>
                  </a:cxn>
                  <a:cxn ang="0">
                    <a:pos x="44" y="401"/>
                  </a:cxn>
                  <a:cxn ang="0">
                    <a:pos x="94" y="455"/>
                  </a:cxn>
                  <a:cxn ang="0">
                    <a:pos x="157" y="493"/>
                  </a:cxn>
                  <a:cxn ang="0">
                    <a:pos x="231" y="512"/>
                  </a:cxn>
                  <a:cxn ang="0">
                    <a:pos x="309" y="509"/>
                  </a:cxn>
                  <a:cxn ang="0">
                    <a:pos x="380" y="483"/>
                  </a:cxn>
                  <a:cxn ang="0">
                    <a:pos x="439" y="438"/>
                  </a:cxn>
                  <a:cxn ang="0">
                    <a:pos x="483" y="379"/>
                  </a:cxn>
                  <a:cxn ang="0">
                    <a:pos x="509" y="309"/>
                  </a:cxn>
                  <a:cxn ang="0">
                    <a:pos x="511" y="257"/>
                  </a:cxn>
                  <a:cxn ang="0">
                    <a:pos x="499" y="181"/>
                  </a:cxn>
                  <a:cxn ang="0">
                    <a:pos x="467" y="115"/>
                  </a:cxn>
                  <a:cxn ang="0">
                    <a:pos x="418" y="61"/>
                  </a:cxn>
                  <a:cxn ang="0">
                    <a:pos x="356" y="23"/>
                  </a:cxn>
                  <a:cxn ang="0">
                    <a:pos x="283" y="4"/>
                  </a:cxn>
                  <a:cxn ang="0">
                    <a:pos x="206" y="8"/>
                  </a:cxn>
                  <a:cxn ang="0">
                    <a:pos x="136" y="34"/>
                  </a:cxn>
                  <a:cxn ang="0">
                    <a:pos x="78" y="77"/>
                  </a:cxn>
                  <a:cxn ang="0">
                    <a:pos x="34" y="136"/>
                  </a:cxn>
                  <a:cxn ang="0">
                    <a:pos x="9" y="205"/>
                  </a:cxn>
                  <a:cxn ang="0">
                    <a:pos x="5" y="283"/>
                  </a:cxn>
                  <a:cxn ang="0">
                    <a:pos x="24" y="356"/>
                  </a:cxn>
                  <a:cxn ang="0">
                    <a:pos x="61" y="418"/>
                  </a:cxn>
                  <a:cxn ang="0">
                    <a:pos x="115" y="467"/>
                  </a:cxn>
                  <a:cxn ang="0">
                    <a:pos x="182" y="499"/>
                  </a:cxn>
                  <a:cxn ang="0">
                    <a:pos x="257" y="511"/>
                  </a:cxn>
                  <a:cxn ang="0">
                    <a:pos x="332" y="499"/>
                  </a:cxn>
                  <a:cxn ang="0">
                    <a:pos x="399" y="467"/>
                  </a:cxn>
                  <a:cxn ang="0">
                    <a:pos x="453" y="418"/>
                  </a:cxn>
                  <a:cxn ang="0">
                    <a:pos x="491" y="356"/>
                  </a:cxn>
                  <a:cxn ang="0">
                    <a:pos x="509" y="283"/>
                  </a:cxn>
                </a:cxnLst>
                <a:rect l="0" t="0" r="r" b="b"/>
                <a:pathLst>
                  <a:path w="514" h="514">
                    <a:moveTo>
                      <a:pt x="514" y="257"/>
                    </a:moveTo>
                    <a:lnTo>
                      <a:pt x="512" y="230"/>
                    </a:lnTo>
                    <a:lnTo>
                      <a:pt x="509" y="205"/>
                    </a:lnTo>
                    <a:lnTo>
                      <a:pt x="502" y="181"/>
                    </a:lnTo>
                    <a:lnTo>
                      <a:pt x="494" y="157"/>
                    </a:lnTo>
                    <a:lnTo>
                      <a:pt x="483" y="134"/>
                    </a:lnTo>
                    <a:lnTo>
                      <a:pt x="470" y="113"/>
                    </a:lnTo>
                    <a:lnTo>
                      <a:pt x="455" y="93"/>
                    </a:lnTo>
                    <a:lnTo>
                      <a:pt x="439" y="75"/>
                    </a:lnTo>
                    <a:lnTo>
                      <a:pt x="421" y="59"/>
                    </a:lnTo>
                    <a:lnTo>
                      <a:pt x="401" y="44"/>
                    </a:lnTo>
                    <a:lnTo>
                      <a:pt x="380" y="31"/>
                    </a:lnTo>
                    <a:lnTo>
                      <a:pt x="357" y="20"/>
                    </a:lnTo>
                    <a:lnTo>
                      <a:pt x="333" y="11"/>
                    </a:lnTo>
                    <a:lnTo>
                      <a:pt x="309" y="5"/>
                    </a:lnTo>
                    <a:lnTo>
                      <a:pt x="283" y="1"/>
                    </a:lnTo>
                    <a:lnTo>
                      <a:pt x="257" y="0"/>
                    </a:lnTo>
                    <a:lnTo>
                      <a:pt x="231" y="1"/>
                    </a:lnTo>
                    <a:lnTo>
                      <a:pt x="205" y="5"/>
                    </a:lnTo>
                    <a:lnTo>
                      <a:pt x="181" y="11"/>
                    </a:lnTo>
                    <a:lnTo>
                      <a:pt x="157" y="20"/>
                    </a:lnTo>
                    <a:lnTo>
                      <a:pt x="135" y="31"/>
                    </a:lnTo>
                    <a:lnTo>
                      <a:pt x="114" y="44"/>
                    </a:lnTo>
                    <a:lnTo>
                      <a:pt x="94" y="59"/>
                    </a:lnTo>
                    <a:lnTo>
                      <a:pt x="76" y="75"/>
                    </a:lnTo>
                    <a:lnTo>
                      <a:pt x="59" y="93"/>
                    </a:lnTo>
                    <a:lnTo>
                      <a:pt x="44" y="113"/>
                    </a:lnTo>
                    <a:lnTo>
                      <a:pt x="31" y="134"/>
                    </a:lnTo>
                    <a:lnTo>
                      <a:pt x="21" y="157"/>
                    </a:lnTo>
                    <a:lnTo>
                      <a:pt x="12" y="181"/>
                    </a:lnTo>
                    <a:lnTo>
                      <a:pt x="6" y="205"/>
                    </a:lnTo>
                    <a:lnTo>
                      <a:pt x="2" y="230"/>
                    </a:lnTo>
                    <a:lnTo>
                      <a:pt x="0" y="257"/>
                    </a:lnTo>
                    <a:lnTo>
                      <a:pt x="2" y="283"/>
                    </a:lnTo>
                    <a:lnTo>
                      <a:pt x="6" y="309"/>
                    </a:lnTo>
                    <a:lnTo>
                      <a:pt x="12" y="333"/>
                    </a:lnTo>
                    <a:lnTo>
                      <a:pt x="21" y="357"/>
                    </a:lnTo>
                    <a:lnTo>
                      <a:pt x="31" y="379"/>
                    </a:lnTo>
                    <a:lnTo>
                      <a:pt x="44" y="401"/>
                    </a:lnTo>
                    <a:lnTo>
                      <a:pt x="59" y="420"/>
                    </a:lnTo>
                    <a:lnTo>
                      <a:pt x="76" y="438"/>
                    </a:lnTo>
                    <a:lnTo>
                      <a:pt x="94" y="455"/>
                    </a:lnTo>
                    <a:lnTo>
                      <a:pt x="114" y="470"/>
                    </a:lnTo>
                    <a:lnTo>
                      <a:pt x="135" y="483"/>
                    </a:lnTo>
                    <a:lnTo>
                      <a:pt x="157" y="493"/>
                    </a:lnTo>
                    <a:lnTo>
                      <a:pt x="181" y="502"/>
                    </a:lnTo>
                    <a:lnTo>
                      <a:pt x="205" y="509"/>
                    </a:lnTo>
                    <a:lnTo>
                      <a:pt x="231" y="512"/>
                    </a:lnTo>
                    <a:lnTo>
                      <a:pt x="257" y="514"/>
                    </a:lnTo>
                    <a:lnTo>
                      <a:pt x="283" y="512"/>
                    </a:lnTo>
                    <a:lnTo>
                      <a:pt x="309" y="509"/>
                    </a:lnTo>
                    <a:lnTo>
                      <a:pt x="333" y="502"/>
                    </a:lnTo>
                    <a:lnTo>
                      <a:pt x="357" y="493"/>
                    </a:lnTo>
                    <a:lnTo>
                      <a:pt x="380" y="483"/>
                    </a:lnTo>
                    <a:lnTo>
                      <a:pt x="401" y="470"/>
                    </a:lnTo>
                    <a:lnTo>
                      <a:pt x="421" y="455"/>
                    </a:lnTo>
                    <a:lnTo>
                      <a:pt x="439" y="438"/>
                    </a:lnTo>
                    <a:lnTo>
                      <a:pt x="455" y="420"/>
                    </a:lnTo>
                    <a:lnTo>
                      <a:pt x="470" y="401"/>
                    </a:lnTo>
                    <a:lnTo>
                      <a:pt x="483" y="379"/>
                    </a:lnTo>
                    <a:lnTo>
                      <a:pt x="494" y="357"/>
                    </a:lnTo>
                    <a:lnTo>
                      <a:pt x="502" y="333"/>
                    </a:lnTo>
                    <a:lnTo>
                      <a:pt x="509" y="309"/>
                    </a:lnTo>
                    <a:lnTo>
                      <a:pt x="512" y="283"/>
                    </a:lnTo>
                    <a:lnTo>
                      <a:pt x="514" y="257"/>
                    </a:lnTo>
                    <a:close/>
                    <a:moveTo>
                      <a:pt x="511" y="257"/>
                    </a:moveTo>
                    <a:lnTo>
                      <a:pt x="509" y="231"/>
                    </a:lnTo>
                    <a:lnTo>
                      <a:pt x="506" y="205"/>
                    </a:lnTo>
                    <a:lnTo>
                      <a:pt x="499" y="181"/>
                    </a:lnTo>
                    <a:lnTo>
                      <a:pt x="491" y="158"/>
                    </a:lnTo>
                    <a:lnTo>
                      <a:pt x="480" y="136"/>
                    </a:lnTo>
                    <a:lnTo>
                      <a:pt x="467" y="115"/>
                    </a:lnTo>
                    <a:lnTo>
                      <a:pt x="453" y="95"/>
                    </a:lnTo>
                    <a:lnTo>
                      <a:pt x="436" y="77"/>
                    </a:lnTo>
                    <a:lnTo>
                      <a:pt x="418" y="61"/>
                    </a:lnTo>
                    <a:lnTo>
                      <a:pt x="399" y="46"/>
                    </a:lnTo>
                    <a:lnTo>
                      <a:pt x="378" y="34"/>
                    </a:lnTo>
                    <a:lnTo>
                      <a:pt x="356" y="23"/>
                    </a:lnTo>
                    <a:lnTo>
                      <a:pt x="332" y="15"/>
                    </a:lnTo>
                    <a:lnTo>
                      <a:pt x="308" y="8"/>
                    </a:lnTo>
                    <a:lnTo>
                      <a:pt x="283" y="4"/>
                    </a:lnTo>
                    <a:lnTo>
                      <a:pt x="257" y="3"/>
                    </a:lnTo>
                    <a:lnTo>
                      <a:pt x="231" y="4"/>
                    </a:lnTo>
                    <a:lnTo>
                      <a:pt x="206" y="8"/>
                    </a:lnTo>
                    <a:lnTo>
                      <a:pt x="182" y="15"/>
                    </a:lnTo>
                    <a:lnTo>
                      <a:pt x="158" y="23"/>
                    </a:lnTo>
                    <a:lnTo>
                      <a:pt x="136" y="34"/>
                    </a:lnTo>
                    <a:lnTo>
                      <a:pt x="115" y="46"/>
                    </a:lnTo>
                    <a:lnTo>
                      <a:pt x="96" y="61"/>
                    </a:lnTo>
                    <a:lnTo>
                      <a:pt x="78" y="77"/>
                    </a:lnTo>
                    <a:lnTo>
                      <a:pt x="61" y="95"/>
                    </a:lnTo>
                    <a:lnTo>
                      <a:pt x="47" y="115"/>
                    </a:lnTo>
                    <a:lnTo>
                      <a:pt x="34" y="136"/>
                    </a:lnTo>
                    <a:lnTo>
                      <a:pt x="24" y="158"/>
                    </a:lnTo>
                    <a:lnTo>
                      <a:pt x="15" y="181"/>
                    </a:lnTo>
                    <a:lnTo>
                      <a:pt x="9" y="205"/>
                    </a:lnTo>
                    <a:lnTo>
                      <a:pt x="5" y="231"/>
                    </a:lnTo>
                    <a:lnTo>
                      <a:pt x="4" y="257"/>
                    </a:lnTo>
                    <a:lnTo>
                      <a:pt x="5" y="283"/>
                    </a:lnTo>
                    <a:lnTo>
                      <a:pt x="9" y="308"/>
                    </a:lnTo>
                    <a:lnTo>
                      <a:pt x="15" y="332"/>
                    </a:lnTo>
                    <a:lnTo>
                      <a:pt x="24" y="356"/>
                    </a:lnTo>
                    <a:lnTo>
                      <a:pt x="34" y="378"/>
                    </a:lnTo>
                    <a:lnTo>
                      <a:pt x="47" y="399"/>
                    </a:lnTo>
                    <a:lnTo>
                      <a:pt x="61" y="418"/>
                    </a:lnTo>
                    <a:lnTo>
                      <a:pt x="78" y="436"/>
                    </a:lnTo>
                    <a:lnTo>
                      <a:pt x="96" y="453"/>
                    </a:lnTo>
                    <a:lnTo>
                      <a:pt x="115" y="467"/>
                    </a:lnTo>
                    <a:lnTo>
                      <a:pt x="136" y="480"/>
                    </a:lnTo>
                    <a:lnTo>
                      <a:pt x="158" y="491"/>
                    </a:lnTo>
                    <a:lnTo>
                      <a:pt x="182" y="499"/>
                    </a:lnTo>
                    <a:lnTo>
                      <a:pt x="206" y="505"/>
                    </a:lnTo>
                    <a:lnTo>
                      <a:pt x="231" y="509"/>
                    </a:lnTo>
                    <a:lnTo>
                      <a:pt x="257" y="511"/>
                    </a:lnTo>
                    <a:lnTo>
                      <a:pt x="283" y="509"/>
                    </a:lnTo>
                    <a:lnTo>
                      <a:pt x="308" y="505"/>
                    </a:lnTo>
                    <a:lnTo>
                      <a:pt x="332" y="499"/>
                    </a:lnTo>
                    <a:lnTo>
                      <a:pt x="356" y="491"/>
                    </a:lnTo>
                    <a:lnTo>
                      <a:pt x="378" y="480"/>
                    </a:lnTo>
                    <a:lnTo>
                      <a:pt x="399" y="467"/>
                    </a:lnTo>
                    <a:lnTo>
                      <a:pt x="418" y="453"/>
                    </a:lnTo>
                    <a:lnTo>
                      <a:pt x="436" y="436"/>
                    </a:lnTo>
                    <a:lnTo>
                      <a:pt x="453" y="418"/>
                    </a:lnTo>
                    <a:lnTo>
                      <a:pt x="467" y="399"/>
                    </a:lnTo>
                    <a:lnTo>
                      <a:pt x="480" y="378"/>
                    </a:lnTo>
                    <a:lnTo>
                      <a:pt x="491" y="356"/>
                    </a:lnTo>
                    <a:lnTo>
                      <a:pt x="499" y="332"/>
                    </a:lnTo>
                    <a:lnTo>
                      <a:pt x="506" y="308"/>
                    </a:lnTo>
                    <a:lnTo>
                      <a:pt x="509" y="283"/>
                    </a:lnTo>
                    <a:lnTo>
                      <a:pt x="511" y="257"/>
                    </a:lnTo>
                    <a:close/>
                  </a:path>
                </a:pathLst>
              </a:custGeom>
              <a:solidFill>
                <a:srgbClr val="FF9A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73" name="Freeform 1569"/>
              <p:cNvSpPr>
                <a:spLocks noEditPoints="1"/>
              </p:cNvSpPr>
              <p:nvPr/>
            </p:nvSpPr>
            <p:spPr bwMode="auto">
              <a:xfrm>
                <a:off x="642" y="1077"/>
                <a:ext cx="507" cy="506"/>
              </a:xfrm>
              <a:custGeom>
                <a:avLst/>
                <a:gdLst/>
                <a:ahLst/>
                <a:cxnLst>
                  <a:cxn ang="0">
                    <a:pos x="502" y="202"/>
                  </a:cxn>
                  <a:cxn ang="0">
                    <a:pos x="476" y="133"/>
                  </a:cxn>
                  <a:cxn ang="0">
                    <a:pos x="432" y="74"/>
                  </a:cxn>
                  <a:cxn ang="0">
                    <a:pos x="374" y="31"/>
                  </a:cxn>
                  <a:cxn ang="0">
                    <a:pos x="304" y="5"/>
                  </a:cxn>
                  <a:cxn ang="0">
                    <a:pos x="227" y="1"/>
                  </a:cxn>
                  <a:cxn ang="0">
                    <a:pos x="154" y="20"/>
                  </a:cxn>
                  <a:cxn ang="0">
                    <a:pos x="92" y="58"/>
                  </a:cxn>
                  <a:cxn ang="0">
                    <a:pos x="43" y="112"/>
                  </a:cxn>
                  <a:cxn ang="0">
                    <a:pos x="11" y="178"/>
                  </a:cxn>
                  <a:cxn ang="0">
                    <a:pos x="0" y="254"/>
                  </a:cxn>
                  <a:cxn ang="0">
                    <a:pos x="11" y="329"/>
                  </a:cxn>
                  <a:cxn ang="0">
                    <a:pos x="43" y="396"/>
                  </a:cxn>
                  <a:cxn ang="0">
                    <a:pos x="92" y="450"/>
                  </a:cxn>
                  <a:cxn ang="0">
                    <a:pos x="154" y="488"/>
                  </a:cxn>
                  <a:cxn ang="0">
                    <a:pos x="227" y="506"/>
                  </a:cxn>
                  <a:cxn ang="0">
                    <a:pos x="304" y="502"/>
                  </a:cxn>
                  <a:cxn ang="0">
                    <a:pos x="374" y="477"/>
                  </a:cxn>
                  <a:cxn ang="0">
                    <a:pos x="432" y="433"/>
                  </a:cxn>
                  <a:cxn ang="0">
                    <a:pos x="476" y="375"/>
                  </a:cxn>
                  <a:cxn ang="0">
                    <a:pos x="502" y="305"/>
                  </a:cxn>
                  <a:cxn ang="0">
                    <a:pos x="503" y="254"/>
                  </a:cxn>
                  <a:cxn ang="0">
                    <a:pos x="492" y="179"/>
                  </a:cxn>
                  <a:cxn ang="0">
                    <a:pos x="460" y="114"/>
                  </a:cxn>
                  <a:cxn ang="0">
                    <a:pos x="412" y="61"/>
                  </a:cxn>
                  <a:cxn ang="0">
                    <a:pos x="351" y="23"/>
                  </a:cxn>
                  <a:cxn ang="0">
                    <a:pos x="279" y="5"/>
                  </a:cxn>
                  <a:cxn ang="0">
                    <a:pos x="203" y="8"/>
                  </a:cxn>
                  <a:cxn ang="0">
                    <a:pos x="134" y="33"/>
                  </a:cxn>
                  <a:cxn ang="0">
                    <a:pos x="76" y="77"/>
                  </a:cxn>
                  <a:cxn ang="0">
                    <a:pos x="33" y="135"/>
                  </a:cxn>
                  <a:cxn ang="0">
                    <a:pos x="8" y="203"/>
                  </a:cxn>
                  <a:cxn ang="0">
                    <a:pos x="4" y="279"/>
                  </a:cxn>
                  <a:cxn ang="0">
                    <a:pos x="23" y="351"/>
                  </a:cxn>
                  <a:cxn ang="0">
                    <a:pos x="60" y="413"/>
                  </a:cxn>
                  <a:cxn ang="0">
                    <a:pos x="113" y="461"/>
                  </a:cxn>
                  <a:cxn ang="0">
                    <a:pos x="179" y="493"/>
                  </a:cxn>
                  <a:cxn ang="0">
                    <a:pos x="253" y="504"/>
                  </a:cxn>
                  <a:cxn ang="0">
                    <a:pos x="327" y="493"/>
                  </a:cxn>
                  <a:cxn ang="0">
                    <a:pos x="393" y="461"/>
                  </a:cxn>
                  <a:cxn ang="0">
                    <a:pos x="446" y="413"/>
                  </a:cxn>
                  <a:cxn ang="0">
                    <a:pos x="484" y="351"/>
                  </a:cxn>
                  <a:cxn ang="0">
                    <a:pos x="502" y="279"/>
                  </a:cxn>
                </a:cxnLst>
                <a:rect l="0" t="0" r="r" b="b"/>
                <a:pathLst>
                  <a:path w="507" h="508">
                    <a:moveTo>
                      <a:pt x="507" y="254"/>
                    </a:moveTo>
                    <a:lnTo>
                      <a:pt x="505" y="228"/>
                    </a:lnTo>
                    <a:lnTo>
                      <a:pt x="502" y="202"/>
                    </a:lnTo>
                    <a:lnTo>
                      <a:pt x="495" y="178"/>
                    </a:lnTo>
                    <a:lnTo>
                      <a:pt x="487" y="155"/>
                    </a:lnTo>
                    <a:lnTo>
                      <a:pt x="476" y="133"/>
                    </a:lnTo>
                    <a:lnTo>
                      <a:pt x="463" y="112"/>
                    </a:lnTo>
                    <a:lnTo>
                      <a:pt x="449" y="92"/>
                    </a:lnTo>
                    <a:lnTo>
                      <a:pt x="432" y="74"/>
                    </a:lnTo>
                    <a:lnTo>
                      <a:pt x="414" y="58"/>
                    </a:lnTo>
                    <a:lnTo>
                      <a:pt x="395" y="43"/>
                    </a:lnTo>
                    <a:lnTo>
                      <a:pt x="374" y="31"/>
                    </a:lnTo>
                    <a:lnTo>
                      <a:pt x="352" y="20"/>
                    </a:lnTo>
                    <a:lnTo>
                      <a:pt x="328" y="12"/>
                    </a:lnTo>
                    <a:lnTo>
                      <a:pt x="304" y="5"/>
                    </a:lnTo>
                    <a:lnTo>
                      <a:pt x="279" y="1"/>
                    </a:lnTo>
                    <a:lnTo>
                      <a:pt x="253" y="0"/>
                    </a:lnTo>
                    <a:lnTo>
                      <a:pt x="227" y="1"/>
                    </a:lnTo>
                    <a:lnTo>
                      <a:pt x="202" y="5"/>
                    </a:lnTo>
                    <a:lnTo>
                      <a:pt x="178" y="12"/>
                    </a:lnTo>
                    <a:lnTo>
                      <a:pt x="154" y="20"/>
                    </a:lnTo>
                    <a:lnTo>
                      <a:pt x="132" y="31"/>
                    </a:lnTo>
                    <a:lnTo>
                      <a:pt x="111" y="43"/>
                    </a:lnTo>
                    <a:lnTo>
                      <a:pt x="92" y="58"/>
                    </a:lnTo>
                    <a:lnTo>
                      <a:pt x="74" y="74"/>
                    </a:lnTo>
                    <a:lnTo>
                      <a:pt x="57" y="92"/>
                    </a:lnTo>
                    <a:lnTo>
                      <a:pt x="43" y="112"/>
                    </a:lnTo>
                    <a:lnTo>
                      <a:pt x="30" y="133"/>
                    </a:lnTo>
                    <a:lnTo>
                      <a:pt x="20" y="155"/>
                    </a:lnTo>
                    <a:lnTo>
                      <a:pt x="11" y="178"/>
                    </a:lnTo>
                    <a:lnTo>
                      <a:pt x="5" y="202"/>
                    </a:lnTo>
                    <a:lnTo>
                      <a:pt x="1" y="228"/>
                    </a:lnTo>
                    <a:lnTo>
                      <a:pt x="0" y="254"/>
                    </a:lnTo>
                    <a:lnTo>
                      <a:pt x="1" y="280"/>
                    </a:lnTo>
                    <a:lnTo>
                      <a:pt x="5" y="305"/>
                    </a:lnTo>
                    <a:lnTo>
                      <a:pt x="11" y="329"/>
                    </a:lnTo>
                    <a:lnTo>
                      <a:pt x="20" y="353"/>
                    </a:lnTo>
                    <a:lnTo>
                      <a:pt x="30" y="375"/>
                    </a:lnTo>
                    <a:lnTo>
                      <a:pt x="43" y="396"/>
                    </a:lnTo>
                    <a:lnTo>
                      <a:pt x="57" y="415"/>
                    </a:lnTo>
                    <a:lnTo>
                      <a:pt x="74" y="433"/>
                    </a:lnTo>
                    <a:lnTo>
                      <a:pt x="92" y="450"/>
                    </a:lnTo>
                    <a:lnTo>
                      <a:pt x="111" y="464"/>
                    </a:lnTo>
                    <a:lnTo>
                      <a:pt x="132" y="477"/>
                    </a:lnTo>
                    <a:lnTo>
                      <a:pt x="154" y="488"/>
                    </a:lnTo>
                    <a:lnTo>
                      <a:pt x="178" y="496"/>
                    </a:lnTo>
                    <a:lnTo>
                      <a:pt x="202" y="502"/>
                    </a:lnTo>
                    <a:lnTo>
                      <a:pt x="227" y="506"/>
                    </a:lnTo>
                    <a:lnTo>
                      <a:pt x="253" y="508"/>
                    </a:lnTo>
                    <a:lnTo>
                      <a:pt x="279" y="506"/>
                    </a:lnTo>
                    <a:lnTo>
                      <a:pt x="304" y="502"/>
                    </a:lnTo>
                    <a:lnTo>
                      <a:pt x="328" y="496"/>
                    </a:lnTo>
                    <a:lnTo>
                      <a:pt x="352" y="488"/>
                    </a:lnTo>
                    <a:lnTo>
                      <a:pt x="374" y="477"/>
                    </a:lnTo>
                    <a:lnTo>
                      <a:pt x="395" y="464"/>
                    </a:lnTo>
                    <a:lnTo>
                      <a:pt x="414" y="450"/>
                    </a:lnTo>
                    <a:lnTo>
                      <a:pt x="432" y="433"/>
                    </a:lnTo>
                    <a:lnTo>
                      <a:pt x="449" y="415"/>
                    </a:lnTo>
                    <a:lnTo>
                      <a:pt x="463" y="396"/>
                    </a:lnTo>
                    <a:lnTo>
                      <a:pt x="476" y="375"/>
                    </a:lnTo>
                    <a:lnTo>
                      <a:pt x="487" y="353"/>
                    </a:lnTo>
                    <a:lnTo>
                      <a:pt x="495" y="329"/>
                    </a:lnTo>
                    <a:lnTo>
                      <a:pt x="502" y="305"/>
                    </a:lnTo>
                    <a:lnTo>
                      <a:pt x="505" y="280"/>
                    </a:lnTo>
                    <a:lnTo>
                      <a:pt x="507" y="254"/>
                    </a:lnTo>
                    <a:close/>
                    <a:moveTo>
                      <a:pt x="503" y="254"/>
                    </a:moveTo>
                    <a:lnTo>
                      <a:pt x="502" y="228"/>
                    </a:lnTo>
                    <a:lnTo>
                      <a:pt x="498" y="203"/>
                    </a:lnTo>
                    <a:lnTo>
                      <a:pt x="492" y="179"/>
                    </a:lnTo>
                    <a:lnTo>
                      <a:pt x="484" y="156"/>
                    </a:lnTo>
                    <a:lnTo>
                      <a:pt x="473" y="135"/>
                    </a:lnTo>
                    <a:lnTo>
                      <a:pt x="460" y="114"/>
                    </a:lnTo>
                    <a:lnTo>
                      <a:pt x="446" y="94"/>
                    </a:lnTo>
                    <a:lnTo>
                      <a:pt x="430" y="77"/>
                    </a:lnTo>
                    <a:lnTo>
                      <a:pt x="412" y="61"/>
                    </a:lnTo>
                    <a:lnTo>
                      <a:pt x="393" y="46"/>
                    </a:lnTo>
                    <a:lnTo>
                      <a:pt x="372" y="33"/>
                    </a:lnTo>
                    <a:lnTo>
                      <a:pt x="351" y="23"/>
                    </a:lnTo>
                    <a:lnTo>
                      <a:pt x="327" y="14"/>
                    </a:lnTo>
                    <a:lnTo>
                      <a:pt x="303" y="8"/>
                    </a:lnTo>
                    <a:lnTo>
                      <a:pt x="279" y="5"/>
                    </a:lnTo>
                    <a:lnTo>
                      <a:pt x="253" y="3"/>
                    </a:lnTo>
                    <a:lnTo>
                      <a:pt x="228" y="5"/>
                    </a:lnTo>
                    <a:lnTo>
                      <a:pt x="203" y="8"/>
                    </a:lnTo>
                    <a:lnTo>
                      <a:pt x="179" y="14"/>
                    </a:lnTo>
                    <a:lnTo>
                      <a:pt x="156" y="23"/>
                    </a:lnTo>
                    <a:lnTo>
                      <a:pt x="134" y="33"/>
                    </a:lnTo>
                    <a:lnTo>
                      <a:pt x="113" y="46"/>
                    </a:lnTo>
                    <a:lnTo>
                      <a:pt x="94" y="61"/>
                    </a:lnTo>
                    <a:lnTo>
                      <a:pt x="76" y="77"/>
                    </a:lnTo>
                    <a:lnTo>
                      <a:pt x="60" y="94"/>
                    </a:lnTo>
                    <a:lnTo>
                      <a:pt x="46" y="114"/>
                    </a:lnTo>
                    <a:lnTo>
                      <a:pt x="33" y="135"/>
                    </a:lnTo>
                    <a:lnTo>
                      <a:pt x="23" y="156"/>
                    </a:lnTo>
                    <a:lnTo>
                      <a:pt x="14" y="179"/>
                    </a:lnTo>
                    <a:lnTo>
                      <a:pt x="8" y="203"/>
                    </a:lnTo>
                    <a:lnTo>
                      <a:pt x="4" y="228"/>
                    </a:lnTo>
                    <a:lnTo>
                      <a:pt x="3" y="254"/>
                    </a:lnTo>
                    <a:lnTo>
                      <a:pt x="4" y="279"/>
                    </a:lnTo>
                    <a:lnTo>
                      <a:pt x="8" y="304"/>
                    </a:lnTo>
                    <a:lnTo>
                      <a:pt x="14" y="328"/>
                    </a:lnTo>
                    <a:lnTo>
                      <a:pt x="23" y="351"/>
                    </a:lnTo>
                    <a:lnTo>
                      <a:pt x="33" y="373"/>
                    </a:lnTo>
                    <a:lnTo>
                      <a:pt x="46" y="394"/>
                    </a:lnTo>
                    <a:lnTo>
                      <a:pt x="60" y="413"/>
                    </a:lnTo>
                    <a:lnTo>
                      <a:pt x="76" y="431"/>
                    </a:lnTo>
                    <a:lnTo>
                      <a:pt x="94" y="447"/>
                    </a:lnTo>
                    <a:lnTo>
                      <a:pt x="113" y="461"/>
                    </a:lnTo>
                    <a:lnTo>
                      <a:pt x="134" y="474"/>
                    </a:lnTo>
                    <a:lnTo>
                      <a:pt x="156" y="484"/>
                    </a:lnTo>
                    <a:lnTo>
                      <a:pt x="179" y="493"/>
                    </a:lnTo>
                    <a:lnTo>
                      <a:pt x="203" y="499"/>
                    </a:lnTo>
                    <a:lnTo>
                      <a:pt x="228" y="503"/>
                    </a:lnTo>
                    <a:lnTo>
                      <a:pt x="253" y="504"/>
                    </a:lnTo>
                    <a:lnTo>
                      <a:pt x="279" y="503"/>
                    </a:lnTo>
                    <a:lnTo>
                      <a:pt x="303" y="499"/>
                    </a:lnTo>
                    <a:lnTo>
                      <a:pt x="327" y="493"/>
                    </a:lnTo>
                    <a:lnTo>
                      <a:pt x="351" y="484"/>
                    </a:lnTo>
                    <a:lnTo>
                      <a:pt x="372" y="474"/>
                    </a:lnTo>
                    <a:lnTo>
                      <a:pt x="393" y="461"/>
                    </a:lnTo>
                    <a:lnTo>
                      <a:pt x="412" y="447"/>
                    </a:lnTo>
                    <a:lnTo>
                      <a:pt x="430" y="431"/>
                    </a:lnTo>
                    <a:lnTo>
                      <a:pt x="446" y="413"/>
                    </a:lnTo>
                    <a:lnTo>
                      <a:pt x="460" y="394"/>
                    </a:lnTo>
                    <a:lnTo>
                      <a:pt x="473" y="373"/>
                    </a:lnTo>
                    <a:lnTo>
                      <a:pt x="484" y="351"/>
                    </a:lnTo>
                    <a:lnTo>
                      <a:pt x="492" y="328"/>
                    </a:lnTo>
                    <a:lnTo>
                      <a:pt x="498" y="304"/>
                    </a:lnTo>
                    <a:lnTo>
                      <a:pt x="502" y="279"/>
                    </a:lnTo>
                    <a:lnTo>
                      <a:pt x="503" y="254"/>
                    </a:lnTo>
                    <a:close/>
                  </a:path>
                </a:pathLst>
              </a:custGeom>
              <a:solidFill>
                <a:srgbClr val="FF9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74" name="Freeform 1570"/>
              <p:cNvSpPr>
                <a:spLocks noEditPoints="1"/>
              </p:cNvSpPr>
              <p:nvPr/>
            </p:nvSpPr>
            <p:spPr bwMode="auto">
              <a:xfrm>
                <a:off x="645" y="1079"/>
                <a:ext cx="500" cy="500"/>
              </a:xfrm>
              <a:custGeom>
                <a:avLst/>
                <a:gdLst/>
                <a:ahLst/>
                <a:cxnLst>
                  <a:cxn ang="0">
                    <a:pos x="495" y="200"/>
                  </a:cxn>
                  <a:cxn ang="0">
                    <a:pos x="470" y="132"/>
                  </a:cxn>
                  <a:cxn ang="0">
                    <a:pos x="427" y="74"/>
                  </a:cxn>
                  <a:cxn ang="0">
                    <a:pos x="369" y="30"/>
                  </a:cxn>
                  <a:cxn ang="0">
                    <a:pos x="300" y="5"/>
                  </a:cxn>
                  <a:cxn ang="0">
                    <a:pos x="225" y="2"/>
                  </a:cxn>
                  <a:cxn ang="0">
                    <a:pos x="153" y="20"/>
                  </a:cxn>
                  <a:cxn ang="0">
                    <a:pos x="91" y="58"/>
                  </a:cxn>
                  <a:cxn ang="0">
                    <a:pos x="43" y="111"/>
                  </a:cxn>
                  <a:cxn ang="0">
                    <a:pos x="11" y="176"/>
                  </a:cxn>
                  <a:cxn ang="0">
                    <a:pos x="0" y="251"/>
                  </a:cxn>
                  <a:cxn ang="0">
                    <a:pos x="11" y="325"/>
                  </a:cxn>
                  <a:cxn ang="0">
                    <a:pos x="43" y="391"/>
                  </a:cxn>
                  <a:cxn ang="0">
                    <a:pos x="91" y="444"/>
                  </a:cxn>
                  <a:cxn ang="0">
                    <a:pos x="153" y="481"/>
                  </a:cxn>
                  <a:cxn ang="0">
                    <a:pos x="225" y="500"/>
                  </a:cxn>
                  <a:cxn ang="0">
                    <a:pos x="300" y="496"/>
                  </a:cxn>
                  <a:cxn ang="0">
                    <a:pos x="369" y="471"/>
                  </a:cxn>
                  <a:cxn ang="0">
                    <a:pos x="427" y="428"/>
                  </a:cxn>
                  <a:cxn ang="0">
                    <a:pos x="470" y="370"/>
                  </a:cxn>
                  <a:cxn ang="0">
                    <a:pos x="495" y="301"/>
                  </a:cxn>
                  <a:cxn ang="0">
                    <a:pos x="497" y="251"/>
                  </a:cxn>
                  <a:cxn ang="0">
                    <a:pos x="486" y="177"/>
                  </a:cxn>
                  <a:cxn ang="0">
                    <a:pos x="455" y="113"/>
                  </a:cxn>
                  <a:cxn ang="0">
                    <a:pos x="407" y="60"/>
                  </a:cxn>
                  <a:cxn ang="0">
                    <a:pos x="346" y="23"/>
                  </a:cxn>
                  <a:cxn ang="0">
                    <a:pos x="276" y="5"/>
                  </a:cxn>
                  <a:cxn ang="0">
                    <a:pos x="200" y="9"/>
                  </a:cxn>
                  <a:cxn ang="0">
                    <a:pos x="132" y="34"/>
                  </a:cxn>
                  <a:cxn ang="0">
                    <a:pos x="76" y="76"/>
                  </a:cxn>
                  <a:cxn ang="0">
                    <a:pos x="33" y="133"/>
                  </a:cxn>
                  <a:cxn ang="0">
                    <a:pos x="8" y="201"/>
                  </a:cxn>
                  <a:cxn ang="0">
                    <a:pos x="5" y="276"/>
                  </a:cxn>
                  <a:cxn ang="0">
                    <a:pos x="23" y="347"/>
                  </a:cxn>
                  <a:cxn ang="0">
                    <a:pos x="59" y="408"/>
                  </a:cxn>
                  <a:cxn ang="0">
                    <a:pos x="112" y="456"/>
                  </a:cxn>
                  <a:cxn ang="0">
                    <a:pos x="177" y="487"/>
                  </a:cxn>
                  <a:cxn ang="0">
                    <a:pos x="250" y="498"/>
                  </a:cxn>
                  <a:cxn ang="0">
                    <a:pos x="324" y="487"/>
                  </a:cxn>
                  <a:cxn ang="0">
                    <a:pos x="388" y="456"/>
                  </a:cxn>
                  <a:cxn ang="0">
                    <a:pos x="441" y="408"/>
                  </a:cxn>
                  <a:cxn ang="0">
                    <a:pos x="478" y="347"/>
                  </a:cxn>
                  <a:cxn ang="0">
                    <a:pos x="496" y="276"/>
                  </a:cxn>
                </a:cxnLst>
                <a:rect l="0" t="0" r="r" b="b"/>
                <a:pathLst>
                  <a:path w="500" h="501">
                    <a:moveTo>
                      <a:pt x="500" y="251"/>
                    </a:moveTo>
                    <a:lnTo>
                      <a:pt x="499" y="225"/>
                    </a:lnTo>
                    <a:lnTo>
                      <a:pt x="495" y="200"/>
                    </a:lnTo>
                    <a:lnTo>
                      <a:pt x="489" y="176"/>
                    </a:lnTo>
                    <a:lnTo>
                      <a:pt x="481" y="153"/>
                    </a:lnTo>
                    <a:lnTo>
                      <a:pt x="470" y="132"/>
                    </a:lnTo>
                    <a:lnTo>
                      <a:pt x="457" y="111"/>
                    </a:lnTo>
                    <a:lnTo>
                      <a:pt x="443" y="91"/>
                    </a:lnTo>
                    <a:lnTo>
                      <a:pt x="427" y="74"/>
                    </a:lnTo>
                    <a:lnTo>
                      <a:pt x="409" y="58"/>
                    </a:lnTo>
                    <a:lnTo>
                      <a:pt x="390" y="43"/>
                    </a:lnTo>
                    <a:lnTo>
                      <a:pt x="369" y="30"/>
                    </a:lnTo>
                    <a:lnTo>
                      <a:pt x="348" y="20"/>
                    </a:lnTo>
                    <a:lnTo>
                      <a:pt x="324" y="11"/>
                    </a:lnTo>
                    <a:lnTo>
                      <a:pt x="300" y="5"/>
                    </a:lnTo>
                    <a:lnTo>
                      <a:pt x="276" y="2"/>
                    </a:lnTo>
                    <a:lnTo>
                      <a:pt x="250" y="0"/>
                    </a:lnTo>
                    <a:lnTo>
                      <a:pt x="225" y="2"/>
                    </a:lnTo>
                    <a:lnTo>
                      <a:pt x="200" y="5"/>
                    </a:lnTo>
                    <a:lnTo>
                      <a:pt x="176" y="11"/>
                    </a:lnTo>
                    <a:lnTo>
                      <a:pt x="153" y="20"/>
                    </a:lnTo>
                    <a:lnTo>
                      <a:pt x="131" y="30"/>
                    </a:lnTo>
                    <a:lnTo>
                      <a:pt x="110" y="43"/>
                    </a:lnTo>
                    <a:lnTo>
                      <a:pt x="91" y="58"/>
                    </a:lnTo>
                    <a:lnTo>
                      <a:pt x="73" y="74"/>
                    </a:lnTo>
                    <a:lnTo>
                      <a:pt x="57" y="91"/>
                    </a:lnTo>
                    <a:lnTo>
                      <a:pt x="43" y="111"/>
                    </a:lnTo>
                    <a:lnTo>
                      <a:pt x="30" y="132"/>
                    </a:lnTo>
                    <a:lnTo>
                      <a:pt x="20" y="153"/>
                    </a:lnTo>
                    <a:lnTo>
                      <a:pt x="11" y="176"/>
                    </a:lnTo>
                    <a:lnTo>
                      <a:pt x="5" y="200"/>
                    </a:lnTo>
                    <a:lnTo>
                      <a:pt x="1" y="225"/>
                    </a:lnTo>
                    <a:lnTo>
                      <a:pt x="0" y="251"/>
                    </a:lnTo>
                    <a:lnTo>
                      <a:pt x="1" y="276"/>
                    </a:lnTo>
                    <a:lnTo>
                      <a:pt x="5" y="301"/>
                    </a:lnTo>
                    <a:lnTo>
                      <a:pt x="11" y="325"/>
                    </a:lnTo>
                    <a:lnTo>
                      <a:pt x="20" y="348"/>
                    </a:lnTo>
                    <a:lnTo>
                      <a:pt x="30" y="370"/>
                    </a:lnTo>
                    <a:lnTo>
                      <a:pt x="43" y="391"/>
                    </a:lnTo>
                    <a:lnTo>
                      <a:pt x="57" y="410"/>
                    </a:lnTo>
                    <a:lnTo>
                      <a:pt x="73" y="428"/>
                    </a:lnTo>
                    <a:lnTo>
                      <a:pt x="91" y="444"/>
                    </a:lnTo>
                    <a:lnTo>
                      <a:pt x="110" y="458"/>
                    </a:lnTo>
                    <a:lnTo>
                      <a:pt x="131" y="471"/>
                    </a:lnTo>
                    <a:lnTo>
                      <a:pt x="153" y="481"/>
                    </a:lnTo>
                    <a:lnTo>
                      <a:pt x="176" y="490"/>
                    </a:lnTo>
                    <a:lnTo>
                      <a:pt x="200" y="496"/>
                    </a:lnTo>
                    <a:lnTo>
                      <a:pt x="225" y="500"/>
                    </a:lnTo>
                    <a:lnTo>
                      <a:pt x="250" y="501"/>
                    </a:lnTo>
                    <a:lnTo>
                      <a:pt x="276" y="500"/>
                    </a:lnTo>
                    <a:lnTo>
                      <a:pt x="300" y="496"/>
                    </a:lnTo>
                    <a:lnTo>
                      <a:pt x="324" y="490"/>
                    </a:lnTo>
                    <a:lnTo>
                      <a:pt x="348" y="481"/>
                    </a:lnTo>
                    <a:lnTo>
                      <a:pt x="369" y="471"/>
                    </a:lnTo>
                    <a:lnTo>
                      <a:pt x="390" y="458"/>
                    </a:lnTo>
                    <a:lnTo>
                      <a:pt x="409" y="444"/>
                    </a:lnTo>
                    <a:lnTo>
                      <a:pt x="427" y="428"/>
                    </a:lnTo>
                    <a:lnTo>
                      <a:pt x="443" y="410"/>
                    </a:lnTo>
                    <a:lnTo>
                      <a:pt x="457" y="391"/>
                    </a:lnTo>
                    <a:lnTo>
                      <a:pt x="470" y="370"/>
                    </a:lnTo>
                    <a:lnTo>
                      <a:pt x="481" y="348"/>
                    </a:lnTo>
                    <a:lnTo>
                      <a:pt x="489" y="325"/>
                    </a:lnTo>
                    <a:lnTo>
                      <a:pt x="495" y="301"/>
                    </a:lnTo>
                    <a:lnTo>
                      <a:pt x="499" y="276"/>
                    </a:lnTo>
                    <a:lnTo>
                      <a:pt x="500" y="251"/>
                    </a:lnTo>
                    <a:close/>
                    <a:moveTo>
                      <a:pt x="497" y="251"/>
                    </a:moveTo>
                    <a:lnTo>
                      <a:pt x="496" y="225"/>
                    </a:lnTo>
                    <a:lnTo>
                      <a:pt x="492" y="201"/>
                    </a:lnTo>
                    <a:lnTo>
                      <a:pt x="486" y="177"/>
                    </a:lnTo>
                    <a:lnTo>
                      <a:pt x="478" y="155"/>
                    </a:lnTo>
                    <a:lnTo>
                      <a:pt x="467" y="133"/>
                    </a:lnTo>
                    <a:lnTo>
                      <a:pt x="455" y="113"/>
                    </a:lnTo>
                    <a:lnTo>
                      <a:pt x="441" y="94"/>
                    </a:lnTo>
                    <a:lnTo>
                      <a:pt x="425" y="76"/>
                    </a:lnTo>
                    <a:lnTo>
                      <a:pt x="407" y="60"/>
                    </a:lnTo>
                    <a:lnTo>
                      <a:pt x="388" y="46"/>
                    </a:lnTo>
                    <a:lnTo>
                      <a:pt x="368" y="34"/>
                    </a:lnTo>
                    <a:lnTo>
                      <a:pt x="346" y="23"/>
                    </a:lnTo>
                    <a:lnTo>
                      <a:pt x="324" y="15"/>
                    </a:lnTo>
                    <a:lnTo>
                      <a:pt x="300" y="9"/>
                    </a:lnTo>
                    <a:lnTo>
                      <a:pt x="276" y="5"/>
                    </a:lnTo>
                    <a:lnTo>
                      <a:pt x="250" y="4"/>
                    </a:lnTo>
                    <a:lnTo>
                      <a:pt x="225" y="5"/>
                    </a:lnTo>
                    <a:lnTo>
                      <a:pt x="200" y="9"/>
                    </a:lnTo>
                    <a:lnTo>
                      <a:pt x="177" y="15"/>
                    </a:lnTo>
                    <a:lnTo>
                      <a:pt x="154" y="23"/>
                    </a:lnTo>
                    <a:lnTo>
                      <a:pt x="132" y="34"/>
                    </a:lnTo>
                    <a:lnTo>
                      <a:pt x="112" y="46"/>
                    </a:lnTo>
                    <a:lnTo>
                      <a:pt x="93" y="60"/>
                    </a:lnTo>
                    <a:lnTo>
                      <a:pt x="76" y="76"/>
                    </a:lnTo>
                    <a:lnTo>
                      <a:pt x="59" y="94"/>
                    </a:lnTo>
                    <a:lnTo>
                      <a:pt x="45" y="113"/>
                    </a:lnTo>
                    <a:lnTo>
                      <a:pt x="33" y="133"/>
                    </a:lnTo>
                    <a:lnTo>
                      <a:pt x="23" y="155"/>
                    </a:lnTo>
                    <a:lnTo>
                      <a:pt x="14" y="177"/>
                    </a:lnTo>
                    <a:lnTo>
                      <a:pt x="8" y="201"/>
                    </a:lnTo>
                    <a:lnTo>
                      <a:pt x="5" y="225"/>
                    </a:lnTo>
                    <a:lnTo>
                      <a:pt x="3" y="251"/>
                    </a:lnTo>
                    <a:lnTo>
                      <a:pt x="5" y="276"/>
                    </a:lnTo>
                    <a:lnTo>
                      <a:pt x="8" y="301"/>
                    </a:lnTo>
                    <a:lnTo>
                      <a:pt x="14" y="324"/>
                    </a:lnTo>
                    <a:lnTo>
                      <a:pt x="23" y="347"/>
                    </a:lnTo>
                    <a:lnTo>
                      <a:pt x="33" y="369"/>
                    </a:lnTo>
                    <a:lnTo>
                      <a:pt x="45" y="389"/>
                    </a:lnTo>
                    <a:lnTo>
                      <a:pt x="59" y="408"/>
                    </a:lnTo>
                    <a:lnTo>
                      <a:pt x="76" y="425"/>
                    </a:lnTo>
                    <a:lnTo>
                      <a:pt x="93" y="442"/>
                    </a:lnTo>
                    <a:lnTo>
                      <a:pt x="112" y="456"/>
                    </a:lnTo>
                    <a:lnTo>
                      <a:pt x="132" y="468"/>
                    </a:lnTo>
                    <a:lnTo>
                      <a:pt x="154" y="479"/>
                    </a:lnTo>
                    <a:lnTo>
                      <a:pt x="177" y="487"/>
                    </a:lnTo>
                    <a:lnTo>
                      <a:pt x="200" y="493"/>
                    </a:lnTo>
                    <a:lnTo>
                      <a:pt x="225" y="497"/>
                    </a:lnTo>
                    <a:lnTo>
                      <a:pt x="250" y="498"/>
                    </a:lnTo>
                    <a:lnTo>
                      <a:pt x="276" y="497"/>
                    </a:lnTo>
                    <a:lnTo>
                      <a:pt x="300" y="493"/>
                    </a:lnTo>
                    <a:lnTo>
                      <a:pt x="324" y="487"/>
                    </a:lnTo>
                    <a:lnTo>
                      <a:pt x="346" y="479"/>
                    </a:lnTo>
                    <a:lnTo>
                      <a:pt x="368" y="468"/>
                    </a:lnTo>
                    <a:lnTo>
                      <a:pt x="388" y="456"/>
                    </a:lnTo>
                    <a:lnTo>
                      <a:pt x="407" y="442"/>
                    </a:lnTo>
                    <a:lnTo>
                      <a:pt x="425" y="425"/>
                    </a:lnTo>
                    <a:lnTo>
                      <a:pt x="441" y="408"/>
                    </a:lnTo>
                    <a:lnTo>
                      <a:pt x="455" y="389"/>
                    </a:lnTo>
                    <a:lnTo>
                      <a:pt x="467" y="369"/>
                    </a:lnTo>
                    <a:lnTo>
                      <a:pt x="478" y="347"/>
                    </a:lnTo>
                    <a:lnTo>
                      <a:pt x="486" y="324"/>
                    </a:lnTo>
                    <a:lnTo>
                      <a:pt x="492" y="301"/>
                    </a:lnTo>
                    <a:lnTo>
                      <a:pt x="496" y="276"/>
                    </a:lnTo>
                    <a:lnTo>
                      <a:pt x="497" y="251"/>
                    </a:lnTo>
                    <a:close/>
                  </a:path>
                </a:pathLst>
              </a:custGeom>
              <a:solidFill>
                <a:srgbClr val="FF9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75" name="Freeform 1571"/>
              <p:cNvSpPr>
                <a:spLocks noEditPoints="1"/>
              </p:cNvSpPr>
              <p:nvPr/>
            </p:nvSpPr>
            <p:spPr bwMode="auto">
              <a:xfrm>
                <a:off x="648" y="1083"/>
                <a:ext cx="493" cy="494"/>
              </a:xfrm>
              <a:custGeom>
                <a:avLst/>
                <a:gdLst/>
                <a:ahLst/>
                <a:cxnLst>
                  <a:cxn ang="0">
                    <a:pos x="489" y="197"/>
                  </a:cxn>
                  <a:cxn ang="0">
                    <a:pos x="464" y="129"/>
                  </a:cxn>
                  <a:cxn ang="0">
                    <a:pos x="422" y="72"/>
                  </a:cxn>
                  <a:cxn ang="0">
                    <a:pos x="365" y="30"/>
                  </a:cxn>
                  <a:cxn ang="0">
                    <a:pos x="297" y="5"/>
                  </a:cxn>
                  <a:cxn ang="0">
                    <a:pos x="222" y="1"/>
                  </a:cxn>
                  <a:cxn ang="0">
                    <a:pos x="151" y="19"/>
                  </a:cxn>
                  <a:cxn ang="0">
                    <a:pos x="90" y="56"/>
                  </a:cxn>
                  <a:cxn ang="0">
                    <a:pos x="42" y="109"/>
                  </a:cxn>
                  <a:cxn ang="0">
                    <a:pos x="11" y="173"/>
                  </a:cxn>
                  <a:cxn ang="0">
                    <a:pos x="0" y="247"/>
                  </a:cxn>
                  <a:cxn ang="0">
                    <a:pos x="11" y="320"/>
                  </a:cxn>
                  <a:cxn ang="0">
                    <a:pos x="42" y="385"/>
                  </a:cxn>
                  <a:cxn ang="0">
                    <a:pos x="90" y="438"/>
                  </a:cxn>
                  <a:cxn ang="0">
                    <a:pos x="151" y="475"/>
                  </a:cxn>
                  <a:cxn ang="0">
                    <a:pos x="222" y="493"/>
                  </a:cxn>
                  <a:cxn ang="0">
                    <a:pos x="297" y="489"/>
                  </a:cxn>
                  <a:cxn ang="0">
                    <a:pos x="365" y="464"/>
                  </a:cxn>
                  <a:cxn ang="0">
                    <a:pos x="422" y="421"/>
                  </a:cxn>
                  <a:cxn ang="0">
                    <a:pos x="464" y="365"/>
                  </a:cxn>
                  <a:cxn ang="0">
                    <a:pos x="489" y="297"/>
                  </a:cxn>
                  <a:cxn ang="0">
                    <a:pos x="491" y="247"/>
                  </a:cxn>
                  <a:cxn ang="0">
                    <a:pos x="480" y="174"/>
                  </a:cxn>
                  <a:cxn ang="0">
                    <a:pos x="449" y="110"/>
                  </a:cxn>
                  <a:cxn ang="0">
                    <a:pos x="402" y="59"/>
                  </a:cxn>
                  <a:cxn ang="0">
                    <a:pos x="342" y="22"/>
                  </a:cxn>
                  <a:cxn ang="0">
                    <a:pos x="272" y="4"/>
                  </a:cxn>
                  <a:cxn ang="0">
                    <a:pos x="198" y="8"/>
                  </a:cxn>
                  <a:cxn ang="0">
                    <a:pos x="131" y="32"/>
                  </a:cxn>
                  <a:cxn ang="0">
                    <a:pos x="75" y="74"/>
                  </a:cxn>
                  <a:cxn ang="0">
                    <a:pos x="33" y="131"/>
                  </a:cxn>
                  <a:cxn ang="0">
                    <a:pos x="8" y="198"/>
                  </a:cxn>
                  <a:cxn ang="0">
                    <a:pos x="5" y="272"/>
                  </a:cxn>
                  <a:cxn ang="0">
                    <a:pos x="23" y="342"/>
                  </a:cxn>
                  <a:cxn ang="0">
                    <a:pos x="59" y="402"/>
                  </a:cxn>
                  <a:cxn ang="0">
                    <a:pos x="111" y="449"/>
                  </a:cxn>
                  <a:cxn ang="0">
                    <a:pos x="175" y="480"/>
                  </a:cxn>
                  <a:cxn ang="0">
                    <a:pos x="247" y="491"/>
                  </a:cxn>
                  <a:cxn ang="0">
                    <a:pos x="320" y="480"/>
                  </a:cxn>
                  <a:cxn ang="0">
                    <a:pos x="383" y="449"/>
                  </a:cxn>
                  <a:cxn ang="0">
                    <a:pos x="435" y="402"/>
                  </a:cxn>
                  <a:cxn ang="0">
                    <a:pos x="472" y="342"/>
                  </a:cxn>
                  <a:cxn ang="0">
                    <a:pos x="490" y="272"/>
                  </a:cxn>
                </a:cxnLst>
                <a:rect l="0" t="0" r="r" b="b"/>
                <a:pathLst>
                  <a:path w="494" h="494">
                    <a:moveTo>
                      <a:pt x="494" y="247"/>
                    </a:moveTo>
                    <a:lnTo>
                      <a:pt x="493" y="221"/>
                    </a:lnTo>
                    <a:lnTo>
                      <a:pt x="489" y="197"/>
                    </a:lnTo>
                    <a:lnTo>
                      <a:pt x="483" y="173"/>
                    </a:lnTo>
                    <a:lnTo>
                      <a:pt x="475" y="151"/>
                    </a:lnTo>
                    <a:lnTo>
                      <a:pt x="464" y="129"/>
                    </a:lnTo>
                    <a:lnTo>
                      <a:pt x="452" y="109"/>
                    </a:lnTo>
                    <a:lnTo>
                      <a:pt x="438" y="90"/>
                    </a:lnTo>
                    <a:lnTo>
                      <a:pt x="422" y="72"/>
                    </a:lnTo>
                    <a:lnTo>
                      <a:pt x="404" y="56"/>
                    </a:lnTo>
                    <a:lnTo>
                      <a:pt x="385" y="42"/>
                    </a:lnTo>
                    <a:lnTo>
                      <a:pt x="365" y="30"/>
                    </a:lnTo>
                    <a:lnTo>
                      <a:pt x="343" y="19"/>
                    </a:lnTo>
                    <a:lnTo>
                      <a:pt x="321" y="11"/>
                    </a:lnTo>
                    <a:lnTo>
                      <a:pt x="297" y="5"/>
                    </a:lnTo>
                    <a:lnTo>
                      <a:pt x="273" y="1"/>
                    </a:lnTo>
                    <a:lnTo>
                      <a:pt x="247" y="0"/>
                    </a:lnTo>
                    <a:lnTo>
                      <a:pt x="222" y="1"/>
                    </a:lnTo>
                    <a:lnTo>
                      <a:pt x="197" y="5"/>
                    </a:lnTo>
                    <a:lnTo>
                      <a:pt x="174" y="11"/>
                    </a:lnTo>
                    <a:lnTo>
                      <a:pt x="151" y="19"/>
                    </a:lnTo>
                    <a:lnTo>
                      <a:pt x="129" y="30"/>
                    </a:lnTo>
                    <a:lnTo>
                      <a:pt x="109" y="42"/>
                    </a:lnTo>
                    <a:lnTo>
                      <a:pt x="90" y="56"/>
                    </a:lnTo>
                    <a:lnTo>
                      <a:pt x="73" y="72"/>
                    </a:lnTo>
                    <a:lnTo>
                      <a:pt x="56" y="90"/>
                    </a:lnTo>
                    <a:lnTo>
                      <a:pt x="42" y="109"/>
                    </a:lnTo>
                    <a:lnTo>
                      <a:pt x="30" y="129"/>
                    </a:lnTo>
                    <a:lnTo>
                      <a:pt x="20" y="151"/>
                    </a:lnTo>
                    <a:lnTo>
                      <a:pt x="11" y="173"/>
                    </a:lnTo>
                    <a:lnTo>
                      <a:pt x="5" y="197"/>
                    </a:lnTo>
                    <a:lnTo>
                      <a:pt x="2" y="221"/>
                    </a:lnTo>
                    <a:lnTo>
                      <a:pt x="0" y="247"/>
                    </a:lnTo>
                    <a:lnTo>
                      <a:pt x="2" y="272"/>
                    </a:lnTo>
                    <a:lnTo>
                      <a:pt x="5" y="297"/>
                    </a:lnTo>
                    <a:lnTo>
                      <a:pt x="11" y="320"/>
                    </a:lnTo>
                    <a:lnTo>
                      <a:pt x="20" y="343"/>
                    </a:lnTo>
                    <a:lnTo>
                      <a:pt x="30" y="365"/>
                    </a:lnTo>
                    <a:lnTo>
                      <a:pt x="42" y="385"/>
                    </a:lnTo>
                    <a:lnTo>
                      <a:pt x="56" y="404"/>
                    </a:lnTo>
                    <a:lnTo>
                      <a:pt x="73" y="421"/>
                    </a:lnTo>
                    <a:lnTo>
                      <a:pt x="90" y="438"/>
                    </a:lnTo>
                    <a:lnTo>
                      <a:pt x="109" y="452"/>
                    </a:lnTo>
                    <a:lnTo>
                      <a:pt x="129" y="464"/>
                    </a:lnTo>
                    <a:lnTo>
                      <a:pt x="151" y="475"/>
                    </a:lnTo>
                    <a:lnTo>
                      <a:pt x="174" y="483"/>
                    </a:lnTo>
                    <a:lnTo>
                      <a:pt x="197" y="489"/>
                    </a:lnTo>
                    <a:lnTo>
                      <a:pt x="222" y="493"/>
                    </a:lnTo>
                    <a:lnTo>
                      <a:pt x="247" y="494"/>
                    </a:lnTo>
                    <a:lnTo>
                      <a:pt x="273" y="493"/>
                    </a:lnTo>
                    <a:lnTo>
                      <a:pt x="297" y="489"/>
                    </a:lnTo>
                    <a:lnTo>
                      <a:pt x="321" y="483"/>
                    </a:lnTo>
                    <a:lnTo>
                      <a:pt x="343" y="475"/>
                    </a:lnTo>
                    <a:lnTo>
                      <a:pt x="365" y="464"/>
                    </a:lnTo>
                    <a:lnTo>
                      <a:pt x="385" y="452"/>
                    </a:lnTo>
                    <a:lnTo>
                      <a:pt x="404" y="438"/>
                    </a:lnTo>
                    <a:lnTo>
                      <a:pt x="422" y="421"/>
                    </a:lnTo>
                    <a:lnTo>
                      <a:pt x="438" y="404"/>
                    </a:lnTo>
                    <a:lnTo>
                      <a:pt x="452" y="385"/>
                    </a:lnTo>
                    <a:lnTo>
                      <a:pt x="464" y="365"/>
                    </a:lnTo>
                    <a:lnTo>
                      <a:pt x="475" y="343"/>
                    </a:lnTo>
                    <a:lnTo>
                      <a:pt x="483" y="320"/>
                    </a:lnTo>
                    <a:lnTo>
                      <a:pt x="489" y="297"/>
                    </a:lnTo>
                    <a:lnTo>
                      <a:pt x="493" y="272"/>
                    </a:lnTo>
                    <a:lnTo>
                      <a:pt x="494" y="247"/>
                    </a:lnTo>
                    <a:close/>
                    <a:moveTo>
                      <a:pt x="491" y="247"/>
                    </a:moveTo>
                    <a:lnTo>
                      <a:pt x="490" y="222"/>
                    </a:lnTo>
                    <a:lnTo>
                      <a:pt x="486" y="198"/>
                    </a:lnTo>
                    <a:lnTo>
                      <a:pt x="480" y="174"/>
                    </a:lnTo>
                    <a:lnTo>
                      <a:pt x="472" y="152"/>
                    </a:lnTo>
                    <a:lnTo>
                      <a:pt x="461" y="131"/>
                    </a:lnTo>
                    <a:lnTo>
                      <a:pt x="449" y="110"/>
                    </a:lnTo>
                    <a:lnTo>
                      <a:pt x="435" y="91"/>
                    </a:lnTo>
                    <a:lnTo>
                      <a:pt x="419" y="74"/>
                    </a:lnTo>
                    <a:lnTo>
                      <a:pt x="402" y="59"/>
                    </a:lnTo>
                    <a:lnTo>
                      <a:pt x="383" y="44"/>
                    </a:lnTo>
                    <a:lnTo>
                      <a:pt x="363" y="32"/>
                    </a:lnTo>
                    <a:lnTo>
                      <a:pt x="342" y="22"/>
                    </a:lnTo>
                    <a:lnTo>
                      <a:pt x="320" y="14"/>
                    </a:lnTo>
                    <a:lnTo>
                      <a:pt x="296" y="8"/>
                    </a:lnTo>
                    <a:lnTo>
                      <a:pt x="272" y="4"/>
                    </a:lnTo>
                    <a:lnTo>
                      <a:pt x="247" y="3"/>
                    </a:lnTo>
                    <a:lnTo>
                      <a:pt x="222" y="4"/>
                    </a:lnTo>
                    <a:lnTo>
                      <a:pt x="198" y="8"/>
                    </a:lnTo>
                    <a:lnTo>
                      <a:pt x="175" y="14"/>
                    </a:lnTo>
                    <a:lnTo>
                      <a:pt x="153" y="22"/>
                    </a:lnTo>
                    <a:lnTo>
                      <a:pt x="131" y="32"/>
                    </a:lnTo>
                    <a:lnTo>
                      <a:pt x="111" y="44"/>
                    </a:lnTo>
                    <a:lnTo>
                      <a:pt x="92" y="59"/>
                    </a:lnTo>
                    <a:lnTo>
                      <a:pt x="75" y="74"/>
                    </a:lnTo>
                    <a:lnTo>
                      <a:pt x="59" y="91"/>
                    </a:lnTo>
                    <a:lnTo>
                      <a:pt x="45" y="110"/>
                    </a:lnTo>
                    <a:lnTo>
                      <a:pt x="33" y="131"/>
                    </a:lnTo>
                    <a:lnTo>
                      <a:pt x="23" y="152"/>
                    </a:lnTo>
                    <a:lnTo>
                      <a:pt x="14" y="174"/>
                    </a:lnTo>
                    <a:lnTo>
                      <a:pt x="8" y="198"/>
                    </a:lnTo>
                    <a:lnTo>
                      <a:pt x="5" y="222"/>
                    </a:lnTo>
                    <a:lnTo>
                      <a:pt x="3" y="247"/>
                    </a:lnTo>
                    <a:lnTo>
                      <a:pt x="5" y="272"/>
                    </a:lnTo>
                    <a:lnTo>
                      <a:pt x="8" y="296"/>
                    </a:lnTo>
                    <a:lnTo>
                      <a:pt x="14" y="319"/>
                    </a:lnTo>
                    <a:lnTo>
                      <a:pt x="23" y="342"/>
                    </a:lnTo>
                    <a:lnTo>
                      <a:pt x="33" y="363"/>
                    </a:lnTo>
                    <a:lnTo>
                      <a:pt x="45" y="383"/>
                    </a:lnTo>
                    <a:lnTo>
                      <a:pt x="59" y="402"/>
                    </a:lnTo>
                    <a:lnTo>
                      <a:pt x="75" y="419"/>
                    </a:lnTo>
                    <a:lnTo>
                      <a:pt x="92" y="435"/>
                    </a:lnTo>
                    <a:lnTo>
                      <a:pt x="111" y="449"/>
                    </a:lnTo>
                    <a:lnTo>
                      <a:pt x="131" y="461"/>
                    </a:lnTo>
                    <a:lnTo>
                      <a:pt x="153" y="471"/>
                    </a:lnTo>
                    <a:lnTo>
                      <a:pt x="175" y="480"/>
                    </a:lnTo>
                    <a:lnTo>
                      <a:pt x="198" y="486"/>
                    </a:lnTo>
                    <a:lnTo>
                      <a:pt x="222" y="489"/>
                    </a:lnTo>
                    <a:lnTo>
                      <a:pt x="247" y="491"/>
                    </a:lnTo>
                    <a:lnTo>
                      <a:pt x="272" y="489"/>
                    </a:lnTo>
                    <a:lnTo>
                      <a:pt x="296" y="486"/>
                    </a:lnTo>
                    <a:lnTo>
                      <a:pt x="320" y="480"/>
                    </a:lnTo>
                    <a:lnTo>
                      <a:pt x="342" y="471"/>
                    </a:lnTo>
                    <a:lnTo>
                      <a:pt x="363" y="461"/>
                    </a:lnTo>
                    <a:lnTo>
                      <a:pt x="383" y="449"/>
                    </a:lnTo>
                    <a:lnTo>
                      <a:pt x="402" y="435"/>
                    </a:lnTo>
                    <a:lnTo>
                      <a:pt x="419" y="419"/>
                    </a:lnTo>
                    <a:lnTo>
                      <a:pt x="435" y="402"/>
                    </a:lnTo>
                    <a:lnTo>
                      <a:pt x="449" y="383"/>
                    </a:lnTo>
                    <a:lnTo>
                      <a:pt x="461" y="363"/>
                    </a:lnTo>
                    <a:lnTo>
                      <a:pt x="472" y="342"/>
                    </a:lnTo>
                    <a:lnTo>
                      <a:pt x="480" y="319"/>
                    </a:lnTo>
                    <a:lnTo>
                      <a:pt x="486" y="296"/>
                    </a:lnTo>
                    <a:lnTo>
                      <a:pt x="490" y="272"/>
                    </a:lnTo>
                    <a:lnTo>
                      <a:pt x="491" y="247"/>
                    </a:lnTo>
                    <a:close/>
                  </a:path>
                </a:pathLst>
              </a:custGeom>
              <a:solidFill>
                <a:srgbClr val="FF9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76" name="Freeform 1572"/>
              <p:cNvSpPr>
                <a:spLocks noEditPoints="1"/>
              </p:cNvSpPr>
              <p:nvPr/>
            </p:nvSpPr>
            <p:spPr bwMode="auto">
              <a:xfrm>
                <a:off x="652" y="1087"/>
                <a:ext cx="488" cy="486"/>
              </a:xfrm>
              <a:custGeom>
                <a:avLst/>
                <a:gdLst/>
                <a:ahLst/>
                <a:cxnLst>
                  <a:cxn ang="0">
                    <a:pos x="483" y="195"/>
                  </a:cxn>
                  <a:cxn ang="0">
                    <a:pos x="458" y="128"/>
                  </a:cxn>
                  <a:cxn ang="0">
                    <a:pos x="416" y="71"/>
                  </a:cxn>
                  <a:cxn ang="0">
                    <a:pos x="360" y="29"/>
                  </a:cxn>
                  <a:cxn ang="0">
                    <a:pos x="293" y="5"/>
                  </a:cxn>
                  <a:cxn ang="0">
                    <a:pos x="219" y="1"/>
                  </a:cxn>
                  <a:cxn ang="0">
                    <a:pos x="150" y="19"/>
                  </a:cxn>
                  <a:cxn ang="0">
                    <a:pos x="89" y="56"/>
                  </a:cxn>
                  <a:cxn ang="0">
                    <a:pos x="42" y="107"/>
                  </a:cxn>
                  <a:cxn ang="0">
                    <a:pos x="11" y="171"/>
                  </a:cxn>
                  <a:cxn ang="0">
                    <a:pos x="0" y="244"/>
                  </a:cxn>
                  <a:cxn ang="0">
                    <a:pos x="11" y="316"/>
                  </a:cxn>
                  <a:cxn ang="0">
                    <a:pos x="42" y="380"/>
                  </a:cxn>
                  <a:cxn ang="0">
                    <a:pos x="89" y="432"/>
                  </a:cxn>
                  <a:cxn ang="0">
                    <a:pos x="150" y="468"/>
                  </a:cxn>
                  <a:cxn ang="0">
                    <a:pos x="219" y="486"/>
                  </a:cxn>
                  <a:cxn ang="0">
                    <a:pos x="293" y="483"/>
                  </a:cxn>
                  <a:cxn ang="0">
                    <a:pos x="360" y="458"/>
                  </a:cxn>
                  <a:cxn ang="0">
                    <a:pos x="416" y="416"/>
                  </a:cxn>
                  <a:cxn ang="0">
                    <a:pos x="458" y="360"/>
                  </a:cxn>
                  <a:cxn ang="0">
                    <a:pos x="483" y="293"/>
                  </a:cxn>
                  <a:cxn ang="0">
                    <a:pos x="485" y="244"/>
                  </a:cxn>
                  <a:cxn ang="0">
                    <a:pos x="474" y="172"/>
                  </a:cxn>
                  <a:cxn ang="0">
                    <a:pos x="444" y="109"/>
                  </a:cxn>
                  <a:cxn ang="0">
                    <a:pos x="397" y="58"/>
                  </a:cxn>
                  <a:cxn ang="0">
                    <a:pos x="337" y="22"/>
                  </a:cxn>
                  <a:cxn ang="0">
                    <a:pos x="269" y="4"/>
                  </a:cxn>
                  <a:cxn ang="0">
                    <a:pos x="196" y="8"/>
                  </a:cxn>
                  <a:cxn ang="0">
                    <a:pos x="130" y="32"/>
                  </a:cxn>
                  <a:cxn ang="0">
                    <a:pos x="74" y="74"/>
                  </a:cxn>
                  <a:cxn ang="0">
                    <a:pos x="33" y="129"/>
                  </a:cxn>
                  <a:cxn ang="0">
                    <a:pos x="9" y="195"/>
                  </a:cxn>
                  <a:cxn ang="0">
                    <a:pos x="5" y="268"/>
                  </a:cxn>
                  <a:cxn ang="0">
                    <a:pos x="23" y="337"/>
                  </a:cxn>
                  <a:cxn ang="0">
                    <a:pos x="59" y="397"/>
                  </a:cxn>
                  <a:cxn ang="0">
                    <a:pos x="110" y="443"/>
                  </a:cxn>
                  <a:cxn ang="0">
                    <a:pos x="173" y="474"/>
                  </a:cxn>
                  <a:cxn ang="0">
                    <a:pos x="244" y="485"/>
                  </a:cxn>
                  <a:cxn ang="0">
                    <a:pos x="316" y="474"/>
                  </a:cxn>
                  <a:cxn ang="0">
                    <a:pos x="379" y="443"/>
                  </a:cxn>
                  <a:cxn ang="0">
                    <a:pos x="430" y="397"/>
                  </a:cxn>
                  <a:cxn ang="0">
                    <a:pos x="466" y="337"/>
                  </a:cxn>
                  <a:cxn ang="0">
                    <a:pos x="483" y="268"/>
                  </a:cxn>
                </a:cxnLst>
                <a:rect l="0" t="0" r="r" b="b"/>
                <a:pathLst>
                  <a:path w="488" h="488">
                    <a:moveTo>
                      <a:pt x="488" y="244"/>
                    </a:moveTo>
                    <a:lnTo>
                      <a:pt x="487" y="219"/>
                    </a:lnTo>
                    <a:lnTo>
                      <a:pt x="483" y="195"/>
                    </a:lnTo>
                    <a:lnTo>
                      <a:pt x="477" y="171"/>
                    </a:lnTo>
                    <a:lnTo>
                      <a:pt x="469" y="149"/>
                    </a:lnTo>
                    <a:lnTo>
                      <a:pt x="458" y="128"/>
                    </a:lnTo>
                    <a:lnTo>
                      <a:pt x="446" y="107"/>
                    </a:lnTo>
                    <a:lnTo>
                      <a:pt x="432" y="88"/>
                    </a:lnTo>
                    <a:lnTo>
                      <a:pt x="416" y="71"/>
                    </a:lnTo>
                    <a:lnTo>
                      <a:pt x="399" y="56"/>
                    </a:lnTo>
                    <a:lnTo>
                      <a:pt x="380" y="41"/>
                    </a:lnTo>
                    <a:lnTo>
                      <a:pt x="360" y="29"/>
                    </a:lnTo>
                    <a:lnTo>
                      <a:pt x="339" y="19"/>
                    </a:lnTo>
                    <a:lnTo>
                      <a:pt x="317" y="11"/>
                    </a:lnTo>
                    <a:lnTo>
                      <a:pt x="293" y="5"/>
                    </a:lnTo>
                    <a:lnTo>
                      <a:pt x="269" y="1"/>
                    </a:lnTo>
                    <a:lnTo>
                      <a:pt x="244" y="0"/>
                    </a:lnTo>
                    <a:lnTo>
                      <a:pt x="219" y="1"/>
                    </a:lnTo>
                    <a:lnTo>
                      <a:pt x="195" y="5"/>
                    </a:lnTo>
                    <a:lnTo>
                      <a:pt x="172" y="11"/>
                    </a:lnTo>
                    <a:lnTo>
                      <a:pt x="150" y="19"/>
                    </a:lnTo>
                    <a:lnTo>
                      <a:pt x="128" y="29"/>
                    </a:lnTo>
                    <a:lnTo>
                      <a:pt x="108" y="41"/>
                    </a:lnTo>
                    <a:lnTo>
                      <a:pt x="89" y="56"/>
                    </a:lnTo>
                    <a:lnTo>
                      <a:pt x="72" y="71"/>
                    </a:lnTo>
                    <a:lnTo>
                      <a:pt x="56" y="88"/>
                    </a:lnTo>
                    <a:lnTo>
                      <a:pt x="42" y="107"/>
                    </a:lnTo>
                    <a:lnTo>
                      <a:pt x="30" y="128"/>
                    </a:lnTo>
                    <a:lnTo>
                      <a:pt x="20" y="149"/>
                    </a:lnTo>
                    <a:lnTo>
                      <a:pt x="11" y="171"/>
                    </a:lnTo>
                    <a:lnTo>
                      <a:pt x="5" y="195"/>
                    </a:lnTo>
                    <a:lnTo>
                      <a:pt x="2" y="219"/>
                    </a:lnTo>
                    <a:lnTo>
                      <a:pt x="0" y="244"/>
                    </a:lnTo>
                    <a:lnTo>
                      <a:pt x="2" y="269"/>
                    </a:lnTo>
                    <a:lnTo>
                      <a:pt x="5" y="293"/>
                    </a:lnTo>
                    <a:lnTo>
                      <a:pt x="11" y="316"/>
                    </a:lnTo>
                    <a:lnTo>
                      <a:pt x="20" y="339"/>
                    </a:lnTo>
                    <a:lnTo>
                      <a:pt x="30" y="360"/>
                    </a:lnTo>
                    <a:lnTo>
                      <a:pt x="42" y="380"/>
                    </a:lnTo>
                    <a:lnTo>
                      <a:pt x="56" y="399"/>
                    </a:lnTo>
                    <a:lnTo>
                      <a:pt x="72" y="416"/>
                    </a:lnTo>
                    <a:lnTo>
                      <a:pt x="89" y="432"/>
                    </a:lnTo>
                    <a:lnTo>
                      <a:pt x="108" y="446"/>
                    </a:lnTo>
                    <a:lnTo>
                      <a:pt x="128" y="458"/>
                    </a:lnTo>
                    <a:lnTo>
                      <a:pt x="150" y="468"/>
                    </a:lnTo>
                    <a:lnTo>
                      <a:pt x="172" y="477"/>
                    </a:lnTo>
                    <a:lnTo>
                      <a:pt x="195" y="483"/>
                    </a:lnTo>
                    <a:lnTo>
                      <a:pt x="219" y="486"/>
                    </a:lnTo>
                    <a:lnTo>
                      <a:pt x="244" y="488"/>
                    </a:lnTo>
                    <a:lnTo>
                      <a:pt x="269" y="486"/>
                    </a:lnTo>
                    <a:lnTo>
                      <a:pt x="293" y="483"/>
                    </a:lnTo>
                    <a:lnTo>
                      <a:pt x="317" y="477"/>
                    </a:lnTo>
                    <a:lnTo>
                      <a:pt x="339" y="468"/>
                    </a:lnTo>
                    <a:lnTo>
                      <a:pt x="360" y="458"/>
                    </a:lnTo>
                    <a:lnTo>
                      <a:pt x="380" y="446"/>
                    </a:lnTo>
                    <a:lnTo>
                      <a:pt x="399" y="432"/>
                    </a:lnTo>
                    <a:lnTo>
                      <a:pt x="416" y="416"/>
                    </a:lnTo>
                    <a:lnTo>
                      <a:pt x="432" y="399"/>
                    </a:lnTo>
                    <a:lnTo>
                      <a:pt x="446" y="380"/>
                    </a:lnTo>
                    <a:lnTo>
                      <a:pt x="458" y="360"/>
                    </a:lnTo>
                    <a:lnTo>
                      <a:pt x="469" y="339"/>
                    </a:lnTo>
                    <a:lnTo>
                      <a:pt x="477" y="316"/>
                    </a:lnTo>
                    <a:lnTo>
                      <a:pt x="483" y="293"/>
                    </a:lnTo>
                    <a:lnTo>
                      <a:pt x="487" y="269"/>
                    </a:lnTo>
                    <a:lnTo>
                      <a:pt x="488" y="244"/>
                    </a:lnTo>
                    <a:close/>
                    <a:moveTo>
                      <a:pt x="485" y="244"/>
                    </a:moveTo>
                    <a:lnTo>
                      <a:pt x="483" y="219"/>
                    </a:lnTo>
                    <a:lnTo>
                      <a:pt x="480" y="195"/>
                    </a:lnTo>
                    <a:lnTo>
                      <a:pt x="474" y="172"/>
                    </a:lnTo>
                    <a:lnTo>
                      <a:pt x="466" y="150"/>
                    </a:lnTo>
                    <a:lnTo>
                      <a:pt x="456" y="129"/>
                    </a:lnTo>
                    <a:lnTo>
                      <a:pt x="444" y="109"/>
                    </a:lnTo>
                    <a:lnTo>
                      <a:pt x="430" y="91"/>
                    </a:lnTo>
                    <a:lnTo>
                      <a:pt x="414" y="74"/>
                    </a:lnTo>
                    <a:lnTo>
                      <a:pt x="397" y="58"/>
                    </a:lnTo>
                    <a:lnTo>
                      <a:pt x="379" y="44"/>
                    </a:lnTo>
                    <a:lnTo>
                      <a:pt x="359" y="32"/>
                    </a:lnTo>
                    <a:lnTo>
                      <a:pt x="337" y="22"/>
                    </a:lnTo>
                    <a:lnTo>
                      <a:pt x="316" y="14"/>
                    </a:lnTo>
                    <a:lnTo>
                      <a:pt x="293" y="8"/>
                    </a:lnTo>
                    <a:lnTo>
                      <a:pt x="269" y="4"/>
                    </a:lnTo>
                    <a:lnTo>
                      <a:pt x="244" y="3"/>
                    </a:lnTo>
                    <a:lnTo>
                      <a:pt x="220" y="4"/>
                    </a:lnTo>
                    <a:lnTo>
                      <a:pt x="196" y="8"/>
                    </a:lnTo>
                    <a:lnTo>
                      <a:pt x="173" y="14"/>
                    </a:lnTo>
                    <a:lnTo>
                      <a:pt x="151" y="22"/>
                    </a:lnTo>
                    <a:lnTo>
                      <a:pt x="130" y="32"/>
                    </a:lnTo>
                    <a:lnTo>
                      <a:pt x="110" y="44"/>
                    </a:lnTo>
                    <a:lnTo>
                      <a:pt x="91" y="58"/>
                    </a:lnTo>
                    <a:lnTo>
                      <a:pt x="74" y="74"/>
                    </a:lnTo>
                    <a:lnTo>
                      <a:pt x="59" y="91"/>
                    </a:lnTo>
                    <a:lnTo>
                      <a:pt x="45" y="109"/>
                    </a:lnTo>
                    <a:lnTo>
                      <a:pt x="33" y="129"/>
                    </a:lnTo>
                    <a:lnTo>
                      <a:pt x="23" y="150"/>
                    </a:lnTo>
                    <a:lnTo>
                      <a:pt x="14" y="172"/>
                    </a:lnTo>
                    <a:lnTo>
                      <a:pt x="9" y="195"/>
                    </a:lnTo>
                    <a:lnTo>
                      <a:pt x="5" y="219"/>
                    </a:lnTo>
                    <a:lnTo>
                      <a:pt x="4" y="244"/>
                    </a:lnTo>
                    <a:lnTo>
                      <a:pt x="5" y="268"/>
                    </a:lnTo>
                    <a:lnTo>
                      <a:pt x="9" y="292"/>
                    </a:lnTo>
                    <a:lnTo>
                      <a:pt x="14" y="315"/>
                    </a:lnTo>
                    <a:lnTo>
                      <a:pt x="23" y="337"/>
                    </a:lnTo>
                    <a:lnTo>
                      <a:pt x="33" y="358"/>
                    </a:lnTo>
                    <a:lnTo>
                      <a:pt x="45" y="378"/>
                    </a:lnTo>
                    <a:lnTo>
                      <a:pt x="59" y="397"/>
                    </a:lnTo>
                    <a:lnTo>
                      <a:pt x="74" y="414"/>
                    </a:lnTo>
                    <a:lnTo>
                      <a:pt x="91" y="430"/>
                    </a:lnTo>
                    <a:lnTo>
                      <a:pt x="110" y="443"/>
                    </a:lnTo>
                    <a:lnTo>
                      <a:pt x="130" y="455"/>
                    </a:lnTo>
                    <a:lnTo>
                      <a:pt x="151" y="466"/>
                    </a:lnTo>
                    <a:lnTo>
                      <a:pt x="173" y="474"/>
                    </a:lnTo>
                    <a:lnTo>
                      <a:pt x="196" y="479"/>
                    </a:lnTo>
                    <a:lnTo>
                      <a:pt x="220" y="483"/>
                    </a:lnTo>
                    <a:lnTo>
                      <a:pt x="244" y="485"/>
                    </a:lnTo>
                    <a:lnTo>
                      <a:pt x="269" y="483"/>
                    </a:lnTo>
                    <a:lnTo>
                      <a:pt x="293" y="479"/>
                    </a:lnTo>
                    <a:lnTo>
                      <a:pt x="316" y="474"/>
                    </a:lnTo>
                    <a:lnTo>
                      <a:pt x="337" y="466"/>
                    </a:lnTo>
                    <a:lnTo>
                      <a:pt x="359" y="455"/>
                    </a:lnTo>
                    <a:lnTo>
                      <a:pt x="379" y="443"/>
                    </a:lnTo>
                    <a:lnTo>
                      <a:pt x="397" y="430"/>
                    </a:lnTo>
                    <a:lnTo>
                      <a:pt x="414" y="414"/>
                    </a:lnTo>
                    <a:lnTo>
                      <a:pt x="430" y="397"/>
                    </a:lnTo>
                    <a:lnTo>
                      <a:pt x="444" y="378"/>
                    </a:lnTo>
                    <a:lnTo>
                      <a:pt x="456" y="358"/>
                    </a:lnTo>
                    <a:lnTo>
                      <a:pt x="466" y="337"/>
                    </a:lnTo>
                    <a:lnTo>
                      <a:pt x="474" y="315"/>
                    </a:lnTo>
                    <a:lnTo>
                      <a:pt x="480" y="292"/>
                    </a:lnTo>
                    <a:lnTo>
                      <a:pt x="483" y="268"/>
                    </a:lnTo>
                    <a:lnTo>
                      <a:pt x="485" y="244"/>
                    </a:lnTo>
                    <a:close/>
                  </a:path>
                </a:pathLst>
              </a:custGeom>
              <a:solidFill>
                <a:srgbClr val="FF9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77" name="Freeform 1573"/>
              <p:cNvSpPr>
                <a:spLocks noEditPoints="1"/>
              </p:cNvSpPr>
              <p:nvPr/>
            </p:nvSpPr>
            <p:spPr bwMode="auto">
              <a:xfrm>
                <a:off x="655" y="1089"/>
                <a:ext cx="481" cy="482"/>
              </a:xfrm>
              <a:custGeom>
                <a:avLst/>
                <a:gdLst/>
                <a:ahLst/>
                <a:cxnLst>
                  <a:cxn ang="0">
                    <a:pos x="476" y="192"/>
                  </a:cxn>
                  <a:cxn ang="0">
                    <a:pos x="452" y="126"/>
                  </a:cxn>
                  <a:cxn ang="0">
                    <a:pos x="410" y="71"/>
                  </a:cxn>
                  <a:cxn ang="0">
                    <a:pos x="355" y="29"/>
                  </a:cxn>
                  <a:cxn ang="0">
                    <a:pos x="289" y="5"/>
                  </a:cxn>
                  <a:cxn ang="0">
                    <a:pos x="216" y="1"/>
                  </a:cxn>
                  <a:cxn ang="0">
                    <a:pos x="147" y="19"/>
                  </a:cxn>
                  <a:cxn ang="0">
                    <a:pos x="87" y="55"/>
                  </a:cxn>
                  <a:cxn ang="0">
                    <a:pos x="41" y="106"/>
                  </a:cxn>
                  <a:cxn ang="0">
                    <a:pos x="10" y="169"/>
                  </a:cxn>
                  <a:cxn ang="0">
                    <a:pos x="0" y="241"/>
                  </a:cxn>
                  <a:cxn ang="0">
                    <a:pos x="10" y="312"/>
                  </a:cxn>
                  <a:cxn ang="0">
                    <a:pos x="41" y="375"/>
                  </a:cxn>
                  <a:cxn ang="0">
                    <a:pos x="87" y="427"/>
                  </a:cxn>
                  <a:cxn ang="0">
                    <a:pos x="147" y="463"/>
                  </a:cxn>
                  <a:cxn ang="0">
                    <a:pos x="216" y="480"/>
                  </a:cxn>
                  <a:cxn ang="0">
                    <a:pos x="289" y="476"/>
                  </a:cxn>
                  <a:cxn ang="0">
                    <a:pos x="355" y="452"/>
                  </a:cxn>
                  <a:cxn ang="0">
                    <a:pos x="410" y="411"/>
                  </a:cxn>
                  <a:cxn ang="0">
                    <a:pos x="452" y="355"/>
                  </a:cxn>
                  <a:cxn ang="0">
                    <a:pos x="476" y="289"/>
                  </a:cxn>
                  <a:cxn ang="0">
                    <a:pos x="477" y="241"/>
                  </a:cxn>
                  <a:cxn ang="0">
                    <a:pos x="467" y="170"/>
                  </a:cxn>
                  <a:cxn ang="0">
                    <a:pos x="437" y="108"/>
                  </a:cxn>
                  <a:cxn ang="0">
                    <a:pos x="391" y="58"/>
                  </a:cxn>
                  <a:cxn ang="0">
                    <a:pos x="333" y="22"/>
                  </a:cxn>
                  <a:cxn ang="0">
                    <a:pos x="264" y="5"/>
                  </a:cxn>
                  <a:cxn ang="0">
                    <a:pos x="193" y="8"/>
                  </a:cxn>
                  <a:cxn ang="0">
                    <a:pos x="127" y="32"/>
                  </a:cxn>
                  <a:cxn ang="0">
                    <a:pos x="73" y="73"/>
                  </a:cxn>
                  <a:cxn ang="0">
                    <a:pos x="31" y="128"/>
                  </a:cxn>
                  <a:cxn ang="0">
                    <a:pos x="7" y="193"/>
                  </a:cxn>
                  <a:cxn ang="0">
                    <a:pos x="4" y="265"/>
                  </a:cxn>
                  <a:cxn ang="0">
                    <a:pos x="22" y="333"/>
                  </a:cxn>
                  <a:cxn ang="0">
                    <a:pos x="57" y="392"/>
                  </a:cxn>
                  <a:cxn ang="0">
                    <a:pos x="108" y="438"/>
                  </a:cxn>
                  <a:cxn ang="0">
                    <a:pos x="170" y="468"/>
                  </a:cxn>
                  <a:cxn ang="0">
                    <a:pos x="240" y="478"/>
                  </a:cxn>
                  <a:cxn ang="0">
                    <a:pos x="311" y="468"/>
                  </a:cxn>
                  <a:cxn ang="0">
                    <a:pos x="373" y="438"/>
                  </a:cxn>
                  <a:cxn ang="0">
                    <a:pos x="423" y="392"/>
                  </a:cxn>
                  <a:cxn ang="0">
                    <a:pos x="459" y="333"/>
                  </a:cxn>
                  <a:cxn ang="0">
                    <a:pos x="476" y="265"/>
                  </a:cxn>
                </a:cxnLst>
                <a:rect l="0" t="0" r="r" b="b"/>
                <a:pathLst>
                  <a:path w="481" h="482">
                    <a:moveTo>
                      <a:pt x="481" y="241"/>
                    </a:moveTo>
                    <a:lnTo>
                      <a:pt x="479" y="216"/>
                    </a:lnTo>
                    <a:lnTo>
                      <a:pt x="476" y="192"/>
                    </a:lnTo>
                    <a:lnTo>
                      <a:pt x="470" y="169"/>
                    </a:lnTo>
                    <a:lnTo>
                      <a:pt x="462" y="147"/>
                    </a:lnTo>
                    <a:lnTo>
                      <a:pt x="452" y="126"/>
                    </a:lnTo>
                    <a:lnTo>
                      <a:pt x="440" y="106"/>
                    </a:lnTo>
                    <a:lnTo>
                      <a:pt x="426" y="88"/>
                    </a:lnTo>
                    <a:lnTo>
                      <a:pt x="410" y="71"/>
                    </a:lnTo>
                    <a:lnTo>
                      <a:pt x="393" y="55"/>
                    </a:lnTo>
                    <a:lnTo>
                      <a:pt x="375" y="41"/>
                    </a:lnTo>
                    <a:lnTo>
                      <a:pt x="355" y="29"/>
                    </a:lnTo>
                    <a:lnTo>
                      <a:pt x="333" y="19"/>
                    </a:lnTo>
                    <a:lnTo>
                      <a:pt x="312" y="11"/>
                    </a:lnTo>
                    <a:lnTo>
                      <a:pt x="289" y="5"/>
                    </a:lnTo>
                    <a:lnTo>
                      <a:pt x="265" y="1"/>
                    </a:lnTo>
                    <a:lnTo>
                      <a:pt x="240" y="0"/>
                    </a:lnTo>
                    <a:lnTo>
                      <a:pt x="216" y="1"/>
                    </a:lnTo>
                    <a:lnTo>
                      <a:pt x="192" y="5"/>
                    </a:lnTo>
                    <a:lnTo>
                      <a:pt x="169" y="11"/>
                    </a:lnTo>
                    <a:lnTo>
                      <a:pt x="147" y="19"/>
                    </a:lnTo>
                    <a:lnTo>
                      <a:pt x="126" y="29"/>
                    </a:lnTo>
                    <a:lnTo>
                      <a:pt x="106" y="41"/>
                    </a:lnTo>
                    <a:lnTo>
                      <a:pt x="87" y="55"/>
                    </a:lnTo>
                    <a:lnTo>
                      <a:pt x="70" y="71"/>
                    </a:lnTo>
                    <a:lnTo>
                      <a:pt x="55" y="88"/>
                    </a:lnTo>
                    <a:lnTo>
                      <a:pt x="41" y="106"/>
                    </a:lnTo>
                    <a:lnTo>
                      <a:pt x="29" y="126"/>
                    </a:lnTo>
                    <a:lnTo>
                      <a:pt x="19" y="147"/>
                    </a:lnTo>
                    <a:lnTo>
                      <a:pt x="10" y="169"/>
                    </a:lnTo>
                    <a:lnTo>
                      <a:pt x="5" y="192"/>
                    </a:lnTo>
                    <a:lnTo>
                      <a:pt x="1" y="216"/>
                    </a:lnTo>
                    <a:lnTo>
                      <a:pt x="0" y="241"/>
                    </a:lnTo>
                    <a:lnTo>
                      <a:pt x="1" y="265"/>
                    </a:lnTo>
                    <a:lnTo>
                      <a:pt x="5" y="289"/>
                    </a:lnTo>
                    <a:lnTo>
                      <a:pt x="10" y="312"/>
                    </a:lnTo>
                    <a:lnTo>
                      <a:pt x="19" y="334"/>
                    </a:lnTo>
                    <a:lnTo>
                      <a:pt x="29" y="355"/>
                    </a:lnTo>
                    <a:lnTo>
                      <a:pt x="41" y="375"/>
                    </a:lnTo>
                    <a:lnTo>
                      <a:pt x="55" y="394"/>
                    </a:lnTo>
                    <a:lnTo>
                      <a:pt x="70" y="411"/>
                    </a:lnTo>
                    <a:lnTo>
                      <a:pt x="87" y="427"/>
                    </a:lnTo>
                    <a:lnTo>
                      <a:pt x="106" y="440"/>
                    </a:lnTo>
                    <a:lnTo>
                      <a:pt x="126" y="452"/>
                    </a:lnTo>
                    <a:lnTo>
                      <a:pt x="147" y="463"/>
                    </a:lnTo>
                    <a:lnTo>
                      <a:pt x="169" y="471"/>
                    </a:lnTo>
                    <a:lnTo>
                      <a:pt x="192" y="476"/>
                    </a:lnTo>
                    <a:lnTo>
                      <a:pt x="216" y="480"/>
                    </a:lnTo>
                    <a:lnTo>
                      <a:pt x="240" y="482"/>
                    </a:lnTo>
                    <a:lnTo>
                      <a:pt x="265" y="480"/>
                    </a:lnTo>
                    <a:lnTo>
                      <a:pt x="289" y="476"/>
                    </a:lnTo>
                    <a:lnTo>
                      <a:pt x="312" y="471"/>
                    </a:lnTo>
                    <a:lnTo>
                      <a:pt x="333" y="463"/>
                    </a:lnTo>
                    <a:lnTo>
                      <a:pt x="355" y="452"/>
                    </a:lnTo>
                    <a:lnTo>
                      <a:pt x="375" y="440"/>
                    </a:lnTo>
                    <a:lnTo>
                      <a:pt x="393" y="427"/>
                    </a:lnTo>
                    <a:lnTo>
                      <a:pt x="410" y="411"/>
                    </a:lnTo>
                    <a:lnTo>
                      <a:pt x="426" y="394"/>
                    </a:lnTo>
                    <a:lnTo>
                      <a:pt x="440" y="375"/>
                    </a:lnTo>
                    <a:lnTo>
                      <a:pt x="452" y="355"/>
                    </a:lnTo>
                    <a:lnTo>
                      <a:pt x="462" y="334"/>
                    </a:lnTo>
                    <a:lnTo>
                      <a:pt x="470" y="312"/>
                    </a:lnTo>
                    <a:lnTo>
                      <a:pt x="476" y="289"/>
                    </a:lnTo>
                    <a:lnTo>
                      <a:pt x="479" y="265"/>
                    </a:lnTo>
                    <a:lnTo>
                      <a:pt x="481" y="241"/>
                    </a:lnTo>
                    <a:close/>
                    <a:moveTo>
                      <a:pt x="477" y="241"/>
                    </a:moveTo>
                    <a:lnTo>
                      <a:pt x="476" y="217"/>
                    </a:lnTo>
                    <a:lnTo>
                      <a:pt x="473" y="193"/>
                    </a:lnTo>
                    <a:lnTo>
                      <a:pt x="467" y="170"/>
                    </a:lnTo>
                    <a:lnTo>
                      <a:pt x="459" y="148"/>
                    </a:lnTo>
                    <a:lnTo>
                      <a:pt x="449" y="128"/>
                    </a:lnTo>
                    <a:lnTo>
                      <a:pt x="437" y="108"/>
                    </a:lnTo>
                    <a:lnTo>
                      <a:pt x="423" y="90"/>
                    </a:lnTo>
                    <a:lnTo>
                      <a:pt x="408" y="73"/>
                    </a:lnTo>
                    <a:lnTo>
                      <a:pt x="391" y="58"/>
                    </a:lnTo>
                    <a:lnTo>
                      <a:pt x="373" y="44"/>
                    </a:lnTo>
                    <a:lnTo>
                      <a:pt x="353" y="32"/>
                    </a:lnTo>
                    <a:lnTo>
                      <a:pt x="333" y="22"/>
                    </a:lnTo>
                    <a:lnTo>
                      <a:pt x="311" y="14"/>
                    </a:lnTo>
                    <a:lnTo>
                      <a:pt x="288" y="8"/>
                    </a:lnTo>
                    <a:lnTo>
                      <a:pt x="264" y="5"/>
                    </a:lnTo>
                    <a:lnTo>
                      <a:pt x="240" y="3"/>
                    </a:lnTo>
                    <a:lnTo>
                      <a:pt x="216" y="5"/>
                    </a:lnTo>
                    <a:lnTo>
                      <a:pt x="193" y="8"/>
                    </a:lnTo>
                    <a:lnTo>
                      <a:pt x="170" y="14"/>
                    </a:lnTo>
                    <a:lnTo>
                      <a:pt x="148" y="22"/>
                    </a:lnTo>
                    <a:lnTo>
                      <a:pt x="127" y="32"/>
                    </a:lnTo>
                    <a:lnTo>
                      <a:pt x="108" y="44"/>
                    </a:lnTo>
                    <a:lnTo>
                      <a:pt x="89" y="58"/>
                    </a:lnTo>
                    <a:lnTo>
                      <a:pt x="73" y="73"/>
                    </a:lnTo>
                    <a:lnTo>
                      <a:pt x="57" y="90"/>
                    </a:lnTo>
                    <a:lnTo>
                      <a:pt x="43" y="108"/>
                    </a:lnTo>
                    <a:lnTo>
                      <a:pt x="31" y="128"/>
                    </a:lnTo>
                    <a:lnTo>
                      <a:pt x="22" y="148"/>
                    </a:lnTo>
                    <a:lnTo>
                      <a:pt x="13" y="170"/>
                    </a:lnTo>
                    <a:lnTo>
                      <a:pt x="7" y="193"/>
                    </a:lnTo>
                    <a:lnTo>
                      <a:pt x="4" y="217"/>
                    </a:lnTo>
                    <a:lnTo>
                      <a:pt x="3" y="241"/>
                    </a:lnTo>
                    <a:lnTo>
                      <a:pt x="4" y="265"/>
                    </a:lnTo>
                    <a:lnTo>
                      <a:pt x="7" y="288"/>
                    </a:lnTo>
                    <a:lnTo>
                      <a:pt x="13" y="311"/>
                    </a:lnTo>
                    <a:lnTo>
                      <a:pt x="22" y="333"/>
                    </a:lnTo>
                    <a:lnTo>
                      <a:pt x="31" y="354"/>
                    </a:lnTo>
                    <a:lnTo>
                      <a:pt x="43" y="373"/>
                    </a:lnTo>
                    <a:lnTo>
                      <a:pt x="57" y="392"/>
                    </a:lnTo>
                    <a:lnTo>
                      <a:pt x="73" y="409"/>
                    </a:lnTo>
                    <a:lnTo>
                      <a:pt x="89" y="424"/>
                    </a:lnTo>
                    <a:lnTo>
                      <a:pt x="108" y="438"/>
                    </a:lnTo>
                    <a:lnTo>
                      <a:pt x="127" y="450"/>
                    </a:lnTo>
                    <a:lnTo>
                      <a:pt x="148" y="459"/>
                    </a:lnTo>
                    <a:lnTo>
                      <a:pt x="170" y="468"/>
                    </a:lnTo>
                    <a:lnTo>
                      <a:pt x="193" y="474"/>
                    </a:lnTo>
                    <a:lnTo>
                      <a:pt x="216" y="477"/>
                    </a:lnTo>
                    <a:lnTo>
                      <a:pt x="240" y="478"/>
                    </a:lnTo>
                    <a:lnTo>
                      <a:pt x="264" y="477"/>
                    </a:lnTo>
                    <a:lnTo>
                      <a:pt x="288" y="474"/>
                    </a:lnTo>
                    <a:lnTo>
                      <a:pt x="311" y="468"/>
                    </a:lnTo>
                    <a:lnTo>
                      <a:pt x="333" y="459"/>
                    </a:lnTo>
                    <a:lnTo>
                      <a:pt x="353" y="450"/>
                    </a:lnTo>
                    <a:lnTo>
                      <a:pt x="373" y="438"/>
                    </a:lnTo>
                    <a:lnTo>
                      <a:pt x="391" y="424"/>
                    </a:lnTo>
                    <a:lnTo>
                      <a:pt x="408" y="409"/>
                    </a:lnTo>
                    <a:lnTo>
                      <a:pt x="423" y="392"/>
                    </a:lnTo>
                    <a:lnTo>
                      <a:pt x="437" y="373"/>
                    </a:lnTo>
                    <a:lnTo>
                      <a:pt x="449" y="354"/>
                    </a:lnTo>
                    <a:lnTo>
                      <a:pt x="459" y="333"/>
                    </a:lnTo>
                    <a:lnTo>
                      <a:pt x="467" y="311"/>
                    </a:lnTo>
                    <a:lnTo>
                      <a:pt x="473" y="288"/>
                    </a:lnTo>
                    <a:lnTo>
                      <a:pt x="476" y="265"/>
                    </a:lnTo>
                    <a:lnTo>
                      <a:pt x="477" y="241"/>
                    </a:lnTo>
                    <a:close/>
                  </a:path>
                </a:pathLst>
              </a:custGeom>
              <a:solidFill>
                <a:srgbClr val="FFA1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78" name="Freeform 1574"/>
              <p:cNvSpPr>
                <a:spLocks noEditPoints="1"/>
              </p:cNvSpPr>
              <p:nvPr/>
            </p:nvSpPr>
            <p:spPr bwMode="auto">
              <a:xfrm>
                <a:off x="659" y="1093"/>
                <a:ext cx="474" cy="474"/>
              </a:xfrm>
              <a:custGeom>
                <a:avLst/>
                <a:gdLst/>
                <a:ahLst/>
                <a:cxnLst>
                  <a:cxn ang="0">
                    <a:pos x="470" y="190"/>
                  </a:cxn>
                  <a:cxn ang="0">
                    <a:pos x="446" y="125"/>
                  </a:cxn>
                  <a:cxn ang="0">
                    <a:pos x="405" y="70"/>
                  </a:cxn>
                  <a:cxn ang="0">
                    <a:pos x="350" y="29"/>
                  </a:cxn>
                  <a:cxn ang="0">
                    <a:pos x="285" y="5"/>
                  </a:cxn>
                  <a:cxn ang="0">
                    <a:pos x="213" y="2"/>
                  </a:cxn>
                  <a:cxn ang="0">
                    <a:pos x="145" y="19"/>
                  </a:cxn>
                  <a:cxn ang="0">
                    <a:pos x="86" y="55"/>
                  </a:cxn>
                  <a:cxn ang="0">
                    <a:pos x="40" y="105"/>
                  </a:cxn>
                  <a:cxn ang="0">
                    <a:pos x="10" y="167"/>
                  </a:cxn>
                  <a:cxn ang="0">
                    <a:pos x="0" y="238"/>
                  </a:cxn>
                  <a:cxn ang="0">
                    <a:pos x="10" y="308"/>
                  </a:cxn>
                  <a:cxn ang="0">
                    <a:pos x="40" y="370"/>
                  </a:cxn>
                  <a:cxn ang="0">
                    <a:pos x="86" y="421"/>
                  </a:cxn>
                  <a:cxn ang="0">
                    <a:pos x="145" y="456"/>
                  </a:cxn>
                  <a:cxn ang="0">
                    <a:pos x="213" y="474"/>
                  </a:cxn>
                  <a:cxn ang="0">
                    <a:pos x="285" y="471"/>
                  </a:cxn>
                  <a:cxn ang="0">
                    <a:pos x="350" y="447"/>
                  </a:cxn>
                  <a:cxn ang="0">
                    <a:pos x="405" y="406"/>
                  </a:cxn>
                  <a:cxn ang="0">
                    <a:pos x="446" y="351"/>
                  </a:cxn>
                  <a:cxn ang="0">
                    <a:pos x="470" y="285"/>
                  </a:cxn>
                  <a:cxn ang="0">
                    <a:pos x="471" y="238"/>
                  </a:cxn>
                  <a:cxn ang="0">
                    <a:pos x="461" y="168"/>
                  </a:cxn>
                  <a:cxn ang="0">
                    <a:pos x="431" y="107"/>
                  </a:cxn>
                  <a:cxn ang="0">
                    <a:pos x="386" y="57"/>
                  </a:cxn>
                  <a:cxn ang="0">
                    <a:pos x="328" y="22"/>
                  </a:cxn>
                  <a:cxn ang="0">
                    <a:pos x="261" y="5"/>
                  </a:cxn>
                  <a:cxn ang="0">
                    <a:pos x="190" y="8"/>
                  </a:cxn>
                  <a:cxn ang="0">
                    <a:pos x="126" y="32"/>
                  </a:cxn>
                  <a:cxn ang="0">
                    <a:pos x="72" y="72"/>
                  </a:cxn>
                  <a:cxn ang="0">
                    <a:pos x="31" y="126"/>
                  </a:cxn>
                  <a:cxn ang="0">
                    <a:pos x="8" y="191"/>
                  </a:cxn>
                  <a:cxn ang="0">
                    <a:pos x="4" y="262"/>
                  </a:cxn>
                  <a:cxn ang="0">
                    <a:pos x="22" y="329"/>
                  </a:cxn>
                  <a:cxn ang="0">
                    <a:pos x="57" y="387"/>
                  </a:cxn>
                  <a:cxn ang="0">
                    <a:pos x="107" y="432"/>
                  </a:cxn>
                  <a:cxn ang="0">
                    <a:pos x="168" y="461"/>
                  </a:cxn>
                  <a:cxn ang="0">
                    <a:pos x="237" y="472"/>
                  </a:cxn>
                  <a:cxn ang="0">
                    <a:pos x="306" y="461"/>
                  </a:cxn>
                  <a:cxn ang="0">
                    <a:pos x="368" y="432"/>
                  </a:cxn>
                  <a:cxn ang="0">
                    <a:pos x="418" y="387"/>
                  </a:cxn>
                  <a:cxn ang="0">
                    <a:pos x="453" y="329"/>
                  </a:cxn>
                  <a:cxn ang="0">
                    <a:pos x="470" y="262"/>
                  </a:cxn>
                </a:cxnLst>
                <a:rect l="0" t="0" r="r" b="b"/>
                <a:pathLst>
                  <a:path w="474" h="475">
                    <a:moveTo>
                      <a:pt x="474" y="238"/>
                    </a:moveTo>
                    <a:lnTo>
                      <a:pt x="473" y="214"/>
                    </a:lnTo>
                    <a:lnTo>
                      <a:pt x="470" y="190"/>
                    </a:lnTo>
                    <a:lnTo>
                      <a:pt x="464" y="167"/>
                    </a:lnTo>
                    <a:lnTo>
                      <a:pt x="456" y="145"/>
                    </a:lnTo>
                    <a:lnTo>
                      <a:pt x="446" y="125"/>
                    </a:lnTo>
                    <a:lnTo>
                      <a:pt x="434" y="105"/>
                    </a:lnTo>
                    <a:lnTo>
                      <a:pt x="420" y="87"/>
                    </a:lnTo>
                    <a:lnTo>
                      <a:pt x="405" y="70"/>
                    </a:lnTo>
                    <a:lnTo>
                      <a:pt x="388" y="55"/>
                    </a:lnTo>
                    <a:lnTo>
                      <a:pt x="370" y="41"/>
                    </a:lnTo>
                    <a:lnTo>
                      <a:pt x="350" y="29"/>
                    </a:lnTo>
                    <a:lnTo>
                      <a:pt x="330" y="19"/>
                    </a:lnTo>
                    <a:lnTo>
                      <a:pt x="308" y="11"/>
                    </a:lnTo>
                    <a:lnTo>
                      <a:pt x="285" y="5"/>
                    </a:lnTo>
                    <a:lnTo>
                      <a:pt x="261" y="2"/>
                    </a:lnTo>
                    <a:lnTo>
                      <a:pt x="237" y="0"/>
                    </a:lnTo>
                    <a:lnTo>
                      <a:pt x="213" y="2"/>
                    </a:lnTo>
                    <a:lnTo>
                      <a:pt x="190" y="5"/>
                    </a:lnTo>
                    <a:lnTo>
                      <a:pt x="167" y="11"/>
                    </a:lnTo>
                    <a:lnTo>
                      <a:pt x="145" y="19"/>
                    </a:lnTo>
                    <a:lnTo>
                      <a:pt x="124" y="29"/>
                    </a:lnTo>
                    <a:lnTo>
                      <a:pt x="105" y="41"/>
                    </a:lnTo>
                    <a:lnTo>
                      <a:pt x="86" y="55"/>
                    </a:lnTo>
                    <a:lnTo>
                      <a:pt x="70" y="70"/>
                    </a:lnTo>
                    <a:lnTo>
                      <a:pt x="54" y="87"/>
                    </a:lnTo>
                    <a:lnTo>
                      <a:pt x="40" y="105"/>
                    </a:lnTo>
                    <a:lnTo>
                      <a:pt x="28" y="125"/>
                    </a:lnTo>
                    <a:lnTo>
                      <a:pt x="19" y="145"/>
                    </a:lnTo>
                    <a:lnTo>
                      <a:pt x="10" y="167"/>
                    </a:lnTo>
                    <a:lnTo>
                      <a:pt x="4" y="190"/>
                    </a:lnTo>
                    <a:lnTo>
                      <a:pt x="1" y="214"/>
                    </a:lnTo>
                    <a:lnTo>
                      <a:pt x="0" y="238"/>
                    </a:lnTo>
                    <a:lnTo>
                      <a:pt x="1" y="262"/>
                    </a:lnTo>
                    <a:lnTo>
                      <a:pt x="4" y="285"/>
                    </a:lnTo>
                    <a:lnTo>
                      <a:pt x="10" y="308"/>
                    </a:lnTo>
                    <a:lnTo>
                      <a:pt x="19" y="330"/>
                    </a:lnTo>
                    <a:lnTo>
                      <a:pt x="28" y="351"/>
                    </a:lnTo>
                    <a:lnTo>
                      <a:pt x="40" y="370"/>
                    </a:lnTo>
                    <a:lnTo>
                      <a:pt x="54" y="389"/>
                    </a:lnTo>
                    <a:lnTo>
                      <a:pt x="70" y="406"/>
                    </a:lnTo>
                    <a:lnTo>
                      <a:pt x="86" y="421"/>
                    </a:lnTo>
                    <a:lnTo>
                      <a:pt x="105" y="435"/>
                    </a:lnTo>
                    <a:lnTo>
                      <a:pt x="124" y="447"/>
                    </a:lnTo>
                    <a:lnTo>
                      <a:pt x="145" y="456"/>
                    </a:lnTo>
                    <a:lnTo>
                      <a:pt x="167" y="465"/>
                    </a:lnTo>
                    <a:lnTo>
                      <a:pt x="190" y="471"/>
                    </a:lnTo>
                    <a:lnTo>
                      <a:pt x="213" y="474"/>
                    </a:lnTo>
                    <a:lnTo>
                      <a:pt x="237" y="475"/>
                    </a:lnTo>
                    <a:lnTo>
                      <a:pt x="261" y="474"/>
                    </a:lnTo>
                    <a:lnTo>
                      <a:pt x="285" y="471"/>
                    </a:lnTo>
                    <a:lnTo>
                      <a:pt x="308" y="465"/>
                    </a:lnTo>
                    <a:lnTo>
                      <a:pt x="330" y="456"/>
                    </a:lnTo>
                    <a:lnTo>
                      <a:pt x="350" y="447"/>
                    </a:lnTo>
                    <a:lnTo>
                      <a:pt x="370" y="435"/>
                    </a:lnTo>
                    <a:lnTo>
                      <a:pt x="388" y="421"/>
                    </a:lnTo>
                    <a:lnTo>
                      <a:pt x="405" y="406"/>
                    </a:lnTo>
                    <a:lnTo>
                      <a:pt x="420" y="389"/>
                    </a:lnTo>
                    <a:lnTo>
                      <a:pt x="434" y="370"/>
                    </a:lnTo>
                    <a:lnTo>
                      <a:pt x="446" y="351"/>
                    </a:lnTo>
                    <a:lnTo>
                      <a:pt x="456" y="330"/>
                    </a:lnTo>
                    <a:lnTo>
                      <a:pt x="464" y="308"/>
                    </a:lnTo>
                    <a:lnTo>
                      <a:pt x="470" y="285"/>
                    </a:lnTo>
                    <a:lnTo>
                      <a:pt x="473" y="262"/>
                    </a:lnTo>
                    <a:lnTo>
                      <a:pt x="474" y="238"/>
                    </a:lnTo>
                    <a:close/>
                    <a:moveTo>
                      <a:pt x="471" y="238"/>
                    </a:moveTo>
                    <a:lnTo>
                      <a:pt x="470" y="214"/>
                    </a:lnTo>
                    <a:lnTo>
                      <a:pt x="467" y="191"/>
                    </a:lnTo>
                    <a:lnTo>
                      <a:pt x="461" y="168"/>
                    </a:lnTo>
                    <a:lnTo>
                      <a:pt x="453" y="147"/>
                    </a:lnTo>
                    <a:lnTo>
                      <a:pt x="443" y="126"/>
                    </a:lnTo>
                    <a:lnTo>
                      <a:pt x="431" y="107"/>
                    </a:lnTo>
                    <a:lnTo>
                      <a:pt x="418" y="89"/>
                    </a:lnTo>
                    <a:lnTo>
                      <a:pt x="402" y="72"/>
                    </a:lnTo>
                    <a:lnTo>
                      <a:pt x="386" y="57"/>
                    </a:lnTo>
                    <a:lnTo>
                      <a:pt x="368" y="44"/>
                    </a:lnTo>
                    <a:lnTo>
                      <a:pt x="348" y="32"/>
                    </a:lnTo>
                    <a:lnTo>
                      <a:pt x="328" y="22"/>
                    </a:lnTo>
                    <a:lnTo>
                      <a:pt x="306" y="14"/>
                    </a:lnTo>
                    <a:lnTo>
                      <a:pt x="284" y="8"/>
                    </a:lnTo>
                    <a:lnTo>
                      <a:pt x="261" y="5"/>
                    </a:lnTo>
                    <a:lnTo>
                      <a:pt x="237" y="3"/>
                    </a:lnTo>
                    <a:lnTo>
                      <a:pt x="213" y="5"/>
                    </a:lnTo>
                    <a:lnTo>
                      <a:pt x="190" y="8"/>
                    </a:lnTo>
                    <a:lnTo>
                      <a:pt x="168" y="14"/>
                    </a:lnTo>
                    <a:lnTo>
                      <a:pt x="146" y="22"/>
                    </a:lnTo>
                    <a:lnTo>
                      <a:pt x="126" y="32"/>
                    </a:lnTo>
                    <a:lnTo>
                      <a:pt x="107" y="44"/>
                    </a:lnTo>
                    <a:lnTo>
                      <a:pt x="88" y="57"/>
                    </a:lnTo>
                    <a:lnTo>
                      <a:pt x="72" y="72"/>
                    </a:lnTo>
                    <a:lnTo>
                      <a:pt x="57" y="89"/>
                    </a:lnTo>
                    <a:lnTo>
                      <a:pt x="43" y="107"/>
                    </a:lnTo>
                    <a:lnTo>
                      <a:pt x="31" y="126"/>
                    </a:lnTo>
                    <a:lnTo>
                      <a:pt x="22" y="147"/>
                    </a:lnTo>
                    <a:lnTo>
                      <a:pt x="14" y="168"/>
                    </a:lnTo>
                    <a:lnTo>
                      <a:pt x="8" y="191"/>
                    </a:lnTo>
                    <a:lnTo>
                      <a:pt x="4" y="214"/>
                    </a:lnTo>
                    <a:lnTo>
                      <a:pt x="3" y="238"/>
                    </a:lnTo>
                    <a:lnTo>
                      <a:pt x="4" y="262"/>
                    </a:lnTo>
                    <a:lnTo>
                      <a:pt x="8" y="285"/>
                    </a:lnTo>
                    <a:lnTo>
                      <a:pt x="14" y="307"/>
                    </a:lnTo>
                    <a:lnTo>
                      <a:pt x="22" y="329"/>
                    </a:lnTo>
                    <a:lnTo>
                      <a:pt x="31" y="349"/>
                    </a:lnTo>
                    <a:lnTo>
                      <a:pt x="43" y="369"/>
                    </a:lnTo>
                    <a:lnTo>
                      <a:pt x="57" y="387"/>
                    </a:lnTo>
                    <a:lnTo>
                      <a:pt x="72" y="403"/>
                    </a:lnTo>
                    <a:lnTo>
                      <a:pt x="88" y="418"/>
                    </a:lnTo>
                    <a:lnTo>
                      <a:pt x="107" y="432"/>
                    </a:lnTo>
                    <a:lnTo>
                      <a:pt x="126" y="444"/>
                    </a:lnTo>
                    <a:lnTo>
                      <a:pt x="146" y="454"/>
                    </a:lnTo>
                    <a:lnTo>
                      <a:pt x="168" y="461"/>
                    </a:lnTo>
                    <a:lnTo>
                      <a:pt x="190" y="467"/>
                    </a:lnTo>
                    <a:lnTo>
                      <a:pt x="213" y="471"/>
                    </a:lnTo>
                    <a:lnTo>
                      <a:pt x="237" y="472"/>
                    </a:lnTo>
                    <a:lnTo>
                      <a:pt x="261" y="471"/>
                    </a:lnTo>
                    <a:lnTo>
                      <a:pt x="284" y="467"/>
                    </a:lnTo>
                    <a:lnTo>
                      <a:pt x="306" y="461"/>
                    </a:lnTo>
                    <a:lnTo>
                      <a:pt x="328" y="454"/>
                    </a:lnTo>
                    <a:lnTo>
                      <a:pt x="348" y="444"/>
                    </a:lnTo>
                    <a:lnTo>
                      <a:pt x="368" y="432"/>
                    </a:lnTo>
                    <a:lnTo>
                      <a:pt x="386" y="418"/>
                    </a:lnTo>
                    <a:lnTo>
                      <a:pt x="402" y="403"/>
                    </a:lnTo>
                    <a:lnTo>
                      <a:pt x="418" y="387"/>
                    </a:lnTo>
                    <a:lnTo>
                      <a:pt x="431" y="369"/>
                    </a:lnTo>
                    <a:lnTo>
                      <a:pt x="443" y="349"/>
                    </a:lnTo>
                    <a:lnTo>
                      <a:pt x="453" y="329"/>
                    </a:lnTo>
                    <a:lnTo>
                      <a:pt x="461" y="307"/>
                    </a:lnTo>
                    <a:lnTo>
                      <a:pt x="467" y="285"/>
                    </a:lnTo>
                    <a:lnTo>
                      <a:pt x="470" y="262"/>
                    </a:lnTo>
                    <a:lnTo>
                      <a:pt x="471" y="238"/>
                    </a:lnTo>
                    <a:close/>
                  </a:path>
                </a:pathLst>
              </a:custGeom>
              <a:solidFill>
                <a:srgbClr val="FFA2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79" name="Freeform 1575"/>
              <p:cNvSpPr>
                <a:spLocks noEditPoints="1"/>
              </p:cNvSpPr>
              <p:nvPr/>
            </p:nvSpPr>
            <p:spPr bwMode="auto">
              <a:xfrm>
                <a:off x="662" y="1095"/>
                <a:ext cx="468" cy="468"/>
              </a:xfrm>
              <a:custGeom>
                <a:avLst/>
                <a:gdLst/>
                <a:ahLst/>
                <a:cxnLst>
                  <a:cxn ang="0">
                    <a:pos x="464" y="188"/>
                  </a:cxn>
                  <a:cxn ang="0">
                    <a:pos x="440" y="123"/>
                  </a:cxn>
                  <a:cxn ang="0">
                    <a:pos x="399" y="69"/>
                  </a:cxn>
                  <a:cxn ang="0">
                    <a:pos x="345" y="29"/>
                  </a:cxn>
                  <a:cxn ang="0">
                    <a:pos x="281" y="5"/>
                  </a:cxn>
                  <a:cxn ang="0">
                    <a:pos x="210" y="2"/>
                  </a:cxn>
                  <a:cxn ang="0">
                    <a:pos x="143" y="19"/>
                  </a:cxn>
                  <a:cxn ang="0">
                    <a:pos x="85" y="54"/>
                  </a:cxn>
                  <a:cxn ang="0">
                    <a:pos x="40" y="104"/>
                  </a:cxn>
                  <a:cxn ang="0">
                    <a:pos x="11" y="165"/>
                  </a:cxn>
                  <a:cxn ang="0">
                    <a:pos x="0" y="235"/>
                  </a:cxn>
                  <a:cxn ang="0">
                    <a:pos x="11" y="304"/>
                  </a:cxn>
                  <a:cxn ang="0">
                    <a:pos x="40" y="366"/>
                  </a:cxn>
                  <a:cxn ang="0">
                    <a:pos x="85" y="415"/>
                  </a:cxn>
                  <a:cxn ang="0">
                    <a:pos x="143" y="451"/>
                  </a:cxn>
                  <a:cxn ang="0">
                    <a:pos x="210" y="468"/>
                  </a:cxn>
                  <a:cxn ang="0">
                    <a:pos x="281" y="464"/>
                  </a:cxn>
                  <a:cxn ang="0">
                    <a:pos x="345" y="441"/>
                  </a:cxn>
                  <a:cxn ang="0">
                    <a:pos x="399" y="400"/>
                  </a:cxn>
                  <a:cxn ang="0">
                    <a:pos x="440" y="346"/>
                  </a:cxn>
                  <a:cxn ang="0">
                    <a:pos x="464" y="282"/>
                  </a:cxn>
                  <a:cxn ang="0">
                    <a:pos x="465" y="235"/>
                  </a:cxn>
                  <a:cxn ang="0">
                    <a:pos x="454" y="166"/>
                  </a:cxn>
                  <a:cxn ang="0">
                    <a:pos x="425" y="106"/>
                  </a:cxn>
                  <a:cxn ang="0">
                    <a:pos x="381" y="57"/>
                  </a:cxn>
                  <a:cxn ang="0">
                    <a:pos x="324" y="22"/>
                  </a:cxn>
                  <a:cxn ang="0">
                    <a:pos x="258" y="6"/>
                  </a:cxn>
                  <a:cxn ang="0">
                    <a:pos x="188" y="9"/>
                  </a:cxn>
                  <a:cxn ang="0">
                    <a:pos x="124" y="32"/>
                  </a:cxn>
                  <a:cxn ang="0">
                    <a:pos x="71" y="72"/>
                  </a:cxn>
                  <a:cxn ang="0">
                    <a:pos x="31" y="125"/>
                  </a:cxn>
                  <a:cxn ang="0">
                    <a:pos x="8" y="189"/>
                  </a:cxn>
                  <a:cxn ang="0">
                    <a:pos x="5" y="258"/>
                  </a:cxn>
                  <a:cxn ang="0">
                    <a:pos x="22" y="324"/>
                  </a:cxn>
                  <a:cxn ang="0">
                    <a:pos x="56" y="381"/>
                  </a:cxn>
                  <a:cxn ang="0">
                    <a:pos x="105" y="426"/>
                  </a:cxn>
                  <a:cxn ang="0">
                    <a:pos x="166" y="455"/>
                  </a:cxn>
                  <a:cxn ang="0">
                    <a:pos x="234" y="465"/>
                  </a:cxn>
                  <a:cxn ang="0">
                    <a:pos x="302" y="455"/>
                  </a:cxn>
                  <a:cxn ang="0">
                    <a:pos x="363" y="426"/>
                  </a:cxn>
                  <a:cxn ang="0">
                    <a:pos x="412" y="381"/>
                  </a:cxn>
                  <a:cxn ang="0">
                    <a:pos x="447" y="324"/>
                  </a:cxn>
                  <a:cxn ang="0">
                    <a:pos x="463" y="258"/>
                  </a:cxn>
                </a:cxnLst>
                <a:rect l="0" t="0" r="r" b="b"/>
                <a:pathLst>
                  <a:path w="468" h="469">
                    <a:moveTo>
                      <a:pt x="468" y="235"/>
                    </a:moveTo>
                    <a:lnTo>
                      <a:pt x="467" y="211"/>
                    </a:lnTo>
                    <a:lnTo>
                      <a:pt x="464" y="188"/>
                    </a:lnTo>
                    <a:lnTo>
                      <a:pt x="458" y="165"/>
                    </a:lnTo>
                    <a:lnTo>
                      <a:pt x="450" y="144"/>
                    </a:lnTo>
                    <a:lnTo>
                      <a:pt x="440" y="123"/>
                    </a:lnTo>
                    <a:lnTo>
                      <a:pt x="428" y="104"/>
                    </a:lnTo>
                    <a:lnTo>
                      <a:pt x="415" y="86"/>
                    </a:lnTo>
                    <a:lnTo>
                      <a:pt x="399" y="69"/>
                    </a:lnTo>
                    <a:lnTo>
                      <a:pt x="383" y="54"/>
                    </a:lnTo>
                    <a:lnTo>
                      <a:pt x="365" y="41"/>
                    </a:lnTo>
                    <a:lnTo>
                      <a:pt x="345" y="29"/>
                    </a:lnTo>
                    <a:lnTo>
                      <a:pt x="325" y="19"/>
                    </a:lnTo>
                    <a:lnTo>
                      <a:pt x="303" y="11"/>
                    </a:lnTo>
                    <a:lnTo>
                      <a:pt x="281" y="5"/>
                    </a:lnTo>
                    <a:lnTo>
                      <a:pt x="258" y="2"/>
                    </a:lnTo>
                    <a:lnTo>
                      <a:pt x="234" y="0"/>
                    </a:lnTo>
                    <a:lnTo>
                      <a:pt x="210" y="2"/>
                    </a:lnTo>
                    <a:lnTo>
                      <a:pt x="187" y="5"/>
                    </a:lnTo>
                    <a:lnTo>
                      <a:pt x="165" y="11"/>
                    </a:lnTo>
                    <a:lnTo>
                      <a:pt x="143" y="19"/>
                    </a:lnTo>
                    <a:lnTo>
                      <a:pt x="123" y="29"/>
                    </a:lnTo>
                    <a:lnTo>
                      <a:pt x="104" y="41"/>
                    </a:lnTo>
                    <a:lnTo>
                      <a:pt x="85" y="54"/>
                    </a:lnTo>
                    <a:lnTo>
                      <a:pt x="69" y="69"/>
                    </a:lnTo>
                    <a:lnTo>
                      <a:pt x="54" y="86"/>
                    </a:lnTo>
                    <a:lnTo>
                      <a:pt x="40" y="104"/>
                    </a:lnTo>
                    <a:lnTo>
                      <a:pt x="28" y="123"/>
                    </a:lnTo>
                    <a:lnTo>
                      <a:pt x="19" y="144"/>
                    </a:lnTo>
                    <a:lnTo>
                      <a:pt x="11" y="165"/>
                    </a:lnTo>
                    <a:lnTo>
                      <a:pt x="5" y="188"/>
                    </a:lnTo>
                    <a:lnTo>
                      <a:pt x="1" y="211"/>
                    </a:lnTo>
                    <a:lnTo>
                      <a:pt x="0" y="235"/>
                    </a:lnTo>
                    <a:lnTo>
                      <a:pt x="1" y="259"/>
                    </a:lnTo>
                    <a:lnTo>
                      <a:pt x="5" y="282"/>
                    </a:lnTo>
                    <a:lnTo>
                      <a:pt x="11" y="304"/>
                    </a:lnTo>
                    <a:lnTo>
                      <a:pt x="19" y="326"/>
                    </a:lnTo>
                    <a:lnTo>
                      <a:pt x="28" y="346"/>
                    </a:lnTo>
                    <a:lnTo>
                      <a:pt x="40" y="366"/>
                    </a:lnTo>
                    <a:lnTo>
                      <a:pt x="54" y="384"/>
                    </a:lnTo>
                    <a:lnTo>
                      <a:pt x="69" y="400"/>
                    </a:lnTo>
                    <a:lnTo>
                      <a:pt x="85" y="415"/>
                    </a:lnTo>
                    <a:lnTo>
                      <a:pt x="104" y="429"/>
                    </a:lnTo>
                    <a:lnTo>
                      <a:pt x="123" y="441"/>
                    </a:lnTo>
                    <a:lnTo>
                      <a:pt x="143" y="451"/>
                    </a:lnTo>
                    <a:lnTo>
                      <a:pt x="165" y="458"/>
                    </a:lnTo>
                    <a:lnTo>
                      <a:pt x="187" y="464"/>
                    </a:lnTo>
                    <a:lnTo>
                      <a:pt x="210" y="468"/>
                    </a:lnTo>
                    <a:lnTo>
                      <a:pt x="234" y="469"/>
                    </a:lnTo>
                    <a:lnTo>
                      <a:pt x="258" y="468"/>
                    </a:lnTo>
                    <a:lnTo>
                      <a:pt x="281" y="464"/>
                    </a:lnTo>
                    <a:lnTo>
                      <a:pt x="303" y="458"/>
                    </a:lnTo>
                    <a:lnTo>
                      <a:pt x="325" y="451"/>
                    </a:lnTo>
                    <a:lnTo>
                      <a:pt x="345" y="441"/>
                    </a:lnTo>
                    <a:lnTo>
                      <a:pt x="365" y="429"/>
                    </a:lnTo>
                    <a:lnTo>
                      <a:pt x="383" y="415"/>
                    </a:lnTo>
                    <a:lnTo>
                      <a:pt x="399" y="400"/>
                    </a:lnTo>
                    <a:lnTo>
                      <a:pt x="415" y="384"/>
                    </a:lnTo>
                    <a:lnTo>
                      <a:pt x="428" y="366"/>
                    </a:lnTo>
                    <a:lnTo>
                      <a:pt x="440" y="346"/>
                    </a:lnTo>
                    <a:lnTo>
                      <a:pt x="450" y="326"/>
                    </a:lnTo>
                    <a:lnTo>
                      <a:pt x="458" y="304"/>
                    </a:lnTo>
                    <a:lnTo>
                      <a:pt x="464" y="282"/>
                    </a:lnTo>
                    <a:lnTo>
                      <a:pt x="467" y="259"/>
                    </a:lnTo>
                    <a:lnTo>
                      <a:pt x="468" y="235"/>
                    </a:lnTo>
                    <a:close/>
                    <a:moveTo>
                      <a:pt x="465" y="235"/>
                    </a:moveTo>
                    <a:lnTo>
                      <a:pt x="463" y="211"/>
                    </a:lnTo>
                    <a:lnTo>
                      <a:pt x="460" y="189"/>
                    </a:lnTo>
                    <a:lnTo>
                      <a:pt x="454" y="166"/>
                    </a:lnTo>
                    <a:lnTo>
                      <a:pt x="447" y="145"/>
                    </a:lnTo>
                    <a:lnTo>
                      <a:pt x="437" y="125"/>
                    </a:lnTo>
                    <a:lnTo>
                      <a:pt x="425" y="106"/>
                    </a:lnTo>
                    <a:lnTo>
                      <a:pt x="412" y="88"/>
                    </a:lnTo>
                    <a:lnTo>
                      <a:pt x="397" y="72"/>
                    </a:lnTo>
                    <a:lnTo>
                      <a:pt x="381" y="57"/>
                    </a:lnTo>
                    <a:lnTo>
                      <a:pt x="363" y="43"/>
                    </a:lnTo>
                    <a:lnTo>
                      <a:pt x="344" y="32"/>
                    </a:lnTo>
                    <a:lnTo>
                      <a:pt x="324" y="22"/>
                    </a:lnTo>
                    <a:lnTo>
                      <a:pt x="302" y="14"/>
                    </a:lnTo>
                    <a:lnTo>
                      <a:pt x="280" y="9"/>
                    </a:lnTo>
                    <a:lnTo>
                      <a:pt x="258" y="6"/>
                    </a:lnTo>
                    <a:lnTo>
                      <a:pt x="234" y="4"/>
                    </a:lnTo>
                    <a:lnTo>
                      <a:pt x="211" y="6"/>
                    </a:lnTo>
                    <a:lnTo>
                      <a:pt x="188" y="9"/>
                    </a:lnTo>
                    <a:lnTo>
                      <a:pt x="166" y="14"/>
                    </a:lnTo>
                    <a:lnTo>
                      <a:pt x="145" y="22"/>
                    </a:lnTo>
                    <a:lnTo>
                      <a:pt x="124" y="32"/>
                    </a:lnTo>
                    <a:lnTo>
                      <a:pt x="105" y="43"/>
                    </a:lnTo>
                    <a:lnTo>
                      <a:pt x="88" y="57"/>
                    </a:lnTo>
                    <a:lnTo>
                      <a:pt x="71" y="72"/>
                    </a:lnTo>
                    <a:lnTo>
                      <a:pt x="56" y="88"/>
                    </a:lnTo>
                    <a:lnTo>
                      <a:pt x="43" y="106"/>
                    </a:lnTo>
                    <a:lnTo>
                      <a:pt x="31" y="125"/>
                    </a:lnTo>
                    <a:lnTo>
                      <a:pt x="22" y="145"/>
                    </a:lnTo>
                    <a:lnTo>
                      <a:pt x="14" y="166"/>
                    </a:lnTo>
                    <a:lnTo>
                      <a:pt x="8" y="189"/>
                    </a:lnTo>
                    <a:lnTo>
                      <a:pt x="5" y="211"/>
                    </a:lnTo>
                    <a:lnTo>
                      <a:pt x="4" y="235"/>
                    </a:lnTo>
                    <a:lnTo>
                      <a:pt x="5" y="258"/>
                    </a:lnTo>
                    <a:lnTo>
                      <a:pt x="8" y="281"/>
                    </a:lnTo>
                    <a:lnTo>
                      <a:pt x="14" y="303"/>
                    </a:lnTo>
                    <a:lnTo>
                      <a:pt x="22" y="324"/>
                    </a:lnTo>
                    <a:lnTo>
                      <a:pt x="31" y="345"/>
                    </a:lnTo>
                    <a:lnTo>
                      <a:pt x="43" y="364"/>
                    </a:lnTo>
                    <a:lnTo>
                      <a:pt x="56" y="381"/>
                    </a:lnTo>
                    <a:lnTo>
                      <a:pt x="71" y="398"/>
                    </a:lnTo>
                    <a:lnTo>
                      <a:pt x="88" y="413"/>
                    </a:lnTo>
                    <a:lnTo>
                      <a:pt x="105" y="426"/>
                    </a:lnTo>
                    <a:lnTo>
                      <a:pt x="124" y="438"/>
                    </a:lnTo>
                    <a:lnTo>
                      <a:pt x="145" y="447"/>
                    </a:lnTo>
                    <a:lnTo>
                      <a:pt x="166" y="455"/>
                    </a:lnTo>
                    <a:lnTo>
                      <a:pt x="188" y="461"/>
                    </a:lnTo>
                    <a:lnTo>
                      <a:pt x="211" y="464"/>
                    </a:lnTo>
                    <a:lnTo>
                      <a:pt x="234" y="465"/>
                    </a:lnTo>
                    <a:lnTo>
                      <a:pt x="258" y="464"/>
                    </a:lnTo>
                    <a:lnTo>
                      <a:pt x="280" y="461"/>
                    </a:lnTo>
                    <a:lnTo>
                      <a:pt x="302" y="455"/>
                    </a:lnTo>
                    <a:lnTo>
                      <a:pt x="324" y="447"/>
                    </a:lnTo>
                    <a:lnTo>
                      <a:pt x="344" y="438"/>
                    </a:lnTo>
                    <a:lnTo>
                      <a:pt x="363" y="426"/>
                    </a:lnTo>
                    <a:lnTo>
                      <a:pt x="381" y="413"/>
                    </a:lnTo>
                    <a:lnTo>
                      <a:pt x="397" y="398"/>
                    </a:lnTo>
                    <a:lnTo>
                      <a:pt x="412" y="381"/>
                    </a:lnTo>
                    <a:lnTo>
                      <a:pt x="425" y="364"/>
                    </a:lnTo>
                    <a:lnTo>
                      <a:pt x="437" y="345"/>
                    </a:lnTo>
                    <a:lnTo>
                      <a:pt x="447" y="324"/>
                    </a:lnTo>
                    <a:lnTo>
                      <a:pt x="454" y="303"/>
                    </a:lnTo>
                    <a:lnTo>
                      <a:pt x="460" y="281"/>
                    </a:lnTo>
                    <a:lnTo>
                      <a:pt x="463" y="258"/>
                    </a:lnTo>
                    <a:lnTo>
                      <a:pt x="465" y="235"/>
                    </a:lnTo>
                    <a:close/>
                  </a:path>
                </a:pathLst>
              </a:custGeom>
              <a:solidFill>
                <a:srgbClr val="FFA3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80" name="Freeform 1576"/>
              <p:cNvSpPr>
                <a:spLocks noEditPoints="1"/>
              </p:cNvSpPr>
              <p:nvPr/>
            </p:nvSpPr>
            <p:spPr bwMode="auto">
              <a:xfrm>
                <a:off x="667" y="1099"/>
                <a:ext cx="461" cy="460"/>
              </a:xfrm>
              <a:custGeom>
                <a:avLst/>
                <a:gdLst/>
                <a:ahLst/>
                <a:cxnLst>
                  <a:cxn ang="0">
                    <a:pos x="456" y="185"/>
                  </a:cxn>
                  <a:cxn ang="0">
                    <a:pos x="433" y="121"/>
                  </a:cxn>
                  <a:cxn ang="0">
                    <a:pos x="393" y="68"/>
                  </a:cxn>
                  <a:cxn ang="0">
                    <a:pos x="340" y="28"/>
                  </a:cxn>
                  <a:cxn ang="0">
                    <a:pos x="276" y="5"/>
                  </a:cxn>
                  <a:cxn ang="0">
                    <a:pos x="207" y="2"/>
                  </a:cxn>
                  <a:cxn ang="0">
                    <a:pos x="141" y="18"/>
                  </a:cxn>
                  <a:cxn ang="0">
                    <a:pos x="84" y="53"/>
                  </a:cxn>
                  <a:cxn ang="0">
                    <a:pos x="39" y="102"/>
                  </a:cxn>
                  <a:cxn ang="0">
                    <a:pos x="10" y="162"/>
                  </a:cxn>
                  <a:cxn ang="0">
                    <a:pos x="0" y="231"/>
                  </a:cxn>
                  <a:cxn ang="0">
                    <a:pos x="10" y="299"/>
                  </a:cxn>
                  <a:cxn ang="0">
                    <a:pos x="39" y="360"/>
                  </a:cxn>
                  <a:cxn ang="0">
                    <a:pos x="84" y="409"/>
                  </a:cxn>
                  <a:cxn ang="0">
                    <a:pos x="141" y="443"/>
                  </a:cxn>
                  <a:cxn ang="0">
                    <a:pos x="207" y="460"/>
                  </a:cxn>
                  <a:cxn ang="0">
                    <a:pos x="276" y="457"/>
                  </a:cxn>
                  <a:cxn ang="0">
                    <a:pos x="340" y="434"/>
                  </a:cxn>
                  <a:cxn ang="0">
                    <a:pos x="393" y="394"/>
                  </a:cxn>
                  <a:cxn ang="0">
                    <a:pos x="433" y="341"/>
                  </a:cxn>
                  <a:cxn ang="0">
                    <a:pos x="456" y="277"/>
                  </a:cxn>
                  <a:cxn ang="0">
                    <a:pos x="457" y="231"/>
                  </a:cxn>
                  <a:cxn ang="0">
                    <a:pos x="447" y="163"/>
                  </a:cxn>
                  <a:cxn ang="0">
                    <a:pos x="419" y="104"/>
                  </a:cxn>
                  <a:cxn ang="0">
                    <a:pos x="375" y="56"/>
                  </a:cxn>
                  <a:cxn ang="0">
                    <a:pos x="318" y="21"/>
                  </a:cxn>
                  <a:cxn ang="0">
                    <a:pos x="253" y="5"/>
                  </a:cxn>
                  <a:cxn ang="0">
                    <a:pos x="184" y="8"/>
                  </a:cxn>
                  <a:cxn ang="0">
                    <a:pos x="122" y="31"/>
                  </a:cxn>
                  <a:cxn ang="0">
                    <a:pos x="69" y="70"/>
                  </a:cxn>
                  <a:cxn ang="0">
                    <a:pos x="31" y="123"/>
                  </a:cxn>
                  <a:cxn ang="0">
                    <a:pos x="8" y="185"/>
                  </a:cxn>
                  <a:cxn ang="0">
                    <a:pos x="4" y="254"/>
                  </a:cxn>
                  <a:cxn ang="0">
                    <a:pos x="21" y="319"/>
                  </a:cxn>
                  <a:cxn ang="0">
                    <a:pos x="55" y="375"/>
                  </a:cxn>
                  <a:cxn ang="0">
                    <a:pos x="103" y="419"/>
                  </a:cxn>
                  <a:cxn ang="0">
                    <a:pos x="163" y="448"/>
                  </a:cxn>
                  <a:cxn ang="0">
                    <a:pos x="230" y="458"/>
                  </a:cxn>
                  <a:cxn ang="0">
                    <a:pos x="298" y="448"/>
                  </a:cxn>
                  <a:cxn ang="0">
                    <a:pos x="357" y="419"/>
                  </a:cxn>
                  <a:cxn ang="0">
                    <a:pos x="405" y="375"/>
                  </a:cxn>
                  <a:cxn ang="0">
                    <a:pos x="439" y="319"/>
                  </a:cxn>
                  <a:cxn ang="0">
                    <a:pos x="456" y="254"/>
                  </a:cxn>
                </a:cxnLst>
                <a:rect l="0" t="0" r="r" b="b"/>
                <a:pathLst>
                  <a:path w="461" h="461">
                    <a:moveTo>
                      <a:pt x="461" y="231"/>
                    </a:moveTo>
                    <a:lnTo>
                      <a:pt x="459" y="207"/>
                    </a:lnTo>
                    <a:lnTo>
                      <a:pt x="456" y="185"/>
                    </a:lnTo>
                    <a:lnTo>
                      <a:pt x="450" y="162"/>
                    </a:lnTo>
                    <a:lnTo>
                      <a:pt x="443" y="141"/>
                    </a:lnTo>
                    <a:lnTo>
                      <a:pt x="433" y="121"/>
                    </a:lnTo>
                    <a:lnTo>
                      <a:pt x="421" y="102"/>
                    </a:lnTo>
                    <a:lnTo>
                      <a:pt x="408" y="84"/>
                    </a:lnTo>
                    <a:lnTo>
                      <a:pt x="393" y="68"/>
                    </a:lnTo>
                    <a:lnTo>
                      <a:pt x="377" y="53"/>
                    </a:lnTo>
                    <a:lnTo>
                      <a:pt x="359" y="39"/>
                    </a:lnTo>
                    <a:lnTo>
                      <a:pt x="340" y="28"/>
                    </a:lnTo>
                    <a:lnTo>
                      <a:pt x="320" y="18"/>
                    </a:lnTo>
                    <a:lnTo>
                      <a:pt x="298" y="10"/>
                    </a:lnTo>
                    <a:lnTo>
                      <a:pt x="276" y="5"/>
                    </a:lnTo>
                    <a:lnTo>
                      <a:pt x="254" y="2"/>
                    </a:lnTo>
                    <a:lnTo>
                      <a:pt x="230" y="0"/>
                    </a:lnTo>
                    <a:lnTo>
                      <a:pt x="207" y="2"/>
                    </a:lnTo>
                    <a:lnTo>
                      <a:pt x="184" y="5"/>
                    </a:lnTo>
                    <a:lnTo>
                      <a:pt x="162" y="10"/>
                    </a:lnTo>
                    <a:lnTo>
                      <a:pt x="141" y="18"/>
                    </a:lnTo>
                    <a:lnTo>
                      <a:pt x="120" y="28"/>
                    </a:lnTo>
                    <a:lnTo>
                      <a:pt x="101" y="39"/>
                    </a:lnTo>
                    <a:lnTo>
                      <a:pt x="84" y="53"/>
                    </a:lnTo>
                    <a:lnTo>
                      <a:pt x="67" y="68"/>
                    </a:lnTo>
                    <a:lnTo>
                      <a:pt x="52" y="84"/>
                    </a:lnTo>
                    <a:lnTo>
                      <a:pt x="39" y="102"/>
                    </a:lnTo>
                    <a:lnTo>
                      <a:pt x="27" y="121"/>
                    </a:lnTo>
                    <a:lnTo>
                      <a:pt x="18" y="141"/>
                    </a:lnTo>
                    <a:lnTo>
                      <a:pt x="10" y="162"/>
                    </a:lnTo>
                    <a:lnTo>
                      <a:pt x="4" y="185"/>
                    </a:lnTo>
                    <a:lnTo>
                      <a:pt x="1" y="207"/>
                    </a:lnTo>
                    <a:lnTo>
                      <a:pt x="0" y="231"/>
                    </a:lnTo>
                    <a:lnTo>
                      <a:pt x="1" y="254"/>
                    </a:lnTo>
                    <a:lnTo>
                      <a:pt x="4" y="277"/>
                    </a:lnTo>
                    <a:lnTo>
                      <a:pt x="10" y="299"/>
                    </a:lnTo>
                    <a:lnTo>
                      <a:pt x="18" y="320"/>
                    </a:lnTo>
                    <a:lnTo>
                      <a:pt x="27" y="341"/>
                    </a:lnTo>
                    <a:lnTo>
                      <a:pt x="39" y="360"/>
                    </a:lnTo>
                    <a:lnTo>
                      <a:pt x="52" y="377"/>
                    </a:lnTo>
                    <a:lnTo>
                      <a:pt x="67" y="394"/>
                    </a:lnTo>
                    <a:lnTo>
                      <a:pt x="84" y="409"/>
                    </a:lnTo>
                    <a:lnTo>
                      <a:pt x="101" y="422"/>
                    </a:lnTo>
                    <a:lnTo>
                      <a:pt x="120" y="434"/>
                    </a:lnTo>
                    <a:lnTo>
                      <a:pt x="141" y="443"/>
                    </a:lnTo>
                    <a:lnTo>
                      <a:pt x="162" y="451"/>
                    </a:lnTo>
                    <a:lnTo>
                      <a:pt x="184" y="457"/>
                    </a:lnTo>
                    <a:lnTo>
                      <a:pt x="207" y="460"/>
                    </a:lnTo>
                    <a:lnTo>
                      <a:pt x="230" y="461"/>
                    </a:lnTo>
                    <a:lnTo>
                      <a:pt x="254" y="460"/>
                    </a:lnTo>
                    <a:lnTo>
                      <a:pt x="276" y="457"/>
                    </a:lnTo>
                    <a:lnTo>
                      <a:pt x="298" y="451"/>
                    </a:lnTo>
                    <a:lnTo>
                      <a:pt x="320" y="443"/>
                    </a:lnTo>
                    <a:lnTo>
                      <a:pt x="340" y="434"/>
                    </a:lnTo>
                    <a:lnTo>
                      <a:pt x="359" y="422"/>
                    </a:lnTo>
                    <a:lnTo>
                      <a:pt x="377" y="409"/>
                    </a:lnTo>
                    <a:lnTo>
                      <a:pt x="393" y="394"/>
                    </a:lnTo>
                    <a:lnTo>
                      <a:pt x="408" y="377"/>
                    </a:lnTo>
                    <a:lnTo>
                      <a:pt x="421" y="360"/>
                    </a:lnTo>
                    <a:lnTo>
                      <a:pt x="433" y="341"/>
                    </a:lnTo>
                    <a:lnTo>
                      <a:pt x="443" y="320"/>
                    </a:lnTo>
                    <a:lnTo>
                      <a:pt x="450" y="299"/>
                    </a:lnTo>
                    <a:lnTo>
                      <a:pt x="456" y="277"/>
                    </a:lnTo>
                    <a:lnTo>
                      <a:pt x="459" y="254"/>
                    </a:lnTo>
                    <a:lnTo>
                      <a:pt x="461" y="231"/>
                    </a:lnTo>
                    <a:close/>
                    <a:moveTo>
                      <a:pt x="457" y="231"/>
                    </a:moveTo>
                    <a:lnTo>
                      <a:pt x="456" y="208"/>
                    </a:lnTo>
                    <a:lnTo>
                      <a:pt x="453" y="185"/>
                    </a:lnTo>
                    <a:lnTo>
                      <a:pt x="447" y="163"/>
                    </a:lnTo>
                    <a:lnTo>
                      <a:pt x="439" y="142"/>
                    </a:lnTo>
                    <a:lnTo>
                      <a:pt x="430" y="123"/>
                    </a:lnTo>
                    <a:lnTo>
                      <a:pt x="419" y="104"/>
                    </a:lnTo>
                    <a:lnTo>
                      <a:pt x="405" y="86"/>
                    </a:lnTo>
                    <a:lnTo>
                      <a:pt x="391" y="70"/>
                    </a:lnTo>
                    <a:lnTo>
                      <a:pt x="375" y="56"/>
                    </a:lnTo>
                    <a:lnTo>
                      <a:pt x="357" y="42"/>
                    </a:lnTo>
                    <a:lnTo>
                      <a:pt x="338" y="31"/>
                    </a:lnTo>
                    <a:lnTo>
                      <a:pt x="318" y="21"/>
                    </a:lnTo>
                    <a:lnTo>
                      <a:pt x="298" y="14"/>
                    </a:lnTo>
                    <a:lnTo>
                      <a:pt x="276" y="8"/>
                    </a:lnTo>
                    <a:lnTo>
                      <a:pt x="253" y="5"/>
                    </a:lnTo>
                    <a:lnTo>
                      <a:pt x="230" y="3"/>
                    </a:lnTo>
                    <a:lnTo>
                      <a:pt x="207" y="5"/>
                    </a:lnTo>
                    <a:lnTo>
                      <a:pt x="184" y="8"/>
                    </a:lnTo>
                    <a:lnTo>
                      <a:pt x="163" y="14"/>
                    </a:lnTo>
                    <a:lnTo>
                      <a:pt x="142" y="21"/>
                    </a:lnTo>
                    <a:lnTo>
                      <a:pt x="122" y="31"/>
                    </a:lnTo>
                    <a:lnTo>
                      <a:pt x="103" y="42"/>
                    </a:lnTo>
                    <a:lnTo>
                      <a:pt x="86" y="56"/>
                    </a:lnTo>
                    <a:lnTo>
                      <a:pt x="69" y="70"/>
                    </a:lnTo>
                    <a:lnTo>
                      <a:pt x="55" y="86"/>
                    </a:lnTo>
                    <a:lnTo>
                      <a:pt x="42" y="104"/>
                    </a:lnTo>
                    <a:lnTo>
                      <a:pt x="31" y="123"/>
                    </a:lnTo>
                    <a:lnTo>
                      <a:pt x="21" y="142"/>
                    </a:lnTo>
                    <a:lnTo>
                      <a:pt x="13" y="163"/>
                    </a:lnTo>
                    <a:lnTo>
                      <a:pt x="8" y="185"/>
                    </a:lnTo>
                    <a:lnTo>
                      <a:pt x="4" y="208"/>
                    </a:lnTo>
                    <a:lnTo>
                      <a:pt x="3" y="231"/>
                    </a:lnTo>
                    <a:lnTo>
                      <a:pt x="4" y="254"/>
                    </a:lnTo>
                    <a:lnTo>
                      <a:pt x="8" y="277"/>
                    </a:lnTo>
                    <a:lnTo>
                      <a:pt x="13" y="298"/>
                    </a:lnTo>
                    <a:lnTo>
                      <a:pt x="21" y="319"/>
                    </a:lnTo>
                    <a:lnTo>
                      <a:pt x="31" y="339"/>
                    </a:lnTo>
                    <a:lnTo>
                      <a:pt x="42" y="358"/>
                    </a:lnTo>
                    <a:lnTo>
                      <a:pt x="55" y="375"/>
                    </a:lnTo>
                    <a:lnTo>
                      <a:pt x="69" y="392"/>
                    </a:lnTo>
                    <a:lnTo>
                      <a:pt x="86" y="406"/>
                    </a:lnTo>
                    <a:lnTo>
                      <a:pt x="103" y="419"/>
                    </a:lnTo>
                    <a:lnTo>
                      <a:pt x="122" y="430"/>
                    </a:lnTo>
                    <a:lnTo>
                      <a:pt x="142" y="440"/>
                    </a:lnTo>
                    <a:lnTo>
                      <a:pt x="163" y="448"/>
                    </a:lnTo>
                    <a:lnTo>
                      <a:pt x="184" y="454"/>
                    </a:lnTo>
                    <a:lnTo>
                      <a:pt x="207" y="457"/>
                    </a:lnTo>
                    <a:lnTo>
                      <a:pt x="230" y="458"/>
                    </a:lnTo>
                    <a:lnTo>
                      <a:pt x="253" y="457"/>
                    </a:lnTo>
                    <a:lnTo>
                      <a:pt x="276" y="454"/>
                    </a:lnTo>
                    <a:lnTo>
                      <a:pt x="298" y="448"/>
                    </a:lnTo>
                    <a:lnTo>
                      <a:pt x="318" y="440"/>
                    </a:lnTo>
                    <a:lnTo>
                      <a:pt x="338" y="430"/>
                    </a:lnTo>
                    <a:lnTo>
                      <a:pt x="357" y="419"/>
                    </a:lnTo>
                    <a:lnTo>
                      <a:pt x="375" y="406"/>
                    </a:lnTo>
                    <a:lnTo>
                      <a:pt x="391" y="392"/>
                    </a:lnTo>
                    <a:lnTo>
                      <a:pt x="405" y="375"/>
                    </a:lnTo>
                    <a:lnTo>
                      <a:pt x="419" y="358"/>
                    </a:lnTo>
                    <a:lnTo>
                      <a:pt x="430" y="339"/>
                    </a:lnTo>
                    <a:lnTo>
                      <a:pt x="439" y="319"/>
                    </a:lnTo>
                    <a:lnTo>
                      <a:pt x="447" y="298"/>
                    </a:lnTo>
                    <a:lnTo>
                      <a:pt x="453" y="277"/>
                    </a:lnTo>
                    <a:lnTo>
                      <a:pt x="456" y="254"/>
                    </a:lnTo>
                    <a:lnTo>
                      <a:pt x="457" y="231"/>
                    </a:lnTo>
                    <a:close/>
                  </a:path>
                </a:pathLst>
              </a:custGeom>
              <a:solidFill>
                <a:srgbClr val="FFA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81" name="Freeform 1577"/>
              <p:cNvSpPr>
                <a:spLocks noEditPoints="1"/>
              </p:cNvSpPr>
              <p:nvPr/>
            </p:nvSpPr>
            <p:spPr bwMode="auto">
              <a:xfrm>
                <a:off x="669" y="1103"/>
                <a:ext cx="454" cy="454"/>
              </a:xfrm>
              <a:custGeom>
                <a:avLst/>
                <a:gdLst/>
                <a:ahLst/>
                <a:cxnLst>
                  <a:cxn ang="0">
                    <a:pos x="450" y="182"/>
                  </a:cxn>
                  <a:cxn ang="0">
                    <a:pos x="427" y="120"/>
                  </a:cxn>
                  <a:cxn ang="0">
                    <a:pos x="388" y="67"/>
                  </a:cxn>
                  <a:cxn ang="0">
                    <a:pos x="335" y="28"/>
                  </a:cxn>
                  <a:cxn ang="0">
                    <a:pos x="273" y="5"/>
                  </a:cxn>
                  <a:cxn ang="0">
                    <a:pos x="204" y="2"/>
                  </a:cxn>
                  <a:cxn ang="0">
                    <a:pos x="139" y="18"/>
                  </a:cxn>
                  <a:cxn ang="0">
                    <a:pos x="83" y="53"/>
                  </a:cxn>
                  <a:cxn ang="0">
                    <a:pos x="39" y="101"/>
                  </a:cxn>
                  <a:cxn ang="0">
                    <a:pos x="10" y="160"/>
                  </a:cxn>
                  <a:cxn ang="0">
                    <a:pos x="0" y="228"/>
                  </a:cxn>
                  <a:cxn ang="0">
                    <a:pos x="10" y="295"/>
                  </a:cxn>
                  <a:cxn ang="0">
                    <a:pos x="39" y="355"/>
                  </a:cxn>
                  <a:cxn ang="0">
                    <a:pos x="83" y="403"/>
                  </a:cxn>
                  <a:cxn ang="0">
                    <a:pos x="139" y="437"/>
                  </a:cxn>
                  <a:cxn ang="0">
                    <a:pos x="204" y="454"/>
                  </a:cxn>
                  <a:cxn ang="0">
                    <a:pos x="273" y="451"/>
                  </a:cxn>
                  <a:cxn ang="0">
                    <a:pos x="335" y="427"/>
                  </a:cxn>
                  <a:cxn ang="0">
                    <a:pos x="388" y="389"/>
                  </a:cxn>
                  <a:cxn ang="0">
                    <a:pos x="427" y="336"/>
                  </a:cxn>
                  <a:cxn ang="0">
                    <a:pos x="450" y="274"/>
                  </a:cxn>
                  <a:cxn ang="0">
                    <a:pos x="451" y="228"/>
                  </a:cxn>
                  <a:cxn ang="0">
                    <a:pos x="441" y="161"/>
                  </a:cxn>
                  <a:cxn ang="0">
                    <a:pos x="413" y="103"/>
                  </a:cxn>
                  <a:cxn ang="0">
                    <a:pos x="369" y="55"/>
                  </a:cxn>
                  <a:cxn ang="0">
                    <a:pos x="314" y="21"/>
                  </a:cxn>
                  <a:cxn ang="0">
                    <a:pos x="250" y="5"/>
                  </a:cxn>
                  <a:cxn ang="0">
                    <a:pos x="182" y="8"/>
                  </a:cxn>
                  <a:cxn ang="0">
                    <a:pos x="121" y="31"/>
                  </a:cxn>
                  <a:cxn ang="0">
                    <a:pos x="69" y="69"/>
                  </a:cxn>
                  <a:cxn ang="0">
                    <a:pos x="30" y="121"/>
                  </a:cxn>
                  <a:cxn ang="0">
                    <a:pos x="8" y="183"/>
                  </a:cxn>
                  <a:cxn ang="0">
                    <a:pos x="5" y="250"/>
                  </a:cxn>
                  <a:cxn ang="0">
                    <a:pos x="21" y="315"/>
                  </a:cxn>
                  <a:cxn ang="0">
                    <a:pos x="54" y="370"/>
                  </a:cxn>
                  <a:cxn ang="0">
                    <a:pos x="102" y="414"/>
                  </a:cxn>
                  <a:cxn ang="0">
                    <a:pos x="161" y="442"/>
                  </a:cxn>
                  <a:cxn ang="0">
                    <a:pos x="227" y="452"/>
                  </a:cxn>
                  <a:cxn ang="0">
                    <a:pos x="294" y="442"/>
                  </a:cxn>
                  <a:cxn ang="0">
                    <a:pos x="352" y="414"/>
                  </a:cxn>
                  <a:cxn ang="0">
                    <a:pos x="400" y="370"/>
                  </a:cxn>
                  <a:cxn ang="0">
                    <a:pos x="434" y="315"/>
                  </a:cxn>
                  <a:cxn ang="0">
                    <a:pos x="450" y="250"/>
                  </a:cxn>
                </a:cxnLst>
                <a:rect l="0" t="0" r="r" b="b"/>
                <a:pathLst>
                  <a:path w="454" h="455">
                    <a:moveTo>
                      <a:pt x="454" y="228"/>
                    </a:moveTo>
                    <a:lnTo>
                      <a:pt x="453" y="205"/>
                    </a:lnTo>
                    <a:lnTo>
                      <a:pt x="450" y="182"/>
                    </a:lnTo>
                    <a:lnTo>
                      <a:pt x="444" y="160"/>
                    </a:lnTo>
                    <a:lnTo>
                      <a:pt x="436" y="139"/>
                    </a:lnTo>
                    <a:lnTo>
                      <a:pt x="427" y="120"/>
                    </a:lnTo>
                    <a:lnTo>
                      <a:pt x="416" y="101"/>
                    </a:lnTo>
                    <a:lnTo>
                      <a:pt x="402" y="83"/>
                    </a:lnTo>
                    <a:lnTo>
                      <a:pt x="388" y="67"/>
                    </a:lnTo>
                    <a:lnTo>
                      <a:pt x="372" y="53"/>
                    </a:lnTo>
                    <a:lnTo>
                      <a:pt x="354" y="39"/>
                    </a:lnTo>
                    <a:lnTo>
                      <a:pt x="335" y="28"/>
                    </a:lnTo>
                    <a:lnTo>
                      <a:pt x="315" y="18"/>
                    </a:lnTo>
                    <a:lnTo>
                      <a:pt x="295" y="11"/>
                    </a:lnTo>
                    <a:lnTo>
                      <a:pt x="273" y="5"/>
                    </a:lnTo>
                    <a:lnTo>
                      <a:pt x="250" y="2"/>
                    </a:lnTo>
                    <a:lnTo>
                      <a:pt x="227" y="0"/>
                    </a:lnTo>
                    <a:lnTo>
                      <a:pt x="204" y="2"/>
                    </a:lnTo>
                    <a:lnTo>
                      <a:pt x="181" y="5"/>
                    </a:lnTo>
                    <a:lnTo>
                      <a:pt x="160" y="11"/>
                    </a:lnTo>
                    <a:lnTo>
                      <a:pt x="139" y="18"/>
                    </a:lnTo>
                    <a:lnTo>
                      <a:pt x="119" y="28"/>
                    </a:lnTo>
                    <a:lnTo>
                      <a:pt x="100" y="39"/>
                    </a:lnTo>
                    <a:lnTo>
                      <a:pt x="83" y="53"/>
                    </a:lnTo>
                    <a:lnTo>
                      <a:pt x="66" y="67"/>
                    </a:lnTo>
                    <a:lnTo>
                      <a:pt x="52" y="83"/>
                    </a:lnTo>
                    <a:lnTo>
                      <a:pt x="39" y="101"/>
                    </a:lnTo>
                    <a:lnTo>
                      <a:pt x="28" y="120"/>
                    </a:lnTo>
                    <a:lnTo>
                      <a:pt x="18" y="139"/>
                    </a:lnTo>
                    <a:lnTo>
                      <a:pt x="10" y="160"/>
                    </a:lnTo>
                    <a:lnTo>
                      <a:pt x="5" y="182"/>
                    </a:lnTo>
                    <a:lnTo>
                      <a:pt x="1" y="205"/>
                    </a:lnTo>
                    <a:lnTo>
                      <a:pt x="0" y="228"/>
                    </a:lnTo>
                    <a:lnTo>
                      <a:pt x="1" y="251"/>
                    </a:lnTo>
                    <a:lnTo>
                      <a:pt x="5" y="274"/>
                    </a:lnTo>
                    <a:lnTo>
                      <a:pt x="10" y="295"/>
                    </a:lnTo>
                    <a:lnTo>
                      <a:pt x="18" y="316"/>
                    </a:lnTo>
                    <a:lnTo>
                      <a:pt x="28" y="336"/>
                    </a:lnTo>
                    <a:lnTo>
                      <a:pt x="39" y="355"/>
                    </a:lnTo>
                    <a:lnTo>
                      <a:pt x="52" y="372"/>
                    </a:lnTo>
                    <a:lnTo>
                      <a:pt x="66" y="389"/>
                    </a:lnTo>
                    <a:lnTo>
                      <a:pt x="83" y="403"/>
                    </a:lnTo>
                    <a:lnTo>
                      <a:pt x="100" y="416"/>
                    </a:lnTo>
                    <a:lnTo>
                      <a:pt x="119" y="427"/>
                    </a:lnTo>
                    <a:lnTo>
                      <a:pt x="139" y="437"/>
                    </a:lnTo>
                    <a:lnTo>
                      <a:pt x="160" y="445"/>
                    </a:lnTo>
                    <a:lnTo>
                      <a:pt x="181" y="451"/>
                    </a:lnTo>
                    <a:lnTo>
                      <a:pt x="204" y="454"/>
                    </a:lnTo>
                    <a:lnTo>
                      <a:pt x="227" y="455"/>
                    </a:lnTo>
                    <a:lnTo>
                      <a:pt x="250" y="454"/>
                    </a:lnTo>
                    <a:lnTo>
                      <a:pt x="273" y="451"/>
                    </a:lnTo>
                    <a:lnTo>
                      <a:pt x="295" y="445"/>
                    </a:lnTo>
                    <a:lnTo>
                      <a:pt x="315" y="437"/>
                    </a:lnTo>
                    <a:lnTo>
                      <a:pt x="335" y="427"/>
                    </a:lnTo>
                    <a:lnTo>
                      <a:pt x="354" y="416"/>
                    </a:lnTo>
                    <a:lnTo>
                      <a:pt x="372" y="403"/>
                    </a:lnTo>
                    <a:lnTo>
                      <a:pt x="388" y="389"/>
                    </a:lnTo>
                    <a:lnTo>
                      <a:pt x="402" y="372"/>
                    </a:lnTo>
                    <a:lnTo>
                      <a:pt x="416" y="355"/>
                    </a:lnTo>
                    <a:lnTo>
                      <a:pt x="427" y="336"/>
                    </a:lnTo>
                    <a:lnTo>
                      <a:pt x="436" y="316"/>
                    </a:lnTo>
                    <a:lnTo>
                      <a:pt x="444" y="295"/>
                    </a:lnTo>
                    <a:lnTo>
                      <a:pt x="450" y="274"/>
                    </a:lnTo>
                    <a:lnTo>
                      <a:pt x="453" y="251"/>
                    </a:lnTo>
                    <a:lnTo>
                      <a:pt x="454" y="228"/>
                    </a:lnTo>
                    <a:close/>
                    <a:moveTo>
                      <a:pt x="451" y="228"/>
                    </a:moveTo>
                    <a:lnTo>
                      <a:pt x="450" y="205"/>
                    </a:lnTo>
                    <a:lnTo>
                      <a:pt x="446" y="183"/>
                    </a:lnTo>
                    <a:lnTo>
                      <a:pt x="441" y="161"/>
                    </a:lnTo>
                    <a:lnTo>
                      <a:pt x="434" y="141"/>
                    </a:lnTo>
                    <a:lnTo>
                      <a:pt x="424" y="121"/>
                    </a:lnTo>
                    <a:lnTo>
                      <a:pt x="413" y="103"/>
                    </a:lnTo>
                    <a:lnTo>
                      <a:pt x="400" y="85"/>
                    </a:lnTo>
                    <a:lnTo>
                      <a:pt x="386" y="69"/>
                    </a:lnTo>
                    <a:lnTo>
                      <a:pt x="369" y="55"/>
                    </a:lnTo>
                    <a:lnTo>
                      <a:pt x="352" y="42"/>
                    </a:lnTo>
                    <a:lnTo>
                      <a:pt x="334" y="31"/>
                    </a:lnTo>
                    <a:lnTo>
                      <a:pt x="314" y="21"/>
                    </a:lnTo>
                    <a:lnTo>
                      <a:pt x="294" y="14"/>
                    </a:lnTo>
                    <a:lnTo>
                      <a:pt x="272" y="8"/>
                    </a:lnTo>
                    <a:lnTo>
                      <a:pt x="250" y="5"/>
                    </a:lnTo>
                    <a:lnTo>
                      <a:pt x="227" y="4"/>
                    </a:lnTo>
                    <a:lnTo>
                      <a:pt x="205" y="5"/>
                    </a:lnTo>
                    <a:lnTo>
                      <a:pt x="182" y="8"/>
                    </a:lnTo>
                    <a:lnTo>
                      <a:pt x="161" y="14"/>
                    </a:lnTo>
                    <a:lnTo>
                      <a:pt x="140" y="21"/>
                    </a:lnTo>
                    <a:lnTo>
                      <a:pt x="121" y="31"/>
                    </a:lnTo>
                    <a:lnTo>
                      <a:pt x="102" y="42"/>
                    </a:lnTo>
                    <a:lnTo>
                      <a:pt x="85" y="55"/>
                    </a:lnTo>
                    <a:lnTo>
                      <a:pt x="69" y="69"/>
                    </a:lnTo>
                    <a:lnTo>
                      <a:pt x="54" y="85"/>
                    </a:lnTo>
                    <a:lnTo>
                      <a:pt x="42" y="103"/>
                    </a:lnTo>
                    <a:lnTo>
                      <a:pt x="30" y="121"/>
                    </a:lnTo>
                    <a:lnTo>
                      <a:pt x="21" y="141"/>
                    </a:lnTo>
                    <a:lnTo>
                      <a:pt x="13" y="161"/>
                    </a:lnTo>
                    <a:lnTo>
                      <a:pt x="8" y="183"/>
                    </a:lnTo>
                    <a:lnTo>
                      <a:pt x="5" y="205"/>
                    </a:lnTo>
                    <a:lnTo>
                      <a:pt x="3" y="228"/>
                    </a:lnTo>
                    <a:lnTo>
                      <a:pt x="5" y="250"/>
                    </a:lnTo>
                    <a:lnTo>
                      <a:pt x="8" y="273"/>
                    </a:lnTo>
                    <a:lnTo>
                      <a:pt x="13" y="294"/>
                    </a:lnTo>
                    <a:lnTo>
                      <a:pt x="21" y="315"/>
                    </a:lnTo>
                    <a:lnTo>
                      <a:pt x="30" y="335"/>
                    </a:lnTo>
                    <a:lnTo>
                      <a:pt x="42" y="353"/>
                    </a:lnTo>
                    <a:lnTo>
                      <a:pt x="54" y="370"/>
                    </a:lnTo>
                    <a:lnTo>
                      <a:pt x="69" y="386"/>
                    </a:lnTo>
                    <a:lnTo>
                      <a:pt x="85" y="401"/>
                    </a:lnTo>
                    <a:lnTo>
                      <a:pt x="102" y="414"/>
                    </a:lnTo>
                    <a:lnTo>
                      <a:pt x="121" y="425"/>
                    </a:lnTo>
                    <a:lnTo>
                      <a:pt x="140" y="434"/>
                    </a:lnTo>
                    <a:lnTo>
                      <a:pt x="161" y="442"/>
                    </a:lnTo>
                    <a:lnTo>
                      <a:pt x="182" y="447"/>
                    </a:lnTo>
                    <a:lnTo>
                      <a:pt x="205" y="451"/>
                    </a:lnTo>
                    <a:lnTo>
                      <a:pt x="227" y="452"/>
                    </a:lnTo>
                    <a:lnTo>
                      <a:pt x="250" y="451"/>
                    </a:lnTo>
                    <a:lnTo>
                      <a:pt x="272" y="447"/>
                    </a:lnTo>
                    <a:lnTo>
                      <a:pt x="294" y="442"/>
                    </a:lnTo>
                    <a:lnTo>
                      <a:pt x="314" y="434"/>
                    </a:lnTo>
                    <a:lnTo>
                      <a:pt x="334" y="425"/>
                    </a:lnTo>
                    <a:lnTo>
                      <a:pt x="352" y="414"/>
                    </a:lnTo>
                    <a:lnTo>
                      <a:pt x="369" y="401"/>
                    </a:lnTo>
                    <a:lnTo>
                      <a:pt x="386" y="386"/>
                    </a:lnTo>
                    <a:lnTo>
                      <a:pt x="400" y="370"/>
                    </a:lnTo>
                    <a:lnTo>
                      <a:pt x="413" y="353"/>
                    </a:lnTo>
                    <a:lnTo>
                      <a:pt x="424" y="335"/>
                    </a:lnTo>
                    <a:lnTo>
                      <a:pt x="434" y="315"/>
                    </a:lnTo>
                    <a:lnTo>
                      <a:pt x="441" y="294"/>
                    </a:lnTo>
                    <a:lnTo>
                      <a:pt x="446" y="273"/>
                    </a:lnTo>
                    <a:lnTo>
                      <a:pt x="450" y="250"/>
                    </a:lnTo>
                    <a:lnTo>
                      <a:pt x="451" y="228"/>
                    </a:lnTo>
                    <a:close/>
                  </a:path>
                </a:pathLst>
              </a:custGeom>
              <a:solidFill>
                <a:srgbClr val="FFA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82" name="Freeform 1578"/>
              <p:cNvSpPr>
                <a:spLocks noEditPoints="1"/>
              </p:cNvSpPr>
              <p:nvPr/>
            </p:nvSpPr>
            <p:spPr bwMode="auto">
              <a:xfrm>
                <a:off x="671" y="1107"/>
                <a:ext cx="452" cy="446"/>
              </a:xfrm>
              <a:custGeom>
                <a:avLst/>
                <a:gdLst/>
                <a:ahLst/>
                <a:cxnLst>
                  <a:cxn ang="0">
                    <a:pos x="443" y="179"/>
                  </a:cxn>
                  <a:cxn ang="0">
                    <a:pos x="421" y="117"/>
                  </a:cxn>
                  <a:cxn ang="0">
                    <a:pos x="383" y="65"/>
                  </a:cxn>
                  <a:cxn ang="0">
                    <a:pos x="331" y="27"/>
                  </a:cxn>
                  <a:cxn ang="0">
                    <a:pos x="269" y="4"/>
                  </a:cxn>
                  <a:cxn ang="0">
                    <a:pos x="202" y="1"/>
                  </a:cxn>
                  <a:cxn ang="0">
                    <a:pos x="137" y="17"/>
                  </a:cxn>
                  <a:cxn ang="0">
                    <a:pos x="82" y="51"/>
                  </a:cxn>
                  <a:cxn ang="0">
                    <a:pos x="39" y="99"/>
                  </a:cxn>
                  <a:cxn ang="0">
                    <a:pos x="10" y="157"/>
                  </a:cxn>
                  <a:cxn ang="0">
                    <a:pos x="0" y="224"/>
                  </a:cxn>
                  <a:cxn ang="0">
                    <a:pos x="10" y="290"/>
                  </a:cxn>
                  <a:cxn ang="0">
                    <a:pos x="39" y="349"/>
                  </a:cxn>
                  <a:cxn ang="0">
                    <a:pos x="82" y="397"/>
                  </a:cxn>
                  <a:cxn ang="0">
                    <a:pos x="137" y="430"/>
                  </a:cxn>
                  <a:cxn ang="0">
                    <a:pos x="202" y="447"/>
                  </a:cxn>
                  <a:cxn ang="0">
                    <a:pos x="269" y="443"/>
                  </a:cxn>
                  <a:cxn ang="0">
                    <a:pos x="331" y="421"/>
                  </a:cxn>
                  <a:cxn ang="0">
                    <a:pos x="383" y="382"/>
                  </a:cxn>
                  <a:cxn ang="0">
                    <a:pos x="421" y="331"/>
                  </a:cxn>
                  <a:cxn ang="0">
                    <a:pos x="443" y="269"/>
                  </a:cxn>
                  <a:cxn ang="0">
                    <a:pos x="445" y="224"/>
                  </a:cxn>
                  <a:cxn ang="0">
                    <a:pos x="435" y="158"/>
                  </a:cxn>
                  <a:cxn ang="0">
                    <a:pos x="407" y="100"/>
                  </a:cxn>
                  <a:cxn ang="0">
                    <a:pos x="365" y="53"/>
                  </a:cxn>
                  <a:cxn ang="0">
                    <a:pos x="310" y="20"/>
                  </a:cxn>
                  <a:cxn ang="0">
                    <a:pos x="247" y="4"/>
                  </a:cxn>
                  <a:cxn ang="0">
                    <a:pos x="180" y="7"/>
                  </a:cxn>
                  <a:cxn ang="0">
                    <a:pos x="119" y="30"/>
                  </a:cxn>
                  <a:cxn ang="0">
                    <a:pos x="68" y="68"/>
                  </a:cxn>
                  <a:cxn ang="0">
                    <a:pos x="30" y="119"/>
                  </a:cxn>
                  <a:cxn ang="0">
                    <a:pos x="8" y="179"/>
                  </a:cxn>
                  <a:cxn ang="0">
                    <a:pos x="4" y="246"/>
                  </a:cxn>
                  <a:cxn ang="0">
                    <a:pos x="21" y="310"/>
                  </a:cxn>
                  <a:cxn ang="0">
                    <a:pos x="54" y="364"/>
                  </a:cxn>
                  <a:cxn ang="0">
                    <a:pos x="101" y="407"/>
                  </a:cxn>
                  <a:cxn ang="0">
                    <a:pos x="159" y="435"/>
                  </a:cxn>
                  <a:cxn ang="0">
                    <a:pos x="224" y="445"/>
                  </a:cxn>
                  <a:cxn ang="0">
                    <a:pos x="290" y="435"/>
                  </a:cxn>
                  <a:cxn ang="0">
                    <a:pos x="347" y="407"/>
                  </a:cxn>
                  <a:cxn ang="0">
                    <a:pos x="395" y="364"/>
                  </a:cxn>
                  <a:cxn ang="0">
                    <a:pos x="427" y="310"/>
                  </a:cxn>
                  <a:cxn ang="0">
                    <a:pos x="444" y="246"/>
                  </a:cxn>
                </a:cxnLst>
                <a:rect l="0" t="0" r="r" b="b"/>
                <a:pathLst>
                  <a:path w="448" h="448">
                    <a:moveTo>
                      <a:pt x="448" y="224"/>
                    </a:moveTo>
                    <a:lnTo>
                      <a:pt x="447" y="201"/>
                    </a:lnTo>
                    <a:lnTo>
                      <a:pt x="443" y="179"/>
                    </a:lnTo>
                    <a:lnTo>
                      <a:pt x="438" y="157"/>
                    </a:lnTo>
                    <a:lnTo>
                      <a:pt x="431" y="137"/>
                    </a:lnTo>
                    <a:lnTo>
                      <a:pt x="421" y="117"/>
                    </a:lnTo>
                    <a:lnTo>
                      <a:pt x="410" y="99"/>
                    </a:lnTo>
                    <a:lnTo>
                      <a:pt x="397" y="81"/>
                    </a:lnTo>
                    <a:lnTo>
                      <a:pt x="383" y="65"/>
                    </a:lnTo>
                    <a:lnTo>
                      <a:pt x="366" y="51"/>
                    </a:lnTo>
                    <a:lnTo>
                      <a:pt x="349" y="38"/>
                    </a:lnTo>
                    <a:lnTo>
                      <a:pt x="331" y="27"/>
                    </a:lnTo>
                    <a:lnTo>
                      <a:pt x="311" y="17"/>
                    </a:lnTo>
                    <a:lnTo>
                      <a:pt x="291" y="10"/>
                    </a:lnTo>
                    <a:lnTo>
                      <a:pt x="269" y="4"/>
                    </a:lnTo>
                    <a:lnTo>
                      <a:pt x="247" y="1"/>
                    </a:lnTo>
                    <a:lnTo>
                      <a:pt x="224" y="0"/>
                    </a:lnTo>
                    <a:lnTo>
                      <a:pt x="202" y="1"/>
                    </a:lnTo>
                    <a:lnTo>
                      <a:pt x="179" y="4"/>
                    </a:lnTo>
                    <a:lnTo>
                      <a:pt x="158" y="10"/>
                    </a:lnTo>
                    <a:lnTo>
                      <a:pt x="137" y="17"/>
                    </a:lnTo>
                    <a:lnTo>
                      <a:pt x="118" y="27"/>
                    </a:lnTo>
                    <a:lnTo>
                      <a:pt x="99" y="38"/>
                    </a:lnTo>
                    <a:lnTo>
                      <a:pt x="82" y="51"/>
                    </a:lnTo>
                    <a:lnTo>
                      <a:pt x="66" y="65"/>
                    </a:lnTo>
                    <a:lnTo>
                      <a:pt x="51" y="81"/>
                    </a:lnTo>
                    <a:lnTo>
                      <a:pt x="39" y="99"/>
                    </a:lnTo>
                    <a:lnTo>
                      <a:pt x="27" y="117"/>
                    </a:lnTo>
                    <a:lnTo>
                      <a:pt x="18" y="137"/>
                    </a:lnTo>
                    <a:lnTo>
                      <a:pt x="10" y="157"/>
                    </a:lnTo>
                    <a:lnTo>
                      <a:pt x="5" y="179"/>
                    </a:lnTo>
                    <a:lnTo>
                      <a:pt x="2" y="201"/>
                    </a:lnTo>
                    <a:lnTo>
                      <a:pt x="0" y="224"/>
                    </a:lnTo>
                    <a:lnTo>
                      <a:pt x="2" y="246"/>
                    </a:lnTo>
                    <a:lnTo>
                      <a:pt x="5" y="269"/>
                    </a:lnTo>
                    <a:lnTo>
                      <a:pt x="10" y="290"/>
                    </a:lnTo>
                    <a:lnTo>
                      <a:pt x="18" y="311"/>
                    </a:lnTo>
                    <a:lnTo>
                      <a:pt x="27" y="331"/>
                    </a:lnTo>
                    <a:lnTo>
                      <a:pt x="39" y="349"/>
                    </a:lnTo>
                    <a:lnTo>
                      <a:pt x="51" y="366"/>
                    </a:lnTo>
                    <a:lnTo>
                      <a:pt x="66" y="382"/>
                    </a:lnTo>
                    <a:lnTo>
                      <a:pt x="82" y="397"/>
                    </a:lnTo>
                    <a:lnTo>
                      <a:pt x="99" y="410"/>
                    </a:lnTo>
                    <a:lnTo>
                      <a:pt x="118" y="421"/>
                    </a:lnTo>
                    <a:lnTo>
                      <a:pt x="137" y="430"/>
                    </a:lnTo>
                    <a:lnTo>
                      <a:pt x="158" y="438"/>
                    </a:lnTo>
                    <a:lnTo>
                      <a:pt x="179" y="443"/>
                    </a:lnTo>
                    <a:lnTo>
                      <a:pt x="202" y="447"/>
                    </a:lnTo>
                    <a:lnTo>
                      <a:pt x="224" y="448"/>
                    </a:lnTo>
                    <a:lnTo>
                      <a:pt x="247" y="447"/>
                    </a:lnTo>
                    <a:lnTo>
                      <a:pt x="269" y="443"/>
                    </a:lnTo>
                    <a:lnTo>
                      <a:pt x="291" y="438"/>
                    </a:lnTo>
                    <a:lnTo>
                      <a:pt x="311" y="430"/>
                    </a:lnTo>
                    <a:lnTo>
                      <a:pt x="331" y="421"/>
                    </a:lnTo>
                    <a:lnTo>
                      <a:pt x="349" y="410"/>
                    </a:lnTo>
                    <a:lnTo>
                      <a:pt x="366" y="397"/>
                    </a:lnTo>
                    <a:lnTo>
                      <a:pt x="383" y="382"/>
                    </a:lnTo>
                    <a:lnTo>
                      <a:pt x="397" y="366"/>
                    </a:lnTo>
                    <a:lnTo>
                      <a:pt x="410" y="349"/>
                    </a:lnTo>
                    <a:lnTo>
                      <a:pt x="421" y="331"/>
                    </a:lnTo>
                    <a:lnTo>
                      <a:pt x="431" y="311"/>
                    </a:lnTo>
                    <a:lnTo>
                      <a:pt x="438" y="290"/>
                    </a:lnTo>
                    <a:lnTo>
                      <a:pt x="443" y="269"/>
                    </a:lnTo>
                    <a:lnTo>
                      <a:pt x="447" y="246"/>
                    </a:lnTo>
                    <a:lnTo>
                      <a:pt x="448" y="224"/>
                    </a:lnTo>
                    <a:close/>
                    <a:moveTo>
                      <a:pt x="445" y="224"/>
                    </a:moveTo>
                    <a:lnTo>
                      <a:pt x="444" y="201"/>
                    </a:lnTo>
                    <a:lnTo>
                      <a:pt x="440" y="179"/>
                    </a:lnTo>
                    <a:lnTo>
                      <a:pt x="435" y="158"/>
                    </a:lnTo>
                    <a:lnTo>
                      <a:pt x="427" y="138"/>
                    </a:lnTo>
                    <a:lnTo>
                      <a:pt x="418" y="119"/>
                    </a:lnTo>
                    <a:lnTo>
                      <a:pt x="407" y="100"/>
                    </a:lnTo>
                    <a:lnTo>
                      <a:pt x="395" y="83"/>
                    </a:lnTo>
                    <a:lnTo>
                      <a:pt x="380" y="68"/>
                    </a:lnTo>
                    <a:lnTo>
                      <a:pt x="365" y="53"/>
                    </a:lnTo>
                    <a:lnTo>
                      <a:pt x="347" y="41"/>
                    </a:lnTo>
                    <a:lnTo>
                      <a:pt x="329" y="30"/>
                    </a:lnTo>
                    <a:lnTo>
                      <a:pt x="310" y="20"/>
                    </a:lnTo>
                    <a:lnTo>
                      <a:pt x="290" y="13"/>
                    </a:lnTo>
                    <a:lnTo>
                      <a:pt x="268" y="7"/>
                    </a:lnTo>
                    <a:lnTo>
                      <a:pt x="247" y="4"/>
                    </a:lnTo>
                    <a:lnTo>
                      <a:pt x="224" y="3"/>
                    </a:lnTo>
                    <a:lnTo>
                      <a:pt x="202" y="4"/>
                    </a:lnTo>
                    <a:lnTo>
                      <a:pt x="180" y="7"/>
                    </a:lnTo>
                    <a:lnTo>
                      <a:pt x="159" y="13"/>
                    </a:lnTo>
                    <a:lnTo>
                      <a:pt x="138" y="20"/>
                    </a:lnTo>
                    <a:lnTo>
                      <a:pt x="119" y="30"/>
                    </a:lnTo>
                    <a:lnTo>
                      <a:pt x="101" y="41"/>
                    </a:lnTo>
                    <a:lnTo>
                      <a:pt x="84" y="53"/>
                    </a:lnTo>
                    <a:lnTo>
                      <a:pt x="68" y="68"/>
                    </a:lnTo>
                    <a:lnTo>
                      <a:pt x="54" y="83"/>
                    </a:lnTo>
                    <a:lnTo>
                      <a:pt x="41" y="100"/>
                    </a:lnTo>
                    <a:lnTo>
                      <a:pt x="30" y="119"/>
                    </a:lnTo>
                    <a:lnTo>
                      <a:pt x="21" y="138"/>
                    </a:lnTo>
                    <a:lnTo>
                      <a:pt x="14" y="158"/>
                    </a:lnTo>
                    <a:lnTo>
                      <a:pt x="8" y="179"/>
                    </a:lnTo>
                    <a:lnTo>
                      <a:pt x="4" y="201"/>
                    </a:lnTo>
                    <a:lnTo>
                      <a:pt x="3" y="224"/>
                    </a:lnTo>
                    <a:lnTo>
                      <a:pt x="4" y="246"/>
                    </a:lnTo>
                    <a:lnTo>
                      <a:pt x="8" y="268"/>
                    </a:lnTo>
                    <a:lnTo>
                      <a:pt x="14" y="289"/>
                    </a:lnTo>
                    <a:lnTo>
                      <a:pt x="21" y="310"/>
                    </a:lnTo>
                    <a:lnTo>
                      <a:pt x="30" y="329"/>
                    </a:lnTo>
                    <a:lnTo>
                      <a:pt x="41" y="347"/>
                    </a:lnTo>
                    <a:lnTo>
                      <a:pt x="54" y="364"/>
                    </a:lnTo>
                    <a:lnTo>
                      <a:pt x="68" y="380"/>
                    </a:lnTo>
                    <a:lnTo>
                      <a:pt x="84" y="394"/>
                    </a:lnTo>
                    <a:lnTo>
                      <a:pt x="101" y="407"/>
                    </a:lnTo>
                    <a:lnTo>
                      <a:pt x="119" y="418"/>
                    </a:lnTo>
                    <a:lnTo>
                      <a:pt x="138" y="427"/>
                    </a:lnTo>
                    <a:lnTo>
                      <a:pt x="159" y="435"/>
                    </a:lnTo>
                    <a:lnTo>
                      <a:pt x="180" y="440"/>
                    </a:lnTo>
                    <a:lnTo>
                      <a:pt x="202" y="444"/>
                    </a:lnTo>
                    <a:lnTo>
                      <a:pt x="224" y="445"/>
                    </a:lnTo>
                    <a:lnTo>
                      <a:pt x="247" y="444"/>
                    </a:lnTo>
                    <a:lnTo>
                      <a:pt x="268" y="440"/>
                    </a:lnTo>
                    <a:lnTo>
                      <a:pt x="290" y="435"/>
                    </a:lnTo>
                    <a:lnTo>
                      <a:pt x="310" y="427"/>
                    </a:lnTo>
                    <a:lnTo>
                      <a:pt x="329" y="418"/>
                    </a:lnTo>
                    <a:lnTo>
                      <a:pt x="347" y="407"/>
                    </a:lnTo>
                    <a:lnTo>
                      <a:pt x="365" y="394"/>
                    </a:lnTo>
                    <a:lnTo>
                      <a:pt x="380" y="380"/>
                    </a:lnTo>
                    <a:lnTo>
                      <a:pt x="395" y="364"/>
                    </a:lnTo>
                    <a:lnTo>
                      <a:pt x="407" y="347"/>
                    </a:lnTo>
                    <a:lnTo>
                      <a:pt x="418" y="329"/>
                    </a:lnTo>
                    <a:lnTo>
                      <a:pt x="427" y="310"/>
                    </a:lnTo>
                    <a:lnTo>
                      <a:pt x="435" y="289"/>
                    </a:lnTo>
                    <a:lnTo>
                      <a:pt x="440" y="268"/>
                    </a:lnTo>
                    <a:lnTo>
                      <a:pt x="444" y="246"/>
                    </a:lnTo>
                    <a:lnTo>
                      <a:pt x="445" y="224"/>
                    </a:lnTo>
                    <a:close/>
                  </a:path>
                </a:pathLst>
              </a:custGeom>
              <a:solidFill>
                <a:srgbClr val="FFA7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83" name="Freeform 1579"/>
              <p:cNvSpPr>
                <a:spLocks noEditPoints="1"/>
              </p:cNvSpPr>
              <p:nvPr/>
            </p:nvSpPr>
            <p:spPr bwMode="auto">
              <a:xfrm>
                <a:off x="674" y="1109"/>
                <a:ext cx="442" cy="442"/>
              </a:xfrm>
              <a:custGeom>
                <a:avLst/>
                <a:gdLst/>
                <a:ahLst/>
                <a:cxnLst>
                  <a:cxn ang="0">
                    <a:pos x="437" y="176"/>
                  </a:cxn>
                  <a:cxn ang="0">
                    <a:pos x="415" y="116"/>
                  </a:cxn>
                  <a:cxn ang="0">
                    <a:pos x="377" y="65"/>
                  </a:cxn>
                  <a:cxn ang="0">
                    <a:pos x="326" y="27"/>
                  </a:cxn>
                  <a:cxn ang="0">
                    <a:pos x="265" y="4"/>
                  </a:cxn>
                  <a:cxn ang="0">
                    <a:pos x="199" y="1"/>
                  </a:cxn>
                  <a:cxn ang="0">
                    <a:pos x="135" y="17"/>
                  </a:cxn>
                  <a:cxn ang="0">
                    <a:pos x="81" y="50"/>
                  </a:cxn>
                  <a:cxn ang="0">
                    <a:pos x="38" y="97"/>
                  </a:cxn>
                  <a:cxn ang="0">
                    <a:pos x="11" y="155"/>
                  </a:cxn>
                  <a:cxn ang="0">
                    <a:pos x="0" y="221"/>
                  </a:cxn>
                  <a:cxn ang="0">
                    <a:pos x="11" y="286"/>
                  </a:cxn>
                  <a:cxn ang="0">
                    <a:pos x="38" y="344"/>
                  </a:cxn>
                  <a:cxn ang="0">
                    <a:pos x="81" y="391"/>
                  </a:cxn>
                  <a:cxn ang="0">
                    <a:pos x="135" y="424"/>
                  </a:cxn>
                  <a:cxn ang="0">
                    <a:pos x="199" y="441"/>
                  </a:cxn>
                  <a:cxn ang="0">
                    <a:pos x="265" y="437"/>
                  </a:cxn>
                  <a:cxn ang="0">
                    <a:pos x="326" y="415"/>
                  </a:cxn>
                  <a:cxn ang="0">
                    <a:pos x="377" y="377"/>
                  </a:cxn>
                  <a:cxn ang="0">
                    <a:pos x="415" y="326"/>
                  </a:cxn>
                  <a:cxn ang="0">
                    <a:pos x="437" y="265"/>
                  </a:cxn>
                  <a:cxn ang="0">
                    <a:pos x="439" y="221"/>
                  </a:cxn>
                  <a:cxn ang="0">
                    <a:pos x="429" y="156"/>
                  </a:cxn>
                  <a:cxn ang="0">
                    <a:pos x="402" y="99"/>
                  </a:cxn>
                  <a:cxn ang="0">
                    <a:pos x="360" y="53"/>
                  </a:cxn>
                  <a:cxn ang="0">
                    <a:pos x="306" y="20"/>
                  </a:cxn>
                  <a:cxn ang="0">
                    <a:pos x="243" y="4"/>
                  </a:cxn>
                  <a:cxn ang="0">
                    <a:pos x="177" y="8"/>
                  </a:cxn>
                  <a:cxn ang="0">
                    <a:pos x="118" y="29"/>
                  </a:cxn>
                  <a:cxn ang="0">
                    <a:pos x="67" y="67"/>
                  </a:cxn>
                  <a:cxn ang="0">
                    <a:pos x="30" y="117"/>
                  </a:cxn>
                  <a:cxn ang="0">
                    <a:pos x="8" y="177"/>
                  </a:cxn>
                  <a:cxn ang="0">
                    <a:pos x="5" y="243"/>
                  </a:cxn>
                  <a:cxn ang="0">
                    <a:pos x="21" y="305"/>
                  </a:cxn>
                  <a:cxn ang="0">
                    <a:pos x="54" y="359"/>
                  </a:cxn>
                  <a:cxn ang="0">
                    <a:pos x="100" y="401"/>
                  </a:cxn>
                  <a:cxn ang="0">
                    <a:pos x="157" y="429"/>
                  </a:cxn>
                  <a:cxn ang="0">
                    <a:pos x="221" y="438"/>
                  </a:cxn>
                  <a:cxn ang="0">
                    <a:pos x="286" y="429"/>
                  </a:cxn>
                  <a:cxn ang="0">
                    <a:pos x="343" y="401"/>
                  </a:cxn>
                  <a:cxn ang="0">
                    <a:pos x="389" y="359"/>
                  </a:cxn>
                  <a:cxn ang="0">
                    <a:pos x="422" y="305"/>
                  </a:cxn>
                  <a:cxn ang="0">
                    <a:pos x="438" y="243"/>
                  </a:cxn>
                </a:cxnLst>
                <a:rect l="0" t="0" r="r" b="b"/>
                <a:pathLst>
                  <a:path w="442" h="442">
                    <a:moveTo>
                      <a:pt x="442" y="221"/>
                    </a:moveTo>
                    <a:lnTo>
                      <a:pt x="441" y="198"/>
                    </a:lnTo>
                    <a:lnTo>
                      <a:pt x="437" y="176"/>
                    </a:lnTo>
                    <a:lnTo>
                      <a:pt x="432" y="155"/>
                    </a:lnTo>
                    <a:lnTo>
                      <a:pt x="424" y="135"/>
                    </a:lnTo>
                    <a:lnTo>
                      <a:pt x="415" y="116"/>
                    </a:lnTo>
                    <a:lnTo>
                      <a:pt x="404" y="97"/>
                    </a:lnTo>
                    <a:lnTo>
                      <a:pt x="392" y="80"/>
                    </a:lnTo>
                    <a:lnTo>
                      <a:pt x="377" y="65"/>
                    </a:lnTo>
                    <a:lnTo>
                      <a:pt x="362" y="50"/>
                    </a:lnTo>
                    <a:lnTo>
                      <a:pt x="344" y="38"/>
                    </a:lnTo>
                    <a:lnTo>
                      <a:pt x="326" y="27"/>
                    </a:lnTo>
                    <a:lnTo>
                      <a:pt x="307" y="17"/>
                    </a:lnTo>
                    <a:lnTo>
                      <a:pt x="287" y="10"/>
                    </a:lnTo>
                    <a:lnTo>
                      <a:pt x="265" y="4"/>
                    </a:lnTo>
                    <a:lnTo>
                      <a:pt x="244" y="1"/>
                    </a:lnTo>
                    <a:lnTo>
                      <a:pt x="221" y="0"/>
                    </a:lnTo>
                    <a:lnTo>
                      <a:pt x="199" y="1"/>
                    </a:lnTo>
                    <a:lnTo>
                      <a:pt x="177" y="4"/>
                    </a:lnTo>
                    <a:lnTo>
                      <a:pt x="156" y="10"/>
                    </a:lnTo>
                    <a:lnTo>
                      <a:pt x="135" y="17"/>
                    </a:lnTo>
                    <a:lnTo>
                      <a:pt x="116" y="27"/>
                    </a:lnTo>
                    <a:lnTo>
                      <a:pt x="98" y="38"/>
                    </a:lnTo>
                    <a:lnTo>
                      <a:pt x="81" y="50"/>
                    </a:lnTo>
                    <a:lnTo>
                      <a:pt x="65" y="65"/>
                    </a:lnTo>
                    <a:lnTo>
                      <a:pt x="51" y="80"/>
                    </a:lnTo>
                    <a:lnTo>
                      <a:pt x="38" y="97"/>
                    </a:lnTo>
                    <a:lnTo>
                      <a:pt x="27" y="116"/>
                    </a:lnTo>
                    <a:lnTo>
                      <a:pt x="18" y="135"/>
                    </a:lnTo>
                    <a:lnTo>
                      <a:pt x="11" y="155"/>
                    </a:lnTo>
                    <a:lnTo>
                      <a:pt x="5" y="176"/>
                    </a:lnTo>
                    <a:lnTo>
                      <a:pt x="1" y="198"/>
                    </a:lnTo>
                    <a:lnTo>
                      <a:pt x="0" y="221"/>
                    </a:lnTo>
                    <a:lnTo>
                      <a:pt x="1" y="243"/>
                    </a:lnTo>
                    <a:lnTo>
                      <a:pt x="5" y="265"/>
                    </a:lnTo>
                    <a:lnTo>
                      <a:pt x="11" y="286"/>
                    </a:lnTo>
                    <a:lnTo>
                      <a:pt x="18" y="307"/>
                    </a:lnTo>
                    <a:lnTo>
                      <a:pt x="27" y="326"/>
                    </a:lnTo>
                    <a:lnTo>
                      <a:pt x="38" y="344"/>
                    </a:lnTo>
                    <a:lnTo>
                      <a:pt x="51" y="361"/>
                    </a:lnTo>
                    <a:lnTo>
                      <a:pt x="65" y="377"/>
                    </a:lnTo>
                    <a:lnTo>
                      <a:pt x="81" y="391"/>
                    </a:lnTo>
                    <a:lnTo>
                      <a:pt x="98" y="404"/>
                    </a:lnTo>
                    <a:lnTo>
                      <a:pt x="116" y="415"/>
                    </a:lnTo>
                    <a:lnTo>
                      <a:pt x="135" y="424"/>
                    </a:lnTo>
                    <a:lnTo>
                      <a:pt x="156" y="432"/>
                    </a:lnTo>
                    <a:lnTo>
                      <a:pt x="177" y="437"/>
                    </a:lnTo>
                    <a:lnTo>
                      <a:pt x="199" y="441"/>
                    </a:lnTo>
                    <a:lnTo>
                      <a:pt x="221" y="442"/>
                    </a:lnTo>
                    <a:lnTo>
                      <a:pt x="244" y="441"/>
                    </a:lnTo>
                    <a:lnTo>
                      <a:pt x="265" y="437"/>
                    </a:lnTo>
                    <a:lnTo>
                      <a:pt x="287" y="432"/>
                    </a:lnTo>
                    <a:lnTo>
                      <a:pt x="307" y="424"/>
                    </a:lnTo>
                    <a:lnTo>
                      <a:pt x="326" y="415"/>
                    </a:lnTo>
                    <a:lnTo>
                      <a:pt x="344" y="404"/>
                    </a:lnTo>
                    <a:lnTo>
                      <a:pt x="362" y="391"/>
                    </a:lnTo>
                    <a:lnTo>
                      <a:pt x="377" y="377"/>
                    </a:lnTo>
                    <a:lnTo>
                      <a:pt x="392" y="361"/>
                    </a:lnTo>
                    <a:lnTo>
                      <a:pt x="404" y="344"/>
                    </a:lnTo>
                    <a:lnTo>
                      <a:pt x="415" y="326"/>
                    </a:lnTo>
                    <a:lnTo>
                      <a:pt x="424" y="307"/>
                    </a:lnTo>
                    <a:lnTo>
                      <a:pt x="432" y="286"/>
                    </a:lnTo>
                    <a:lnTo>
                      <a:pt x="437" y="265"/>
                    </a:lnTo>
                    <a:lnTo>
                      <a:pt x="441" y="243"/>
                    </a:lnTo>
                    <a:lnTo>
                      <a:pt x="442" y="221"/>
                    </a:lnTo>
                    <a:close/>
                    <a:moveTo>
                      <a:pt x="439" y="221"/>
                    </a:moveTo>
                    <a:lnTo>
                      <a:pt x="438" y="199"/>
                    </a:lnTo>
                    <a:lnTo>
                      <a:pt x="434" y="177"/>
                    </a:lnTo>
                    <a:lnTo>
                      <a:pt x="429" y="156"/>
                    </a:lnTo>
                    <a:lnTo>
                      <a:pt x="422" y="136"/>
                    </a:lnTo>
                    <a:lnTo>
                      <a:pt x="412" y="117"/>
                    </a:lnTo>
                    <a:lnTo>
                      <a:pt x="402" y="99"/>
                    </a:lnTo>
                    <a:lnTo>
                      <a:pt x="389" y="82"/>
                    </a:lnTo>
                    <a:lnTo>
                      <a:pt x="375" y="67"/>
                    </a:lnTo>
                    <a:lnTo>
                      <a:pt x="360" y="53"/>
                    </a:lnTo>
                    <a:lnTo>
                      <a:pt x="343" y="40"/>
                    </a:lnTo>
                    <a:lnTo>
                      <a:pt x="325" y="29"/>
                    </a:lnTo>
                    <a:lnTo>
                      <a:pt x="306" y="20"/>
                    </a:lnTo>
                    <a:lnTo>
                      <a:pt x="286" y="13"/>
                    </a:lnTo>
                    <a:lnTo>
                      <a:pt x="265" y="8"/>
                    </a:lnTo>
                    <a:lnTo>
                      <a:pt x="243" y="4"/>
                    </a:lnTo>
                    <a:lnTo>
                      <a:pt x="221" y="3"/>
                    </a:lnTo>
                    <a:lnTo>
                      <a:pt x="199" y="4"/>
                    </a:lnTo>
                    <a:lnTo>
                      <a:pt x="177" y="8"/>
                    </a:lnTo>
                    <a:lnTo>
                      <a:pt x="157" y="13"/>
                    </a:lnTo>
                    <a:lnTo>
                      <a:pt x="137" y="20"/>
                    </a:lnTo>
                    <a:lnTo>
                      <a:pt x="118" y="29"/>
                    </a:lnTo>
                    <a:lnTo>
                      <a:pt x="100" y="40"/>
                    </a:lnTo>
                    <a:lnTo>
                      <a:pt x="83" y="53"/>
                    </a:lnTo>
                    <a:lnTo>
                      <a:pt x="67" y="67"/>
                    </a:lnTo>
                    <a:lnTo>
                      <a:pt x="54" y="82"/>
                    </a:lnTo>
                    <a:lnTo>
                      <a:pt x="41" y="99"/>
                    </a:lnTo>
                    <a:lnTo>
                      <a:pt x="30" y="117"/>
                    </a:lnTo>
                    <a:lnTo>
                      <a:pt x="21" y="136"/>
                    </a:lnTo>
                    <a:lnTo>
                      <a:pt x="13" y="156"/>
                    </a:lnTo>
                    <a:lnTo>
                      <a:pt x="8" y="177"/>
                    </a:lnTo>
                    <a:lnTo>
                      <a:pt x="5" y="199"/>
                    </a:lnTo>
                    <a:lnTo>
                      <a:pt x="4" y="221"/>
                    </a:lnTo>
                    <a:lnTo>
                      <a:pt x="5" y="243"/>
                    </a:lnTo>
                    <a:lnTo>
                      <a:pt x="8" y="265"/>
                    </a:lnTo>
                    <a:lnTo>
                      <a:pt x="13" y="285"/>
                    </a:lnTo>
                    <a:lnTo>
                      <a:pt x="21" y="305"/>
                    </a:lnTo>
                    <a:lnTo>
                      <a:pt x="30" y="324"/>
                    </a:lnTo>
                    <a:lnTo>
                      <a:pt x="41" y="342"/>
                    </a:lnTo>
                    <a:lnTo>
                      <a:pt x="54" y="359"/>
                    </a:lnTo>
                    <a:lnTo>
                      <a:pt x="67" y="375"/>
                    </a:lnTo>
                    <a:lnTo>
                      <a:pt x="83" y="389"/>
                    </a:lnTo>
                    <a:lnTo>
                      <a:pt x="100" y="401"/>
                    </a:lnTo>
                    <a:lnTo>
                      <a:pt x="118" y="412"/>
                    </a:lnTo>
                    <a:lnTo>
                      <a:pt x="137" y="421"/>
                    </a:lnTo>
                    <a:lnTo>
                      <a:pt x="157" y="429"/>
                    </a:lnTo>
                    <a:lnTo>
                      <a:pt x="177" y="434"/>
                    </a:lnTo>
                    <a:lnTo>
                      <a:pt x="199" y="438"/>
                    </a:lnTo>
                    <a:lnTo>
                      <a:pt x="221" y="438"/>
                    </a:lnTo>
                    <a:lnTo>
                      <a:pt x="243" y="438"/>
                    </a:lnTo>
                    <a:lnTo>
                      <a:pt x="265" y="434"/>
                    </a:lnTo>
                    <a:lnTo>
                      <a:pt x="286" y="429"/>
                    </a:lnTo>
                    <a:lnTo>
                      <a:pt x="306" y="421"/>
                    </a:lnTo>
                    <a:lnTo>
                      <a:pt x="325" y="412"/>
                    </a:lnTo>
                    <a:lnTo>
                      <a:pt x="343" y="401"/>
                    </a:lnTo>
                    <a:lnTo>
                      <a:pt x="360" y="389"/>
                    </a:lnTo>
                    <a:lnTo>
                      <a:pt x="375" y="375"/>
                    </a:lnTo>
                    <a:lnTo>
                      <a:pt x="389" y="359"/>
                    </a:lnTo>
                    <a:lnTo>
                      <a:pt x="402" y="342"/>
                    </a:lnTo>
                    <a:lnTo>
                      <a:pt x="412" y="324"/>
                    </a:lnTo>
                    <a:lnTo>
                      <a:pt x="422" y="305"/>
                    </a:lnTo>
                    <a:lnTo>
                      <a:pt x="429" y="285"/>
                    </a:lnTo>
                    <a:lnTo>
                      <a:pt x="434" y="265"/>
                    </a:lnTo>
                    <a:lnTo>
                      <a:pt x="438" y="243"/>
                    </a:lnTo>
                    <a:lnTo>
                      <a:pt x="439" y="221"/>
                    </a:lnTo>
                    <a:close/>
                  </a:path>
                </a:pathLst>
              </a:custGeom>
              <a:solidFill>
                <a:srgbClr val="FFA8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84" name="Freeform 1580"/>
              <p:cNvSpPr>
                <a:spLocks noEditPoints="1"/>
              </p:cNvSpPr>
              <p:nvPr/>
            </p:nvSpPr>
            <p:spPr bwMode="auto">
              <a:xfrm>
                <a:off x="679" y="1113"/>
                <a:ext cx="434" cy="434"/>
              </a:xfrm>
              <a:custGeom>
                <a:avLst/>
                <a:gdLst/>
                <a:ahLst/>
                <a:cxnLst>
                  <a:cxn ang="0">
                    <a:pos x="430" y="174"/>
                  </a:cxn>
                  <a:cxn ang="0">
                    <a:pos x="408" y="114"/>
                  </a:cxn>
                  <a:cxn ang="0">
                    <a:pos x="371" y="64"/>
                  </a:cxn>
                  <a:cxn ang="0">
                    <a:pos x="321" y="26"/>
                  </a:cxn>
                  <a:cxn ang="0">
                    <a:pos x="261" y="5"/>
                  </a:cxn>
                  <a:cxn ang="0">
                    <a:pos x="195" y="1"/>
                  </a:cxn>
                  <a:cxn ang="0">
                    <a:pos x="133" y="17"/>
                  </a:cxn>
                  <a:cxn ang="0">
                    <a:pos x="79" y="50"/>
                  </a:cxn>
                  <a:cxn ang="0">
                    <a:pos x="37" y="96"/>
                  </a:cxn>
                  <a:cxn ang="0">
                    <a:pos x="9" y="153"/>
                  </a:cxn>
                  <a:cxn ang="0">
                    <a:pos x="0" y="218"/>
                  </a:cxn>
                  <a:cxn ang="0">
                    <a:pos x="9" y="282"/>
                  </a:cxn>
                  <a:cxn ang="0">
                    <a:pos x="37" y="339"/>
                  </a:cxn>
                  <a:cxn ang="0">
                    <a:pos x="79" y="386"/>
                  </a:cxn>
                  <a:cxn ang="0">
                    <a:pos x="133" y="418"/>
                  </a:cxn>
                  <a:cxn ang="0">
                    <a:pos x="195" y="435"/>
                  </a:cxn>
                  <a:cxn ang="0">
                    <a:pos x="261" y="431"/>
                  </a:cxn>
                  <a:cxn ang="0">
                    <a:pos x="321" y="409"/>
                  </a:cxn>
                  <a:cxn ang="0">
                    <a:pos x="371" y="372"/>
                  </a:cxn>
                  <a:cxn ang="0">
                    <a:pos x="408" y="321"/>
                  </a:cxn>
                  <a:cxn ang="0">
                    <a:pos x="430" y="262"/>
                  </a:cxn>
                  <a:cxn ang="0">
                    <a:pos x="431" y="218"/>
                  </a:cxn>
                  <a:cxn ang="0">
                    <a:pos x="422" y="154"/>
                  </a:cxn>
                  <a:cxn ang="0">
                    <a:pos x="395" y="98"/>
                  </a:cxn>
                  <a:cxn ang="0">
                    <a:pos x="353" y="52"/>
                  </a:cxn>
                  <a:cxn ang="0">
                    <a:pos x="301" y="20"/>
                  </a:cxn>
                  <a:cxn ang="0">
                    <a:pos x="239" y="4"/>
                  </a:cxn>
                  <a:cxn ang="0">
                    <a:pos x="174" y="7"/>
                  </a:cxn>
                  <a:cxn ang="0">
                    <a:pos x="115" y="29"/>
                  </a:cxn>
                  <a:cxn ang="0">
                    <a:pos x="66" y="66"/>
                  </a:cxn>
                  <a:cxn ang="0">
                    <a:pos x="29" y="116"/>
                  </a:cxn>
                  <a:cxn ang="0">
                    <a:pos x="7" y="175"/>
                  </a:cxn>
                  <a:cxn ang="0">
                    <a:pos x="4" y="239"/>
                  </a:cxn>
                  <a:cxn ang="0">
                    <a:pos x="20" y="301"/>
                  </a:cxn>
                  <a:cxn ang="0">
                    <a:pos x="52" y="354"/>
                  </a:cxn>
                  <a:cxn ang="0">
                    <a:pos x="98" y="396"/>
                  </a:cxn>
                  <a:cxn ang="0">
                    <a:pos x="153" y="423"/>
                  </a:cxn>
                  <a:cxn ang="0">
                    <a:pos x="217" y="432"/>
                  </a:cxn>
                  <a:cxn ang="0">
                    <a:pos x="281" y="423"/>
                  </a:cxn>
                  <a:cxn ang="0">
                    <a:pos x="337" y="396"/>
                  </a:cxn>
                  <a:cxn ang="0">
                    <a:pos x="382" y="354"/>
                  </a:cxn>
                  <a:cxn ang="0">
                    <a:pos x="415" y="301"/>
                  </a:cxn>
                  <a:cxn ang="0">
                    <a:pos x="430" y="239"/>
                  </a:cxn>
                </a:cxnLst>
                <a:rect l="0" t="0" r="r" b="b"/>
                <a:pathLst>
                  <a:path w="435" h="435">
                    <a:moveTo>
                      <a:pt x="435" y="218"/>
                    </a:moveTo>
                    <a:lnTo>
                      <a:pt x="434" y="196"/>
                    </a:lnTo>
                    <a:lnTo>
                      <a:pt x="430" y="174"/>
                    </a:lnTo>
                    <a:lnTo>
                      <a:pt x="425" y="153"/>
                    </a:lnTo>
                    <a:lnTo>
                      <a:pt x="418" y="133"/>
                    </a:lnTo>
                    <a:lnTo>
                      <a:pt x="408" y="114"/>
                    </a:lnTo>
                    <a:lnTo>
                      <a:pt x="398" y="96"/>
                    </a:lnTo>
                    <a:lnTo>
                      <a:pt x="385" y="79"/>
                    </a:lnTo>
                    <a:lnTo>
                      <a:pt x="371" y="64"/>
                    </a:lnTo>
                    <a:lnTo>
                      <a:pt x="356" y="50"/>
                    </a:lnTo>
                    <a:lnTo>
                      <a:pt x="339" y="37"/>
                    </a:lnTo>
                    <a:lnTo>
                      <a:pt x="321" y="26"/>
                    </a:lnTo>
                    <a:lnTo>
                      <a:pt x="302" y="17"/>
                    </a:lnTo>
                    <a:lnTo>
                      <a:pt x="282" y="10"/>
                    </a:lnTo>
                    <a:lnTo>
                      <a:pt x="261" y="5"/>
                    </a:lnTo>
                    <a:lnTo>
                      <a:pt x="239" y="1"/>
                    </a:lnTo>
                    <a:lnTo>
                      <a:pt x="217" y="0"/>
                    </a:lnTo>
                    <a:lnTo>
                      <a:pt x="195" y="1"/>
                    </a:lnTo>
                    <a:lnTo>
                      <a:pt x="173" y="5"/>
                    </a:lnTo>
                    <a:lnTo>
                      <a:pt x="153" y="10"/>
                    </a:lnTo>
                    <a:lnTo>
                      <a:pt x="133" y="17"/>
                    </a:lnTo>
                    <a:lnTo>
                      <a:pt x="114" y="26"/>
                    </a:lnTo>
                    <a:lnTo>
                      <a:pt x="96" y="37"/>
                    </a:lnTo>
                    <a:lnTo>
                      <a:pt x="79" y="50"/>
                    </a:lnTo>
                    <a:lnTo>
                      <a:pt x="63" y="64"/>
                    </a:lnTo>
                    <a:lnTo>
                      <a:pt x="50" y="79"/>
                    </a:lnTo>
                    <a:lnTo>
                      <a:pt x="37" y="96"/>
                    </a:lnTo>
                    <a:lnTo>
                      <a:pt x="26" y="114"/>
                    </a:lnTo>
                    <a:lnTo>
                      <a:pt x="17" y="133"/>
                    </a:lnTo>
                    <a:lnTo>
                      <a:pt x="9" y="153"/>
                    </a:lnTo>
                    <a:lnTo>
                      <a:pt x="4" y="174"/>
                    </a:lnTo>
                    <a:lnTo>
                      <a:pt x="1" y="196"/>
                    </a:lnTo>
                    <a:lnTo>
                      <a:pt x="0" y="218"/>
                    </a:lnTo>
                    <a:lnTo>
                      <a:pt x="1" y="240"/>
                    </a:lnTo>
                    <a:lnTo>
                      <a:pt x="4" y="262"/>
                    </a:lnTo>
                    <a:lnTo>
                      <a:pt x="9" y="282"/>
                    </a:lnTo>
                    <a:lnTo>
                      <a:pt x="17" y="302"/>
                    </a:lnTo>
                    <a:lnTo>
                      <a:pt x="26" y="321"/>
                    </a:lnTo>
                    <a:lnTo>
                      <a:pt x="37" y="339"/>
                    </a:lnTo>
                    <a:lnTo>
                      <a:pt x="50" y="356"/>
                    </a:lnTo>
                    <a:lnTo>
                      <a:pt x="63" y="372"/>
                    </a:lnTo>
                    <a:lnTo>
                      <a:pt x="79" y="386"/>
                    </a:lnTo>
                    <a:lnTo>
                      <a:pt x="96" y="398"/>
                    </a:lnTo>
                    <a:lnTo>
                      <a:pt x="114" y="409"/>
                    </a:lnTo>
                    <a:lnTo>
                      <a:pt x="133" y="418"/>
                    </a:lnTo>
                    <a:lnTo>
                      <a:pt x="153" y="426"/>
                    </a:lnTo>
                    <a:lnTo>
                      <a:pt x="173" y="431"/>
                    </a:lnTo>
                    <a:lnTo>
                      <a:pt x="195" y="435"/>
                    </a:lnTo>
                    <a:lnTo>
                      <a:pt x="217" y="435"/>
                    </a:lnTo>
                    <a:lnTo>
                      <a:pt x="239" y="435"/>
                    </a:lnTo>
                    <a:lnTo>
                      <a:pt x="261" y="431"/>
                    </a:lnTo>
                    <a:lnTo>
                      <a:pt x="282" y="426"/>
                    </a:lnTo>
                    <a:lnTo>
                      <a:pt x="302" y="418"/>
                    </a:lnTo>
                    <a:lnTo>
                      <a:pt x="321" y="409"/>
                    </a:lnTo>
                    <a:lnTo>
                      <a:pt x="339" y="398"/>
                    </a:lnTo>
                    <a:lnTo>
                      <a:pt x="356" y="386"/>
                    </a:lnTo>
                    <a:lnTo>
                      <a:pt x="371" y="372"/>
                    </a:lnTo>
                    <a:lnTo>
                      <a:pt x="385" y="356"/>
                    </a:lnTo>
                    <a:lnTo>
                      <a:pt x="398" y="339"/>
                    </a:lnTo>
                    <a:lnTo>
                      <a:pt x="408" y="321"/>
                    </a:lnTo>
                    <a:lnTo>
                      <a:pt x="418" y="302"/>
                    </a:lnTo>
                    <a:lnTo>
                      <a:pt x="425" y="282"/>
                    </a:lnTo>
                    <a:lnTo>
                      <a:pt x="430" y="262"/>
                    </a:lnTo>
                    <a:lnTo>
                      <a:pt x="434" y="240"/>
                    </a:lnTo>
                    <a:lnTo>
                      <a:pt x="435" y="218"/>
                    </a:lnTo>
                    <a:close/>
                    <a:moveTo>
                      <a:pt x="431" y="218"/>
                    </a:moveTo>
                    <a:lnTo>
                      <a:pt x="430" y="196"/>
                    </a:lnTo>
                    <a:lnTo>
                      <a:pt x="427" y="175"/>
                    </a:lnTo>
                    <a:lnTo>
                      <a:pt x="422" y="154"/>
                    </a:lnTo>
                    <a:lnTo>
                      <a:pt x="415" y="134"/>
                    </a:lnTo>
                    <a:lnTo>
                      <a:pt x="406" y="116"/>
                    </a:lnTo>
                    <a:lnTo>
                      <a:pt x="395" y="98"/>
                    </a:lnTo>
                    <a:lnTo>
                      <a:pt x="382" y="81"/>
                    </a:lnTo>
                    <a:lnTo>
                      <a:pt x="369" y="66"/>
                    </a:lnTo>
                    <a:lnTo>
                      <a:pt x="353" y="52"/>
                    </a:lnTo>
                    <a:lnTo>
                      <a:pt x="337" y="40"/>
                    </a:lnTo>
                    <a:lnTo>
                      <a:pt x="319" y="29"/>
                    </a:lnTo>
                    <a:lnTo>
                      <a:pt x="301" y="20"/>
                    </a:lnTo>
                    <a:lnTo>
                      <a:pt x="281" y="13"/>
                    </a:lnTo>
                    <a:lnTo>
                      <a:pt x="260" y="7"/>
                    </a:lnTo>
                    <a:lnTo>
                      <a:pt x="239" y="4"/>
                    </a:lnTo>
                    <a:lnTo>
                      <a:pt x="217" y="3"/>
                    </a:lnTo>
                    <a:lnTo>
                      <a:pt x="195" y="4"/>
                    </a:lnTo>
                    <a:lnTo>
                      <a:pt x="174" y="7"/>
                    </a:lnTo>
                    <a:lnTo>
                      <a:pt x="153" y="13"/>
                    </a:lnTo>
                    <a:lnTo>
                      <a:pt x="134" y="20"/>
                    </a:lnTo>
                    <a:lnTo>
                      <a:pt x="115" y="29"/>
                    </a:lnTo>
                    <a:lnTo>
                      <a:pt x="98" y="40"/>
                    </a:lnTo>
                    <a:lnTo>
                      <a:pt x="81" y="52"/>
                    </a:lnTo>
                    <a:lnTo>
                      <a:pt x="66" y="66"/>
                    </a:lnTo>
                    <a:lnTo>
                      <a:pt x="52" y="81"/>
                    </a:lnTo>
                    <a:lnTo>
                      <a:pt x="39" y="98"/>
                    </a:lnTo>
                    <a:lnTo>
                      <a:pt x="29" y="116"/>
                    </a:lnTo>
                    <a:lnTo>
                      <a:pt x="20" y="134"/>
                    </a:lnTo>
                    <a:lnTo>
                      <a:pt x="13" y="154"/>
                    </a:lnTo>
                    <a:lnTo>
                      <a:pt x="7" y="175"/>
                    </a:lnTo>
                    <a:lnTo>
                      <a:pt x="4" y="196"/>
                    </a:lnTo>
                    <a:lnTo>
                      <a:pt x="3" y="218"/>
                    </a:lnTo>
                    <a:lnTo>
                      <a:pt x="4" y="239"/>
                    </a:lnTo>
                    <a:lnTo>
                      <a:pt x="7" y="261"/>
                    </a:lnTo>
                    <a:lnTo>
                      <a:pt x="13" y="282"/>
                    </a:lnTo>
                    <a:lnTo>
                      <a:pt x="20" y="301"/>
                    </a:lnTo>
                    <a:lnTo>
                      <a:pt x="29" y="320"/>
                    </a:lnTo>
                    <a:lnTo>
                      <a:pt x="39" y="337"/>
                    </a:lnTo>
                    <a:lnTo>
                      <a:pt x="52" y="354"/>
                    </a:lnTo>
                    <a:lnTo>
                      <a:pt x="66" y="369"/>
                    </a:lnTo>
                    <a:lnTo>
                      <a:pt x="81" y="383"/>
                    </a:lnTo>
                    <a:lnTo>
                      <a:pt x="98" y="396"/>
                    </a:lnTo>
                    <a:lnTo>
                      <a:pt x="115" y="406"/>
                    </a:lnTo>
                    <a:lnTo>
                      <a:pt x="134" y="415"/>
                    </a:lnTo>
                    <a:lnTo>
                      <a:pt x="153" y="423"/>
                    </a:lnTo>
                    <a:lnTo>
                      <a:pt x="174" y="428"/>
                    </a:lnTo>
                    <a:lnTo>
                      <a:pt x="195" y="431"/>
                    </a:lnTo>
                    <a:lnTo>
                      <a:pt x="217" y="432"/>
                    </a:lnTo>
                    <a:lnTo>
                      <a:pt x="239" y="431"/>
                    </a:lnTo>
                    <a:lnTo>
                      <a:pt x="260" y="428"/>
                    </a:lnTo>
                    <a:lnTo>
                      <a:pt x="281" y="423"/>
                    </a:lnTo>
                    <a:lnTo>
                      <a:pt x="301" y="415"/>
                    </a:lnTo>
                    <a:lnTo>
                      <a:pt x="319" y="406"/>
                    </a:lnTo>
                    <a:lnTo>
                      <a:pt x="337" y="396"/>
                    </a:lnTo>
                    <a:lnTo>
                      <a:pt x="353" y="383"/>
                    </a:lnTo>
                    <a:lnTo>
                      <a:pt x="369" y="369"/>
                    </a:lnTo>
                    <a:lnTo>
                      <a:pt x="382" y="354"/>
                    </a:lnTo>
                    <a:lnTo>
                      <a:pt x="395" y="337"/>
                    </a:lnTo>
                    <a:lnTo>
                      <a:pt x="406" y="320"/>
                    </a:lnTo>
                    <a:lnTo>
                      <a:pt x="415" y="301"/>
                    </a:lnTo>
                    <a:lnTo>
                      <a:pt x="422" y="282"/>
                    </a:lnTo>
                    <a:lnTo>
                      <a:pt x="427" y="261"/>
                    </a:lnTo>
                    <a:lnTo>
                      <a:pt x="430" y="239"/>
                    </a:lnTo>
                    <a:lnTo>
                      <a:pt x="431" y="218"/>
                    </a:lnTo>
                    <a:close/>
                  </a:path>
                </a:pathLst>
              </a:custGeom>
              <a:solidFill>
                <a:srgbClr val="FFAA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85" name="Freeform 1581"/>
              <p:cNvSpPr>
                <a:spLocks noEditPoints="1"/>
              </p:cNvSpPr>
              <p:nvPr/>
            </p:nvSpPr>
            <p:spPr bwMode="auto">
              <a:xfrm>
                <a:off x="681" y="1115"/>
                <a:ext cx="428" cy="428"/>
              </a:xfrm>
              <a:custGeom>
                <a:avLst/>
                <a:gdLst/>
                <a:ahLst/>
                <a:cxnLst>
                  <a:cxn ang="0">
                    <a:pos x="424" y="172"/>
                  </a:cxn>
                  <a:cxn ang="0">
                    <a:pos x="403" y="113"/>
                  </a:cxn>
                  <a:cxn ang="0">
                    <a:pos x="366" y="63"/>
                  </a:cxn>
                  <a:cxn ang="0">
                    <a:pos x="316" y="26"/>
                  </a:cxn>
                  <a:cxn ang="0">
                    <a:pos x="257" y="4"/>
                  </a:cxn>
                  <a:cxn ang="0">
                    <a:pos x="192" y="1"/>
                  </a:cxn>
                  <a:cxn ang="0">
                    <a:pos x="131" y="17"/>
                  </a:cxn>
                  <a:cxn ang="0">
                    <a:pos x="78" y="49"/>
                  </a:cxn>
                  <a:cxn ang="0">
                    <a:pos x="36" y="95"/>
                  </a:cxn>
                  <a:cxn ang="0">
                    <a:pos x="10" y="151"/>
                  </a:cxn>
                  <a:cxn ang="0">
                    <a:pos x="0" y="215"/>
                  </a:cxn>
                  <a:cxn ang="0">
                    <a:pos x="10" y="279"/>
                  </a:cxn>
                  <a:cxn ang="0">
                    <a:pos x="36" y="334"/>
                  </a:cxn>
                  <a:cxn ang="0">
                    <a:pos x="78" y="380"/>
                  </a:cxn>
                  <a:cxn ang="0">
                    <a:pos x="131" y="412"/>
                  </a:cxn>
                  <a:cxn ang="0">
                    <a:pos x="192" y="428"/>
                  </a:cxn>
                  <a:cxn ang="0">
                    <a:pos x="257" y="425"/>
                  </a:cxn>
                  <a:cxn ang="0">
                    <a:pos x="316" y="403"/>
                  </a:cxn>
                  <a:cxn ang="0">
                    <a:pos x="366" y="366"/>
                  </a:cxn>
                  <a:cxn ang="0">
                    <a:pos x="403" y="317"/>
                  </a:cxn>
                  <a:cxn ang="0">
                    <a:pos x="424" y="258"/>
                  </a:cxn>
                  <a:cxn ang="0">
                    <a:pos x="425" y="215"/>
                  </a:cxn>
                  <a:cxn ang="0">
                    <a:pos x="415" y="152"/>
                  </a:cxn>
                  <a:cxn ang="0">
                    <a:pos x="389" y="97"/>
                  </a:cxn>
                  <a:cxn ang="0">
                    <a:pos x="349" y="52"/>
                  </a:cxn>
                  <a:cxn ang="0">
                    <a:pos x="296" y="20"/>
                  </a:cxn>
                  <a:cxn ang="0">
                    <a:pos x="236" y="4"/>
                  </a:cxn>
                  <a:cxn ang="0">
                    <a:pos x="172" y="8"/>
                  </a:cxn>
                  <a:cxn ang="0">
                    <a:pos x="114" y="29"/>
                  </a:cxn>
                  <a:cxn ang="0">
                    <a:pos x="65" y="65"/>
                  </a:cxn>
                  <a:cxn ang="0">
                    <a:pos x="29" y="114"/>
                  </a:cxn>
                  <a:cxn ang="0">
                    <a:pos x="7" y="172"/>
                  </a:cxn>
                  <a:cxn ang="0">
                    <a:pos x="4" y="236"/>
                  </a:cxn>
                  <a:cxn ang="0">
                    <a:pos x="20" y="297"/>
                  </a:cxn>
                  <a:cxn ang="0">
                    <a:pos x="51" y="349"/>
                  </a:cxn>
                  <a:cxn ang="0">
                    <a:pos x="96" y="390"/>
                  </a:cxn>
                  <a:cxn ang="0">
                    <a:pos x="151" y="416"/>
                  </a:cxn>
                  <a:cxn ang="0">
                    <a:pos x="214" y="426"/>
                  </a:cxn>
                  <a:cxn ang="0">
                    <a:pos x="277" y="416"/>
                  </a:cxn>
                  <a:cxn ang="0">
                    <a:pos x="332" y="390"/>
                  </a:cxn>
                  <a:cxn ang="0">
                    <a:pos x="377" y="349"/>
                  </a:cxn>
                  <a:cxn ang="0">
                    <a:pos x="409" y="297"/>
                  </a:cxn>
                  <a:cxn ang="0">
                    <a:pos x="424" y="236"/>
                  </a:cxn>
                </a:cxnLst>
                <a:rect l="0" t="0" r="r" b="b"/>
                <a:pathLst>
                  <a:path w="428" h="429">
                    <a:moveTo>
                      <a:pt x="428" y="215"/>
                    </a:moveTo>
                    <a:lnTo>
                      <a:pt x="427" y="193"/>
                    </a:lnTo>
                    <a:lnTo>
                      <a:pt x="424" y="172"/>
                    </a:lnTo>
                    <a:lnTo>
                      <a:pt x="419" y="151"/>
                    </a:lnTo>
                    <a:lnTo>
                      <a:pt x="412" y="131"/>
                    </a:lnTo>
                    <a:lnTo>
                      <a:pt x="403" y="113"/>
                    </a:lnTo>
                    <a:lnTo>
                      <a:pt x="392" y="95"/>
                    </a:lnTo>
                    <a:lnTo>
                      <a:pt x="379" y="78"/>
                    </a:lnTo>
                    <a:lnTo>
                      <a:pt x="366" y="63"/>
                    </a:lnTo>
                    <a:lnTo>
                      <a:pt x="350" y="49"/>
                    </a:lnTo>
                    <a:lnTo>
                      <a:pt x="334" y="37"/>
                    </a:lnTo>
                    <a:lnTo>
                      <a:pt x="316" y="26"/>
                    </a:lnTo>
                    <a:lnTo>
                      <a:pt x="298" y="17"/>
                    </a:lnTo>
                    <a:lnTo>
                      <a:pt x="278" y="10"/>
                    </a:lnTo>
                    <a:lnTo>
                      <a:pt x="257" y="4"/>
                    </a:lnTo>
                    <a:lnTo>
                      <a:pt x="236" y="1"/>
                    </a:lnTo>
                    <a:lnTo>
                      <a:pt x="214" y="0"/>
                    </a:lnTo>
                    <a:lnTo>
                      <a:pt x="192" y="1"/>
                    </a:lnTo>
                    <a:lnTo>
                      <a:pt x="171" y="4"/>
                    </a:lnTo>
                    <a:lnTo>
                      <a:pt x="150" y="10"/>
                    </a:lnTo>
                    <a:lnTo>
                      <a:pt x="131" y="17"/>
                    </a:lnTo>
                    <a:lnTo>
                      <a:pt x="112" y="26"/>
                    </a:lnTo>
                    <a:lnTo>
                      <a:pt x="95" y="37"/>
                    </a:lnTo>
                    <a:lnTo>
                      <a:pt x="78" y="49"/>
                    </a:lnTo>
                    <a:lnTo>
                      <a:pt x="63" y="63"/>
                    </a:lnTo>
                    <a:lnTo>
                      <a:pt x="49" y="78"/>
                    </a:lnTo>
                    <a:lnTo>
                      <a:pt x="36" y="95"/>
                    </a:lnTo>
                    <a:lnTo>
                      <a:pt x="26" y="113"/>
                    </a:lnTo>
                    <a:lnTo>
                      <a:pt x="17" y="131"/>
                    </a:lnTo>
                    <a:lnTo>
                      <a:pt x="10" y="151"/>
                    </a:lnTo>
                    <a:lnTo>
                      <a:pt x="4" y="172"/>
                    </a:lnTo>
                    <a:lnTo>
                      <a:pt x="1" y="193"/>
                    </a:lnTo>
                    <a:lnTo>
                      <a:pt x="0" y="215"/>
                    </a:lnTo>
                    <a:lnTo>
                      <a:pt x="1" y="236"/>
                    </a:lnTo>
                    <a:lnTo>
                      <a:pt x="4" y="258"/>
                    </a:lnTo>
                    <a:lnTo>
                      <a:pt x="10" y="279"/>
                    </a:lnTo>
                    <a:lnTo>
                      <a:pt x="17" y="298"/>
                    </a:lnTo>
                    <a:lnTo>
                      <a:pt x="26" y="317"/>
                    </a:lnTo>
                    <a:lnTo>
                      <a:pt x="36" y="334"/>
                    </a:lnTo>
                    <a:lnTo>
                      <a:pt x="49" y="351"/>
                    </a:lnTo>
                    <a:lnTo>
                      <a:pt x="63" y="366"/>
                    </a:lnTo>
                    <a:lnTo>
                      <a:pt x="78" y="380"/>
                    </a:lnTo>
                    <a:lnTo>
                      <a:pt x="95" y="393"/>
                    </a:lnTo>
                    <a:lnTo>
                      <a:pt x="112" y="403"/>
                    </a:lnTo>
                    <a:lnTo>
                      <a:pt x="131" y="412"/>
                    </a:lnTo>
                    <a:lnTo>
                      <a:pt x="150" y="420"/>
                    </a:lnTo>
                    <a:lnTo>
                      <a:pt x="171" y="425"/>
                    </a:lnTo>
                    <a:lnTo>
                      <a:pt x="192" y="428"/>
                    </a:lnTo>
                    <a:lnTo>
                      <a:pt x="214" y="429"/>
                    </a:lnTo>
                    <a:lnTo>
                      <a:pt x="236" y="428"/>
                    </a:lnTo>
                    <a:lnTo>
                      <a:pt x="257" y="425"/>
                    </a:lnTo>
                    <a:lnTo>
                      <a:pt x="278" y="420"/>
                    </a:lnTo>
                    <a:lnTo>
                      <a:pt x="298" y="412"/>
                    </a:lnTo>
                    <a:lnTo>
                      <a:pt x="316" y="403"/>
                    </a:lnTo>
                    <a:lnTo>
                      <a:pt x="334" y="393"/>
                    </a:lnTo>
                    <a:lnTo>
                      <a:pt x="350" y="380"/>
                    </a:lnTo>
                    <a:lnTo>
                      <a:pt x="366" y="366"/>
                    </a:lnTo>
                    <a:lnTo>
                      <a:pt x="379" y="351"/>
                    </a:lnTo>
                    <a:lnTo>
                      <a:pt x="392" y="334"/>
                    </a:lnTo>
                    <a:lnTo>
                      <a:pt x="403" y="317"/>
                    </a:lnTo>
                    <a:lnTo>
                      <a:pt x="412" y="298"/>
                    </a:lnTo>
                    <a:lnTo>
                      <a:pt x="419" y="279"/>
                    </a:lnTo>
                    <a:lnTo>
                      <a:pt x="424" y="258"/>
                    </a:lnTo>
                    <a:lnTo>
                      <a:pt x="427" y="236"/>
                    </a:lnTo>
                    <a:lnTo>
                      <a:pt x="428" y="215"/>
                    </a:lnTo>
                    <a:close/>
                    <a:moveTo>
                      <a:pt x="425" y="215"/>
                    </a:moveTo>
                    <a:lnTo>
                      <a:pt x="424" y="193"/>
                    </a:lnTo>
                    <a:lnTo>
                      <a:pt x="421" y="172"/>
                    </a:lnTo>
                    <a:lnTo>
                      <a:pt x="415" y="152"/>
                    </a:lnTo>
                    <a:lnTo>
                      <a:pt x="409" y="133"/>
                    </a:lnTo>
                    <a:lnTo>
                      <a:pt x="400" y="114"/>
                    </a:lnTo>
                    <a:lnTo>
                      <a:pt x="389" y="97"/>
                    </a:lnTo>
                    <a:lnTo>
                      <a:pt x="377" y="80"/>
                    </a:lnTo>
                    <a:lnTo>
                      <a:pt x="363" y="65"/>
                    </a:lnTo>
                    <a:lnTo>
                      <a:pt x="349" y="52"/>
                    </a:lnTo>
                    <a:lnTo>
                      <a:pt x="332" y="40"/>
                    </a:lnTo>
                    <a:lnTo>
                      <a:pt x="315" y="29"/>
                    </a:lnTo>
                    <a:lnTo>
                      <a:pt x="296" y="20"/>
                    </a:lnTo>
                    <a:lnTo>
                      <a:pt x="277" y="13"/>
                    </a:lnTo>
                    <a:lnTo>
                      <a:pt x="257" y="8"/>
                    </a:lnTo>
                    <a:lnTo>
                      <a:pt x="236" y="4"/>
                    </a:lnTo>
                    <a:lnTo>
                      <a:pt x="214" y="4"/>
                    </a:lnTo>
                    <a:lnTo>
                      <a:pt x="192" y="4"/>
                    </a:lnTo>
                    <a:lnTo>
                      <a:pt x="172" y="8"/>
                    </a:lnTo>
                    <a:lnTo>
                      <a:pt x="151" y="13"/>
                    </a:lnTo>
                    <a:lnTo>
                      <a:pt x="132" y="20"/>
                    </a:lnTo>
                    <a:lnTo>
                      <a:pt x="114" y="29"/>
                    </a:lnTo>
                    <a:lnTo>
                      <a:pt x="96" y="40"/>
                    </a:lnTo>
                    <a:lnTo>
                      <a:pt x="80" y="52"/>
                    </a:lnTo>
                    <a:lnTo>
                      <a:pt x="65" y="65"/>
                    </a:lnTo>
                    <a:lnTo>
                      <a:pt x="51" y="80"/>
                    </a:lnTo>
                    <a:lnTo>
                      <a:pt x="39" y="97"/>
                    </a:lnTo>
                    <a:lnTo>
                      <a:pt x="29" y="114"/>
                    </a:lnTo>
                    <a:lnTo>
                      <a:pt x="20" y="133"/>
                    </a:lnTo>
                    <a:lnTo>
                      <a:pt x="13" y="152"/>
                    </a:lnTo>
                    <a:lnTo>
                      <a:pt x="7" y="172"/>
                    </a:lnTo>
                    <a:lnTo>
                      <a:pt x="4" y="193"/>
                    </a:lnTo>
                    <a:lnTo>
                      <a:pt x="3" y="215"/>
                    </a:lnTo>
                    <a:lnTo>
                      <a:pt x="4" y="236"/>
                    </a:lnTo>
                    <a:lnTo>
                      <a:pt x="7" y="257"/>
                    </a:lnTo>
                    <a:lnTo>
                      <a:pt x="13" y="278"/>
                    </a:lnTo>
                    <a:lnTo>
                      <a:pt x="20" y="297"/>
                    </a:lnTo>
                    <a:lnTo>
                      <a:pt x="29" y="316"/>
                    </a:lnTo>
                    <a:lnTo>
                      <a:pt x="39" y="333"/>
                    </a:lnTo>
                    <a:lnTo>
                      <a:pt x="51" y="349"/>
                    </a:lnTo>
                    <a:lnTo>
                      <a:pt x="65" y="364"/>
                    </a:lnTo>
                    <a:lnTo>
                      <a:pt x="80" y="378"/>
                    </a:lnTo>
                    <a:lnTo>
                      <a:pt x="96" y="390"/>
                    </a:lnTo>
                    <a:lnTo>
                      <a:pt x="114" y="401"/>
                    </a:lnTo>
                    <a:lnTo>
                      <a:pt x="132" y="409"/>
                    </a:lnTo>
                    <a:lnTo>
                      <a:pt x="151" y="416"/>
                    </a:lnTo>
                    <a:lnTo>
                      <a:pt x="172" y="422"/>
                    </a:lnTo>
                    <a:lnTo>
                      <a:pt x="192" y="425"/>
                    </a:lnTo>
                    <a:lnTo>
                      <a:pt x="214" y="426"/>
                    </a:lnTo>
                    <a:lnTo>
                      <a:pt x="236" y="425"/>
                    </a:lnTo>
                    <a:lnTo>
                      <a:pt x="257" y="422"/>
                    </a:lnTo>
                    <a:lnTo>
                      <a:pt x="277" y="416"/>
                    </a:lnTo>
                    <a:lnTo>
                      <a:pt x="296" y="409"/>
                    </a:lnTo>
                    <a:lnTo>
                      <a:pt x="315" y="401"/>
                    </a:lnTo>
                    <a:lnTo>
                      <a:pt x="332" y="390"/>
                    </a:lnTo>
                    <a:lnTo>
                      <a:pt x="349" y="378"/>
                    </a:lnTo>
                    <a:lnTo>
                      <a:pt x="363" y="364"/>
                    </a:lnTo>
                    <a:lnTo>
                      <a:pt x="377" y="349"/>
                    </a:lnTo>
                    <a:lnTo>
                      <a:pt x="389" y="333"/>
                    </a:lnTo>
                    <a:lnTo>
                      <a:pt x="400" y="316"/>
                    </a:lnTo>
                    <a:lnTo>
                      <a:pt x="409" y="297"/>
                    </a:lnTo>
                    <a:lnTo>
                      <a:pt x="415" y="278"/>
                    </a:lnTo>
                    <a:lnTo>
                      <a:pt x="421" y="257"/>
                    </a:lnTo>
                    <a:lnTo>
                      <a:pt x="424" y="236"/>
                    </a:lnTo>
                    <a:lnTo>
                      <a:pt x="425" y="215"/>
                    </a:lnTo>
                    <a:close/>
                  </a:path>
                </a:pathLst>
              </a:custGeom>
              <a:solidFill>
                <a:srgbClr val="FFAB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86" name="Freeform 1582"/>
              <p:cNvSpPr>
                <a:spLocks noEditPoints="1"/>
              </p:cNvSpPr>
              <p:nvPr/>
            </p:nvSpPr>
            <p:spPr bwMode="auto">
              <a:xfrm>
                <a:off x="684" y="1119"/>
                <a:ext cx="422" cy="422"/>
              </a:xfrm>
              <a:custGeom>
                <a:avLst/>
                <a:gdLst/>
                <a:ahLst/>
                <a:cxnLst>
                  <a:cxn ang="0">
                    <a:pos x="418" y="168"/>
                  </a:cxn>
                  <a:cxn ang="0">
                    <a:pos x="397" y="110"/>
                  </a:cxn>
                  <a:cxn ang="0">
                    <a:pos x="360" y="61"/>
                  </a:cxn>
                  <a:cxn ang="0">
                    <a:pos x="312" y="25"/>
                  </a:cxn>
                  <a:cxn ang="0">
                    <a:pos x="254" y="4"/>
                  </a:cxn>
                  <a:cxn ang="0">
                    <a:pos x="189" y="0"/>
                  </a:cxn>
                  <a:cxn ang="0">
                    <a:pos x="129" y="16"/>
                  </a:cxn>
                  <a:cxn ang="0">
                    <a:pos x="77" y="48"/>
                  </a:cxn>
                  <a:cxn ang="0">
                    <a:pos x="36" y="93"/>
                  </a:cxn>
                  <a:cxn ang="0">
                    <a:pos x="10" y="148"/>
                  </a:cxn>
                  <a:cxn ang="0">
                    <a:pos x="0" y="211"/>
                  </a:cxn>
                  <a:cxn ang="0">
                    <a:pos x="10" y="274"/>
                  </a:cxn>
                  <a:cxn ang="0">
                    <a:pos x="36" y="329"/>
                  </a:cxn>
                  <a:cxn ang="0">
                    <a:pos x="77" y="374"/>
                  </a:cxn>
                  <a:cxn ang="0">
                    <a:pos x="129" y="405"/>
                  </a:cxn>
                  <a:cxn ang="0">
                    <a:pos x="189" y="421"/>
                  </a:cxn>
                  <a:cxn ang="0">
                    <a:pos x="254" y="418"/>
                  </a:cxn>
                  <a:cxn ang="0">
                    <a:pos x="312" y="397"/>
                  </a:cxn>
                  <a:cxn ang="0">
                    <a:pos x="360" y="360"/>
                  </a:cxn>
                  <a:cxn ang="0">
                    <a:pos x="397" y="312"/>
                  </a:cxn>
                  <a:cxn ang="0">
                    <a:pos x="418" y="253"/>
                  </a:cxn>
                  <a:cxn ang="0">
                    <a:pos x="419" y="211"/>
                  </a:cxn>
                  <a:cxn ang="0">
                    <a:pos x="410" y="149"/>
                  </a:cxn>
                  <a:cxn ang="0">
                    <a:pos x="383" y="95"/>
                  </a:cxn>
                  <a:cxn ang="0">
                    <a:pos x="343" y="50"/>
                  </a:cxn>
                  <a:cxn ang="0">
                    <a:pos x="292" y="19"/>
                  </a:cxn>
                  <a:cxn ang="0">
                    <a:pos x="232" y="4"/>
                  </a:cxn>
                  <a:cxn ang="0">
                    <a:pos x="169" y="7"/>
                  </a:cxn>
                  <a:cxn ang="0">
                    <a:pos x="112" y="28"/>
                  </a:cxn>
                  <a:cxn ang="0">
                    <a:pos x="64" y="64"/>
                  </a:cxn>
                  <a:cxn ang="0">
                    <a:pos x="28" y="112"/>
                  </a:cxn>
                  <a:cxn ang="0">
                    <a:pos x="8" y="169"/>
                  </a:cxn>
                  <a:cxn ang="0">
                    <a:pos x="4" y="232"/>
                  </a:cxn>
                  <a:cxn ang="0">
                    <a:pos x="20" y="292"/>
                  </a:cxn>
                  <a:cxn ang="0">
                    <a:pos x="51" y="343"/>
                  </a:cxn>
                  <a:cxn ang="0">
                    <a:pos x="95" y="383"/>
                  </a:cxn>
                  <a:cxn ang="0">
                    <a:pos x="149" y="410"/>
                  </a:cxn>
                  <a:cxn ang="0">
                    <a:pos x="211" y="419"/>
                  </a:cxn>
                  <a:cxn ang="0">
                    <a:pos x="273" y="410"/>
                  </a:cxn>
                  <a:cxn ang="0">
                    <a:pos x="327" y="383"/>
                  </a:cxn>
                  <a:cxn ang="0">
                    <a:pos x="371" y="343"/>
                  </a:cxn>
                  <a:cxn ang="0">
                    <a:pos x="403" y="292"/>
                  </a:cxn>
                  <a:cxn ang="0">
                    <a:pos x="418" y="232"/>
                  </a:cxn>
                </a:cxnLst>
                <a:rect l="0" t="0" r="r" b="b"/>
                <a:pathLst>
                  <a:path w="422" h="422">
                    <a:moveTo>
                      <a:pt x="422" y="211"/>
                    </a:moveTo>
                    <a:lnTo>
                      <a:pt x="421" y="189"/>
                    </a:lnTo>
                    <a:lnTo>
                      <a:pt x="418" y="168"/>
                    </a:lnTo>
                    <a:lnTo>
                      <a:pt x="412" y="148"/>
                    </a:lnTo>
                    <a:lnTo>
                      <a:pt x="406" y="129"/>
                    </a:lnTo>
                    <a:lnTo>
                      <a:pt x="397" y="110"/>
                    </a:lnTo>
                    <a:lnTo>
                      <a:pt x="386" y="93"/>
                    </a:lnTo>
                    <a:lnTo>
                      <a:pt x="374" y="76"/>
                    </a:lnTo>
                    <a:lnTo>
                      <a:pt x="360" y="61"/>
                    </a:lnTo>
                    <a:lnTo>
                      <a:pt x="346" y="48"/>
                    </a:lnTo>
                    <a:lnTo>
                      <a:pt x="329" y="36"/>
                    </a:lnTo>
                    <a:lnTo>
                      <a:pt x="312" y="25"/>
                    </a:lnTo>
                    <a:lnTo>
                      <a:pt x="293" y="16"/>
                    </a:lnTo>
                    <a:lnTo>
                      <a:pt x="274" y="9"/>
                    </a:lnTo>
                    <a:lnTo>
                      <a:pt x="254" y="4"/>
                    </a:lnTo>
                    <a:lnTo>
                      <a:pt x="233" y="0"/>
                    </a:lnTo>
                    <a:lnTo>
                      <a:pt x="211" y="0"/>
                    </a:lnTo>
                    <a:lnTo>
                      <a:pt x="189" y="0"/>
                    </a:lnTo>
                    <a:lnTo>
                      <a:pt x="169" y="4"/>
                    </a:lnTo>
                    <a:lnTo>
                      <a:pt x="148" y="9"/>
                    </a:lnTo>
                    <a:lnTo>
                      <a:pt x="129" y="16"/>
                    </a:lnTo>
                    <a:lnTo>
                      <a:pt x="111" y="25"/>
                    </a:lnTo>
                    <a:lnTo>
                      <a:pt x="93" y="36"/>
                    </a:lnTo>
                    <a:lnTo>
                      <a:pt x="77" y="48"/>
                    </a:lnTo>
                    <a:lnTo>
                      <a:pt x="62" y="61"/>
                    </a:lnTo>
                    <a:lnTo>
                      <a:pt x="48" y="76"/>
                    </a:lnTo>
                    <a:lnTo>
                      <a:pt x="36" y="93"/>
                    </a:lnTo>
                    <a:lnTo>
                      <a:pt x="26" y="110"/>
                    </a:lnTo>
                    <a:lnTo>
                      <a:pt x="17" y="129"/>
                    </a:lnTo>
                    <a:lnTo>
                      <a:pt x="10" y="148"/>
                    </a:lnTo>
                    <a:lnTo>
                      <a:pt x="4" y="168"/>
                    </a:lnTo>
                    <a:lnTo>
                      <a:pt x="1" y="189"/>
                    </a:lnTo>
                    <a:lnTo>
                      <a:pt x="0" y="211"/>
                    </a:lnTo>
                    <a:lnTo>
                      <a:pt x="1" y="232"/>
                    </a:lnTo>
                    <a:lnTo>
                      <a:pt x="4" y="253"/>
                    </a:lnTo>
                    <a:lnTo>
                      <a:pt x="10" y="274"/>
                    </a:lnTo>
                    <a:lnTo>
                      <a:pt x="17" y="293"/>
                    </a:lnTo>
                    <a:lnTo>
                      <a:pt x="26" y="312"/>
                    </a:lnTo>
                    <a:lnTo>
                      <a:pt x="36" y="329"/>
                    </a:lnTo>
                    <a:lnTo>
                      <a:pt x="48" y="345"/>
                    </a:lnTo>
                    <a:lnTo>
                      <a:pt x="62" y="360"/>
                    </a:lnTo>
                    <a:lnTo>
                      <a:pt x="77" y="374"/>
                    </a:lnTo>
                    <a:lnTo>
                      <a:pt x="93" y="386"/>
                    </a:lnTo>
                    <a:lnTo>
                      <a:pt x="111" y="397"/>
                    </a:lnTo>
                    <a:lnTo>
                      <a:pt x="129" y="405"/>
                    </a:lnTo>
                    <a:lnTo>
                      <a:pt x="148" y="412"/>
                    </a:lnTo>
                    <a:lnTo>
                      <a:pt x="169" y="418"/>
                    </a:lnTo>
                    <a:lnTo>
                      <a:pt x="189" y="421"/>
                    </a:lnTo>
                    <a:lnTo>
                      <a:pt x="211" y="422"/>
                    </a:lnTo>
                    <a:lnTo>
                      <a:pt x="233" y="421"/>
                    </a:lnTo>
                    <a:lnTo>
                      <a:pt x="254" y="418"/>
                    </a:lnTo>
                    <a:lnTo>
                      <a:pt x="274" y="412"/>
                    </a:lnTo>
                    <a:lnTo>
                      <a:pt x="293" y="405"/>
                    </a:lnTo>
                    <a:lnTo>
                      <a:pt x="312" y="397"/>
                    </a:lnTo>
                    <a:lnTo>
                      <a:pt x="329" y="386"/>
                    </a:lnTo>
                    <a:lnTo>
                      <a:pt x="346" y="374"/>
                    </a:lnTo>
                    <a:lnTo>
                      <a:pt x="360" y="360"/>
                    </a:lnTo>
                    <a:lnTo>
                      <a:pt x="374" y="345"/>
                    </a:lnTo>
                    <a:lnTo>
                      <a:pt x="386" y="329"/>
                    </a:lnTo>
                    <a:lnTo>
                      <a:pt x="397" y="312"/>
                    </a:lnTo>
                    <a:lnTo>
                      <a:pt x="406" y="293"/>
                    </a:lnTo>
                    <a:lnTo>
                      <a:pt x="412" y="274"/>
                    </a:lnTo>
                    <a:lnTo>
                      <a:pt x="418" y="253"/>
                    </a:lnTo>
                    <a:lnTo>
                      <a:pt x="421" y="232"/>
                    </a:lnTo>
                    <a:lnTo>
                      <a:pt x="422" y="211"/>
                    </a:lnTo>
                    <a:close/>
                    <a:moveTo>
                      <a:pt x="419" y="211"/>
                    </a:moveTo>
                    <a:lnTo>
                      <a:pt x="418" y="190"/>
                    </a:lnTo>
                    <a:lnTo>
                      <a:pt x="415" y="169"/>
                    </a:lnTo>
                    <a:lnTo>
                      <a:pt x="410" y="149"/>
                    </a:lnTo>
                    <a:lnTo>
                      <a:pt x="403" y="130"/>
                    </a:lnTo>
                    <a:lnTo>
                      <a:pt x="394" y="112"/>
                    </a:lnTo>
                    <a:lnTo>
                      <a:pt x="383" y="95"/>
                    </a:lnTo>
                    <a:lnTo>
                      <a:pt x="371" y="79"/>
                    </a:lnTo>
                    <a:lnTo>
                      <a:pt x="358" y="64"/>
                    </a:lnTo>
                    <a:lnTo>
                      <a:pt x="343" y="50"/>
                    </a:lnTo>
                    <a:lnTo>
                      <a:pt x="327" y="38"/>
                    </a:lnTo>
                    <a:lnTo>
                      <a:pt x="310" y="28"/>
                    </a:lnTo>
                    <a:lnTo>
                      <a:pt x="292" y="19"/>
                    </a:lnTo>
                    <a:lnTo>
                      <a:pt x="273" y="12"/>
                    </a:lnTo>
                    <a:lnTo>
                      <a:pt x="253" y="7"/>
                    </a:lnTo>
                    <a:lnTo>
                      <a:pt x="232" y="4"/>
                    </a:lnTo>
                    <a:lnTo>
                      <a:pt x="211" y="3"/>
                    </a:lnTo>
                    <a:lnTo>
                      <a:pt x="190" y="4"/>
                    </a:lnTo>
                    <a:lnTo>
                      <a:pt x="169" y="7"/>
                    </a:lnTo>
                    <a:lnTo>
                      <a:pt x="149" y="12"/>
                    </a:lnTo>
                    <a:lnTo>
                      <a:pt x="130" y="19"/>
                    </a:lnTo>
                    <a:lnTo>
                      <a:pt x="112" y="28"/>
                    </a:lnTo>
                    <a:lnTo>
                      <a:pt x="95" y="38"/>
                    </a:lnTo>
                    <a:lnTo>
                      <a:pt x="79" y="50"/>
                    </a:lnTo>
                    <a:lnTo>
                      <a:pt x="64" y="64"/>
                    </a:lnTo>
                    <a:lnTo>
                      <a:pt x="51" y="79"/>
                    </a:lnTo>
                    <a:lnTo>
                      <a:pt x="39" y="95"/>
                    </a:lnTo>
                    <a:lnTo>
                      <a:pt x="28" y="112"/>
                    </a:lnTo>
                    <a:lnTo>
                      <a:pt x="20" y="130"/>
                    </a:lnTo>
                    <a:lnTo>
                      <a:pt x="13" y="149"/>
                    </a:lnTo>
                    <a:lnTo>
                      <a:pt x="8" y="169"/>
                    </a:lnTo>
                    <a:lnTo>
                      <a:pt x="4" y="190"/>
                    </a:lnTo>
                    <a:lnTo>
                      <a:pt x="3" y="211"/>
                    </a:lnTo>
                    <a:lnTo>
                      <a:pt x="4" y="232"/>
                    </a:lnTo>
                    <a:lnTo>
                      <a:pt x="8" y="253"/>
                    </a:lnTo>
                    <a:lnTo>
                      <a:pt x="13" y="273"/>
                    </a:lnTo>
                    <a:lnTo>
                      <a:pt x="20" y="292"/>
                    </a:lnTo>
                    <a:lnTo>
                      <a:pt x="28" y="310"/>
                    </a:lnTo>
                    <a:lnTo>
                      <a:pt x="39" y="327"/>
                    </a:lnTo>
                    <a:lnTo>
                      <a:pt x="51" y="343"/>
                    </a:lnTo>
                    <a:lnTo>
                      <a:pt x="64" y="358"/>
                    </a:lnTo>
                    <a:lnTo>
                      <a:pt x="79" y="371"/>
                    </a:lnTo>
                    <a:lnTo>
                      <a:pt x="95" y="383"/>
                    </a:lnTo>
                    <a:lnTo>
                      <a:pt x="112" y="394"/>
                    </a:lnTo>
                    <a:lnTo>
                      <a:pt x="130" y="403"/>
                    </a:lnTo>
                    <a:lnTo>
                      <a:pt x="149" y="410"/>
                    </a:lnTo>
                    <a:lnTo>
                      <a:pt x="169" y="415"/>
                    </a:lnTo>
                    <a:lnTo>
                      <a:pt x="190" y="418"/>
                    </a:lnTo>
                    <a:lnTo>
                      <a:pt x="211" y="419"/>
                    </a:lnTo>
                    <a:lnTo>
                      <a:pt x="232" y="418"/>
                    </a:lnTo>
                    <a:lnTo>
                      <a:pt x="253" y="415"/>
                    </a:lnTo>
                    <a:lnTo>
                      <a:pt x="273" y="410"/>
                    </a:lnTo>
                    <a:lnTo>
                      <a:pt x="292" y="403"/>
                    </a:lnTo>
                    <a:lnTo>
                      <a:pt x="310" y="394"/>
                    </a:lnTo>
                    <a:lnTo>
                      <a:pt x="327" y="383"/>
                    </a:lnTo>
                    <a:lnTo>
                      <a:pt x="343" y="371"/>
                    </a:lnTo>
                    <a:lnTo>
                      <a:pt x="358" y="358"/>
                    </a:lnTo>
                    <a:lnTo>
                      <a:pt x="371" y="343"/>
                    </a:lnTo>
                    <a:lnTo>
                      <a:pt x="383" y="327"/>
                    </a:lnTo>
                    <a:lnTo>
                      <a:pt x="394" y="310"/>
                    </a:lnTo>
                    <a:lnTo>
                      <a:pt x="403" y="292"/>
                    </a:lnTo>
                    <a:lnTo>
                      <a:pt x="410" y="273"/>
                    </a:lnTo>
                    <a:lnTo>
                      <a:pt x="415" y="253"/>
                    </a:lnTo>
                    <a:lnTo>
                      <a:pt x="418" y="232"/>
                    </a:lnTo>
                    <a:lnTo>
                      <a:pt x="419" y="211"/>
                    </a:lnTo>
                    <a:close/>
                  </a:path>
                </a:pathLst>
              </a:custGeom>
              <a:solidFill>
                <a:srgbClr val="FFA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87" name="Freeform 1583"/>
              <p:cNvSpPr>
                <a:spLocks noEditPoints="1"/>
              </p:cNvSpPr>
              <p:nvPr/>
            </p:nvSpPr>
            <p:spPr bwMode="auto">
              <a:xfrm>
                <a:off x="688" y="1122"/>
                <a:ext cx="416" cy="366"/>
              </a:xfrm>
              <a:custGeom>
                <a:avLst/>
                <a:gdLst/>
                <a:ahLst/>
                <a:cxnLst>
                  <a:cxn ang="0">
                    <a:pos x="412" y="166"/>
                  </a:cxn>
                  <a:cxn ang="0">
                    <a:pos x="391" y="109"/>
                  </a:cxn>
                  <a:cxn ang="0">
                    <a:pos x="355" y="61"/>
                  </a:cxn>
                  <a:cxn ang="0">
                    <a:pos x="307" y="25"/>
                  </a:cxn>
                  <a:cxn ang="0">
                    <a:pos x="250" y="4"/>
                  </a:cxn>
                  <a:cxn ang="0">
                    <a:pos x="187" y="1"/>
                  </a:cxn>
                  <a:cxn ang="0">
                    <a:pos x="127" y="16"/>
                  </a:cxn>
                  <a:cxn ang="0">
                    <a:pos x="76" y="47"/>
                  </a:cxn>
                  <a:cxn ang="0">
                    <a:pos x="36" y="92"/>
                  </a:cxn>
                  <a:cxn ang="0">
                    <a:pos x="10" y="146"/>
                  </a:cxn>
                  <a:cxn ang="0">
                    <a:pos x="0" y="208"/>
                  </a:cxn>
                  <a:cxn ang="0">
                    <a:pos x="10" y="270"/>
                  </a:cxn>
                  <a:cxn ang="0">
                    <a:pos x="36" y="324"/>
                  </a:cxn>
                  <a:cxn ang="0">
                    <a:pos x="76" y="368"/>
                  </a:cxn>
                  <a:cxn ang="0">
                    <a:pos x="127" y="400"/>
                  </a:cxn>
                  <a:cxn ang="0">
                    <a:pos x="187" y="415"/>
                  </a:cxn>
                  <a:cxn ang="0">
                    <a:pos x="250" y="412"/>
                  </a:cxn>
                  <a:cxn ang="0">
                    <a:pos x="307" y="391"/>
                  </a:cxn>
                  <a:cxn ang="0">
                    <a:pos x="355" y="355"/>
                  </a:cxn>
                  <a:cxn ang="0">
                    <a:pos x="391" y="307"/>
                  </a:cxn>
                  <a:cxn ang="0">
                    <a:pos x="412" y="250"/>
                  </a:cxn>
                  <a:cxn ang="0">
                    <a:pos x="413" y="208"/>
                  </a:cxn>
                  <a:cxn ang="0">
                    <a:pos x="403" y="147"/>
                  </a:cxn>
                  <a:cxn ang="0">
                    <a:pos x="378" y="94"/>
                  </a:cxn>
                  <a:cxn ang="0">
                    <a:pos x="338" y="50"/>
                  </a:cxn>
                  <a:cxn ang="0">
                    <a:pos x="288" y="19"/>
                  </a:cxn>
                  <a:cxn ang="0">
                    <a:pos x="229" y="4"/>
                  </a:cxn>
                  <a:cxn ang="0">
                    <a:pos x="167" y="7"/>
                  </a:cxn>
                  <a:cxn ang="0">
                    <a:pos x="111" y="28"/>
                  </a:cxn>
                  <a:cxn ang="0">
                    <a:pos x="64" y="63"/>
                  </a:cxn>
                  <a:cxn ang="0">
                    <a:pos x="29" y="110"/>
                  </a:cxn>
                  <a:cxn ang="0">
                    <a:pos x="8" y="167"/>
                  </a:cxn>
                  <a:cxn ang="0">
                    <a:pos x="5" y="229"/>
                  </a:cxn>
                  <a:cxn ang="0">
                    <a:pos x="20" y="287"/>
                  </a:cxn>
                  <a:cxn ang="0">
                    <a:pos x="50" y="338"/>
                  </a:cxn>
                  <a:cxn ang="0">
                    <a:pos x="94" y="377"/>
                  </a:cxn>
                  <a:cxn ang="0">
                    <a:pos x="148" y="403"/>
                  </a:cxn>
                  <a:cxn ang="0">
                    <a:pos x="208" y="413"/>
                  </a:cxn>
                  <a:cxn ang="0">
                    <a:pos x="269" y="403"/>
                  </a:cxn>
                  <a:cxn ang="0">
                    <a:pos x="322" y="377"/>
                  </a:cxn>
                  <a:cxn ang="0">
                    <a:pos x="366" y="338"/>
                  </a:cxn>
                  <a:cxn ang="0">
                    <a:pos x="397" y="287"/>
                  </a:cxn>
                  <a:cxn ang="0">
                    <a:pos x="412" y="229"/>
                  </a:cxn>
                </a:cxnLst>
                <a:rect l="0" t="0" r="r" b="b"/>
                <a:pathLst>
                  <a:path w="416" h="416">
                    <a:moveTo>
                      <a:pt x="416" y="208"/>
                    </a:moveTo>
                    <a:lnTo>
                      <a:pt x="415" y="187"/>
                    </a:lnTo>
                    <a:lnTo>
                      <a:pt x="412" y="166"/>
                    </a:lnTo>
                    <a:lnTo>
                      <a:pt x="407" y="146"/>
                    </a:lnTo>
                    <a:lnTo>
                      <a:pt x="400" y="127"/>
                    </a:lnTo>
                    <a:lnTo>
                      <a:pt x="391" y="109"/>
                    </a:lnTo>
                    <a:lnTo>
                      <a:pt x="380" y="92"/>
                    </a:lnTo>
                    <a:lnTo>
                      <a:pt x="368" y="76"/>
                    </a:lnTo>
                    <a:lnTo>
                      <a:pt x="355" y="61"/>
                    </a:lnTo>
                    <a:lnTo>
                      <a:pt x="340" y="47"/>
                    </a:lnTo>
                    <a:lnTo>
                      <a:pt x="324" y="35"/>
                    </a:lnTo>
                    <a:lnTo>
                      <a:pt x="307" y="25"/>
                    </a:lnTo>
                    <a:lnTo>
                      <a:pt x="289" y="16"/>
                    </a:lnTo>
                    <a:lnTo>
                      <a:pt x="270" y="9"/>
                    </a:lnTo>
                    <a:lnTo>
                      <a:pt x="250" y="4"/>
                    </a:lnTo>
                    <a:lnTo>
                      <a:pt x="229" y="1"/>
                    </a:lnTo>
                    <a:lnTo>
                      <a:pt x="208" y="0"/>
                    </a:lnTo>
                    <a:lnTo>
                      <a:pt x="187" y="1"/>
                    </a:lnTo>
                    <a:lnTo>
                      <a:pt x="166" y="4"/>
                    </a:lnTo>
                    <a:lnTo>
                      <a:pt x="146" y="9"/>
                    </a:lnTo>
                    <a:lnTo>
                      <a:pt x="127" y="16"/>
                    </a:lnTo>
                    <a:lnTo>
                      <a:pt x="109" y="25"/>
                    </a:lnTo>
                    <a:lnTo>
                      <a:pt x="92" y="35"/>
                    </a:lnTo>
                    <a:lnTo>
                      <a:pt x="76" y="47"/>
                    </a:lnTo>
                    <a:lnTo>
                      <a:pt x="61" y="61"/>
                    </a:lnTo>
                    <a:lnTo>
                      <a:pt x="48" y="76"/>
                    </a:lnTo>
                    <a:lnTo>
                      <a:pt x="36" y="92"/>
                    </a:lnTo>
                    <a:lnTo>
                      <a:pt x="25" y="109"/>
                    </a:lnTo>
                    <a:lnTo>
                      <a:pt x="17" y="127"/>
                    </a:lnTo>
                    <a:lnTo>
                      <a:pt x="10" y="146"/>
                    </a:lnTo>
                    <a:lnTo>
                      <a:pt x="5" y="166"/>
                    </a:lnTo>
                    <a:lnTo>
                      <a:pt x="1" y="187"/>
                    </a:lnTo>
                    <a:lnTo>
                      <a:pt x="0" y="208"/>
                    </a:lnTo>
                    <a:lnTo>
                      <a:pt x="1" y="229"/>
                    </a:lnTo>
                    <a:lnTo>
                      <a:pt x="5" y="250"/>
                    </a:lnTo>
                    <a:lnTo>
                      <a:pt x="10" y="270"/>
                    </a:lnTo>
                    <a:lnTo>
                      <a:pt x="17" y="289"/>
                    </a:lnTo>
                    <a:lnTo>
                      <a:pt x="25" y="307"/>
                    </a:lnTo>
                    <a:lnTo>
                      <a:pt x="36" y="324"/>
                    </a:lnTo>
                    <a:lnTo>
                      <a:pt x="48" y="340"/>
                    </a:lnTo>
                    <a:lnTo>
                      <a:pt x="61" y="355"/>
                    </a:lnTo>
                    <a:lnTo>
                      <a:pt x="76" y="368"/>
                    </a:lnTo>
                    <a:lnTo>
                      <a:pt x="92" y="380"/>
                    </a:lnTo>
                    <a:lnTo>
                      <a:pt x="109" y="391"/>
                    </a:lnTo>
                    <a:lnTo>
                      <a:pt x="127" y="400"/>
                    </a:lnTo>
                    <a:lnTo>
                      <a:pt x="146" y="407"/>
                    </a:lnTo>
                    <a:lnTo>
                      <a:pt x="166" y="412"/>
                    </a:lnTo>
                    <a:lnTo>
                      <a:pt x="187" y="415"/>
                    </a:lnTo>
                    <a:lnTo>
                      <a:pt x="208" y="416"/>
                    </a:lnTo>
                    <a:lnTo>
                      <a:pt x="229" y="415"/>
                    </a:lnTo>
                    <a:lnTo>
                      <a:pt x="250" y="412"/>
                    </a:lnTo>
                    <a:lnTo>
                      <a:pt x="270" y="407"/>
                    </a:lnTo>
                    <a:lnTo>
                      <a:pt x="289" y="400"/>
                    </a:lnTo>
                    <a:lnTo>
                      <a:pt x="307" y="391"/>
                    </a:lnTo>
                    <a:lnTo>
                      <a:pt x="324" y="380"/>
                    </a:lnTo>
                    <a:lnTo>
                      <a:pt x="340" y="368"/>
                    </a:lnTo>
                    <a:lnTo>
                      <a:pt x="355" y="355"/>
                    </a:lnTo>
                    <a:lnTo>
                      <a:pt x="368" y="340"/>
                    </a:lnTo>
                    <a:lnTo>
                      <a:pt x="380" y="324"/>
                    </a:lnTo>
                    <a:lnTo>
                      <a:pt x="391" y="307"/>
                    </a:lnTo>
                    <a:lnTo>
                      <a:pt x="400" y="289"/>
                    </a:lnTo>
                    <a:lnTo>
                      <a:pt x="407" y="270"/>
                    </a:lnTo>
                    <a:lnTo>
                      <a:pt x="412" y="250"/>
                    </a:lnTo>
                    <a:lnTo>
                      <a:pt x="415" y="229"/>
                    </a:lnTo>
                    <a:lnTo>
                      <a:pt x="416" y="208"/>
                    </a:lnTo>
                    <a:close/>
                    <a:moveTo>
                      <a:pt x="413" y="208"/>
                    </a:moveTo>
                    <a:lnTo>
                      <a:pt x="412" y="187"/>
                    </a:lnTo>
                    <a:lnTo>
                      <a:pt x="409" y="167"/>
                    </a:lnTo>
                    <a:lnTo>
                      <a:pt x="403" y="147"/>
                    </a:lnTo>
                    <a:lnTo>
                      <a:pt x="397" y="128"/>
                    </a:lnTo>
                    <a:lnTo>
                      <a:pt x="388" y="110"/>
                    </a:lnTo>
                    <a:lnTo>
                      <a:pt x="378" y="94"/>
                    </a:lnTo>
                    <a:lnTo>
                      <a:pt x="366" y="77"/>
                    </a:lnTo>
                    <a:lnTo>
                      <a:pt x="353" y="63"/>
                    </a:lnTo>
                    <a:lnTo>
                      <a:pt x="338" y="50"/>
                    </a:lnTo>
                    <a:lnTo>
                      <a:pt x="322" y="38"/>
                    </a:lnTo>
                    <a:lnTo>
                      <a:pt x="306" y="28"/>
                    </a:lnTo>
                    <a:lnTo>
                      <a:pt x="288" y="19"/>
                    </a:lnTo>
                    <a:lnTo>
                      <a:pt x="269" y="12"/>
                    </a:lnTo>
                    <a:lnTo>
                      <a:pt x="249" y="7"/>
                    </a:lnTo>
                    <a:lnTo>
                      <a:pt x="229" y="4"/>
                    </a:lnTo>
                    <a:lnTo>
                      <a:pt x="208" y="3"/>
                    </a:lnTo>
                    <a:lnTo>
                      <a:pt x="187" y="4"/>
                    </a:lnTo>
                    <a:lnTo>
                      <a:pt x="167" y="7"/>
                    </a:lnTo>
                    <a:lnTo>
                      <a:pt x="148" y="12"/>
                    </a:lnTo>
                    <a:lnTo>
                      <a:pt x="129" y="19"/>
                    </a:lnTo>
                    <a:lnTo>
                      <a:pt x="111" y="28"/>
                    </a:lnTo>
                    <a:lnTo>
                      <a:pt x="94" y="38"/>
                    </a:lnTo>
                    <a:lnTo>
                      <a:pt x="78" y="50"/>
                    </a:lnTo>
                    <a:lnTo>
                      <a:pt x="64" y="63"/>
                    </a:lnTo>
                    <a:lnTo>
                      <a:pt x="50" y="77"/>
                    </a:lnTo>
                    <a:lnTo>
                      <a:pt x="39" y="94"/>
                    </a:lnTo>
                    <a:lnTo>
                      <a:pt x="29" y="110"/>
                    </a:lnTo>
                    <a:lnTo>
                      <a:pt x="20" y="128"/>
                    </a:lnTo>
                    <a:lnTo>
                      <a:pt x="13" y="147"/>
                    </a:lnTo>
                    <a:lnTo>
                      <a:pt x="8" y="167"/>
                    </a:lnTo>
                    <a:lnTo>
                      <a:pt x="5" y="187"/>
                    </a:lnTo>
                    <a:lnTo>
                      <a:pt x="4" y="208"/>
                    </a:lnTo>
                    <a:lnTo>
                      <a:pt x="5" y="229"/>
                    </a:lnTo>
                    <a:lnTo>
                      <a:pt x="8" y="249"/>
                    </a:lnTo>
                    <a:lnTo>
                      <a:pt x="13" y="268"/>
                    </a:lnTo>
                    <a:lnTo>
                      <a:pt x="20" y="287"/>
                    </a:lnTo>
                    <a:lnTo>
                      <a:pt x="29" y="305"/>
                    </a:lnTo>
                    <a:lnTo>
                      <a:pt x="39" y="322"/>
                    </a:lnTo>
                    <a:lnTo>
                      <a:pt x="50" y="338"/>
                    </a:lnTo>
                    <a:lnTo>
                      <a:pt x="64" y="352"/>
                    </a:lnTo>
                    <a:lnTo>
                      <a:pt x="78" y="366"/>
                    </a:lnTo>
                    <a:lnTo>
                      <a:pt x="94" y="377"/>
                    </a:lnTo>
                    <a:lnTo>
                      <a:pt x="111" y="388"/>
                    </a:lnTo>
                    <a:lnTo>
                      <a:pt x="129" y="396"/>
                    </a:lnTo>
                    <a:lnTo>
                      <a:pt x="148" y="403"/>
                    </a:lnTo>
                    <a:lnTo>
                      <a:pt x="167" y="408"/>
                    </a:lnTo>
                    <a:lnTo>
                      <a:pt x="187" y="412"/>
                    </a:lnTo>
                    <a:lnTo>
                      <a:pt x="208" y="413"/>
                    </a:lnTo>
                    <a:lnTo>
                      <a:pt x="229" y="412"/>
                    </a:lnTo>
                    <a:lnTo>
                      <a:pt x="249" y="408"/>
                    </a:lnTo>
                    <a:lnTo>
                      <a:pt x="269" y="403"/>
                    </a:lnTo>
                    <a:lnTo>
                      <a:pt x="288" y="396"/>
                    </a:lnTo>
                    <a:lnTo>
                      <a:pt x="306" y="388"/>
                    </a:lnTo>
                    <a:lnTo>
                      <a:pt x="322" y="377"/>
                    </a:lnTo>
                    <a:lnTo>
                      <a:pt x="338" y="366"/>
                    </a:lnTo>
                    <a:lnTo>
                      <a:pt x="353" y="352"/>
                    </a:lnTo>
                    <a:lnTo>
                      <a:pt x="366" y="338"/>
                    </a:lnTo>
                    <a:lnTo>
                      <a:pt x="378" y="322"/>
                    </a:lnTo>
                    <a:lnTo>
                      <a:pt x="388" y="305"/>
                    </a:lnTo>
                    <a:lnTo>
                      <a:pt x="397" y="287"/>
                    </a:lnTo>
                    <a:lnTo>
                      <a:pt x="403" y="268"/>
                    </a:lnTo>
                    <a:lnTo>
                      <a:pt x="409" y="249"/>
                    </a:lnTo>
                    <a:lnTo>
                      <a:pt x="412" y="229"/>
                    </a:lnTo>
                    <a:lnTo>
                      <a:pt x="413" y="208"/>
                    </a:lnTo>
                    <a:close/>
                  </a:path>
                </a:pathLst>
              </a:custGeom>
              <a:solidFill>
                <a:srgbClr val="FFA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88" name="Freeform 1584"/>
              <p:cNvSpPr>
                <a:spLocks noEditPoints="1"/>
              </p:cNvSpPr>
              <p:nvPr/>
            </p:nvSpPr>
            <p:spPr bwMode="auto">
              <a:xfrm>
                <a:off x="691" y="1124"/>
                <a:ext cx="410" cy="362"/>
              </a:xfrm>
              <a:custGeom>
                <a:avLst/>
                <a:gdLst/>
                <a:ahLst/>
                <a:cxnLst>
                  <a:cxn ang="0">
                    <a:pos x="405" y="164"/>
                  </a:cxn>
                  <a:cxn ang="0">
                    <a:pos x="384" y="107"/>
                  </a:cxn>
                  <a:cxn ang="0">
                    <a:pos x="349" y="60"/>
                  </a:cxn>
                  <a:cxn ang="0">
                    <a:pos x="302" y="25"/>
                  </a:cxn>
                  <a:cxn ang="0">
                    <a:pos x="245" y="4"/>
                  </a:cxn>
                  <a:cxn ang="0">
                    <a:pos x="183" y="1"/>
                  </a:cxn>
                  <a:cxn ang="0">
                    <a:pos x="125" y="16"/>
                  </a:cxn>
                  <a:cxn ang="0">
                    <a:pos x="74" y="47"/>
                  </a:cxn>
                  <a:cxn ang="0">
                    <a:pos x="35" y="91"/>
                  </a:cxn>
                  <a:cxn ang="0">
                    <a:pos x="9" y="144"/>
                  </a:cxn>
                  <a:cxn ang="0">
                    <a:pos x="0" y="205"/>
                  </a:cxn>
                  <a:cxn ang="0">
                    <a:pos x="9" y="265"/>
                  </a:cxn>
                  <a:cxn ang="0">
                    <a:pos x="35" y="319"/>
                  </a:cxn>
                  <a:cxn ang="0">
                    <a:pos x="74" y="363"/>
                  </a:cxn>
                  <a:cxn ang="0">
                    <a:pos x="125" y="393"/>
                  </a:cxn>
                  <a:cxn ang="0">
                    <a:pos x="183" y="409"/>
                  </a:cxn>
                  <a:cxn ang="0">
                    <a:pos x="245" y="405"/>
                  </a:cxn>
                  <a:cxn ang="0">
                    <a:pos x="302" y="385"/>
                  </a:cxn>
                  <a:cxn ang="0">
                    <a:pos x="349" y="349"/>
                  </a:cxn>
                  <a:cxn ang="0">
                    <a:pos x="384" y="302"/>
                  </a:cxn>
                  <a:cxn ang="0">
                    <a:pos x="405" y="246"/>
                  </a:cxn>
                  <a:cxn ang="0">
                    <a:pos x="405" y="205"/>
                  </a:cxn>
                  <a:cxn ang="0">
                    <a:pos x="396" y="145"/>
                  </a:cxn>
                  <a:cxn ang="0">
                    <a:pos x="371" y="92"/>
                  </a:cxn>
                  <a:cxn ang="0">
                    <a:pos x="332" y="49"/>
                  </a:cxn>
                  <a:cxn ang="0">
                    <a:pos x="282" y="19"/>
                  </a:cxn>
                  <a:cxn ang="0">
                    <a:pos x="224" y="4"/>
                  </a:cxn>
                  <a:cxn ang="0">
                    <a:pos x="164" y="7"/>
                  </a:cxn>
                  <a:cxn ang="0">
                    <a:pos x="109" y="28"/>
                  </a:cxn>
                  <a:cxn ang="0">
                    <a:pos x="62" y="62"/>
                  </a:cxn>
                  <a:cxn ang="0">
                    <a:pos x="27" y="109"/>
                  </a:cxn>
                  <a:cxn ang="0">
                    <a:pos x="7" y="164"/>
                  </a:cxn>
                  <a:cxn ang="0">
                    <a:pos x="4" y="225"/>
                  </a:cxn>
                  <a:cxn ang="0">
                    <a:pos x="19" y="283"/>
                  </a:cxn>
                  <a:cxn ang="0">
                    <a:pos x="49" y="333"/>
                  </a:cxn>
                  <a:cxn ang="0">
                    <a:pos x="92" y="372"/>
                  </a:cxn>
                  <a:cxn ang="0">
                    <a:pos x="145" y="397"/>
                  </a:cxn>
                  <a:cxn ang="0">
                    <a:pos x="204" y="406"/>
                  </a:cxn>
                  <a:cxn ang="0">
                    <a:pos x="264" y="397"/>
                  </a:cxn>
                  <a:cxn ang="0">
                    <a:pos x="316" y="372"/>
                  </a:cxn>
                  <a:cxn ang="0">
                    <a:pos x="359" y="333"/>
                  </a:cxn>
                  <a:cxn ang="0">
                    <a:pos x="390" y="283"/>
                  </a:cxn>
                  <a:cxn ang="0">
                    <a:pos x="405" y="225"/>
                  </a:cxn>
                </a:cxnLst>
                <a:rect l="0" t="0" r="r" b="b"/>
                <a:pathLst>
                  <a:path w="409" h="410">
                    <a:moveTo>
                      <a:pt x="409" y="205"/>
                    </a:moveTo>
                    <a:lnTo>
                      <a:pt x="408" y="184"/>
                    </a:lnTo>
                    <a:lnTo>
                      <a:pt x="405" y="164"/>
                    </a:lnTo>
                    <a:lnTo>
                      <a:pt x="399" y="144"/>
                    </a:lnTo>
                    <a:lnTo>
                      <a:pt x="393" y="125"/>
                    </a:lnTo>
                    <a:lnTo>
                      <a:pt x="384" y="107"/>
                    </a:lnTo>
                    <a:lnTo>
                      <a:pt x="374" y="91"/>
                    </a:lnTo>
                    <a:lnTo>
                      <a:pt x="362" y="74"/>
                    </a:lnTo>
                    <a:lnTo>
                      <a:pt x="349" y="60"/>
                    </a:lnTo>
                    <a:lnTo>
                      <a:pt x="334" y="47"/>
                    </a:lnTo>
                    <a:lnTo>
                      <a:pt x="318" y="35"/>
                    </a:lnTo>
                    <a:lnTo>
                      <a:pt x="302" y="25"/>
                    </a:lnTo>
                    <a:lnTo>
                      <a:pt x="284" y="16"/>
                    </a:lnTo>
                    <a:lnTo>
                      <a:pt x="265" y="9"/>
                    </a:lnTo>
                    <a:lnTo>
                      <a:pt x="245" y="4"/>
                    </a:lnTo>
                    <a:lnTo>
                      <a:pt x="225" y="1"/>
                    </a:lnTo>
                    <a:lnTo>
                      <a:pt x="204" y="0"/>
                    </a:lnTo>
                    <a:lnTo>
                      <a:pt x="183" y="1"/>
                    </a:lnTo>
                    <a:lnTo>
                      <a:pt x="163" y="4"/>
                    </a:lnTo>
                    <a:lnTo>
                      <a:pt x="144" y="9"/>
                    </a:lnTo>
                    <a:lnTo>
                      <a:pt x="125" y="16"/>
                    </a:lnTo>
                    <a:lnTo>
                      <a:pt x="107" y="25"/>
                    </a:lnTo>
                    <a:lnTo>
                      <a:pt x="90" y="35"/>
                    </a:lnTo>
                    <a:lnTo>
                      <a:pt x="74" y="47"/>
                    </a:lnTo>
                    <a:lnTo>
                      <a:pt x="60" y="60"/>
                    </a:lnTo>
                    <a:lnTo>
                      <a:pt x="46" y="74"/>
                    </a:lnTo>
                    <a:lnTo>
                      <a:pt x="35" y="91"/>
                    </a:lnTo>
                    <a:lnTo>
                      <a:pt x="25" y="107"/>
                    </a:lnTo>
                    <a:lnTo>
                      <a:pt x="16" y="125"/>
                    </a:lnTo>
                    <a:lnTo>
                      <a:pt x="9" y="144"/>
                    </a:lnTo>
                    <a:lnTo>
                      <a:pt x="4" y="164"/>
                    </a:lnTo>
                    <a:lnTo>
                      <a:pt x="1" y="184"/>
                    </a:lnTo>
                    <a:lnTo>
                      <a:pt x="0" y="205"/>
                    </a:lnTo>
                    <a:lnTo>
                      <a:pt x="1" y="226"/>
                    </a:lnTo>
                    <a:lnTo>
                      <a:pt x="4" y="246"/>
                    </a:lnTo>
                    <a:lnTo>
                      <a:pt x="9" y="265"/>
                    </a:lnTo>
                    <a:lnTo>
                      <a:pt x="16" y="284"/>
                    </a:lnTo>
                    <a:lnTo>
                      <a:pt x="25" y="302"/>
                    </a:lnTo>
                    <a:lnTo>
                      <a:pt x="35" y="319"/>
                    </a:lnTo>
                    <a:lnTo>
                      <a:pt x="46" y="335"/>
                    </a:lnTo>
                    <a:lnTo>
                      <a:pt x="60" y="349"/>
                    </a:lnTo>
                    <a:lnTo>
                      <a:pt x="74" y="363"/>
                    </a:lnTo>
                    <a:lnTo>
                      <a:pt x="90" y="374"/>
                    </a:lnTo>
                    <a:lnTo>
                      <a:pt x="107" y="385"/>
                    </a:lnTo>
                    <a:lnTo>
                      <a:pt x="125" y="393"/>
                    </a:lnTo>
                    <a:lnTo>
                      <a:pt x="144" y="400"/>
                    </a:lnTo>
                    <a:lnTo>
                      <a:pt x="163" y="405"/>
                    </a:lnTo>
                    <a:lnTo>
                      <a:pt x="183" y="409"/>
                    </a:lnTo>
                    <a:lnTo>
                      <a:pt x="204" y="410"/>
                    </a:lnTo>
                    <a:lnTo>
                      <a:pt x="225" y="409"/>
                    </a:lnTo>
                    <a:lnTo>
                      <a:pt x="245" y="405"/>
                    </a:lnTo>
                    <a:lnTo>
                      <a:pt x="265" y="400"/>
                    </a:lnTo>
                    <a:lnTo>
                      <a:pt x="284" y="393"/>
                    </a:lnTo>
                    <a:lnTo>
                      <a:pt x="302" y="385"/>
                    </a:lnTo>
                    <a:lnTo>
                      <a:pt x="318" y="374"/>
                    </a:lnTo>
                    <a:lnTo>
                      <a:pt x="334" y="363"/>
                    </a:lnTo>
                    <a:lnTo>
                      <a:pt x="349" y="349"/>
                    </a:lnTo>
                    <a:lnTo>
                      <a:pt x="362" y="335"/>
                    </a:lnTo>
                    <a:lnTo>
                      <a:pt x="374" y="319"/>
                    </a:lnTo>
                    <a:lnTo>
                      <a:pt x="384" y="302"/>
                    </a:lnTo>
                    <a:lnTo>
                      <a:pt x="393" y="284"/>
                    </a:lnTo>
                    <a:lnTo>
                      <a:pt x="399" y="265"/>
                    </a:lnTo>
                    <a:lnTo>
                      <a:pt x="405" y="246"/>
                    </a:lnTo>
                    <a:lnTo>
                      <a:pt x="408" y="226"/>
                    </a:lnTo>
                    <a:lnTo>
                      <a:pt x="409" y="205"/>
                    </a:lnTo>
                    <a:close/>
                    <a:moveTo>
                      <a:pt x="405" y="205"/>
                    </a:moveTo>
                    <a:lnTo>
                      <a:pt x="405" y="184"/>
                    </a:lnTo>
                    <a:lnTo>
                      <a:pt x="401" y="164"/>
                    </a:lnTo>
                    <a:lnTo>
                      <a:pt x="396" y="145"/>
                    </a:lnTo>
                    <a:lnTo>
                      <a:pt x="390" y="127"/>
                    </a:lnTo>
                    <a:lnTo>
                      <a:pt x="381" y="109"/>
                    </a:lnTo>
                    <a:lnTo>
                      <a:pt x="371" y="92"/>
                    </a:lnTo>
                    <a:lnTo>
                      <a:pt x="359" y="77"/>
                    </a:lnTo>
                    <a:lnTo>
                      <a:pt x="346" y="62"/>
                    </a:lnTo>
                    <a:lnTo>
                      <a:pt x="332" y="49"/>
                    </a:lnTo>
                    <a:lnTo>
                      <a:pt x="316" y="38"/>
                    </a:lnTo>
                    <a:lnTo>
                      <a:pt x="300" y="28"/>
                    </a:lnTo>
                    <a:lnTo>
                      <a:pt x="282" y="19"/>
                    </a:lnTo>
                    <a:lnTo>
                      <a:pt x="264" y="13"/>
                    </a:lnTo>
                    <a:lnTo>
                      <a:pt x="245" y="7"/>
                    </a:lnTo>
                    <a:lnTo>
                      <a:pt x="224" y="4"/>
                    </a:lnTo>
                    <a:lnTo>
                      <a:pt x="204" y="3"/>
                    </a:lnTo>
                    <a:lnTo>
                      <a:pt x="184" y="4"/>
                    </a:lnTo>
                    <a:lnTo>
                      <a:pt x="164" y="7"/>
                    </a:lnTo>
                    <a:lnTo>
                      <a:pt x="145" y="13"/>
                    </a:lnTo>
                    <a:lnTo>
                      <a:pt x="126" y="19"/>
                    </a:lnTo>
                    <a:lnTo>
                      <a:pt x="109" y="28"/>
                    </a:lnTo>
                    <a:lnTo>
                      <a:pt x="92" y="38"/>
                    </a:lnTo>
                    <a:lnTo>
                      <a:pt x="76" y="49"/>
                    </a:lnTo>
                    <a:lnTo>
                      <a:pt x="62" y="62"/>
                    </a:lnTo>
                    <a:lnTo>
                      <a:pt x="49" y="77"/>
                    </a:lnTo>
                    <a:lnTo>
                      <a:pt x="37" y="92"/>
                    </a:lnTo>
                    <a:lnTo>
                      <a:pt x="27" y="109"/>
                    </a:lnTo>
                    <a:lnTo>
                      <a:pt x="19" y="127"/>
                    </a:lnTo>
                    <a:lnTo>
                      <a:pt x="12" y="145"/>
                    </a:lnTo>
                    <a:lnTo>
                      <a:pt x="7" y="164"/>
                    </a:lnTo>
                    <a:lnTo>
                      <a:pt x="4" y="184"/>
                    </a:lnTo>
                    <a:lnTo>
                      <a:pt x="3" y="205"/>
                    </a:lnTo>
                    <a:lnTo>
                      <a:pt x="4" y="225"/>
                    </a:lnTo>
                    <a:lnTo>
                      <a:pt x="7" y="245"/>
                    </a:lnTo>
                    <a:lnTo>
                      <a:pt x="12" y="264"/>
                    </a:lnTo>
                    <a:lnTo>
                      <a:pt x="19" y="283"/>
                    </a:lnTo>
                    <a:lnTo>
                      <a:pt x="27" y="300"/>
                    </a:lnTo>
                    <a:lnTo>
                      <a:pt x="37" y="317"/>
                    </a:lnTo>
                    <a:lnTo>
                      <a:pt x="49" y="333"/>
                    </a:lnTo>
                    <a:lnTo>
                      <a:pt x="62" y="347"/>
                    </a:lnTo>
                    <a:lnTo>
                      <a:pt x="76" y="360"/>
                    </a:lnTo>
                    <a:lnTo>
                      <a:pt x="92" y="372"/>
                    </a:lnTo>
                    <a:lnTo>
                      <a:pt x="109" y="382"/>
                    </a:lnTo>
                    <a:lnTo>
                      <a:pt x="126" y="391"/>
                    </a:lnTo>
                    <a:lnTo>
                      <a:pt x="145" y="397"/>
                    </a:lnTo>
                    <a:lnTo>
                      <a:pt x="164" y="402"/>
                    </a:lnTo>
                    <a:lnTo>
                      <a:pt x="184" y="405"/>
                    </a:lnTo>
                    <a:lnTo>
                      <a:pt x="204" y="406"/>
                    </a:lnTo>
                    <a:lnTo>
                      <a:pt x="224" y="405"/>
                    </a:lnTo>
                    <a:lnTo>
                      <a:pt x="245" y="402"/>
                    </a:lnTo>
                    <a:lnTo>
                      <a:pt x="264" y="397"/>
                    </a:lnTo>
                    <a:lnTo>
                      <a:pt x="282" y="391"/>
                    </a:lnTo>
                    <a:lnTo>
                      <a:pt x="300" y="382"/>
                    </a:lnTo>
                    <a:lnTo>
                      <a:pt x="316" y="372"/>
                    </a:lnTo>
                    <a:lnTo>
                      <a:pt x="332" y="360"/>
                    </a:lnTo>
                    <a:lnTo>
                      <a:pt x="346" y="347"/>
                    </a:lnTo>
                    <a:lnTo>
                      <a:pt x="359" y="333"/>
                    </a:lnTo>
                    <a:lnTo>
                      <a:pt x="371" y="317"/>
                    </a:lnTo>
                    <a:lnTo>
                      <a:pt x="381" y="300"/>
                    </a:lnTo>
                    <a:lnTo>
                      <a:pt x="390" y="283"/>
                    </a:lnTo>
                    <a:lnTo>
                      <a:pt x="396" y="264"/>
                    </a:lnTo>
                    <a:lnTo>
                      <a:pt x="401" y="245"/>
                    </a:lnTo>
                    <a:lnTo>
                      <a:pt x="405" y="225"/>
                    </a:lnTo>
                    <a:lnTo>
                      <a:pt x="405" y="205"/>
                    </a:lnTo>
                    <a:close/>
                  </a:path>
                </a:pathLst>
              </a:custGeom>
              <a:solidFill>
                <a:srgbClr val="FFA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89" name="Freeform 1585"/>
              <p:cNvSpPr>
                <a:spLocks noEditPoints="1"/>
              </p:cNvSpPr>
              <p:nvPr/>
            </p:nvSpPr>
            <p:spPr bwMode="auto">
              <a:xfrm>
                <a:off x="696" y="1128"/>
                <a:ext cx="399" cy="354"/>
              </a:xfrm>
              <a:custGeom>
                <a:avLst/>
                <a:gdLst/>
                <a:ahLst/>
                <a:cxnLst>
                  <a:cxn ang="0">
                    <a:pos x="398" y="161"/>
                  </a:cxn>
                  <a:cxn ang="0">
                    <a:pos x="378" y="106"/>
                  </a:cxn>
                  <a:cxn ang="0">
                    <a:pos x="343" y="59"/>
                  </a:cxn>
                  <a:cxn ang="0">
                    <a:pos x="297" y="25"/>
                  </a:cxn>
                  <a:cxn ang="0">
                    <a:pos x="242" y="4"/>
                  </a:cxn>
                  <a:cxn ang="0">
                    <a:pos x="181" y="1"/>
                  </a:cxn>
                  <a:cxn ang="0">
                    <a:pos x="123" y="16"/>
                  </a:cxn>
                  <a:cxn ang="0">
                    <a:pos x="73" y="46"/>
                  </a:cxn>
                  <a:cxn ang="0">
                    <a:pos x="34" y="89"/>
                  </a:cxn>
                  <a:cxn ang="0">
                    <a:pos x="9" y="142"/>
                  </a:cxn>
                  <a:cxn ang="0">
                    <a:pos x="0" y="202"/>
                  </a:cxn>
                  <a:cxn ang="0">
                    <a:pos x="9" y="261"/>
                  </a:cxn>
                  <a:cxn ang="0">
                    <a:pos x="34" y="314"/>
                  </a:cxn>
                  <a:cxn ang="0">
                    <a:pos x="73" y="357"/>
                  </a:cxn>
                  <a:cxn ang="0">
                    <a:pos x="123" y="388"/>
                  </a:cxn>
                  <a:cxn ang="0">
                    <a:pos x="181" y="402"/>
                  </a:cxn>
                  <a:cxn ang="0">
                    <a:pos x="242" y="399"/>
                  </a:cxn>
                  <a:cxn ang="0">
                    <a:pos x="297" y="379"/>
                  </a:cxn>
                  <a:cxn ang="0">
                    <a:pos x="343" y="344"/>
                  </a:cxn>
                  <a:cxn ang="0">
                    <a:pos x="378" y="297"/>
                  </a:cxn>
                  <a:cxn ang="0">
                    <a:pos x="398" y="242"/>
                  </a:cxn>
                  <a:cxn ang="0">
                    <a:pos x="399" y="202"/>
                  </a:cxn>
                  <a:cxn ang="0">
                    <a:pos x="390" y="143"/>
                  </a:cxn>
                  <a:cxn ang="0">
                    <a:pos x="365" y="91"/>
                  </a:cxn>
                  <a:cxn ang="0">
                    <a:pos x="327" y="49"/>
                  </a:cxn>
                  <a:cxn ang="0">
                    <a:pos x="278" y="19"/>
                  </a:cxn>
                  <a:cxn ang="0">
                    <a:pos x="221" y="4"/>
                  </a:cxn>
                  <a:cxn ang="0">
                    <a:pos x="161" y="8"/>
                  </a:cxn>
                  <a:cxn ang="0">
                    <a:pos x="107" y="28"/>
                  </a:cxn>
                  <a:cxn ang="0">
                    <a:pos x="61" y="62"/>
                  </a:cxn>
                  <a:cxn ang="0">
                    <a:pos x="27" y="107"/>
                  </a:cxn>
                  <a:cxn ang="0">
                    <a:pos x="7" y="162"/>
                  </a:cxn>
                  <a:cxn ang="0">
                    <a:pos x="4" y="222"/>
                  </a:cxn>
                  <a:cxn ang="0">
                    <a:pos x="19" y="279"/>
                  </a:cxn>
                  <a:cxn ang="0">
                    <a:pos x="48" y="327"/>
                  </a:cxn>
                  <a:cxn ang="0">
                    <a:pos x="91" y="366"/>
                  </a:cxn>
                  <a:cxn ang="0">
                    <a:pos x="143" y="391"/>
                  </a:cxn>
                  <a:cxn ang="0">
                    <a:pos x="201" y="400"/>
                  </a:cxn>
                  <a:cxn ang="0">
                    <a:pos x="260" y="391"/>
                  </a:cxn>
                  <a:cxn ang="0">
                    <a:pos x="312" y="366"/>
                  </a:cxn>
                  <a:cxn ang="0">
                    <a:pos x="354" y="327"/>
                  </a:cxn>
                  <a:cxn ang="0">
                    <a:pos x="384" y="279"/>
                  </a:cxn>
                  <a:cxn ang="0">
                    <a:pos x="398" y="222"/>
                  </a:cxn>
                </a:cxnLst>
                <a:rect l="0" t="0" r="r" b="b"/>
                <a:pathLst>
                  <a:path w="402" h="403">
                    <a:moveTo>
                      <a:pt x="402" y="202"/>
                    </a:moveTo>
                    <a:lnTo>
                      <a:pt x="402" y="181"/>
                    </a:lnTo>
                    <a:lnTo>
                      <a:pt x="398" y="161"/>
                    </a:lnTo>
                    <a:lnTo>
                      <a:pt x="393" y="142"/>
                    </a:lnTo>
                    <a:lnTo>
                      <a:pt x="387" y="124"/>
                    </a:lnTo>
                    <a:lnTo>
                      <a:pt x="378" y="106"/>
                    </a:lnTo>
                    <a:lnTo>
                      <a:pt x="368" y="89"/>
                    </a:lnTo>
                    <a:lnTo>
                      <a:pt x="356" y="74"/>
                    </a:lnTo>
                    <a:lnTo>
                      <a:pt x="343" y="59"/>
                    </a:lnTo>
                    <a:lnTo>
                      <a:pt x="329" y="46"/>
                    </a:lnTo>
                    <a:lnTo>
                      <a:pt x="313" y="35"/>
                    </a:lnTo>
                    <a:lnTo>
                      <a:pt x="297" y="25"/>
                    </a:lnTo>
                    <a:lnTo>
                      <a:pt x="279" y="16"/>
                    </a:lnTo>
                    <a:lnTo>
                      <a:pt x="261" y="10"/>
                    </a:lnTo>
                    <a:lnTo>
                      <a:pt x="242" y="4"/>
                    </a:lnTo>
                    <a:lnTo>
                      <a:pt x="221" y="1"/>
                    </a:lnTo>
                    <a:lnTo>
                      <a:pt x="201" y="0"/>
                    </a:lnTo>
                    <a:lnTo>
                      <a:pt x="181" y="1"/>
                    </a:lnTo>
                    <a:lnTo>
                      <a:pt x="161" y="4"/>
                    </a:lnTo>
                    <a:lnTo>
                      <a:pt x="142" y="10"/>
                    </a:lnTo>
                    <a:lnTo>
                      <a:pt x="123" y="16"/>
                    </a:lnTo>
                    <a:lnTo>
                      <a:pt x="106" y="25"/>
                    </a:lnTo>
                    <a:lnTo>
                      <a:pt x="89" y="35"/>
                    </a:lnTo>
                    <a:lnTo>
                      <a:pt x="73" y="46"/>
                    </a:lnTo>
                    <a:lnTo>
                      <a:pt x="59" y="59"/>
                    </a:lnTo>
                    <a:lnTo>
                      <a:pt x="46" y="74"/>
                    </a:lnTo>
                    <a:lnTo>
                      <a:pt x="34" y="89"/>
                    </a:lnTo>
                    <a:lnTo>
                      <a:pt x="24" y="106"/>
                    </a:lnTo>
                    <a:lnTo>
                      <a:pt x="16" y="124"/>
                    </a:lnTo>
                    <a:lnTo>
                      <a:pt x="9" y="142"/>
                    </a:lnTo>
                    <a:lnTo>
                      <a:pt x="4" y="161"/>
                    </a:lnTo>
                    <a:lnTo>
                      <a:pt x="1" y="181"/>
                    </a:lnTo>
                    <a:lnTo>
                      <a:pt x="0" y="202"/>
                    </a:lnTo>
                    <a:lnTo>
                      <a:pt x="1" y="222"/>
                    </a:lnTo>
                    <a:lnTo>
                      <a:pt x="4" y="242"/>
                    </a:lnTo>
                    <a:lnTo>
                      <a:pt x="9" y="261"/>
                    </a:lnTo>
                    <a:lnTo>
                      <a:pt x="16" y="280"/>
                    </a:lnTo>
                    <a:lnTo>
                      <a:pt x="24" y="297"/>
                    </a:lnTo>
                    <a:lnTo>
                      <a:pt x="34" y="314"/>
                    </a:lnTo>
                    <a:lnTo>
                      <a:pt x="46" y="330"/>
                    </a:lnTo>
                    <a:lnTo>
                      <a:pt x="59" y="344"/>
                    </a:lnTo>
                    <a:lnTo>
                      <a:pt x="73" y="357"/>
                    </a:lnTo>
                    <a:lnTo>
                      <a:pt x="89" y="369"/>
                    </a:lnTo>
                    <a:lnTo>
                      <a:pt x="106" y="379"/>
                    </a:lnTo>
                    <a:lnTo>
                      <a:pt x="123" y="388"/>
                    </a:lnTo>
                    <a:lnTo>
                      <a:pt x="142" y="394"/>
                    </a:lnTo>
                    <a:lnTo>
                      <a:pt x="161" y="399"/>
                    </a:lnTo>
                    <a:lnTo>
                      <a:pt x="181" y="402"/>
                    </a:lnTo>
                    <a:lnTo>
                      <a:pt x="201" y="403"/>
                    </a:lnTo>
                    <a:lnTo>
                      <a:pt x="221" y="402"/>
                    </a:lnTo>
                    <a:lnTo>
                      <a:pt x="242" y="399"/>
                    </a:lnTo>
                    <a:lnTo>
                      <a:pt x="261" y="394"/>
                    </a:lnTo>
                    <a:lnTo>
                      <a:pt x="279" y="388"/>
                    </a:lnTo>
                    <a:lnTo>
                      <a:pt x="297" y="379"/>
                    </a:lnTo>
                    <a:lnTo>
                      <a:pt x="313" y="369"/>
                    </a:lnTo>
                    <a:lnTo>
                      <a:pt x="329" y="357"/>
                    </a:lnTo>
                    <a:lnTo>
                      <a:pt x="343" y="344"/>
                    </a:lnTo>
                    <a:lnTo>
                      <a:pt x="356" y="330"/>
                    </a:lnTo>
                    <a:lnTo>
                      <a:pt x="368" y="314"/>
                    </a:lnTo>
                    <a:lnTo>
                      <a:pt x="378" y="297"/>
                    </a:lnTo>
                    <a:lnTo>
                      <a:pt x="387" y="280"/>
                    </a:lnTo>
                    <a:lnTo>
                      <a:pt x="393" y="261"/>
                    </a:lnTo>
                    <a:lnTo>
                      <a:pt x="398" y="242"/>
                    </a:lnTo>
                    <a:lnTo>
                      <a:pt x="402" y="222"/>
                    </a:lnTo>
                    <a:lnTo>
                      <a:pt x="402" y="202"/>
                    </a:lnTo>
                    <a:close/>
                    <a:moveTo>
                      <a:pt x="399" y="202"/>
                    </a:moveTo>
                    <a:lnTo>
                      <a:pt x="398" y="181"/>
                    </a:lnTo>
                    <a:lnTo>
                      <a:pt x="395" y="162"/>
                    </a:lnTo>
                    <a:lnTo>
                      <a:pt x="390" y="143"/>
                    </a:lnTo>
                    <a:lnTo>
                      <a:pt x="384" y="125"/>
                    </a:lnTo>
                    <a:lnTo>
                      <a:pt x="375" y="107"/>
                    </a:lnTo>
                    <a:lnTo>
                      <a:pt x="365" y="91"/>
                    </a:lnTo>
                    <a:lnTo>
                      <a:pt x="354" y="76"/>
                    </a:lnTo>
                    <a:lnTo>
                      <a:pt x="341" y="62"/>
                    </a:lnTo>
                    <a:lnTo>
                      <a:pt x="327" y="49"/>
                    </a:lnTo>
                    <a:lnTo>
                      <a:pt x="312" y="38"/>
                    </a:lnTo>
                    <a:lnTo>
                      <a:pt x="295" y="28"/>
                    </a:lnTo>
                    <a:lnTo>
                      <a:pt x="278" y="19"/>
                    </a:lnTo>
                    <a:lnTo>
                      <a:pt x="260" y="12"/>
                    </a:lnTo>
                    <a:lnTo>
                      <a:pt x="241" y="8"/>
                    </a:lnTo>
                    <a:lnTo>
                      <a:pt x="221" y="4"/>
                    </a:lnTo>
                    <a:lnTo>
                      <a:pt x="201" y="4"/>
                    </a:lnTo>
                    <a:lnTo>
                      <a:pt x="181" y="4"/>
                    </a:lnTo>
                    <a:lnTo>
                      <a:pt x="161" y="8"/>
                    </a:lnTo>
                    <a:lnTo>
                      <a:pt x="143" y="12"/>
                    </a:lnTo>
                    <a:lnTo>
                      <a:pt x="124" y="19"/>
                    </a:lnTo>
                    <a:lnTo>
                      <a:pt x="107" y="28"/>
                    </a:lnTo>
                    <a:lnTo>
                      <a:pt x="91" y="38"/>
                    </a:lnTo>
                    <a:lnTo>
                      <a:pt x="76" y="49"/>
                    </a:lnTo>
                    <a:lnTo>
                      <a:pt x="61" y="62"/>
                    </a:lnTo>
                    <a:lnTo>
                      <a:pt x="48" y="76"/>
                    </a:lnTo>
                    <a:lnTo>
                      <a:pt x="37" y="91"/>
                    </a:lnTo>
                    <a:lnTo>
                      <a:pt x="27" y="107"/>
                    </a:lnTo>
                    <a:lnTo>
                      <a:pt x="19" y="125"/>
                    </a:lnTo>
                    <a:lnTo>
                      <a:pt x="12" y="143"/>
                    </a:lnTo>
                    <a:lnTo>
                      <a:pt x="7" y="162"/>
                    </a:lnTo>
                    <a:lnTo>
                      <a:pt x="4" y="181"/>
                    </a:lnTo>
                    <a:lnTo>
                      <a:pt x="3" y="202"/>
                    </a:lnTo>
                    <a:lnTo>
                      <a:pt x="4" y="222"/>
                    </a:lnTo>
                    <a:lnTo>
                      <a:pt x="7" y="242"/>
                    </a:lnTo>
                    <a:lnTo>
                      <a:pt x="12" y="260"/>
                    </a:lnTo>
                    <a:lnTo>
                      <a:pt x="19" y="279"/>
                    </a:lnTo>
                    <a:lnTo>
                      <a:pt x="27" y="296"/>
                    </a:lnTo>
                    <a:lnTo>
                      <a:pt x="37" y="312"/>
                    </a:lnTo>
                    <a:lnTo>
                      <a:pt x="48" y="327"/>
                    </a:lnTo>
                    <a:lnTo>
                      <a:pt x="61" y="342"/>
                    </a:lnTo>
                    <a:lnTo>
                      <a:pt x="76" y="355"/>
                    </a:lnTo>
                    <a:lnTo>
                      <a:pt x="91" y="366"/>
                    </a:lnTo>
                    <a:lnTo>
                      <a:pt x="107" y="376"/>
                    </a:lnTo>
                    <a:lnTo>
                      <a:pt x="124" y="384"/>
                    </a:lnTo>
                    <a:lnTo>
                      <a:pt x="143" y="391"/>
                    </a:lnTo>
                    <a:lnTo>
                      <a:pt x="161" y="396"/>
                    </a:lnTo>
                    <a:lnTo>
                      <a:pt x="181" y="399"/>
                    </a:lnTo>
                    <a:lnTo>
                      <a:pt x="201" y="400"/>
                    </a:lnTo>
                    <a:lnTo>
                      <a:pt x="221" y="399"/>
                    </a:lnTo>
                    <a:lnTo>
                      <a:pt x="241" y="396"/>
                    </a:lnTo>
                    <a:lnTo>
                      <a:pt x="260" y="391"/>
                    </a:lnTo>
                    <a:lnTo>
                      <a:pt x="278" y="384"/>
                    </a:lnTo>
                    <a:lnTo>
                      <a:pt x="295" y="376"/>
                    </a:lnTo>
                    <a:lnTo>
                      <a:pt x="312" y="366"/>
                    </a:lnTo>
                    <a:lnTo>
                      <a:pt x="327" y="355"/>
                    </a:lnTo>
                    <a:lnTo>
                      <a:pt x="341" y="342"/>
                    </a:lnTo>
                    <a:lnTo>
                      <a:pt x="354" y="327"/>
                    </a:lnTo>
                    <a:lnTo>
                      <a:pt x="365" y="312"/>
                    </a:lnTo>
                    <a:lnTo>
                      <a:pt x="375" y="296"/>
                    </a:lnTo>
                    <a:lnTo>
                      <a:pt x="384" y="279"/>
                    </a:lnTo>
                    <a:lnTo>
                      <a:pt x="390" y="260"/>
                    </a:lnTo>
                    <a:lnTo>
                      <a:pt x="395" y="242"/>
                    </a:lnTo>
                    <a:lnTo>
                      <a:pt x="398" y="222"/>
                    </a:lnTo>
                    <a:lnTo>
                      <a:pt x="399" y="202"/>
                    </a:lnTo>
                    <a:close/>
                  </a:path>
                </a:pathLst>
              </a:custGeom>
              <a:solidFill>
                <a:srgbClr val="FFB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90" name="Freeform 1586"/>
              <p:cNvSpPr>
                <a:spLocks noEditPoints="1"/>
              </p:cNvSpPr>
              <p:nvPr/>
            </p:nvSpPr>
            <p:spPr bwMode="auto">
              <a:xfrm>
                <a:off x="698" y="1132"/>
                <a:ext cx="396" cy="346"/>
              </a:xfrm>
              <a:custGeom>
                <a:avLst/>
                <a:gdLst/>
                <a:ahLst/>
                <a:cxnLst>
                  <a:cxn ang="0">
                    <a:pos x="392" y="158"/>
                  </a:cxn>
                  <a:cxn ang="0">
                    <a:pos x="372" y="103"/>
                  </a:cxn>
                  <a:cxn ang="0">
                    <a:pos x="338" y="58"/>
                  </a:cxn>
                  <a:cxn ang="0">
                    <a:pos x="292" y="24"/>
                  </a:cxn>
                  <a:cxn ang="0">
                    <a:pos x="238" y="4"/>
                  </a:cxn>
                  <a:cxn ang="0">
                    <a:pos x="178" y="0"/>
                  </a:cxn>
                  <a:cxn ang="0">
                    <a:pos x="121" y="15"/>
                  </a:cxn>
                  <a:cxn ang="0">
                    <a:pos x="73" y="45"/>
                  </a:cxn>
                  <a:cxn ang="0">
                    <a:pos x="34" y="87"/>
                  </a:cxn>
                  <a:cxn ang="0">
                    <a:pos x="9" y="139"/>
                  </a:cxn>
                  <a:cxn ang="0">
                    <a:pos x="0" y="198"/>
                  </a:cxn>
                  <a:cxn ang="0">
                    <a:pos x="9" y="256"/>
                  </a:cxn>
                  <a:cxn ang="0">
                    <a:pos x="34" y="308"/>
                  </a:cxn>
                  <a:cxn ang="0">
                    <a:pos x="73" y="351"/>
                  </a:cxn>
                  <a:cxn ang="0">
                    <a:pos x="121" y="380"/>
                  </a:cxn>
                  <a:cxn ang="0">
                    <a:pos x="178" y="395"/>
                  </a:cxn>
                  <a:cxn ang="0">
                    <a:pos x="238" y="392"/>
                  </a:cxn>
                  <a:cxn ang="0">
                    <a:pos x="292" y="372"/>
                  </a:cxn>
                  <a:cxn ang="0">
                    <a:pos x="338" y="338"/>
                  </a:cxn>
                  <a:cxn ang="0">
                    <a:pos x="372" y="292"/>
                  </a:cxn>
                  <a:cxn ang="0">
                    <a:pos x="392" y="238"/>
                  </a:cxn>
                  <a:cxn ang="0">
                    <a:pos x="393" y="198"/>
                  </a:cxn>
                  <a:cxn ang="0">
                    <a:pos x="384" y="140"/>
                  </a:cxn>
                  <a:cxn ang="0">
                    <a:pos x="360" y="89"/>
                  </a:cxn>
                  <a:cxn ang="0">
                    <a:pos x="322" y="47"/>
                  </a:cxn>
                  <a:cxn ang="0">
                    <a:pos x="274" y="18"/>
                  </a:cxn>
                  <a:cxn ang="0">
                    <a:pos x="218" y="4"/>
                  </a:cxn>
                  <a:cxn ang="0">
                    <a:pos x="159" y="7"/>
                  </a:cxn>
                  <a:cxn ang="0">
                    <a:pos x="105" y="26"/>
                  </a:cxn>
                  <a:cxn ang="0">
                    <a:pos x="61" y="60"/>
                  </a:cxn>
                  <a:cxn ang="0">
                    <a:pos x="27" y="105"/>
                  </a:cxn>
                  <a:cxn ang="0">
                    <a:pos x="7" y="158"/>
                  </a:cxn>
                  <a:cxn ang="0">
                    <a:pos x="4" y="218"/>
                  </a:cxn>
                  <a:cxn ang="0">
                    <a:pos x="19" y="274"/>
                  </a:cxn>
                  <a:cxn ang="0">
                    <a:pos x="48" y="322"/>
                  </a:cxn>
                  <a:cxn ang="0">
                    <a:pos x="89" y="360"/>
                  </a:cxn>
                  <a:cxn ang="0">
                    <a:pos x="140" y="384"/>
                  </a:cxn>
                  <a:cxn ang="0">
                    <a:pos x="198" y="393"/>
                  </a:cxn>
                  <a:cxn ang="0">
                    <a:pos x="256" y="384"/>
                  </a:cxn>
                  <a:cxn ang="0">
                    <a:pos x="307" y="360"/>
                  </a:cxn>
                  <a:cxn ang="0">
                    <a:pos x="349" y="322"/>
                  </a:cxn>
                  <a:cxn ang="0">
                    <a:pos x="378" y="274"/>
                  </a:cxn>
                  <a:cxn ang="0">
                    <a:pos x="392" y="218"/>
                  </a:cxn>
                </a:cxnLst>
                <a:rect l="0" t="0" r="r" b="b"/>
                <a:pathLst>
                  <a:path w="396" h="396">
                    <a:moveTo>
                      <a:pt x="396" y="198"/>
                    </a:moveTo>
                    <a:lnTo>
                      <a:pt x="395" y="177"/>
                    </a:lnTo>
                    <a:lnTo>
                      <a:pt x="392" y="158"/>
                    </a:lnTo>
                    <a:lnTo>
                      <a:pt x="387" y="139"/>
                    </a:lnTo>
                    <a:lnTo>
                      <a:pt x="381" y="121"/>
                    </a:lnTo>
                    <a:lnTo>
                      <a:pt x="372" y="103"/>
                    </a:lnTo>
                    <a:lnTo>
                      <a:pt x="362" y="87"/>
                    </a:lnTo>
                    <a:lnTo>
                      <a:pt x="351" y="72"/>
                    </a:lnTo>
                    <a:lnTo>
                      <a:pt x="338" y="58"/>
                    </a:lnTo>
                    <a:lnTo>
                      <a:pt x="324" y="45"/>
                    </a:lnTo>
                    <a:lnTo>
                      <a:pt x="309" y="34"/>
                    </a:lnTo>
                    <a:lnTo>
                      <a:pt x="292" y="24"/>
                    </a:lnTo>
                    <a:lnTo>
                      <a:pt x="275" y="15"/>
                    </a:lnTo>
                    <a:lnTo>
                      <a:pt x="257" y="8"/>
                    </a:lnTo>
                    <a:lnTo>
                      <a:pt x="238" y="4"/>
                    </a:lnTo>
                    <a:lnTo>
                      <a:pt x="218" y="0"/>
                    </a:lnTo>
                    <a:lnTo>
                      <a:pt x="198" y="0"/>
                    </a:lnTo>
                    <a:lnTo>
                      <a:pt x="178" y="0"/>
                    </a:lnTo>
                    <a:lnTo>
                      <a:pt x="158" y="4"/>
                    </a:lnTo>
                    <a:lnTo>
                      <a:pt x="140" y="8"/>
                    </a:lnTo>
                    <a:lnTo>
                      <a:pt x="121" y="15"/>
                    </a:lnTo>
                    <a:lnTo>
                      <a:pt x="104" y="24"/>
                    </a:lnTo>
                    <a:lnTo>
                      <a:pt x="88" y="34"/>
                    </a:lnTo>
                    <a:lnTo>
                      <a:pt x="73" y="45"/>
                    </a:lnTo>
                    <a:lnTo>
                      <a:pt x="58" y="58"/>
                    </a:lnTo>
                    <a:lnTo>
                      <a:pt x="45" y="72"/>
                    </a:lnTo>
                    <a:lnTo>
                      <a:pt x="34" y="87"/>
                    </a:lnTo>
                    <a:lnTo>
                      <a:pt x="24" y="103"/>
                    </a:lnTo>
                    <a:lnTo>
                      <a:pt x="16" y="121"/>
                    </a:lnTo>
                    <a:lnTo>
                      <a:pt x="9" y="139"/>
                    </a:lnTo>
                    <a:lnTo>
                      <a:pt x="4" y="158"/>
                    </a:lnTo>
                    <a:lnTo>
                      <a:pt x="1" y="177"/>
                    </a:lnTo>
                    <a:lnTo>
                      <a:pt x="0" y="198"/>
                    </a:lnTo>
                    <a:lnTo>
                      <a:pt x="1" y="218"/>
                    </a:lnTo>
                    <a:lnTo>
                      <a:pt x="4" y="238"/>
                    </a:lnTo>
                    <a:lnTo>
                      <a:pt x="9" y="256"/>
                    </a:lnTo>
                    <a:lnTo>
                      <a:pt x="16" y="275"/>
                    </a:lnTo>
                    <a:lnTo>
                      <a:pt x="24" y="292"/>
                    </a:lnTo>
                    <a:lnTo>
                      <a:pt x="34" y="308"/>
                    </a:lnTo>
                    <a:lnTo>
                      <a:pt x="45" y="323"/>
                    </a:lnTo>
                    <a:lnTo>
                      <a:pt x="58" y="338"/>
                    </a:lnTo>
                    <a:lnTo>
                      <a:pt x="73" y="351"/>
                    </a:lnTo>
                    <a:lnTo>
                      <a:pt x="88" y="362"/>
                    </a:lnTo>
                    <a:lnTo>
                      <a:pt x="104" y="372"/>
                    </a:lnTo>
                    <a:lnTo>
                      <a:pt x="121" y="380"/>
                    </a:lnTo>
                    <a:lnTo>
                      <a:pt x="140" y="387"/>
                    </a:lnTo>
                    <a:lnTo>
                      <a:pt x="158" y="392"/>
                    </a:lnTo>
                    <a:lnTo>
                      <a:pt x="178" y="395"/>
                    </a:lnTo>
                    <a:lnTo>
                      <a:pt x="198" y="396"/>
                    </a:lnTo>
                    <a:lnTo>
                      <a:pt x="218" y="395"/>
                    </a:lnTo>
                    <a:lnTo>
                      <a:pt x="238" y="392"/>
                    </a:lnTo>
                    <a:lnTo>
                      <a:pt x="257" y="387"/>
                    </a:lnTo>
                    <a:lnTo>
                      <a:pt x="275" y="380"/>
                    </a:lnTo>
                    <a:lnTo>
                      <a:pt x="292" y="372"/>
                    </a:lnTo>
                    <a:lnTo>
                      <a:pt x="309" y="362"/>
                    </a:lnTo>
                    <a:lnTo>
                      <a:pt x="324" y="351"/>
                    </a:lnTo>
                    <a:lnTo>
                      <a:pt x="338" y="338"/>
                    </a:lnTo>
                    <a:lnTo>
                      <a:pt x="351" y="323"/>
                    </a:lnTo>
                    <a:lnTo>
                      <a:pt x="362" y="308"/>
                    </a:lnTo>
                    <a:lnTo>
                      <a:pt x="372" y="292"/>
                    </a:lnTo>
                    <a:lnTo>
                      <a:pt x="381" y="275"/>
                    </a:lnTo>
                    <a:lnTo>
                      <a:pt x="387" y="256"/>
                    </a:lnTo>
                    <a:lnTo>
                      <a:pt x="392" y="238"/>
                    </a:lnTo>
                    <a:lnTo>
                      <a:pt x="395" y="218"/>
                    </a:lnTo>
                    <a:lnTo>
                      <a:pt x="396" y="198"/>
                    </a:lnTo>
                    <a:close/>
                    <a:moveTo>
                      <a:pt x="393" y="198"/>
                    </a:moveTo>
                    <a:lnTo>
                      <a:pt x="392" y="178"/>
                    </a:lnTo>
                    <a:lnTo>
                      <a:pt x="389" y="158"/>
                    </a:lnTo>
                    <a:lnTo>
                      <a:pt x="384" y="140"/>
                    </a:lnTo>
                    <a:lnTo>
                      <a:pt x="378" y="122"/>
                    </a:lnTo>
                    <a:lnTo>
                      <a:pt x="369" y="105"/>
                    </a:lnTo>
                    <a:lnTo>
                      <a:pt x="360" y="89"/>
                    </a:lnTo>
                    <a:lnTo>
                      <a:pt x="349" y="74"/>
                    </a:lnTo>
                    <a:lnTo>
                      <a:pt x="336" y="60"/>
                    </a:lnTo>
                    <a:lnTo>
                      <a:pt x="322" y="47"/>
                    </a:lnTo>
                    <a:lnTo>
                      <a:pt x="307" y="36"/>
                    </a:lnTo>
                    <a:lnTo>
                      <a:pt x="291" y="26"/>
                    </a:lnTo>
                    <a:lnTo>
                      <a:pt x="274" y="18"/>
                    </a:lnTo>
                    <a:lnTo>
                      <a:pt x="256" y="12"/>
                    </a:lnTo>
                    <a:lnTo>
                      <a:pt x="237" y="7"/>
                    </a:lnTo>
                    <a:lnTo>
                      <a:pt x="218" y="4"/>
                    </a:lnTo>
                    <a:lnTo>
                      <a:pt x="198" y="3"/>
                    </a:lnTo>
                    <a:lnTo>
                      <a:pt x="178" y="4"/>
                    </a:lnTo>
                    <a:lnTo>
                      <a:pt x="159" y="7"/>
                    </a:lnTo>
                    <a:lnTo>
                      <a:pt x="140" y="12"/>
                    </a:lnTo>
                    <a:lnTo>
                      <a:pt x="122" y="18"/>
                    </a:lnTo>
                    <a:lnTo>
                      <a:pt x="105" y="26"/>
                    </a:lnTo>
                    <a:lnTo>
                      <a:pt x="89" y="36"/>
                    </a:lnTo>
                    <a:lnTo>
                      <a:pt x="74" y="47"/>
                    </a:lnTo>
                    <a:lnTo>
                      <a:pt x="61" y="60"/>
                    </a:lnTo>
                    <a:lnTo>
                      <a:pt x="48" y="74"/>
                    </a:lnTo>
                    <a:lnTo>
                      <a:pt x="37" y="89"/>
                    </a:lnTo>
                    <a:lnTo>
                      <a:pt x="27" y="105"/>
                    </a:lnTo>
                    <a:lnTo>
                      <a:pt x="19" y="122"/>
                    </a:lnTo>
                    <a:lnTo>
                      <a:pt x="12" y="140"/>
                    </a:lnTo>
                    <a:lnTo>
                      <a:pt x="7" y="158"/>
                    </a:lnTo>
                    <a:lnTo>
                      <a:pt x="4" y="178"/>
                    </a:lnTo>
                    <a:lnTo>
                      <a:pt x="3" y="198"/>
                    </a:lnTo>
                    <a:lnTo>
                      <a:pt x="4" y="218"/>
                    </a:lnTo>
                    <a:lnTo>
                      <a:pt x="7" y="237"/>
                    </a:lnTo>
                    <a:lnTo>
                      <a:pt x="12" y="256"/>
                    </a:lnTo>
                    <a:lnTo>
                      <a:pt x="19" y="274"/>
                    </a:lnTo>
                    <a:lnTo>
                      <a:pt x="27" y="291"/>
                    </a:lnTo>
                    <a:lnTo>
                      <a:pt x="37" y="307"/>
                    </a:lnTo>
                    <a:lnTo>
                      <a:pt x="48" y="322"/>
                    </a:lnTo>
                    <a:lnTo>
                      <a:pt x="61" y="336"/>
                    </a:lnTo>
                    <a:lnTo>
                      <a:pt x="74" y="348"/>
                    </a:lnTo>
                    <a:lnTo>
                      <a:pt x="89" y="360"/>
                    </a:lnTo>
                    <a:lnTo>
                      <a:pt x="105" y="369"/>
                    </a:lnTo>
                    <a:lnTo>
                      <a:pt x="122" y="378"/>
                    </a:lnTo>
                    <a:lnTo>
                      <a:pt x="140" y="384"/>
                    </a:lnTo>
                    <a:lnTo>
                      <a:pt x="159" y="389"/>
                    </a:lnTo>
                    <a:lnTo>
                      <a:pt x="178" y="392"/>
                    </a:lnTo>
                    <a:lnTo>
                      <a:pt x="198" y="393"/>
                    </a:lnTo>
                    <a:lnTo>
                      <a:pt x="218" y="392"/>
                    </a:lnTo>
                    <a:lnTo>
                      <a:pt x="237" y="389"/>
                    </a:lnTo>
                    <a:lnTo>
                      <a:pt x="256" y="384"/>
                    </a:lnTo>
                    <a:lnTo>
                      <a:pt x="274" y="378"/>
                    </a:lnTo>
                    <a:lnTo>
                      <a:pt x="291" y="369"/>
                    </a:lnTo>
                    <a:lnTo>
                      <a:pt x="307" y="360"/>
                    </a:lnTo>
                    <a:lnTo>
                      <a:pt x="322" y="348"/>
                    </a:lnTo>
                    <a:lnTo>
                      <a:pt x="336" y="336"/>
                    </a:lnTo>
                    <a:lnTo>
                      <a:pt x="349" y="322"/>
                    </a:lnTo>
                    <a:lnTo>
                      <a:pt x="360" y="307"/>
                    </a:lnTo>
                    <a:lnTo>
                      <a:pt x="369" y="291"/>
                    </a:lnTo>
                    <a:lnTo>
                      <a:pt x="378" y="274"/>
                    </a:lnTo>
                    <a:lnTo>
                      <a:pt x="384" y="256"/>
                    </a:lnTo>
                    <a:lnTo>
                      <a:pt x="389" y="237"/>
                    </a:lnTo>
                    <a:lnTo>
                      <a:pt x="392" y="218"/>
                    </a:lnTo>
                    <a:lnTo>
                      <a:pt x="393" y="198"/>
                    </a:lnTo>
                    <a:close/>
                  </a:path>
                </a:pathLst>
              </a:custGeom>
              <a:solidFill>
                <a:srgbClr val="FFB1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91" name="Freeform 1587"/>
              <p:cNvSpPr>
                <a:spLocks noEditPoints="1"/>
              </p:cNvSpPr>
              <p:nvPr/>
            </p:nvSpPr>
            <p:spPr bwMode="auto">
              <a:xfrm>
                <a:off x="700" y="1134"/>
                <a:ext cx="394" cy="342"/>
              </a:xfrm>
              <a:custGeom>
                <a:avLst/>
                <a:gdLst/>
                <a:ahLst/>
                <a:cxnLst>
                  <a:cxn ang="0">
                    <a:pos x="386" y="155"/>
                  </a:cxn>
                  <a:cxn ang="0">
                    <a:pos x="366" y="102"/>
                  </a:cxn>
                  <a:cxn ang="0">
                    <a:pos x="333" y="57"/>
                  </a:cxn>
                  <a:cxn ang="0">
                    <a:pos x="288" y="23"/>
                  </a:cxn>
                  <a:cxn ang="0">
                    <a:pos x="234" y="4"/>
                  </a:cxn>
                  <a:cxn ang="0">
                    <a:pos x="175" y="1"/>
                  </a:cxn>
                  <a:cxn ang="0">
                    <a:pos x="119" y="15"/>
                  </a:cxn>
                  <a:cxn ang="0">
                    <a:pos x="71" y="44"/>
                  </a:cxn>
                  <a:cxn ang="0">
                    <a:pos x="34" y="86"/>
                  </a:cxn>
                  <a:cxn ang="0">
                    <a:pos x="9" y="137"/>
                  </a:cxn>
                  <a:cxn ang="0">
                    <a:pos x="0" y="195"/>
                  </a:cxn>
                  <a:cxn ang="0">
                    <a:pos x="9" y="253"/>
                  </a:cxn>
                  <a:cxn ang="0">
                    <a:pos x="34" y="304"/>
                  </a:cxn>
                  <a:cxn ang="0">
                    <a:pos x="71" y="345"/>
                  </a:cxn>
                  <a:cxn ang="0">
                    <a:pos x="119" y="375"/>
                  </a:cxn>
                  <a:cxn ang="0">
                    <a:pos x="175" y="389"/>
                  </a:cxn>
                  <a:cxn ang="0">
                    <a:pos x="234" y="386"/>
                  </a:cxn>
                  <a:cxn ang="0">
                    <a:pos x="288" y="366"/>
                  </a:cxn>
                  <a:cxn ang="0">
                    <a:pos x="333" y="333"/>
                  </a:cxn>
                  <a:cxn ang="0">
                    <a:pos x="366" y="288"/>
                  </a:cxn>
                  <a:cxn ang="0">
                    <a:pos x="386" y="234"/>
                  </a:cxn>
                  <a:cxn ang="0">
                    <a:pos x="387" y="195"/>
                  </a:cxn>
                  <a:cxn ang="0">
                    <a:pos x="378" y="138"/>
                  </a:cxn>
                  <a:cxn ang="0">
                    <a:pos x="354" y="88"/>
                  </a:cxn>
                  <a:cxn ang="0">
                    <a:pos x="317" y="47"/>
                  </a:cxn>
                  <a:cxn ang="0">
                    <a:pos x="269" y="18"/>
                  </a:cxn>
                  <a:cxn ang="0">
                    <a:pos x="215" y="4"/>
                  </a:cxn>
                  <a:cxn ang="0">
                    <a:pos x="156" y="7"/>
                  </a:cxn>
                  <a:cxn ang="0">
                    <a:pos x="104" y="26"/>
                  </a:cxn>
                  <a:cxn ang="0">
                    <a:pos x="60" y="59"/>
                  </a:cxn>
                  <a:cxn ang="0">
                    <a:pos x="27" y="103"/>
                  </a:cxn>
                  <a:cxn ang="0">
                    <a:pos x="7" y="156"/>
                  </a:cxn>
                  <a:cxn ang="0">
                    <a:pos x="4" y="214"/>
                  </a:cxn>
                  <a:cxn ang="0">
                    <a:pos x="19" y="269"/>
                  </a:cxn>
                  <a:cxn ang="0">
                    <a:pos x="47" y="317"/>
                  </a:cxn>
                  <a:cxn ang="0">
                    <a:pos x="88" y="354"/>
                  </a:cxn>
                  <a:cxn ang="0">
                    <a:pos x="138" y="378"/>
                  </a:cxn>
                  <a:cxn ang="0">
                    <a:pos x="195" y="387"/>
                  </a:cxn>
                  <a:cxn ang="0">
                    <a:pos x="252" y="378"/>
                  </a:cxn>
                  <a:cxn ang="0">
                    <a:pos x="302" y="354"/>
                  </a:cxn>
                  <a:cxn ang="0">
                    <a:pos x="343" y="317"/>
                  </a:cxn>
                  <a:cxn ang="0">
                    <a:pos x="372" y="269"/>
                  </a:cxn>
                  <a:cxn ang="0">
                    <a:pos x="386" y="214"/>
                  </a:cxn>
                </a:cxnLst>
                <a:rect l="0" t="0" r="r" b="b"/>
                <a:pathLst>
                  <a:path w="390" h="390">
                    <a:moveTo>
                      <a:pt x="390" y="195"/>
                    </a:moveTo>
                    <a:lnTo>
                      <a:pt x="389" y="175"/>
                    </a:lnTo>
                    <a:lnTo>
                      <a:pt x="386" y="155"/>
                    </a:lnTo>
                    <a:lnTo>
                      <a:pt x="381" y="137"/>
                    </a:lnTo>
                    <a:lnTo>
                      <a:pt x="375" y="119"/>
                    </a:lnTo>
                    <a:lnTo>
                      <a:pt x="366" y="102"/>
                    </a:lnTo>
                    <a:lnTo>
                      <a:pt x="357" y="86"/>
                    </a:lnTo>
                    <a:lnTo>
                      <a:pt x="346" y="71"/>
                    </a:lnTo>
                    <a:lnTo>
                      <a:pt x="333" y="57"/>
                    </a:lnTo>
                    <a:lnTo>
                      <a:pt x="319" y="44"/>
                    </a:lnTo>
                    <a:lnTo>
                      <a:pt x="304" y="33"/>
                    </a:lnTo>
                    <a:lnTo>
                      <a:pt x="288" y="23"/>
                    </a:lnTo>
                    <a:lnTo>
                      <a:pt x="271" y="15"/>
                    </a:lnTo>
                    <a:lnTo>
                      <a:pt x="253" y="9"/>
                    </a:lnTo>
                    <a:lnTo>
                      <a:pt x="234" y="4"/>
                    </a:lnTo>
                    <a:lnTo>
                      <a:pt x="215" y="1"/>
                    </a:lnTo>
                    <a:lnTo>
                      <a:pt x="195" y="0"/>
                    </a:lnTo>
                    <a:lnTo>
                      <a:pt x="175" y="1"/>
                    </a:lnTo>
                    <a:lnTo>
                      <a:pt x="156" y="4"/>
                    </a:lnTo>
                    <a:lnTo>
                      <a:pt x="137" y="9"/>
                    </a:lnTo>
                    <a:lnTo>
                      <a:pt x="119" y="15"/>
                    </a:lnTo>
                    <a:lnTo>
                      <a:pt x="102" y="23"/>
                    </a:lnTo>
                    <a:lnTo>
                      <a:pt x="86" y="33"/>
                    </a:lnTo>
                    <a:lnTo>
                      <a:pt x="71" y="44"/>
                    </a:lnTo>
                    <a:lnTo>
                      <a:pt x="58" y="57"/>
                    </a:lnTo>
                    <a:lnTo>
                      <a:pt x="45" y="71"/>
                    </a:lnTo>
                    <a:lnTo>
                      <a:pt x="34" y="86"/>
                    </a:lnTo>
                    <a:lnTo>
                      <a:pt x="24" y="102"/>
                    </a:lnTo>
                    <a:lnTo>
                      <a:pt x="16" y="119"/>
                    </a:lnTo>
                    <a:lnTo>
                      <a:pt x="9" y="137"/>
                    </a:lnTo>
                    <a:lnTo>
                      <a:pt x="4" y="155"/>
                    </a:lnTo>
                    <a:lnTo>
                      <a:pt x="1" y="175"/>
                    </a:lnTo>
                    <a:lnTo>
                      <a:pt x="0" y="195"/>
                    </a:lnTo>
                    <a:lnTo>
                      <a:pt x="1" y="215"/>
                    </a:lnTo>
                    <a:lnTo>
                      <a:pt x="4" y="234"/>
                    </a:lnTo>
                    <a:lnTo>
                      <a:pt x="9" y="253"/>
                    </a:lnTo>
                    <a:lnTo>
                      <a:pt x="16" y="271"/>
                    </a:lnTo>
                    <a:lnTo>
                      <a:pt x="24" y="288"/>
                    </a:lnTo>
                    <a:lnTo>
                      <a:pt x="34" y="304"/>
                    </a:lnTo>
                    <a:lnTo>
                      <a:pt x="45" y="319"/>
                    </a:lnTo>
                    <a:lnTo>
                      <a:pt x="58" y="333"/>
                    </a:lnTo>
                    <a:lnTo>
                      <a:pt x="71" y="345"/>
                    </a:lnTo>
                    <a:lnTo>
                      <a:pt x="86" y="357"/>
                    </a:lnTo>
                    <a:lnTo>
                      <a:pt x="102" y="366"/>
                    </a:lnTo>
                    <a:lnTo>
                      <a:pt x="119" y="375"/>
                    </a:lnTo>
                    <a:lnTo>
                      <a:pt x="137" y="381"/>
                    </a:lnTo>
                    <a:lnTo>
                      <a:pt x="156" y="386"/>
                    </a:lnTo>
                    <a:lnTo>
                      <a:pt x="175" y="389"/>
                    </a:lnTo>
                    <a:lnTo>
                      <a:pt x="195" y="390"/>
                    </a:lnTo>
                    <a:lnTo>
                      <a:pt x="215" y="389"/>
                    </a:lnTo>
                    <a:lnTo>
                      <a:pt x="234" y="386"/>
                    </a:lnTo>
                    <a:lnTo>
                      <a:pt x="253" y="381"/>
                    </a:lnTo>
                    <a:lnTo>
                      <a:pt x="271" y="375"/>
                    </a:lnTo>
                    <a:lnTo>
                      <a:pt x="288" y="366"/>
                    </a:lnTo>
                    <a:lnTo>
                      <a:pt x="304" y="357"/>
                    </a:lnTo>
                    <a:lnTo>
                      <a:pt x="319" y="345"/>
                    </a:lnTo>
                    <a:lnTo>
                      <a:pt x="333" y="333"/>
                    </a:lnTo>
                    <a:lnTo>
                      <a:pt x="346" y="319"/>
                    </a:lnTo>
                    <a:lnTo>
                      <a:pt x="357" y="304"/>
                    </a:lnTo>
                    <a:lnTo>
                      <a:pt x="366" y="288"/>
                    </a:lnTo>
                    <a:lnTo>
                      <a:pt x="375" y="271"/>
                    </a:lnTo>
                    <a:lnTo>
                      <a:pt x="381" y="253"/>
                    </a:lnTo>
                    <a:lnTo>
                      <a:pt x="386" y="234"/>
                    </a:lnTo>
                    <a:lnTo>
                      <a:pt x="389" y="215"/>
                    </a:lnTo>
                    <a:lnTo>
                      <a:pt x="390" y="195"/>
                    </a:lnTo>
                    <a:close/>
                    <a:moveTo>
                      <a:pt x="387" y="195"/>
                    </a:moveTo>
                    <a:lnTo>
                      <a:pt x="386" y="175"/>
                    </a:lnTo>
                    <a:lnTo>
                      <a:pt x="383" y="156"/>
                    </a:lnTo>
                    <a:lnTo>
                      <a:pt x="378" y="138"/>
                    </a:lnTo>
                    <a:lnTo>
                      <a:pt x="372" y="120"/>
                    </a:lnTo>
                    <a:lnTo>
                      <a:pt x="364" y="103"/>
                    </a:lnTo>
                    <a:lnTo>
                      <a:pt x="354" y="88"/>
                    </a:lnTo>
                    <a:lnTo>
                      <a:pt x="343" y="73"/>
                    </a:lnTo>
                    <a:lnTo>
                      <a:pt x="330" y="59"/>
                    </a:lnTo>
                    <a:lnTo>
                      <a:pt x="317" y="47"/>
                    </a:lnTo>
                    <a:lnTo>
                      <a:pt x="302" y="36"/>
                    </a:lnTo>
                    <a:lnTo>
                      <a:pt x="287" y="26"/>
                    </a:lnTo>
                    <a:lnTo>
                      <a:pt x="269" y="18"/>
                    </a:lnTo>
                    <a:lnTo>
                      <a:pt x="252" y="12"/>
                    </a:lnTo>
                    <a:lnTo>
                      <a:pt x="234" y="7"/>
                    </a:lnTo>
                    <a:lnTo>
                      <a:pt x="215" y="4"/>
                    </a:lnTo>
                    <a:lnTo>
                      <a:pt x="195" y="3"/>
                    </a:lnTo>
                    <a:lnTo>
                      <a:pt x="176" y="4"/>
                    </a:lnTo>
                    <a:lnTo>
                      <a:pt x="156" y="7"/>
                    </a:lnTo>
                    <a:lnTo>
                      <a:pt x="138" y="12"/>
                    </a:lnTo>
                    <a:lnTo>
                      <a:pt x="121" y="18"/>
                    </a:lnTo>
                    <a:lnTo>
                      <a:pt x="104" y="26"/>
                    </a:lnTo>
                    <a:lnTo>
                      <a:pt x="88" y="36"/>
                    </a:lnTo>
                    <a:lnTo>
                      <a:pt x="73" y="47"/>
                    </a:lnTo>
                    <a:lnTo>
                      <a:pt x="60" y="59"/>
                    </a:lnTo>
                    <a:lnTo>
                      <a:pt x="47" y="73"/>
                    </a:lnTo>
                    <a:lnTo>
                      <a:pt x="36" y="88"/>
                    </a:lnTo>
                    <a:lnTo>
                      <a:pt x="27" y="103"/>
                    </a:lnTo>
                    <a:lnTo>
                      <a:pt x="19" y="120"/>
                    </a:lnTo>
                    <a:lnTo>
                      <a:pt x="12" y="138"/>
                    </a:lnTo>
                    <a:lnTo>
                      <a:pt x="7" y="156"/>
                    </a:lnTo>
                    <a:lnTo>
                      <a:pt x="4" y="175"/>
                    </a:lnTo>
                    <a:lnTo>
                      <a:pt x="4" y="195"/>
                    </a:lnTo>
                    <a:lnTo>
                      <a:pt x="4" y="214"/>
                    </a:lnTo>
                    <a:lnTo>
                      <a:pt x="7" y="234"/>
                    </a:lnTo>
                    <a:lnTo>
                      <a:pt x="12" y="252"/>
                    </a:lnTo>
                    <a:lnTo>
                      <a:pt x="19" y="269"/>
                    </a:lnTo>
                    <a:lnTo>
                      <a:pt x="27" y="286"/>
                    </a:lnTo>
                    <a:lnTo>
                      <a:pt x="36" y="302"/>
                    </a:lnTo>
                    <a:lnTo>
                      <a:pt x="47" y="317"/>
                    </a:lnTo>
                    <a:lnTo>
                      <a:pt x="60" y="330"/>
                    </a:lnTo>
                    <a:lnTo>
                      <a:pt x="73" y="343"/>
                    </a:lnTo>
                    <a:lnTo>
                      <a:pt x="88" y="354"/>
                    </a:lnTo>
                    <a:lnTo>
                      <a:pt x="104" y="363"/>
                    </a:lnTo>
                    <a:lnTo>
                      <a:pt x="121" y="371"/>
                    </a:lnTo>
                    <a:lnTo>
                      <a:pt x="138" y="378"/>
                    </a:lnTo>
                    <a:lnTo>
                      <a:pt x="156" y="383"/>
                    </a:lnTo>
                    <a:lnTo>
                      <a:pt x="176" y="386"/>
                    </a:lnTo>
                    <a:lnTo>
                      <a:pt x="195" y="387"/>
                    </a:lnTo>
                    <a:lnTo>
                      <a:pt x="215" y="386"/>
                    </a:lnTo>
                    <a:lnTo>
                      <a:pt x="234" y="383"/>
                    </a:lnTo>
                    <a:lnTo>
                      <a:pt x="252" y="378"/>
                    </a:lnTo>
                    <a:lnTo>
                      <a:pt x="269" y="371"/>
                    </a:lnTo>
                    <a:lnTo>
                      <a:pt x="287" y="363"/>
                    </a:lnTo>
                    <a:lnTo>
                      <a:pt x="302" y="354"/>
                    </a:lnTo>
                    <a:lnTo>
                      <a:pt x="317" y="343"/>
                    </a:lnTo>
                    <a:lnTo>
                      <a:pt x="330" y="330"/>
                    </a:lnTo>
                    <a:lnTo>
                      <a:pt x="343" y="317"/>
                    </a:lnTo>
                    <a:lnTo>
                      <a:pt x="354" y="302"/>
                    </a:lnTo>
                    <a:lnTo>
                      <a:pt x="364" y="286"/>
                    </a:lnTo>
                    <a:lnTo>
                      <a:pt x="372" y="269"/>
                    </a:lnTo>
                    <a:lnTo>
                      <a:pt x="378" y="252"/>
                    </a:lnTo>
                    <a:lnTo>
                      <a:pt x="383" y="234"/>
                    </a:lnTo>
                    <a:lnTo>
                      <a:pt x="386" y="214"/>
                    </a:lnTo>
                    <a:lnTo>
                      <a:pt x="387" y="195"/>
                    </a:lnTo>
                    <a:close/>
                  </a:path>
                </a:pathLst>
              </a:custGeom>
              <a:solidFill>
                <a:srgbClr val="FFB3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92" name="Freeform 1588"/>
              <p:cNvSpPr>
                <a:spLocks noEditPoints="1"/>
              </p:cNvSpPr>
              <p:nvPr/>
            </p:nvSpPr>
            <p:spPr bwMode="auto">
              <a:xfrm>
                <a:off x="705" y="1138"/>
                <a:ext cx="382" cy="334"/>
              </a:xfrm>
              <a:custGeom>
                <a:avLst/>
                <a:gdLst/>
                <a:ahLst/>
                <a:cxnLst>
                  <a:cxn ang="0">
                    <a:pos x="379" y="153"/>
                  </a:cxn>
                  <a:cxn ang="0">
                    <a:pos x="360" y="100"/>
                  </a:cxn>
                  <a:cxn ang="0">
                    <a:pos x="326" y="56"/>
                  </a:cxn>
                  <a:cxn ang="0">
                    <a:pos x="283" y="23"/>
                  </a:cxn>
                  <a:cxn ang="0">
                    <a:pos x="230" y="4"/>
                  </a:cxn>
                  <a:cxn ang="0">
                    <a:pos x="172" y="1"/>
                  </a:cxn>
                  <a:cxn ang="0">
                    <a:pos x="117" y="15"/>
                  </a:cxn>
                  <a:cxn ang="0">
                    <a:pos x="69" y="44"/>
                  </a:cxn>
                  <a:cxn ang="0">
                    <a:pos x="32" y="85"/>
                  </a:cxn>
                  <a:cxn ang="0">
                    <a:pos x="8" y="135"/>
                  </a:cxn>
                  <a:cxn ang="0">
                    <a:pos x="0" y="192"/>
                  </a:cxn>
                  <a:cxn ang="0">
                    <a:pos x="8" y="249"/>
                  </a:cxn>
                  <a:cxn ang="0">
                    <a:pos x="32" y="299"/>
                  </a:cxn>
                  <a:cxn ang="0">
                    <a:pos x="69" y="340"/>
                  </a:cxn>
                  <a:cxn ang="0">
                    <a:pos x="117" y="368"/>
                  </a:cxn>
                  <a:cxn ang="0">
                    <a:pos x="172" y="383"/>
                  </a:cxn>
                  <a:cxn ang="0">
                    <a:pos x="230" y="380"/>
                  </a:cxn>
                  <a:cxn ang="0">
                    <a:pos x="283" y="360"/>
                  </a:cxn>
                  <a:cxn ang="0">
                    <a:pos x="326" y="327"/>
                  </a:cxn>
                  <a:cxn ang="0">
                    <a:pos x="360" y="283"/>
                  </a:cxn>
                  <a:cxn ang="0">
                    <a:pos x="379" y="231"/>
                  </a:cxn>
                  <a:cxn ang="0">
                    <a:pos x="380" y="192"/>
                  </a:cxn>
                  <a:cxn ang="0">
                    <a:pos x="371" y="136"/>
                  </a:cxn>
                  <a:cxn ang="0">
                    <a:pos x="347" y="86"/>
                  </a:cxn>
                  <a:cxn ang="0">
                    <a:pos x="311" y="46"/>
                  </a:cxn>
                  <a:cxn ang="0">
                    <a:pos x="265" y="18"/>
                  </a:cxn>
                  <a:cxn ang="0">
                    <a:pos x="211" y="4"/>
                  </a:cxn>
                  <a:cxn ang="0">
                    <a:pos x="153" y="7"/>
                  </a:cxn>
                  <a:cxn ang="0">
                    <a:pos x="102" y="26"/>
                  </a:cxn>
                  <a:cxn ang="0">
                    <a:pos x="58" y="59"/>
                  </a:cxn>
                  <a:cxn ang="0">
                    <a:pos x="25" y="102"/>
                  </a:cxn>
                  <a:cxn ang="0">
                    <a:pos x="6" y="154"/>
                  </a:cxn>
                  <a:cxn ang="0">
                    <a:pos x="4" y="211"/>
                  </a:cxn>
                  <a:cxn ang="0">
                    <a:pos x="18" y="265"/>
                  </a:cxn>
                  <a:cxn ang="0">
                    <a:pos x="46" y="311"/>
                  </a:cxn>
                  <a:cxn ang="0">
                    <a:pos x="86" y="348"/>
                  </a:cxn>
                  <a:cxn ang="0">
                    <a:pos x="135" y="372"/>
                  </a:cxn>
                  <a:cxn ang="0">
                    <a:pos x="191" y="380"/>
                  </a:cxn>
                  <a:cxn ang="0">
                    <a:pos x="247" y="372"/>
                  </a:cxn>
                  <a:cxn ang="0">
                    <a:pos x="296" y="348"/>
                  </a:cxn>
                  <a:cxn ang="0">
                    <a:pos x="337" y="311"/>
                  </a:cxn>
                  <a:cxn ang="0">
                    <a:pos x="365" y="265"/>
                  </a:cxn>
                  <a:cxn ang="0">
                    <a:pos x="379" y="211"/>
                  </a:cxn>
                </a:cxnLst>
                <a:rect l="0" t="0" r="r" b="b"/>
                <a:pathLst>
                  <a:path w="383" h="384">
                    <a:moveTo>
                      <a:pt x="383" y="192"/>
                    </a:moveTo>
                    <a:lnTo>
                      <a:pt x="382" y="172"/>
                    </a:lnTo>
                    <a:lnTo>
                      <a:pt x="379" y="153"/>
                    </a:lnTo>
                    <a:lnTo>
                      <a:pt x="374" y="135"/>
                    </a:lnTo>
                    <a:lnTo>
                      <a:pt x="368" y="117"/>
                    </a:lnTo>
                    <a:lnTo>
                      <a:pt x="360" y="100"/>
                    </a:lnTo>
                    <a:lnTo>
                      <a:pt x="350" y="85"/>
                    </a:lnTo>
                    <a:lnTo>
                      <a:pt x="339" y="70"/>
                    </a:lnTo>
                    <a:lnTo>
                      <a:pt x="326" y="56"/>
                    </a:lnTo>
                    <a:lnTo>
                      <a:pt x="313" y="44"/>
                    </a:lnTo>
                    <a:lnTo>
                      <a:pt x="298" y="33"/>
                    </a:lnTo>
                    <a:lnTo>
                      <a:pt x="283" y="23"/>
                    </a:lnTo>
                    <a:lnTo>
                      <a:pt x="265" y="15"/>
                    </a:lnTo>
                    <a:lnTo>
                      <a:pt x="248" y="9"/>
                    </a:lnTo>
                    <a:lnTo>
                      <a:pt x="230" y="4"/>
                    </a:lnTo>
                    <a:lnTo>
                      <a:pt x="211" y="1"/>
                    </a:lnTo>
                    <a:lnTo>
                      <a:pt x="191" y="0"/>
                    </a:lnTo>
                    <a:lnTo>
                      <a:pt x="172" y="1"/>
                    </a:lnTo>
                    <a:lnTo>
                      <a:pt x="152" y="4"/>
                    </a:lnTo>
                    <a:lnTo>
                      <a:pt x="134" y="9"/>
                    </a:lnTo>
                    <a:lnTo>
                      <a:pt x="117" y="15"/>
                    </a:lnTo>
                    <a:lnTo>
                      <a:pt x="100" y="23"/>
                    </a:lnTo>
                    <a:lnTo>
                      <a:pt x="84" y="33"/>
                    </a:lnTo>
                    <a:lnTo>
                      <a:pt x="69" y="44"/>
                    </a:lnTo>
                    <a:lnTo>
                      <a:pt x="56" y="56"/>
                    </a:lnTo>
                    <a:lnTo>
                      <a:pt x="43" y="70"/>
                    </a:lnTo>
                    <a:lnTo>
                      <a:pt x="32" y="85"/>
                    </a:lnTo>
                    <a:lnTo>
                      <a:pt x="23" y="100"/>
                    </a:lnTo>
                    <a:lnTo>
                      <a:pt x="15" y="117"/>
                    </a:lnTo>
                    <a:lnTo>
                      <a:pt x="8" y="135"/>
                    </a:lnTo>
                    <a:lnTo>
                      <a:pt x="3" y="153"/>
                    </a:lnTo>
                    <a:lnTo>
                      <a:pt x="0" y="172"/>
                    </a:lnTo>
                    <a:lnTo>
                      <a:pt x="0" y="192"/>
                    </a:lnTo>
                    <a:lnTo>
                      <a:pt x="0" y="211"/>
                    </a:lnTo>
                    <a:lnTo>
                      <a:pt x="3" y="231"/>
                    </a:lnTo>
                    <a:lnTo>
                      <a:pt x="8" y="249"/>
                    </a:lnTo>
                    <a:lnTo>
                      <a:pt x="15" y="266"/>
                    </a:lnTo>
                    <a:lnTo>
                      <a:pt x="23" y="283"/>
                    </a:lnTo>
                    <a:lnTo>
                      <a:pt x="32" y="299"/>
                    </a:lnTo>
                    <a:lnTo>
                      <a:pt x="43" y="314"/>
                    </a:lnTo>
                    <a:lnTo>
                      <a:pt x="56" y="327"/>
                    </a:lnTo>
                    <a:lnTo>
                      <a:pt x="69" y="340"/>
                    </a:lnTo>
                    <a:lnTo>
                      <a:pt x="84" y="351"/>
                    </a:lnTo>
                    <a:lnTo>
                      <a:pt x="100" y="360"/>
                    </a:lnTo>
                    <a:lnTo>
                      <a:pt x="117" y="368"/>
                    </a:lnTo>
                    <a:lnTo>
                      <a:pt x="134" y="375"/>
                    </a:lnTo>
                    <a:lnTo>
                      <a:pt x="152" y="380"/>
                    </a:lnTo>
                    <a:lnTo>
                      <a:pt x="172" y="383"/>
                    </a:lnTo>
                    <a:lnTo>
                      <a:pt x="191" y="384"/>
                    </a:lnTo>
                    <a:lnTo>
                      <a:pt x="211" y="383"/>
                    </a:lnTo>
                    <a:lnTo>
                      <a:pt x="230" y="380"/>
                    </a:lnTo>
                    <a:lnTo>
                      <a:pt x="248" y="375"/>
                    </a:lnTo>
                    <a:lnTo>
                      <a:pt x="265" y="368"/>
                    </a:lnTo>
                    <a:lnTo>
                      <a:pt x="283" y="360"/>
                    </a:lnTo>
                    <a:lnTo>
                      <a:pt x="298" y="351"/>
                    </a:lnTo>
                    <a:lnTo>
                      <a:pt x="313" y="340"/>
                    </a:lnTo>
                    <a:lnTo>
                      <a:pt x="326" y="327"/>
                    </a:lnTo>
                    <a:lnTo>
                      <a:pt x="339" y="314"/>
                    </a:lnTo>
                    <a:lnTo>
                      <a:pt x="350" y="299"/>
                    </a:lnTo>
                    <a:lnTo>
                      <a:pt x="360" y="283"/>
                    </a:lnTo>
                    <a:lnTo>
                      <a:pt x="368" y="266"/>
                    </a:lnTo>
                    <a:lnTo>
                      <a:pt x="374" y="249"/>
                    </a:lnTo>
                    <a:lnTo>
                      <a:pt x="379" y="231"/>
                    </a:lnTo>
                    <a:lnTo>
                      <a:pt x="382" y="211"/>
                    </a:lnTo>
                    <a:lnTo>
                      <a:pt x="383" y="192"/>
                    </a:lnTo>
                    <a:close/>
                    <a:moveTo>
                      <a:pt x="380" y="192"/>
                    </a:moveTo>
                    <a:lnTo>
                      <a:pt x="379" y="172"/>
                    </a:lnTo>
                    <a:lnTo>
                      <a:pt x="376" y="154"/>
                    </a:lnTo>
                    <a:lnTo>
                      <a:pt x="371" y="136"/>
                    </a:lnTo>
                    <a:lnTo>
                      <a:pt x="365" y="118"/>
                    </a:lnTo>
                    <a:lnTo>
                      <a:pt x="357" y="102"/>
                    </a:lnTo>
                    <a:lnTo>
                      <a:pt x="347" y="86"/>
                    </a:lnTo>
                    <a:lnTo>
                      <a:pt x="337" y="72"/>
                    </a:lnTo>
                    <a:lnTo>
                      <a:pt x="324" y="59"/>
                    </a:lnTo>
                    <a:lnTo>
                      <a:pt x="311" y="46"/>
                    </a:lnTo>
                    <a:lnTo>
                      <a:pt x="296" y="36"/>
                    </a:lnTo>
                    <a:lnTo>
                      <a:pt x="281" y="26"/>
                    </a:lnTo>
                    <a:lnTo>
                      <a:pt x="265" y="18"/>
                    </a:lnTo>
                    <a:lnTo>
                      <a:pt x="247" y="12"/>
                    </a:lnTo>
                    <a:lnTo>
                      <a:pt x="229" y="7"/>
                    </a:lnTo>
                    <a:lnTo>
                      <a:pt x="211" y="4"/>
                    </a:lnTo>
                    <a:lnTo>
                      <a:pt x="191" y="3"/>
                    </a:lnTo>
                    <a:lnTo>
                      <a:pt x="172" y="4"/>
                    </a:lnTo>
                    <a:lnTo>
                      <a:pt x="153" y="7"/>
                    </a:lnTo>
                    <a:lnTo>
                      <a:pt x="135" y="12"/>
                    </a:lnTo>
                    <a:lnTo>
                      <a:pt x="118" y="18"/>
                    </a:lnTo>
                    <a:lnTo>
                      <a:pt x="102" y="26"/>
                    </a:lnTo>
                    <a:lnTo>
                      <a:pt x="86" y="36"/>
                    </a:lnTo>
                    <a:lnTo>
                      <a:pt x="72" y="46"/>
                    </a:lnTo>
                    <a:lnTo>
                      <a:pt x="58" y="59"/>
                    </a:lnTo>
                    <a:lnTo>
                      <a:pt x="46" y="72"/>
                    </a:lnTo>
                    <a:lnTo>
                      <a:pt x="35" y="86"/>
                    </a:lnTo>
                    <a:lnTo>
                      <a:pt x="25" y="102"/>
                    </a:lnTo>
                    <a:lnTo>
                      <a:pt x="18" y="118"/>
                    </a:lnTo>
                    <a:lnTo>
                      <a:pt x="11" y="136"/>
                    </a:lnTo>
                    <a:lnTo>
                      <a:pt x="6" y="154"/>
                    </a:lnTo>
                    <a:lnTo>
                      <a:pt x="4" y="172"/>
                    </a:lnTo>
                    <a:lnTo>
                      <a:pt x="3" y="192"/>
                    </a:lnTo>
                    <a:lnTo>
                      <a:pt x="4" y="211"/>
                    </a:lnTo>
                    <a:lnTo>
                      <a:pt x="6" y="230"/>
                    </a:lnTo>
                    <a:lnTo>
                      <a:pt x="11" y="248"/>
                    </a:lnTo>
                    <a:lnTo>
                      <a:pt x="18" y="265"/>
                    </a:lnTo>
                    <a:lnTo>
                      <a:pt x="25" y="281"/>
                    </a:lnTo>
                    <a:lnTo>
                      <a:pt x="35" y="297"/>
                    </a:lnTo>
                    <a:lnTo>
                      <a:pt x="46" y="311"/>
                    </a:lnTo>
                    <a:lnTo>
                      <a:pt x="58" y="325"/>
                    </a:lnTo>
                    <a:lnTo>
                      <a:pt x="72" y="337"/>
                    </a:lnTo>
                    <a:lnTo>
                      <a:pt x="86" y="348"/>
                    </a:lnTo>
                    <a:lnTo>
                      <a:pt x="102" y="358"/>
                    </a:lnTo>
                    <a:lnTo>
                      <a:pt x="118" y="366"/>
                    </a:lnTo>
                    <a:lnTo>
                      <a:pt x="135" y="372"/>
                    </a:lnTo>
                    <a:lnTo>
                      <a:pt x="153" y="377"/>
                    </a:lnTo>
                    <a:lnTo>
                      <a:pt x="172" y="379"/>
                    </a:lnTo>
                    <a:lnTo>
                      <a:pt x="191" y="380"/>
                    </a:lnTo>
                    <a:lnTo>
                      <a:pt x="211" y="379"/>
                    </a:lnTo>
                    <a:lnTo>
                      <a:pt x="229" y="377"/>
                    </a:lnTo>
                    <a:lnTo>
                      <a:pt x="247" y="372"/>
                    </a:lnTo>
                    <a:lnTo>
                      <a:pt x="265" y="366"/>
                    </a:lnTo>
                    <a:lnTo>
                      <a:pt x="281" y="358"/>
                    </a:lnTo>
                    <a:lnTo>
                      <a:pt x="296" y="348"/>
                    </a:lnTo>
                    <a:lnTo>
                      <a:pt x="311" y="337"/>
                    </a:lnTo>
                    <a:lnTo>
                      <a:pt x="324" y="325"/>
                    </a:lnTo>
                    <a:lnTo>
                      <a:pt x="337" y="311"/>
                    </a:lnTo>
                    <a:lnTo>
                      <a:pt x="347" y="297"/>
                    </a:lnTo>
                    <a:lnTo>
                      <a:pt x="357" y="281"/>
                    </a:lnTo>
                    <a:lnTo>
                      <a:pt x="365" y="265"/>
                    </a:lnTo>
                    <a:lnTo>
                      <a:pt x="371" y="248"/>
                    </a:lnTo>
                    <a:lnTo>
                      <a:pt x="376" y="230"/>
                    </a:lnTo>
                    <a:lnTo>
                      <a:pt x="379" y="211"/>
                    </a:lnTo>
                    <a:lnTo>
                      <a:pt x="380" y="192"/>
                    </a:lnTo>
                    <a:close/>
                  </a:path>
                </a:pathLst>
              </a:custGeom>
              <a:solidFill>
                <a:srgbClr val="FFB4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93" name="Freeform 1589"/>
              <p:cNvSpPr>
                <a:spLocks noEditPoints="1"/>
              </p:cNvSpPr>
              <p:nvPr/>
            </p:nvSpPr>
            <p:spPr bwMode="auto">
              <a:xfrm>
                <a:off x="708" y="1140"/>
                <a:ext cx="375" cy="328"/>
              </a:xfrm>
              <a:custGeom>
                <a:avLst/>
                <a:gdLst/>
                <a:ahLst/>
                <a:cxnLst>
                  <a:cxn ang="0">
                    <a:pos x="373" y="151"/>
                  </a:cxn>
                  <a:cxn ang="0">
                    <a:pos x="354" y="99"/>
                  </a:cxn>
                  <a:cxn ang="0">
                    <a:pos x="321" y="56"/>
                  </a:cxn>
                  <a:cxn ang="0">
                    <a:pos x="278" y="23"/>
                  </a:cxn>
                  <a:cxn ang="0">
                    <a:pos x="226" y="4"/>
                  </a:cxn>
                  <a:cxn ang="0">
                    <a:pos x="169" y="1"/>
                  </a:cxn>
                  <a:cxn ang="0">
                    <a:pos x="115" y="15"/>
                  </a:cxn>
                  <a:cxn ang="0">
                    <a:pos x="69" y="43"/>
                  </a:cxn>
                  <a:cxn ang="0">
                    <a:pos x="32" y="83"/>
                  </a:cxn>
                  <a:cxn ang="0">
                    <a:pos x="8" y="133"/>
                  </a:cxn>
                  <a:cxn ang="0">
                    <a:pos x="0" y="189"/>
                  </a:cxn>
                  <a:cxn ang="0">
                    <a:pos x="8" y="245"/>
                  </a:cxn>
                  <a:cxn ang="0">
                    <a:pos x="32" y="294"/>
                  </a:cxn>
                  <a:cxn ang="0">
                    <a:pos x="69" y="334"/>
                  </a:cxn>
                  <a:cxn ang="0">
                    <a:pos x="115" y="363"/>
                  </a:cxn>
                  <a:cxn ang="0">
                    <a:pos x="169" y="376"/>
                  </a:cxn>
                  <a:cxn ang="0">
                    <a:pos x="226" y="374"/>
                  </a:cxn>
                  <a:cxn ang="0">
                    <a:pos x="278" y="355"/>
                  </a:cxn>
                  <a:cxn ang="0">
                    <a:pos x="321" y="322"/>
                  </a:cxn>
                  <a:cxn ang="0">
                    <a:pos x="354" y="278"/>
                  </a:cxn>
                  <a:cxn ang="0">
                    <a:pos x="373" y="227"/>
                  </a:cxn>
                  <a:cxn ang="0">
                    <a:pos x="373" y="189"/>
                  </a:cxn>
                  <a:cxn ang="0">
                    <a:pos x="365" y="134"/>
                  </a:cxn>
                  <a:cxn ang="0">
                    <a:pos x="341" y="85"/>
                  </a:cxn>
                  <a:cxn ang="0">
                    <a:pos x="306" y="46"/>
                  </a:cxn>
                  <a:cxn ang="0">
                    <a:pos x="260" y="18"/>
                  </a:cxn>
                  <a:cxn ang="0">
                    <a:pos x="207" y="4"/>
                  </a:cxn>
                  <a:cxn ang="0">
                    <a:pos x="151" y="7"/>
                  </a:cxn>
                  <a:cxn ang="0">
                    <a:pos x="100" y="26"/>
                  </a:cxn>
                  <a:cxn ang="0">
                    <a:pos x="58" y="58"/>
                  </a:cxn>
                  <a:cxn ang="0">
                    <a:pos x="25" y="100"/>
                  </a:cxn>
                  <a:cxn ang="0">
                    <a:pos x="7" y="151"/>
                  </a:cxn>
                  <a:cxn ang="0">
                    <a:pos x="4" y="208"/>
                  </a:cxn>
                  <a:cxn ang="0">
                    <a:pos x="18" y="261"/>
                  </a:cxn>
                  <a:cxn ang="0">
                    <a:pos x="45" y="307"/>
                  </a:cxn>
                  <a:cxn ang="0">
                    <a:pos x="85" y="342"/>
                  </a:cxn>
                  <a:cxn ang="0">
                    <a:pos x="133" y="366"/>
                  </a:cxn>
                  <a:cxn ang="0">
                    <a:pos x="188" y="374"/>
                  </a:cxn>
                  <a:cxn ang="0">
                    <a:pos x="243" y="366"/>
                  </a:cxn>
                  <a:cxn ang="0">
                    <a:pos x="292" y="342"/>
                  </a:cxn>
                  <a:cxn ang="0">
                    <a:pos x="331" y="307"/>
                  </a:cxn>
                  <a:cxn ang="0">
                    <a:pos x="359" y="261"/>
                  </a:cxn>
                  <a:cxn ang="0">
                    <a:pos x="372" y="208"/>
                  </a:cxn>
                </a:cxnLst>
                <a:rect l="0" t="0" r="r" b="b"/>
                <a:pathLst>
                  <a:path w="377" h="377">
                    <a:moveTo>
                      <a:pt x="377" y="189"/>
                    </a:moveTo>
                    <a:lnTo>
                      <a:pt x="376" y="169"/>
                    </a:lnTo>
                    <a:lnTo>
                      <a:pt x="373" y="151"/>
                    </a:lnTo>
                    <a:lnTo>
                      <a:pt x="368" y="133"/>
                    </a:lnTo>
                    <a:lnTo>
                      <a:pt x="362" y="115"/>
                    </a:lnTo>
                    <a:lnTo>
                      <a:pt x="354" y="99"/>
                    </a:lnTo>
                    <a:lnTo>
                      <a:pt x="344" y="83"/>
                    </a:lnTo>
                    <a:lnTo>
                      <a:pt x="334" y="69"/>
                    </a:lnTo>
                    <a:lnTo>
                      <a:pt x="321" y="56"/>
                    </a:lnTo>
                    <a:lnTo>
                      <a:pt x="308" y="43"/>
                    </a:lnTo>
                    <a:lnTo>
                      <a:pt x="293" y="33"/>
                    </a:lnTo>
                    <a:lnTo>
                      <a:pt x="278" y="23"/>
                    </a:lnTo>
                    <a:lnTo>
                      <a:pt x="262" y="15"/>
                    </a:lnTo>
                    <a:lnTo>
                      <a:pt x="244" y="9"/>
                    </a:lnTo>
                    <a:lnTo>
                      <a:pt x="226" y="4"/>
                    </a:lnTo>
                    <a:lnTo>
                      <a:pt x="208" y="1"/>
                    </a:lnTo>
                    <a:lnTo>
                      <a:pt x="188" y="0"/>
                    </a:lnTo>
                    <a:lnTo>
                      <a:pt x="169" y="1"/>
                    </a:lnTo>
                    <a:lnTo>
                      <a:pt x="150" y="4"/>
                    </a:lnTo>
                    <a:lnTo>
                      <a:pt x="132" y="9"/>
                    </a:lnTo>
                    <a:lnTo>
                      <a:pt x="115" y="15"/>
                    </a:lnTo>
                    <a:lnTo>
                      <a:pt x="99" y="23"/>
                    </a:lnTo>
                    <a:lnTo>
                      <a:pt x="83" y="33"/>
                    </a:lnTo>
                    <a:lnTo>
                      <a:pt x="69" y="43"/>
                    </a:lnTo>
                    <a:lnTo>
                      <a:pt x="55" y="56"/>
                    </a:lnTo>
                    <a:lnTo>
                      <a:pt x="43" y="69"/>
                    </a:lnTo>
                    <a:lnTo>
                      <a:pt x="32" y="83"/>
                    </a:lnTo>
                    <a:lnTo>
                      <a:pt x="22" y="99"/>
                    </a:lnTo>
                    <a:lnTo>
                      <a:pt x="15" y="115"/>
                    </a:lnTo>
                    <a:lnTo>
                      <a:pt x="8" y="133"/>
                    </a:lnTo>
                    <a:lnTo>
                      <a:pt x="3" y="151"/>
                    </a:lnTo>
                    <a:lnTo>
                      <a:pt x="1" y="169"/>
                    </a:lnTo>
                    <a:lnTo>
                      <a:pt x="0" y="189"/>
                    </a:lnTo>
                    <a:lnTo>
                      <a:pt x="1" y="208"/>
                    </a:lnTo>
                    <a:lnTo>
                      <a:pt x="3" y="227"/>
                    </a:lnTo>
                    <a:lnTo>
                      <a:pt x="8" y="245"/>
                    </a:lnTo>
                    <a:lnTo>
                      <a:pt x="15" y="262"/>
                    </a:lnTo>
                    <a:lnTo>
                      <a:pt x="22" y="278"/>
                    </a:lnTo>
                    <a:lnTo>
                      <a:pt x="32" y="294"/>
                    </a:lnTo>
                    <a:lnTo>
                      <a:pt x="43" y="308"/>
                    </a:lnTo>
                    <a:lnTo>
                      <a:pt x="55" y="322"/>
                    </a:lnTo>
                    <a:lnTo>
                      <a:pt x="69" y="334"/>
                    </a:lnTo>
                    <a:lnTo>
                      <a:pt x="83" y="345"/>
                    </a:lnTo>
                    <a:lnTo>
                      <a:pt x="99" y="355"/>
                    </a:lnTo>
                    <a:lnTo>
                      <a:pt x="115" y="363"/>
                    </a:lnTo>
                    <a:lnTo>
                      <a:pt x="132" y="369"/>
                    </a:lnTo>
                    <a:lnTo>
                      <a:pt x="150" y="374"/>
                    </a:lnTo>
                    <a:lnTo>
                      <a:pt x="169" y="376"/>
                    </a:lnTo>
                    <a:lnTo>
                      <a:pt x="188" y="377"/>
                    </a:lnTo>
                    <a:lnTo>
                      <a:pt x="208" y="376"/>
                    </a:lnTo>
                    <a:lnTo>
                      <a:pt x="226" y="374"/>
                    </a:lnTo>
                    <a:lnTo>
                      <a:pt x="244" y="369"/>
                    </a:lnTo>
                    <a:lnTo>
                      <a:pt x="262" y="363"/>
                    </a:lnTo>
                    <a:lnTo>
                      <a:pt x="278" y="355"/>
                    </a:lnTo>
                    <a:lnTo>
                      <a:pt x="293" y="345"/>
                    </a:lnTo>
                    <a:lnTo>
                      <a:pt x="308" y="334"/>
                    </a:lnTo>
                    <a:lnTo>
                      <a:pt x="321" y="322"/>
                    </a:lnTo>
                    <a:lnTo>
                      <a:pt x="334" y="308"/>
                    </a:lnTo>
                    <a:lnTo>
                      <a:pt x="344" y="294"/>
                    </a:lnTo>
                    <a:lnTo>
                      <a:pt x="354" y="278"/>
                    </a:lnTo>
                    <a:lnTo>
                      <a:pt x="362" y="262"/>
                    </a:lnTo>
                    <a:lnTo>
                      <a:pt x="368" y="245"/>
                    </a:lnTo>
                    <a:lnTo>
                      <a:pt x="373" y="227"/>
                    </a:lnTo>
                    <a:lnTo>
                      <a:pt x="376" y="208"/>
                    </a:lnTo>
                    <a:lnTo>
                      <a:pt x="377" y="189"/>
                    </a:lnTo>
                    <a:close/>
                    <a:moveTo>
                      <a:pt x="373" y="189"/>
                    </a:moveTo>
                    <a:lnTo>
                      <a:pt x="372" y="170"/>
                    </a:lnTo>
                    <a:lnTo>
                      <a:pt x="370" y="151"/>
                    </a:lnTo>
                    <a:lnTo>
                      <a:pt x="365" y="134"/>
                    </a:lnTo>
                    <a:lnTo>
                      <a:pt x="359" y="117"/>
                    </a:lnTo>
                    <a:lnTo>
                      <a:pt x="351" y="100"/>
                    </a:lnTo>
                    <a:lnTo>
                      <a:pt x="341" y="85"/>
                    </a:lnTo>
                    <a:lnTo>
                      <a:pt x="331" y="71"/>
                    </a:lnTo>
                    <a:lnTo>
                      <a:pt x="319" y="58"/>
                    </a:lnTo>
                    <a:lnTo>
                      <a:pt x="306" y="46"/>
                    </a:lnTo>
                    <a:lnTo>
                      <a:pt x="292" y="35"/>
                    </a:lnTo>
                    <a:lnTo>
                      <a:pt x="276" y="26"/>
                    </a:lnTo>
                    <a:lnTo>
                      <a:pt x="260" y="18"/>
                    </a:lnTo>
                    <a:lnTo>
                      <a:pt x="243" y="12"/>
                    </a:lnTo>
                    <a:lnTo>
                      <a:pt x="226" y="7"/>
                    </a:lnTo>
                    <a:lnTo>
                      <a:pt x="207" y="4"/>
                    </a:lnTo>
                    <a:lnTo>
                      <a:pt x="188" y="3"/>
                    </a:lnTo>
                    <a:lnTo>
                      <a:pt x="169" y="4"/>
                    </a:lnTo>
                    <a:lnTo>
                      <a:pt x="151" y="7"/>
                    </a:lnTo>
                    <a:lnTo>
                      <a:pt x="133" y="12"/>
                    </a:lnTo>
                    <a:lnTo>
                      <a:pt x="116" y="18"/>
                    </a:lnTo>
                    <a:lnTo>
                      <a:pt x="100" y="26"/>
                    </a:lnTo>
                    <a:lnTo>
                      <a:pt x="85" y="35"/>
                    </a:lnTo>
                    <a:lnTo>
                      <a:pt x="70" y="46"/>
                    </a:lnTo>
                    <a:lnTo>
                      <a:pt x="58" y="58"/>
                    </a:lnTo>
                    <a:lnTo>
                      <a:pt x="45" y="71"/>
                    </a:lnTo>
                    <a:lnTo>
                      <a:pt x="35" y="85"/>
                    </a:lnTo>
                    <a:lnTo>
                      <a:pt x="25" y="100"/>
                    </a:lnTo>
                    <a:lnTo>
                      <a:pt x="18" y="117"/>
                    </a:lnTo>
                    <a:lnTo>
                      <a:pt x="11" y="134"/>
                    </a:lnTo>
                    <a:lnTo>
                      <a:pt x="7" y="151"/>
                    </a:lnTo>
                    <a:lnTo>
                      <a:pt x="4" y="170"/>
                    </a:lnTo>
                    <a:lnTo>
                      <a:pt x="3" y="189"/>
                    </a:lnTo>
                    <a:lnTo>
                      <a:pt x="4" y="208"/>
                    </a:lnTo>
                    <a:lnTo>
                      <a:pt x="7" y="226"/>
                    </a:lnTo>
                    <a:lnTo>
                      <a:pt x="11" y="244"/>
                    </a:lnTo>
                    <a:lnTo>
                      <a:pt x="18" y="261"/>
                    </a:lnTo>
                    <a:lnTo>
                      <a:pt x="25" y="277"/>
                    </a:lnTo>
                    <a:lnTo>
                      <a:pt x="35" y="292"/>
                    </a:lnTo>
                    <a:lnTo>
                      <a:pt x="45" y="307"/>
                    </a:lnTo>
                    <a:lnTo>
                      <a:pt x="58" y="320"/>
                    </a:lnTo>
                    <a:lnTo>
                      <a:pt x="70" y="332"/>
                    </a:lnTo>
                    <a:lnTo>
                      <a:pt x="85" y="342"/>
                    </a:lnTo>
                    <a:lnTo>
                      <a:pt x="100" y="352"/>
                    </a:lnTo>
                    <a:lnTo>
                      <a:pt x="116" y="359"/>
                    </a:lnTo>
                    <a:lnTo>
                      <a:pt x="133" y="366"/>
                    </a:lnTo>
                    <a:lnTo>
                      <a:pt x="151" y="370"/>
                    </a:lnTo>
                    <a:lnTo>
                      <a:pt x="169" y="373"/>
                    </a:lnTo>
                    <a:lnTo>
                      <a:pt x="188" y="374"/>
                    </a:lnTo>
                    <a:lnTo>
                      <a:pt x="207" y="373"/>
                    </a:lnTo>
                    <a:lnTo>
                      <a:pt x="226" y="370"/>
                    </a:lnTo>
                    <a:lnTo>
                      <a:pt x="243" y="366"/>
                    </a:lnTo>
                    <a:lnTo>
                      <a:pt x="260" y="359"/>
                    </a:lnTo>
                    <a:lnTo>
                      <a:pt x="276" y="352"/>
                    </a:lnTo>
                    <a:lnTo>
                      <a:pt x="292" y="342"/>
                    </a:lnTo>
                    <a:lnTo>
                      <a:pt x="306" y="332"/>
                    </a:lnTo>
                    <a:lnTo>
                      <a:pt x="319" y="320"/>
                    </a:lnTo>
                    <a:lnTo>
                      <a:pt x="331" y="307"/>
                    </a:lnTo>
                    <a:lnTo>
                      <a:pt x="341" y="292"/>
                    </a:lnTo>
                    <a:lnTo>
                      <a:pt x="351" y="277"/>
                    </a:lnTo>
                    <a:lnTo>
                      <a:pt x="359" y="261"/>
                    </a:lnTo>
                    <a:lnTo>
                      <a:pt x="365" y="244"/>
                    </a:lnTo>
                    <a:lnTo>
                      <a:pt x="370" y="226"/>
                    </a:lnTo>
                    <a:lnTo>
                      <a:pt x="372" y="208"/>
                    </a:lnTo>
                    <a:lnTo>
                      <a:pt x="373" y="189"/>
                    </a:lnTo>
                    <a:close/>
                  </a:path>
                </a:pathLst>
              </a:custGeom>
              <a:solidFill>
                <a:srgbClr val="FFB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94" name="Freeform 1590"/>
              <p:cNvSpPr>
                <a:spLocks noEditPoints="1"/>
              </p:cNvSpPr>
              <p:nvPr/>
            </p:nvSpPr>
            <p:spPr bwMode="auto">
              <a:xfrm>
                <a:off x="710" y="1144"/>
                <a:ext cx="370" cy="322"/>
              </a:xfrm>
              <a:custGeom>
                <a:avLst/>
                <a:gdLst/>
                <a:ahLst/>
                <a:cxnLst>
                  <a:cxn ang="0">
                    <a:pos x="367" y="148"/>
                  </a:cxn>
                  <a:cxn ang="0">
                    <a:pos x="348" y="97"/>
                  </a:cxn>
                  <a:cxn ang="0">
                    <a:pos x="316" y="55"/>
                  </a:cxn>
                  <a:cxn ang="0">
                    <a:pos x="273" y="23"/>
                  </a:cxn>
                  <a:cxn ang="0">
                    <a:pos x="223" y="4"/>
                  </a:cxn>
                  <a:cxn ang="0">
                    <a:pos x="166" y="1"/>
                  </a:cxn>
                  <a:cxn ang="0">
                    <a:pos x="113" y="15"/>
                  </a:cxn>
                  <a:cxn ang="0">
                    <a:pos x="67" y="43"/>
                  </a:cxn>
                  <a:cxn ang="0">
                    <a:pos x="32" y="82"/>
                  </a:cxn>
                  <a:cxn ang="0">
                    <a:pos x="8" y="131"/>
                  </a:cxn>
                  <a:cxn ang="0">
                    <a:pos x="0" y="186"/>
                  </a:cxn>
                  <a:cxn ang="0">
                    <a:pos x="8" y="241"/>
                  </a:cxn>
                  <a:cxn ang="0">
                    <a:pos x="32" y="289"/>
                  </a:cxn>
                  <a:cxn ang="0">
                    <a:pos x="67" y="329"/>
                  </a:cxn>
                  <a:cxn ang="0">
                    <a:pos x="113" y="356"/>
                  </a:cxn>
                  <a:cxn ang="0">
                    <a:pos x="166" y="370"/>
                  </a:cxn>
                  <a:cxn ang="0">
                    <a:pos x="223" y="367"/>
                  </a:cxn>
                  <a:cxn ang="0">
                    <a:pos x="273" y="349"/>
                  </a:cxn>
                  <a:cxn ang="0">
                    <a:pos x="316" y="317"/>
                  </a:cxn>
                  <a:cxn ang="0">
                    <a:pos x="348" y="274"/>
                  </a:cxn>
                  <a:cxn ang="0">
                    <a:pos x="367" y="223"/>
                  </a:cxn>
                  <a:cxn ang="0">
                    <a:pos x="367" y="186"/>
                  </a:cxn>
                  <a:cxn ang="0">
                    <a:pos x="359" y="132"/>
                  </a:cxn>
                  <a:cxn ang="0">
                    <a:pos x="336" y="84"/>
                  </a:cxn>
                  <a:cxn ang="0">
                    <a:pos x="301" y="45"/>
                  </a:cxn>
                  <a:cxn ang="0">
                    <a:pos x="256" y="18"/>
                  </a:cxn>
                  <a:cxn ang="0">
                    <a:pos x="204" y="5"/>
                  </a:cxn>
                  <a:cxn ang="0">
                    <a:pos x="149" y="7"/>
                  </a:cxn>
                  <a:cxn ang="0">
                    <a:pos x="98" y="26"/>
                  </a:cxn>
                  <a:cxn ang="0">
                    <a:pos x="57" y="57"/>
                  </a:cxn>
                  <a:cxn ang="0">
                    <a:pos x="25" y="99"/>
                  </a:cxn>
                  <a:cxn ang="0">
                    <a:pos x="7" y="149"/>
                  </a:cxn>
                  <a:cxn ang="0">
                    <a:pos x="4" y="204"/>
                  </a:cxn>
                  <a:cxn ang="0">
                    <a:pos x="18" y="256"/>
                  </a:cxn>
                  <a:cxn ang="0">
                    <a:pos x="45" y="301"/>
                  </a:cxn>
                  <a:cxn ang="0">
                    <a:pos x="84" y="337"/>
                  </a:cxn>
                  <a:cxn ang="0">
                    <a:pos x="131" y="360"/>
                  </a:cxn>
                  <a:cxn ang="0">
                    <a:pos x="185" y="368"/>
                  </a:cxn>
                  <a:cxn ang="0">
                    <a:pos x="239" y="360"/>
                  </a:cxn>
                  <a:cxn ang="0">
                    <a:pos x="287" y="337"/>
                  </a:cxn>
                  <a:cxn ang="0">
                    <a:pos x="326" y="301"/>
                  </a:cxn>
                  <a:cxn ang="0">
                    <a:pos x="353" y="256"/>
                  </a:cxn>
                  <a:cxn ang="0">
                    <a:pos x="366" y="204"/>
                  </a:cxn>
                </a:cxnLst>
                <a:rect l="0" t="0" r="r" b="b"/>
                <a:pathLst>
                  <a:path w="370" h="371">
                    <a:moveTo>
                      <a:pt x="370" y="186"/>
                    </a:moveTo>
                    <a:lnTo>
                      <a:pt x="369" y="167"/>
                    </a:lnTo>
                    <a:lnTo>
                      <a:pt x="367" y="148"/>
                    </a:lnTo>
                    <a:lnTo>
                      <a:pt x="362" y="131"/>
                    </a:lnTo>
                    <a:lnTo>
                      <a:pt x="356" y="114"/>
                    </a:lnTo>
                    <a:lnTo>
                      <a:pt x="348" y="97"/>
                    </a:lnTo>
                    <a:lnTo>
                      <a:pt x="338" y="82"/>
                    </a:lnTo>
                    <a:lnTo>
                      <a:pt x="328" y="68"/>
                    </a:lnTo>
                    <a:lnTo>
                      <a:pt x="316" y="55"/>
                    </a:lnTo>
                    <a:lnTo>
                      <a:pt x="303" y="43"/>
                    </a:lnTo>
                    <a:lnTo>
                      <a:pt x="289" y="32"/>
                    </a:lnTo>
                    <a:lnTo>
                      <a:pt x="273" y="23"/>
                    </a:lnTo>
                    <a:lnTo>
                      <a:pt x="257" y="15"/>
                    </a:lnTo>
                    <a:lnTo>
                      <a:pt x="240" y="9"/>
                    </a:lnTo>
                    <a:lnTo>
                      <a:pt x="223" y="4"/>
                    </a:lnTo>
                    <a:lnTo>
                      <a:pt x="204" y="1"/>
                    </a:lnTo>
                    <a:lnTo>
                      <a:pt x="185" y="0"/>
                    </a:lnTo>
                    <a:lnTo>
                      <a:pt x="166" y="1"/>
                    </a:lnTo>
                    <a:lnTo>
                      <a:pt x="148" y="4"/>
                    </a:lnTo>
                    <a:lnTo>
                      <a:pt x="130" y="9"/>
                    </a:lnTo>
                    <a:lnTo>
                      <a:pt x="113" y="15"/>
                    </a:lnTo>
                    <a:lnTo>
                      <a:pt x="97" y="23"/>
                    </a:lnTo>
                    <a:lnTo>
                      <a:pt x="82" y="32"/>
                    </a:lnTo>
                    <a:lnTo>
                      <a:pt x="67" y="43"/>
                    </a:lnTo>
                    <a:lnTo>
                      <a:pt x="55" y="55"/>
                    </a:lnTo>
                    <a:lnTo>
                      <a:pt x="42" y="68"/>
                    </a:lnTo>
                    <a:lnTo>
                      <a:pt x="32" y="82"/>
                    </a:lnTo>
                    <a:lnTo>
                      <a:pt x="22" y="97"/>
                    </a:lnTo>
                    <a:lnTo>
                      <a:pt x="15" y="114"/>
                    </a:lnTo>
                    <a:lnTo>
                      <a:pt x="8" y="131"/>
                    </a:lnTo>
                    <a:lnTo>
                      <a:pt x="4" y="148"/>
                    </a:lnTo>
                    <a:lnTo>
                      <a:pt x="1" y="167"/>
                    </a:lnTo>
                    <a:lnTo>
                      <a:pt x="0" y="186"/>
                    </a:lnTo>
                    <a:lnTo>
                      <a:pt x="1" y="205"/>
                    </a:lnTo>
                    <a:lnTo>
                      <a:pt x="4" y="223"/>
                    </a:lnTo>
                    <a:lnTo>
                      <a:pt x="8" y="241"/>
                    </a:lnTo>
                    <a:lnTo>
                      <a:pt x="15" y="258"/>
                    </a:lnTo>
                    <a:lnTo>
                      <a:pt x="22" y="274"/>
                    </a:lnTo>
                    <a:lnTo>
                      <a:pt x="32" y="289"/>
                    </a:lnTo>
                    <a:lnTo>
                      <a:pt x="42" y="304"/>
                    </a:lnTo>
                    <a:lnTo>
                      <a:pt x="55" y="317"/>
                    </a:lnTo>
                    <a:lnTo>
                      <a:pt x="67" y="329"/>
                    </a:lnTo>
                    <a:lnTo>
                      <a:pt x="82" y="339"/>
                    </a:lnTo>
                    <a:lnTo>
                      <a:pt x="97" y="349"/>
                    </a:lnTo>
                    <a:lnTo>
                      <a:pt x="113" y="356"/>
                    </a:lnTo>
                    <a:lnTo>
                      <a:pt x="130" y="363"/>
                    </a:lnTo>
                    <a:lnTo>
                      <a:pt x="148" y="367"/>
                    </a:lnTo>
                    <a:lnTo>
                      <a:pt x="166" y="370"/>
                    </a:lnTo>
                    <a:lnTo>
                      <a:pt x="185" y="371"/>
                    </a:lnTo>
                    <a:lnTo>
                      <a:pt x="204" y="370"/>
                    </a:lnTo>
                    <a:lnTo>
                      <a:pt x="223" y="367"/>
                    </a:lnTo>
                    <a:lnTo>
                      <a:pt x="240" y="363"/>
                    </a:lnTo>
                    <a:lnTo>
                      <a:pt x="257" y="356"/>
                    </a:lnTo>
                    <a:lnTo>
                      <a:pt x="273" y="349"/>
                    </a:lnTo>
                    <a:lnTo>
                      <a:pt x="289" y="339"/>
                    </a:lnTo>
                    <a:lnTo>
                      <a:pt x="303" y="329"/>
                    </a:lnTo>
                    <a:lnTo>
                      <a:pt x="316" y="317"/>
                    </a:lnTo>
                    <a:lnTo>
                      <a:pt x="328" y="304"/>
                    </a:lnTo>
                    <a:lnTo>
                      <a:pt x="338" y="289"/>
                    </a:lnTo>
                    <a:lnTo>
                      <a:pt x="348" y="274"/>
                    </a:lnTo>
                    <a:lnTo>
                      <a:pt x="356" y="258"/>
                    </a:lnTo>
                    <a:lnTo>
                      <a:pt x="362" y="241"/>
                    </a:lnTo>
                    <a:lnTo>
                      <a:pt x="367" y="223"/>
                    </a:lnTo>
                    <a:lnTo>
                      <a:pt x="369" y="205"/>
                    </a:lnTo>
                    <a:lnTo>
                      <a:pt x="370" y="186"/>
                    </a:lnTo>
                    <a:close/>
                    <a:moveTo>
                      <a:pt x="367" y="186"/>
                    </a:moveTo>
                    <a:lnTo>
                      <a:pt x="366" y="167"/>
                    </a:lnTo>
                    <a:lnTo>
                      <a:pt x="363" y="149"/>
                    </a:lnTo>
                    <a:lnTo>
                      <a:pt x="359" y="132"/>
                    </a:lnTo>
                    <a:lnTo>
                      <a:pt x="353" y="115"/>
                    </a:lnTo>
                    <a:lnTo>
                      <a:pt x="345" y="99"/>
                    </a:lnTo>
                    <a:lnTo>
                      <a:pt x="336" y="84"/>
                    </a:lnTo>
                    <a:lnTo>
                      <a:pt x="326" y="70"/>
                    </a:lnTo>
                    <a:lnTo>
                      <a:pt x="314" y="57"/>
                    </a:lnTo>
                    <a:lnTo>
                      <a:pt x="301" y="45"/>
                    </a:lnTo>
                    <a:lnTo>
                      <a:pt x="287" y="35"/>
                    </a:lnTo>
                    <a:lnTo>
                      <a:pt x="272" y="26"/>
                    </a:lnTo>
                    <a:lnTo>
                      <a:pt x="256" y="18"/>
                    </a:lnTo>
                    <a:lnTo>
                      <a:pt x="239" y="12"/>
                    </a:lnTo>
                    <a:lnTo>
                      <a:pt x="222" y="7"/>
                    </a:lnTo>
                    <a:lnTo>
                      <a:pt x="204" y="5"/>
                    </a:lnTo>
                    <a:lnTo>
                      <a:pt x="185" y="4"/>
                    </a:lnTo>
                    <a:lnTo>
                      <a:pt x="167" y="5"/>
                    </a:lnTo>
                    <a:lnTo>
                      <a:pt x="149" y="7"/>
                    </a:lnTo>
                    <a:lnTo>
                      <a:pt x="131" y="12"/>
                    </a:lnTo>
                    <a:lnTo>
                      <a:pt x="115" y="18"/>
                    </a:lnTo>
                    <a:lnTo>
                      <a:pt x="98" y="26"/>
                    </a:lnTo>
                    <a:lnTo>
                      <a:pt x="84" y="35"/>
                    </a:lnTo>
                    <a:lnTo>
                      <a:pt x="70" y="45"/>
                    </a:lnTo>
                    <a:lnTo>
                      <a:pt x="57" y="57"/>
                    </a:lnTo>
                    <a:lnTo>
                      <a:pt x="45" y="70"/>
                    </a:lnTo>
                    <a:lnTo>
                      <a:pt x="34" y="84"/>
                    </a:lnTo>
                    <a:lnTo>
                      <a:pt x="25" y="99"/>
                    </a:lnTo>
                    <a:lnTo>
                      <a:pt x="18" y="115"/>
                    </a:lnTo>
                    <a:lnTo>
                      <a:pt x="12" y="132"/>
                    </a:lnTo>
                    <a:lnTo>
                      <a:pt x="7" y="149"/>
                    </a:lnTo>
                    <a:lnTo>
                      <a:pt x="4" y="167"/>
                    </a:lnTo>
                    <a:lnTo>
                      <a:pt x="3" y="186"/>
                    </a:lnTo>
                    <a:lnTo>
                      <a:pt x="4" y="204"/>
                    </a:lnTo>
                    <a:lnTo>
                      <a:pt x="7" y="222"/>
                    </a:lnTo>
                    <a:lnTo>
                      <a:pt x="12" y="240"/>
                    </a:lnTo>
                    <a:lnTo>
                      <a:pt x="18" y="256"/>
                    </a:lnTo>
                    <a:lnTo>
                      <a:pt x="25" y="273"/>
                    </a:lnTo>
                    <a:lnTo>
                      <a:pt x="34" y="287"/>
                    </a:lnTo>
                    <a:lnTo>
                      <a:pt x="45" y="301"/>
                    </a:lnTo>
                    <a:lnTo>
                      <a:pt x="57" y="314"/>
                    </a:lnTo>
                    <a:lnTo>
                      <a:pt x="70" y="326"/>
                    </a:lnTo>
                    <a:lnTo>
                      <a:pt x="84" y="337"/>
                    </a:lnTo>
                    <a:lnTo>
                      <a:pt x="98" y="346"/>
                    </a:lnTo>
                    <a:lnTo>
                      <a:pt x="115" y="354"/>
                    </a:lnTo>
                    <a:lnTo>
                      <a:pt x="131" y="360"/>
                    </a:lnTo>
                    <a:lnTo>
                      <a:pt x="149" y="364"/>
                    </a:lnTo>
                    <a:lnTo>
                      <a:pt x="167" y="367"/>
                    </a:lnTo>
                    <a:lnTo>
                      <a:pt x="185" y="368"/>
                    </a:lnTo>
                    <a:lnTo>
                      <a:pt x="204" y="367"/>
                    </a:lnTo>
                    <a:lnTo>
                      <a:pt x="222" y="364"/>
                    </a:lnTo>
                    <a:lnTo>
                      <a:pt x="239" y="360"/>
                    </a:lnTo>
                    <a:lnTo>
                      <a:pt x="256" y="354"/>
                    </a:lnTo>
                    <a:lnTo>
                      <a:pt x="272" y="346"/>
                    </a:lnTo>
                    <a:lnTo>
                      <a:pt x="287" y="337"/>
                    </a:lnTo>
                    <a:lnTo>
                      <a:pt x="301" y="326"/>
                    </a:lnTo>
                    <a:lnTo>
                      <a:pt x="314" y="314"/>
                    </a:lnTo>
                    <a:lnTo>
                      <a:pt x="326" y="301"/>
                    </a:lnTo>
                    <a:lnTo>
                      <a:pt x="336" y="287"/>
                    </a:lnTo>
                    <a:lnTo>
                      <a:pt x="345" y="273"/>
                    </a:lnTo>
                    <a:lnTo>
                      <a:pt x="353" y="256"/>
                    </a:lnTo>
                    <a:lnTo>
                      <a:pt x="359" y="240"/>
                    </a:lnTo>
                    <a:lnTo>
                      <a:pt x="363" y="222"/>
                    </a:lnTo>
                    <a:lnTo>
                      <a:pt x="366" y="204"/>
                    </a:lnTo>
                    <a:lnTo>
                      <a:pt x="367" y="186"/>
                    </a:lnTo>
                    <a:close/>
                  </a:path>
                </a:pathLst>
              </a:custGeom>
              <a:solidFill>
                <a:srgbClr val="FFB7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95" name="Freeform 1591"/>
              <p:cNvSpPr>
                <a:spLocks noEditPoints="1"/>
              </p:cNvSpPr>
              <p:nvPr/>
            </p:nvSpPr>
            <p:spPr bwMode="auto">
              <a:xfrm>
                <a:off x="713" y="1148"/>
                <a:ext cx="364" cy="317"/>
              </a:xfrm>
              <a:custGeom>
                <a:avLst/>
                <a:gdLst/>
                <a:ahLst/>
                <a:cxnLst>
                  <a:cxn ang="0">
                    <a:pos x="360" y="145"/>
                  </a:cxn>
                  <a:cxn ang="0">
                    <a:pos x="342" y="95"/>
                  </a:cxn>
                  <a:cxn ang="0">
                    <a:pos x="311" y="53"/>
                  </a:cxn>
                  <a:cxn ang="0">
                    <a:pos x="269" y="22"/>
                  </a:cxn>
                  <a:cxn ang="0">
                    <a:pos x="219" y="3"/>
                  </a:cxn>
                  <a:cxn ang="0">
                    <a:pos x="164" y="1"/>
                  </a:cxn>
                  <a:cxn ang="0">
                    <a:pos x="112" y="14"/>
                  </a:cxn>
                  <a:cxn ang="0">
                    <a:pos x="67" y="41"/>
                  </a:cxn>
                  <a:cxn ang="0">
                    <a:pos x="31" y="80"/>
                  </a:cxn>
                  <a:cxn ang="0">
                    <a:pos x="9" y="128"/>
                  </a:cxn>
                  <a:cxn ang="0">
                    <a:pos x="0" y="182"/>
                  </a:cxn>
                  <a:cxn ang="0">
                    <a:pos x="9" y="236"/>
                  </a:cxn>
                  <a:cxn ang="0">
                    <a:pos x="31" y="283"/>
                  </a:cxn>
                  <a:cxn ang="0">
                    <a:pos x="67" y="322"/>
                  </a:cxn>
                  <a:cxn ang="0">
                    <a:pos x="112" y="350"/>
                  </a:cxn>
                  <a:cxn ang="0">
                    <a:pos x="164" y="363"/>
                  </a:cxn>
                  <a:cxn ang="0">
                    <a:pos x="219" y="360"/>
                  </a:cxn>
                  <a:cxn ang="0">
                    <a:pos x="269" y="342"/>
                  </a:cxn>
                  <a:cxn ang="0">
                    <a:pos x="311" y="310"/>
                  </a:cxn>
                  <a:cxn ang="0">
                    <a:pos x="342" y="269"/>
                  </a:cxn>
                  <a:cxn ang="0">
                    <a:pos x="360" y="218"/>
                  </a:cxn>
                  <a:cxn ang="0">
                    <a:pos x="361" y="182"/>
                  </a:cxn>
                  <a:cxn ang="0">
                    <a:pos x="353" y="129"/>
                  </a:cxn>
                  <a:cxn ang="0">
                    <a:pos x="330" y="82"/>
                  </a:cxn>
                  <a:cxn ang="0">
                    <a:pos x="296" y="44"/>
                  </a:cxn>
                  <a:cxn ang="0">
                    <a:pos x="251" y="17"/>
                  </a:cxn>
                  <a:cxn ang="0">
                    <a:pos x="200" y="4"/>
                  </a:cxn>
                  <a:cxn ang="0">
                    <a:pos x="146" y="7"/>
                  </a:cxn>
                  <a:cxn ang="0">
                    <a:pos x="97" y="25"/>
                  </a:cxn>
                  <a:cxn ang="0">
                    <a:pos x="56" y="56"/>
                  </a:cxn>
                  <a:cxn ang="0">
                    <a:pos x="25" y="97"/>
                  </a:cxn>
                  <a:cxn ang="0">
                    <a:pos x="7" y="146"/>
                  </a:cxn>
                  <a:cxn ang="0">
                    <a:pos x="4" y="200"/>
                  </a:cxn>
                  <a:cxn ang="0">
                    <a:pos x="18" y="251"/>
                  </a:cxn>
                  <a:cxn ang="0">
                    <a:pos x="45" y="295"/>
                  </a:cxn>
                  <a:cxn ang="0">
                    <a:pos x="82" y="330"/>
                  </a:cxn>
                  <a:cxn ang="0">
                    <a:pos x="129" y="353"/>
                  </a:cxn>
                  <a:cxn ang="0">
                    <a:pos x="182" y="361"/>
                  </a:cxn>
                  <a:cxn ang="0">
                    <a:pos x="235" y="353"/>
                  </a:cxn>
                  <a:cxn ang="0">
                    <a:pos x="282" y="330"/>
                  </a:cxn>
                  <a:cxn ang="0">
                    <a:pos x="320" y="295"/>
                  </a:cxn>
                  <a:cxn ang="0">
                    <a:pos x="347" y="251"/>
                  </a:cxn>
                  <a:cxn ang="0">
                    <a:pos x="360" y="200"/>
                  </a:cxn>
                </a:cxnLst>
                <a:rect l="0" t="0" r="r" b="b"/>
                <a:pathLst>
                  <a:path w="364" h="364">
                    <a:moveTo>
                      <a:pt x="364" y="182"/>
                    </a:moveTo>
                    <a:lnTo>
                      <a:pt x="363" y="163"/>
                    </a:lnTo>
                    <a:lnTo>
                      <a:pt x="360" y="145"/>
                    </a:lnTo>
                    <a:lnTo>
                      <a:pt x="356" y="128"/>
                    </a:lnTo>
                    <a:lnTo>
                      <a:pt x="350" y="111"/>
                    </a:lnTo>
                    <a:lnTo>
                      <a:pt x="342" y="95"/>
                    </a:lnTo>
                    <a:lnTo>
                      <a:pt x="333" y="80"/>
                    </a:lnTo>
                    <a:lnTo>
                      <a:pt x="323" y="66"/>
                    </a:lnTo>
                    <a:lnTo>
                      <a:pt x="311" y="53"/>
                    </a:lnTo>
                    <a:lnTo>
                      <a:pt x="298" y="41"/>
                    </a:lnTo>
                    <a:lnTo>
                      <a:pt x="284" y="31"/>
                    </a:lnTo>
                    <a:lnTo>
                      <a:pt x="269" y="22"/>
                    </a:lnTo>
                    <a:lnTo>
                      <a:pt x="253" y="14"/>
                    </a:lnTo>
                    <a:lnTo>
                      <a:pt x="236" y="8"/>
                    </a:lnTo>
                    <a:lnTo>
                      <a:pt x="219" y="3"/>
                    </a:lnTo>
                    <a:lnTo>
                      <a:pt x="201" y="1"/>
                    </a:lnTo>
                    <a:lnTo>
                      <a:pt x="182" y="0"/>
                    </a:lnTo>
                    <a:lnTo>
                      <a:pt x="164" y="1"/>
                    </a:lnTo>
                    <a:lnTo>
                      <a:pt x="146" y="3"/>
                    </a:lnTo>
                    <a:lnTo>
                      <a:pt x="128" y="8"/>
                    </a:lnTo>
                    <a:lnTo>
                      <a:pt x="112" y="14"/>
                    </a:lnTo>
                    <a:lnTo>
                      <a:pt x="95" y="22"/>
                    </a:lnTo>
                    <a:lnTo>
                      <a:pt x="81" y="31"/>
                    </a:lnTo>
                    <a:lnTo>
                      <a:pt x="67" y="41"/>
                    </a:lnTo>
                    <a:lnTo>
                      <a:pt x="54" y="53"/>
                    </a:lnTo>
                    <a:lnTo>
                      <a:pt x="42" y="66"/>
                    </a:lnTo>
                    <a:lnTo>
                      <a:pt x="31" y="80"/>
                    </a:lnTo>
                    <a:lnTo>
                      <a:pt x="22" y="95"/>
                    </a:lnTo>
                    <a:lnTo>
                      <a:pt x="15" y="111"/>
                    </a:lnTo>
                    <a:lnTo>
                      <a:pt x="9" y="128"/>
                    </a:lnTo>
                    <a:lnTo>
                      <a:pt x="4" y="145"/>
                    </a:lnTo>
                    <a:lnTo>
                      <a:pt x="1" y="163"/>
                    </a:lnTo>
                    <a:lnTo>
                      <a:pt x="0" y="182"/>
                    </a:lnTo>
                    <a:lnTo>
                      <a:pt x="1" y="200"/>
                    </a:lnTo>
                    <a:lnTo>
                      <a:pt x="4" y="218"/>
                    </a:lnTo>
                    <a:lnTo>
                      <a:pt x="9" y="236"/>
                    </a:lnTo>
                    <a:lnTo>
                      <a:pt x="15" y="252"/>
                    </a:lnTo>
                    <a:lnTo>
                      <a:pt x="22" y="269"/>
                    </a:lnTo>
                    <a:lnTo>
                      <a:pt x="31" y="283"/>
                    </a:lnTo>
                    <a:lnTo>
                      <a:pt x="42" y="297"/>
                    </a:lnTo>
                    <a:lnTo>
                      <a:pt x="54" y="310"/>
                    </a:lnTo>
                    <a:lnTo>
                      <a:pt x="67" y="322"/>
                    </a:lnTo>
                    <a:lnTo>
                      <a:pt x="81" y="333"/>
                    </a:lnTo>
                    <a:lnTo>
                      <a:pt x="95" y="342"/>
                    </a:lnTo>
                    <a:lnTo>
                      <a:pt x="112" y="350"/>
                    </a:lnTo>
                    <a:lnTo>
                      <a:pt x="128" y="356"/>
                    </a:lnTo>
                    <a:lnTo>
                      <a:pt x="146" y="360"/>
                    </a:lnTo>
                    <a:lnTo>
                      <a:pt x="164" y="363"/>
                    </a:lnTo>
                    <a:lnTo>
                      <a:pt x="182" y="364"/>
                    </a:lnTo>
                    <a:lnTo>
                      <a:pt x="201" y="363"/>
                    </a:lnTo>
                    <a:lnTo>
                      <a:pt x="219" y="360"/>
                    </a:lnTo>
                    <a:lnTo>
                      <a:pt x="236" y="356"/>
                    </a:lnTo>
                    <a:lnTo>
                      <a:pt x="253" y="350"/>
                    </a:lnTo>
                    <a:lnTo>
                      <a:pt x="269" y="342"/>
                    </a:lnTo>
                    <a:lnTo>
                      <a:pt x="284" y="333"/>
                    </a:lnTo>
                    <a:lnTo>
                      <a:pt x="298" y="322"/>
                    </a:lnTo>
                    <a:lnTo>
                      <a:pt x="311" y="310"/>
                    </a:lnTo>
                    <a:lnTo>
                      <a:pt x="323" y="297"/>
                    </a:lnTo>
                    <a:lnTo>
                      <a:pt x="333" y="283"/>
                    </a:lnTo>
                    <a:lnTo>
                      <a:pt x="342" y="269"/>
                    </a:lnTo>
                    <a:lnTo>
                      <a:pt x="350" y="252"/>
                    </a:lnTo>
                    <a:lnTo>
                      <a:pt x="356" y="236"/>
                    </a:lnTo>
                    <a:lnTo>
                      <a:pt x="360" y="218"/>
                    </a:lnTo>
                    <a:lnTo>
                      <a:pt x="363" y="200"/>
                    </a:lnTo>
                    <a:lnTo>
                      <a:pt x="364" y="182"/>
                    </a:lnTo>
                    <a:close/>
                    <a:moveTo>
                      <a:pt x="361" y="182"/>
                    </a:moveTo>
                    <a:lnTo>
                      <a:pt x="360" y="164"/>
                    </a:lnTo>
                    <a:lnTo>
                      <a:pt x="357" y="146"/>
                    </a:lnTo>
                    <a:lnTo>
                      <a:pt x="353" y="129"/>
                    </a:lnTo>
                    <a:lnTo>
                      <a:pt x="347" y="112"/>
                    </a:lnTo>
                    <a:lnTo>
                      <a:pt x="339" y="97"/>
                    </a:lnTo>
                    <a:lnTo>
                      <a:pt x="330" y="82"/>
                    </a:lnTo>
                    <a:lnTo>
                      <a:pt x="320" y="68"/>
                    </a:lnTo>
                    <a:lnTo>
                      <a:pt x="308" y="56"/>
                    </a:lnTo>
                    <a:lnTo>
                      <a:pt x="296" y="44"/>
                    </a:lnTo>
                    <a:lnTo>
                      <a:pt x="282" y="33"/>
                    </a:lnTo>
                    <a:lnTo>
                      <a:pt x="267" y="25"/>
                    </a:lnTo>
                    <a:lnTo>
                      <a:pt x="251" y="17"/>
                    </a:lnTo>
                    <a:lnTo>
                      <a:pt x="235" y="11"/>
                    </a:lnTo>
                    <a:lnTo>
                      <a:pt x="218" y="7"/>
                    </a:lnTo>
                    <a:lnTo>
                      <a:pt x="200" y="4"/>
                    </a:lnTo>
                    <a:lnTo>
                      <a:pt x="182" y="3"/>
                    </a:lnTo>
                    <a:lnTo>
                      <a:pt x="164" y="4"/>
                    </a:lnTo>
                    <a:lnTo>
                      <a:pt x="146" y="7"/>
                    </a:lnTo>
                    <a:lnTo>
                      <a:pt x="129" y="11"/>
                    </a:lnTo>
                    <a:lnTo>
                      <a:pt x="113" y="17"/>
                    </a:lnTo>
                    <a:lnTo>
                      <a:pt x="97" y="25"/>
                    </a:lnTo>
                    <a:lnTo>
                      <a:pt x="82" y="33"/>
                    </a:lnTo>
                    <a:lnTo>
                      <a:pt x="69" y="44"/>
                    </a:lnTo>
                    <a:lnTo>
                      <a:pt x="56" y="56"/>
                    </a:lnTo>
                    <a:lnTo>
                      <a:pt x="45" y="68"/>
                    </a:lnTo>
                    <a:lnTo>
                      <a:pt x="34" y="82"/>
                    </a:lnTo>
                    <a:lnTo>
                      <a:pt x="25" y="97"/>
                    </a:lnTo>
                    <a:lnTo>
                      <a:pt x="18" y="112"/>
                    </a:lnTo>
                    <a:lnTo>
                      <a:pt x="11" y="129"/>
                    </a:lnTo>
                    <a:lnTo>
                      <a:pt x="7" y="146"/>
                    </a:lnTo>
                    <a:lnTo>
                      <a:pt x="4" y="164"/>
                    </a:lnTo>
                    <a:lnTo>
                      <a:pt x="3" y="182"/>
                    </a:lnTo>
                    <a:lnTo>
                      <a:pt x="4" y="200"/>
                    </a:lnTo>
                    <a:lnTo>
                      <a:pt x="7" y="218"/>
                    </a:lnTo>
                    <a:lnTo>
                      <a:pt x="11" y="235"/>
                    </a:lnTo>
                    <a:lnTo>
                      <a:pt x="18" y="251"/>
                    </a:lnTo>
                    <a:lnTo>
                      <a:pt x="25" y="267"/>
                    </a:lnTo>
                    <a:lnTo>
                      <a:pt x="34" y="282"/>
                    </a:lnTo>
                    <a:lnTo>
                      <a:pt x="45" y="295"/>
                    </a:lnTo>
                    <a:lnTo>
                      <a:pt x="56" y="308"/>
                    </a:lnTo>
                    <a:lnTo>
                      <a:pt x="69" y="320"/>
                    </a:lnTo>
                    <a:lnTo>
                      <a:pt x="82" y="330"/>
                    </a:lnTo>
                    <a:lnTo>
                      <a:pt x="97" y="339"/>
                    </a:lnTo>
                    <a:lnTo>
                      <a:pt x="113" y="346"/>
                    </a:lnTo>
                    <a:lnTo>
                      <a:pt x="129" y="353"/>
                    </a:lnTo>
                    <a:lnTo>
                      <a:pt x="146" y="357"/>
                    </a:lnTo>
                    <a:lnTo>
                      <a:pt x="164" y="360"/>
                    </a:lnTo>
                    <a:lnTo>
                      <a:pt x="182" y="361"/>
                    </a:lnTo>
                    <a:lnTo>
                      <a:pt x="200" y="360"/>
                    </a:lnTo>
                    <a:lnTo>
                      <a:pt x="218" y="357"/>
                    </a:lnTo>
                    <a:lnTo>
                      <a:pt x="235" y="353"/>
                    </a:lnTo>
                    <a:lnTo>
                      <a:pt x="251" y="346"/>
                    </a:lnTo>
                    <a:lnTo>
                      <a:pt x="267" y="339"/>
                    </a:lnTo>
                    <a:lnTo>
                      <a:pt x="282" y="330"/>
                    </a:lnTo>
                    <a:lnTo>
                      <a:pt x="296" y="320"/>
                    </a:lnTo>
                    <a:lnTo>
                      <a:pt x="308" y="308"/>
                    </a:lnTo>
                    <a:lnTo>
                      <a:pt x="320" y="295"/>
                    </a:lnTo>
                    <a:lnTo>
                      <a:pt x="330" y="282"/>
                    </a:lnTo>
                    <a:lnTo>
                      <a:pt x="339" y="267"/>
                    </a:lnTo>
                    <a:lnTo>
                      <a:pt x="347" y="251"/>
                    </a:lnTo>
                    <a:lnTo>
                      <a:pt x="353" y="235"/>
                    </a:lnTo>
                    <a:lnTo>
                      <a:pt x="357" y="218"/>
                    </a:lnTo>
                    <a:lnTo>
                      <a:pt x="360" y="200"/>
                    </a:lnTo>
                    <a:lnTo>
                      <a:pt x="361" y="182"/>
                    </a:lnTo>
                    <a:close/>
                  </a:path>
                </a:pathLst>
              </a:custGeom>
              <a:solidFill>
                <a:srgbClr val="FFB8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96" name="Freeform 1592"/>
              <p:cNvSpPr>
                <a:spLocks noEditPoints="1"/>
              </p:cNvSpPr>
              <p:nvPr/>
            </p:nvSpPr>
            <p:spPr bwMode="auto">
              <a:xfrm>
                <a:off x="717" y="1150"/>
                <a:ext cx="358" cy="317"/>
              </a:xfrm>
              <a:custGeom>
                <a:avLst/>
                <a:gdLst/>
                <a:ahLst/>
                <a:cxnLst>
                  <a:cxn ang="0">
                    <a:pos x="354" y="143"/>
                  </a:cxn>
                  <a:cxn ang="0">
                    <a:pos x="336" y="94"/>
                  </a:cxn>
                  <a:cxn ang="0">
                    <a:pos x="305" y="53"/>
                  </a:cxn>
                  <a:cxn ang="0">
                    <a:pos x="264" y="22"/>
                  </a:cxn>
                  <a:cxn ang="0">
                    <a:pos x="215" y="4"/>
                  </a:cxn>
                  <a:cxn ang="0">
                    <a:pos x="161" y="1"/>
                  </a:cxn>
                  <a:cxn ang="0">
                    <a:pos x="110" y="14"/>
                  </a:cxn>
                  <a:cxn ang="0">
                    <a:pos x="66" y="41"/>
                  </a:cxn>
                  <a:cxn ang="0">
                    <a:pos x="31" y="79"/>
                  </a:cxn>
                  <a:cxn ang="0">
                    <a:pos x="8" y="126"/>
                  </a:cxn>
                  <a:cxn ang="0">
                    <a:pos x="0" y="179"/>
                  </a:cxn>
                  <a:cxn ang="0">
                    <a:pos x="8" y="232"/>
                  </a:cxn>
                  <a:cxn ang="0">
                    <a:pos x="31" y="279"/>
                  </a:cxn>
                  <a:cxn ang="0">
                    <a:pos x="66" y="317"/>
                  </a:cxn>
                  <a:cxn ang="0">
                    <a:pos x="110" y="343"/>
                  </a:cxn>
                  <a:cxn ang="0">
                    <a:pos x="161" y="357"/>
                  </a:cxn>
                  <a:cxn ang="0">
                    <a:pos x="215" y="354"/>
                  </a:cxn>
                  <a:cxn ang="0">
                    <a:pos x="264" y="336"/>
                  </a:cxn>
                  <a:cxn ang="0">
                    <a:pos x="305" y="305"/>
                  </a:cxn>
                  <a:cxn ang="0">
                    <a:pos x="336" y="264"/>
                  </a:cxn>
                  <a:cxn ang="0">
                    <a:pos x="354" y="215"/>
                  </a:cxn>
                  <a:cxn ang="0">
                    <a:pos x="355" y="179"/>
                  </a:cxn>
                  <a:cxn ang="0">
                    <a:pos x="347" y="127"/>
                  </a:cxn>
                  <a:cxn ang="0">
                    <a:pos x="325" y="81"/>
                  </a:cxn>
                  <a:cxn ang="0">
                    <a:pos x="290" y="43"/>
                  </a:cxn>
                  <a:cxn ang="0">
                    <a:pos x="247" y="17"/>
                  </a:cxn>
                  <a:cxn ang="0">
                    <a:pos x="197" y="4"/>
                  </a:cxn>
                  <a:cxn ang="0">
                    <a:pos x="144" y="7"/>
                  </a:cxn>
                  <a:cxn ang="0">
                    <a:pos x="96" y="24"/>
                  </a:cxn>
                  <a:cxn ang="0">
                    <a:pos x="55" y="55"/>
                  </a:cxn>
                  <a:cxn ang="0">
                    <a:pos x="25" y="95"/>
                  </a:cxn>
                  <a:cxn ang="0">
                    <a:pos x="7" y="144"/>
                  </a:cxn>
                  <a:cxn ang="0">
                    <a:pos x="5" y="197"/>
                  </a:cxn>
                  <a:cxn ang="0">
                    <a:pos x="18" y="247"/>
                  </a:cxn>
                  <a:cxn ang="0">
                    <a:pos x="44" y="290"/>
                  </a:cxn>
                  <a:cxn ang="0">
                    <a:pos x="81" y="324"/>
                  </a:cxn>
                  <a:cxn ang="0">
                    <a:pos x="127" y="347"/>
                  </a:cxn>
                  <a:cxn ang="0">
                    <a:pos x="179" y="354"/>
                  </a:cxn>
                  <a:cxn ang="0">
                    <a:pos x="231" y="347"/>
                  </a:cxn>
                  <a:cxn ang="0">
                    <a:pos x="277" y="324"/>
                  </a:cxn>
                  <a:cxn ang="0">
                    <a:pos x="314" y="290"/>
                  </a:cxn>
                  <a:cxn ang="0">
                    <a:pos x="341" y="247"/>
                  </a:cxn>
                  <a:cxn ang="0">
                    <a:pos x="354" y="197"/>
                  </a:cxn>
                </a:cxnLst>
                <a:rect l="0" t="0" r="r" b="b"/>
                <a:pathLst>
                  <a:path w="358" h="358">
                    <a:moveTo>
                      <a:pt x="358" y="179"/>
                    </a:moveTo>
                    <a:lnTo>
                      <a:pt x="357" y="161"/>
                    </a:lnTo>
                    <a:lnTo>
                      <a:pt x="354" y="143"/>
                    </a:lnTo>
                    <a:lnTo>
                      <a:pt x="350" y="126"/>
                    </a:lnTo>
                    <a:lnTo>
                      <a:pt x="344" y="109"/>
                    </a:lnTo>
                    <a:lnTo>
                      <a:pt x="336" y="94"/>
                    </a:lnTo>
                    <a:lnTo>
                      <a:pt x="327" y="79"/>
                    </a:lnTo>
                    <a:lnTo>
                      <a:pt x="317" y="65"/>
                    </a:lnTo>
                    <a:lnTo>
                      <a:pt x="305" y="53"/>
                    </a:lnTo>
                    <a:lnTo>
                      <a:pt x="293" y="41"/>
                    </a:lnTo>
                    <a:lnTo>
                      <a:pt x="279" y="30"/>
                    </a:lnTo>
                    <a:lnTo>
                      <a:pt x="264" y="22"/>
                    </a:lnTo>
                    <a:lnTo>
                      <a:pt x="248" y="14"/>
                    </a:lnTo>
                    <a:lnTo>
                      <a:pt x="232" y="8"/>
                    </a:lnTo>
                    <a:lnTo>
                      <a:pt x="215" y="4"/>
                    </a:lnTo>
                    <a:lnTo>
                      <a:pt x="197" y="1"/>
                    </a:lnTo>
                    <a:lnTo>
                      <a:pt x="179" y="0"/>
                    </a:lnTo>
                    <a:lnTo>
                      <a:pt x="161" y="1"/>
                    </a:lnTo>
                    <a:lnTo>
                      <a:pt x="143" y="4"/>
                    </a:lnTo>
                    <a:lnTo>
                      <a:pt x="126" y="8"/>
                    </a:lnTo>
                    <a:lnTo>
                      <a:pt x="110" y="14"/>
                    </a:lnTo>
                    <a:lnTo>
                      <a:pt x="94" y="22"/>
                    </a:lnTo>
                    <a:lnTo>
                      <a:pt x="79" y="30"/>
                    </a:lnTo>
                    <a:lnTo>
                      <a:pt x="66" y="41"/>
                    </a:lnTo>
                    <a:lnTo>
                      <a:pt x="53" y="53"/>
                    </a:lnTo>
                    <a:lnTo>
                      <a:pt x="42" y="65"/>
                    </a:lnTo>
                    <a:lnTo>
                      <a:pt x="31" y="79"/>
                    </a:lnTo>
                    <a:lnTo>
                      <a:pt x="22" y="94"/>
                    </a:lnTo>
                    <a:lnTo>
                      <a:pt x="15" y="109"/>
                    </a:lnTo>
                    <a:lnTo>
                      <a:pt x="8" y="126"/>
                    </a:lnTo>
                    <a:lnTo>
                      <a:pt x="4" y="143"/>
                    </a:lnTo>
                    <a:lnTo>
                      <a:pt x="1" y="161"/>
                    </a:lnTo>
                    <a:lnTo>
                      <a:pt x="0" y="179"/>
                    </a:lnTo>
                    <a:lnTo>
                      <a:pt x="1" y="197"/>
                    </a:lnTo>
                    <a:lnTo>
                      <a:pt x="4" y="215"/>
                    </a:lnTo>
                    <a:lnTo>
                      <a:pt x="8" y="232"/>
                    </a:lnTo>
                    <a:lnTo>
                      <a:pt x="15" y="248"/>
                    </a:lnTo>
                    <a:lnTo>
                      <a:pt x="22" y="264"/>
                    </a:lnTo>
                    <a:lnTo>
                      <a:pt x="31" y="279"/>
                    </a:lnTo>
                    <a:lnTo>
                      <a:pt x="42" y="292"/>
                    </a:lnTo>
                    <a:lnTo>
                      <a:pt x="53" y="305"/>
                    </a:lnTo>
                    <a:lnTo>
                      <a:pt x="66" y="317"/>
                    </a:lnTo>
                    <a:lnTo>
                      <a:pt x="79" y="327"/>
                    </a:lnTo>
                    <a:lnTo>
                      <a:pt x="94" y="336"/>
                    </a:lnTo>
                    <a:lnTo>
                      <a:pt x="110" y="343"/>
                    </a:lnTo>
                    <a:lnTo>
                      <a:pt x="126" y="350"/>
                    </a:lnTo>
                    <a:lnTo>
                      <a:pt x="143" y="354"/>
                    </a:lnTo>
                    <a:lnTo>
                      <a:pt x="161" y="357"/>
                    </a:lnTo>
                    <a:lnTo>
                      <a:pt x="179" y="358"/>
                    </a:lnTo>
                    <a:lnTo>
                      <a:pt x="197" y="357"/>
                    </a:lnTo>
                    <a:lnTo>
                      <a:pt x="215" y="354"/>
                    </a:lnTo>
                    <a:lnTo>
                      <a:pt x="232" y="350"/>
                    </a:lnTo>
                    <a:lnTo>
                      <a:pt x="248" y="343"/>
                    </a:lnTo>
                    <a:lnTo>
                      <a:pt x="264" y="336"/>
                    </a:lnTo>
                    <a:lnTo>
                      <a:pt x="279" y="327"/>
                    </a:lnTo>
                    <a:lnTo>
                      <a:pt x="293" y="317"/>
                    </a:lnTo>
                    <a:lnTo>
                      <a:pt x="305" y="305"/>
                    </a:lnTo>
                    <a:lnTo>
                      <a:pt x="317" y="292"/>
                    </a:lnTo>
                    <a:lnTo>
                      <a:pt x="327" y="279"/>
                    </a:lnTo>
                    <a:lnTo>
                      <a:pt x="336" y="264"/>
                    </a:lnTo>
                    <a:lnTo>
                      <a:pt x="344" y="248"/>
                    </a:lnTo>
                    <a:lnTo>
                      <a:pt x="350" y="232"/>
                    </a:lnTo>
                    <a:lnTo>
                      <a:pt x="354" y="215"/>
                    </a:lnTo>
                    <a:lnTo>
                      <a:pt x="357" y="197"/>
                    </a:lnTo>
                    <a:lnTo>
                      <a:pt x="358" y="179"/>
                    </a:lnTo>
                    <a:close/>
                    <a:moveTo>
                      <a:pt x="355" y="179"/>
                    </a:moveTo>
                    <a:lnTo>
                      <a:pt x="354" y="161"/>
                    </a:lnTo>
                    <a:lnTo>
                      <a:pt x="351" y="144"/>
                    </a:lnTo>
                    <a:lnTo>
                      <a:pt x="347" y="127"/>
                    </a:lnTo>
                    <a:lnTo>
                      <a:pt x="341" y="110"/>
                    </a:lnTo>
                    <a:lnTo>
                      <a:pt x="333" y="95"/>
                    </a:lnTo>
                    <a:lnTo>
                      <a:pt x="325" y="81"/>
                    </a:lnTo>
                    <a:lnTo>
                      <a:pt x="314" y="67"/>
                    </a:lnTo>
                    <a:lnTo>
                      <a:pt x="303" y="55"/>
                    </a:lnTo>
                    <a:lnTo>
                      <a:pt x="290" y="43"/>
                    </a:lnTo>
                    <a:lnTo>
                      <a:pt x="277" y="33"/>
                    </a:lnTo>
                    <a:lnTo>
                      <a:pt x="263" y="24"/>
                    </a:lnTo>
                    <a:lnTo>
                      <a:pt x="247" y="17"/>
                    </a:lnTo>
                    <a:lnTo>
                      <a:pt x="231" y="11"/>
                    </a:lnTo>
                    <a:lnTo>
                      <a:pt x="214" y="7"/>
                    </a:lnTo>
                    <a:lnTo>
                      <a:pt x="197" y="4"/>
                    </a:lnTo>
                    <a:lnTo>
                      <a:pt x="179" y="3"/>
                    </a:lnTo>
                    <a:lnTo>
                      <a:pt x="161" y="4"/>
                    </a:lnTo>
                    <a:lnTo>
                      <a:pt x="144" y="7"/>
                    </a:lnTo>
                    <a:lnTo>
                      <a:pt x="127" y="11"/>
                    </a:lnTo>
                    <a:lnTo>
                      <a:pt x="111" y="17"/>
                    </a:lnTo>
                    <a:lnTo>
                      <a:pt x="96" y="24"/>
                    </a:lnTo>
                    <a:lnTo>
                      <a:pt x="81" y="33"/>
                    </a:lnTo>
                    <a:lnTo>
                      <a:pt x="68" y="43"/>
                    </a:lnTo>
                    <a:lnTo>
                      <a:pt x="55" y="55"/>
                    </a:lnTo>
                    <a:lnTo>
                      <a:pt x="44" y="67"/>
                    </a:lnTo>
                    <a:lnTo>
                      <a:pt x="34" y="81"/>
                    </a:lnTo>
                    <a:lnTo>
                      <a:pt x="25" y="95"/>
                    </a:lnTo>
                    <a:lnTo>
                      <a:pt x="18" y="110"/>
                    </a:lnTo>
                    <a:lnTo>
                      <a:pt x="12" y="127"/>
                    </a:lnTo>
                    <a:lnTo>
                      <a:pt x="7" y="144"/>
                    </a:lnTo>
                    <a:lnTo>
                      <a:pt x="5" y="161"/>
                    </a:lnTo>
                    <a:lnTo>
                      <a:pt x="4" y="179"/>
                    </a:lnTo>
                    <a:lnTo>
                      <a:pt x="5" y="197"/>
                    </a:lnTo>
                    <a:lnTo>
                      <a:pt x="7" y="214"/>
                    </a:lnTo>
                    <a:lnTo>
                      <a:pt x="12" y="231"/>
                    </a:lnTo>
                    <a:lnTo>
                      <a:pt x="18" y="247"/>
                    </a:lnTo>
                    <a:lnTo>
                      <a:pt x="25" y="262"/>
                    </a:lnTo>
                    <a:lnTo>
                      <a:pt x="34" y="277"/>
                    </a:lnTo>
                    <a:lnTo>
                      <a:pt x="44" y="290"/>
                    </a:lnTo>
                    <a:lnTo>
                      <a:pt x="55" y="303"/>
                    </a:lnTo>
                    <a:lnTo>
                      <a:pt x="68" y="314"/>
                    </a:lnTo>
                    <a:lnTo>
                      <a:pt x="81" y="324"/>
                    </a:lnTo>
                    <a:lnTo>
                      <a:pt x="96" y="333"/>
                    </a:lnTo>
                    <a:lnTo>
                      <a:pt x="111" y="341"/>
                    </a:lnTo>
                    <a:lnTo>
                      <a:pt x="127" y="347"/>
                    </a:lnTo>
                    <a:lnTo>
                      <a:pt x="144" y="351"/>
                    </a:lnTo>
                    <a:lnTo>
                      <a:pt x="161" y="353"/>
                    </a:lnTo>
                    <a:lnTo>
                      <a:pt x="179" y="354"/>
                    </a:lnTo>
                    <a:lnTo>
                      <a:pt x="197" y="353"/>
                    </a:lnTo>
                    <a:lnTo>
                      <a:pt x="214" y="351"/>
                    </a:lnTo>
                    <a:lnTo>
                      <a:pt x="231" y="347"/>
                    </a:lnTo>
                    <a:lnTo>
                      <a:pt x="247" y="341"/>
                    </a:lnTo>
                    <a:lnTo>
                      <a:pt x="263" y="333"/>
                    </a:lnTo>
                    <a:lnTo>
                      <a:pt x="277" y="324"/>
                    </a:lnTo>
                    <a:lnTo>
                      <a:pt x="290" y="314"/>
                    </a:lnTo>
                    <a:lnTo>
                      <a:pt x="303" y="303"/>
                    </a:lnTo>
                    <a:lnTo>
                      <a:pt x="314" y="290"/>
                    </a:lnTo>
                    <a:lnTo>
                      <a:pt x="325" y="277"/>
                    </a:lnTo>
                    <a:lnTo>
                      <a:pt x="333" y="262"/>
                    </a:lnTo>
                    <a:lnTo>
                      <a:pt x="341" y="247"/>
                    </a:lnTo>
                    <a:lnTo>
                      <a:pt x="347" y="231"/>
                    </a:lnTo>
                    <a:lnTo>
                      <a:pt x="351" y="214"/>
                    </a:lnTo>
                    <a:lnTo>
                      <a:pt x="354" y="197"/>
                    </a:lnTo>
                    <a:lnTo>
                      <a:pt x="355" y="179"/>
                    </a:lnTo>
                    <a:close/>
                  </a:path>
                </a:pathLst>
              </a:custGeom>
              <a:solidFill>
                <a:srgbClr val="FFB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97" name="Freeform 1593"/>
              <p:cNvSpPr>
                <a:spLocks noEditPoints="1"/>
              </p:cNvSpPr>
              <p:nvPr/>
            </p:nvSpPr>
            <p:spPr bwMode="auto">
              <a:xfrm>
                <a:off x="720" y="1154"/>
                <a:ext cx="352" cy="317"/>
              </a:xfrm>
              <a:custGeom>
                <a:avLst/>
                <a:gdLst/>
                <a:ahLst/>
                <a:cxnLst>
                  <a:cxn ang="0">
                    <a:pos x="347" y="141"/>
                  </a:cxn>
                  <a:cxn ang="0">
                    <a:pos x="329" y="92"/>
                  </a:cxn>
                  <a:cxn ang="0">
                    <a:pos x="299" y="52"/>
                  </a:cxn>
                  <a:cxn ang="0">
                    <a:pos x="259" y="21"/>
                  </a:cxn>
                  <a:cxn ang="0">
                    <a:pos x="210" y="4"/>
                  </a:cxn>
                  <a:cxn ang="0">
                    <a:pos x="157" y="1"/>
                  </a:cxn>
                  <a:cxn ang="0">
                    <a:pos x="107" y="14"/>
                  </a:cxn>
                  <a:cxn ang="0">
                    <a:pos x="64" y="40"/>
                  </a:cxn>
                  <a:cxn ang="0">
                    <a:pos x="30" y="78"/>
                  </a:cxn>
                  <a:cxn ang="0">
                    <a:pos x="8" y="124"/>
                  </a:cxn>
                  <a:cxn ang="0">
                    <a:pos x="0" y="176"/>
                  </a:cxn>
                  <a:cxn ang="0">
                    <a:pos x="8" y="228"/>
                  </a:cxn>
                  <a:cxn ang="0">
                    <a:pos x="30" y="274"/>
                  </a:cxn>
                  <a:cxn ang="0">
                    <a:pos x="64" y="311"/>
                  </a:cxn>
                  <a:cxn ang="0">
                    <a:pos x="107" y="338"/>
                  </a:cxn>
                  <a:cxn ang="0">
                    <a:pos x="157" y="350"/>
                  </a:cxn>
                  <a:cxn ang="0">
                    <a:pos x="210" y="348"/>
                  </a:cxn>
                  <a:cxn ang="0">
                    <a:pos x="259" y="330"/>
                  </a:cxn>
                  <a:cxn ang="0">
                    <a:pos x="299" y="300"/>
                  </a:cxn>
                  <a:cxn ang="0">
                    <a:pos x="329" y="259"/>
                  </a:cxn>
                  <a:cxn ang="0">
                    <a:pos x="347" y="211"/>
                  </a:cxn>
                  <a:cxn ang="0">
                    <a:pos x="347" y="176"/>
                  </a:cxn>
                  <a:cxn ang="0">
                    <a:pos x="340" y="124"/>
                  </a:cxn>
                  <a:cxn ang="0">
                    <a:pos x="318" y="80"/>
                  </a:cxn>
                  <a:cxn ang="0">
                    <a:pos x="285" y="43"/>
                  </a:cxn>
                  <a:cxn ang="0">
                    <a:pos x="242" y="17"/>
                  </a:cxn>
                  <a:cxn ang="0">
                    <a:pos x="193" y="4"/>
                  </a:cxn>
                  <a:cxn ang="0">
                    <a:pos x="141" y="7"/>
                  </a:cxn>
                  <a:cxn ang="0">
                    <a:pos x="93" y="24"/>
                  </a:cxn>
                  <a:cxn ang="0">
                    <a:pos x="54" y="54"/>
                  </a:cxn>
                  <a:cxn ang="0">
                    <a:pos x="24" y="94"/>
                  </a:cxn>
                  <a:cxn ang="0">
                    <a:pos x="7" y="141"/>
                  </a:cxn>
                  <a:cxn ang="0">
                    <a:pos x="4" y="193"/>
                  </a:cxn>
                  <a:cxn ang="0">
                    <a:pos x="16" y="243"/>
                  </a:cxn>
                  <a:cxn ang="0">
                    <a:pos x="42" y="285"/>
                  </a:cxn>
                  <a:cxn ang="0">
                    <a:pos x="79" y="319"/>
                  </a:cxn>
                  <a:cxn ang="0">
                    <a:pos x="124" y="340"/>
                  </a:cxn>
                  <a:cxn ang="0">
                    <a:pos x="175" y="348"/>
                  </a:cxn>
                  <a:cxn ang="0">
                    <a:pos x="226" y="340"/>
                  </a:cxn>
                  <a:cxn ang="0">
                    <a:pos x="271" y="319"/>
                  </a:cxn>
                  <a:cxn ang="0">
                    <a:pos x="308" y="285"/>
                  </a:cxn>
                  <a:cxn ang="0">
                    <a:pos x="334" y="243"/>
                  </a:cxn>
                  <a:cxn ang="0">
                    <a:pos x="346" y="193"/>
                  </a:cxn>
                </a:cxnLst>
                <a:rect l="0" t="0" r="r" b="b"/>
                <a:pathLst>
                  <a:path w="351" h="351">
                    <a:moveTo>
                      <a:pt x="351" y="176"/>
                    </a:moveTo>
                    <a:lnTo>
                      <a:pt x="350" y="158"/>
                    </a:lnTo>
                    <a:lnTo>
                      <a:pt x="347" y="141"/>
                    </a:lnTo>
                    <a:lnTo>
                      <a:pt x="343" y="124"/>
                    </a:lnTo>
                    <a:lnTo>
                      <a:pt x="337" y="107"/>
                    </a:lnTo>
                    <a:lnTo>
                      <a:pt x="329" y="92"/>
                    </a:lnTo>
                    <a:lnTo>
                      <a:pt x="321" y="78"/>
                    </a:lnTo>
                    <a:lnTo>
                      <a:pt x="310" y="64"/>
                    </a:lnTo>
                    <a:lnTo>
                      <a:pt x="299" y="52"/>
                    </a:lnTo>
                    <a:lnTo>
                      <a:pt x="286" y="40"/>
                    </a:lnTo>
                    <a:lnTo>
                      <a:pt x="273" y="30"/>
                    </a:lnTo>
                    <a:lnTo>
                      <a:pt x="259" y="21"/>
                    </a:lnTo>
                    <a:lnTo>
                      <a:pt x="243" y="14"/>
                    </a:lnTo>
                    <a:lnTo>
                      <a:pt x="227" y="8"/>
                    </a:lnTo>
                    <a:lnTo>
                      <a:pt x="210" y="4"/>
                    </a:lnTo>
                    <a:lnTo>
                      <a:pt x="193" y="1"/>
                    </a:lnTo>
                    <a:lnTo>
                      <a:pt x="175" y="0"/>
                    </a:lnTo>
                    <a:lnTo>
                      <a:pt x="157" y="1"/>
                    </a:lnTo>
                    <a:lnTo>
                      <a:pt x="140" y="4"/>
                    </a:lnTo>
                    <a:lnTo>
                      <a:pt x="123" y="8"/>
                    </a:lnTo>
                    <a:lnTo>
                      <a:pt x="107" y="14"/>
                    </a:lnTo>
                    <a:lnTo>
                      <a:pt x="92" y="21"/>
                    </a:lnTo>
                    <a:lnTo>
                      <a:pt x="77" y="30"/>
                    </a:lnTo>
                    <a:lnTo>
                      <a:pt x="64" y="40"/>
                    </a:lnTo>
                    <a:lnTo>
                      <a:pt x="51" y="52"/>
                    </a:lnTo>
                    <a:lnTo>
                      <a:pt x="40" y="64"/>
                    </a:lnTo>
                    <a:lnTo>
                      <a:pt x="30" y="78"/>
                    </a:lnTo>
                    <a:lnTo>
                      <a:pt x="21" y="92"/>
                    </a:lnTo>
                    <a:lnTo>
                      <a:pt x="14" y="107"/>
                    </a:lnTo>
                    <a:lnTo>
                      <a:pt x="8" y="124"/>
                    </a:lnTo>
                    <a:lnTo>
                      <a:pt x="3" y="141"/>
                    </a:lnTo>
                    <a:lnTo>
                      <a:pt x="1" y="158"/>
                    </a:lnTo>
                    <a:lnTo>
                      <a:pt x="0" y="176"/>
                    </a:lnTo>
                    <a:lnTo>
                      <a:pt x="1" y="194"/>
                    </a:lnTo>
                    <a:lnTo>
                      <a:pt x="3" y="211"/>
                    </a:lnTo>
                    <a:lnTo>
                      <a:pt x="8" y="228"/>
                    </a:lnTo>
                    <a:lnTo>
                      <a:pt x="14" y="244"/>
                    </a:lnTo>
                    <a:lnTo>
                      <a:pt x="21" y="259"/>
                    </a:lnTo>
                    <a:lnTo>
                      <a:pt x="30" y="274"/>
                    </a:lnTo>
                    <a:lnTo>
                      <a:pt x="40" y="287"/>
                    </a:lnTo>
                    <a:lnTo>
                      <a:pt x="51" y="300"/>
                    </a:lnTo>
                    <a:lnTo>
                      <a:pt x="64" y="311"/>
                    </a:lnTo>
                    <a:lnTo>
                      <a:pt x="77" y="321"/>
                    </a:lnTo>
                    <a:lnTo>
                      <a:pt x="92" y="330"/>
                    </a:lnTo>
                    <a:lnTo>
                      <a:pt x="107" y="338"/>
                    </a:lnTo>
                    <a:lnTo>
                      <a:pt x="123" y="344"/>
                    </a:lnTo>
                    <a:lnTo>
                      <a:pt x="140" y="348"/>
                    </a:lnTo>
                    <a:lnTo>
                      <a:pt x="157" y="350"/>
                    </a:lnTo>
                    <a:lnTo>
                      <a:pt x="175" y="351"/>
                    </a:lnTo>
                    <a:lnTo>
                      <a:pt x="193" y="350"/>
                    </a:lnTo>
                    <a:lnTo>
                      <a:pt x="210" y="348"/>
                    </a:lnTo>
                    <a:lnTo>
                      <a:pt x="227" y="344"/>
                    </a:lnTo>
                    <a:lnTo>
                      <a:pt x="243" y="338"/>
                    </a:lnTo>
                    <a:lnTo>
                      <a:pt x="259" y="330"/>
                    </a:lnTo>
                    <a:lnTo>
                      <a:pt x="273" y="321"/>
                    </a:lnTo>
                    <a:lnTo>
                      <a:pt x="286" y="311"/>
                    </a:lnTo>
                    <a:lnTo>
                      <a:pt x="299" y="300"/>
                    </a:lnTo>
                    <a:lnTo>
                      <a:pt x="310" y="287"/>
                    </a:lnTo>
                    <a:lnTo>
                      <a:pt x="321" y="274"/>
                    </a:lnTo>
                    <a:lnTo>
                      <a:pt x="329" y="259"/>
                    </a:lnTo>
                    <a:lnTo>
                      <a:pt x="337" y="244"/>
                    </a:lnTo>
                    <a:lnTo>
                      <a:pt x="343" y="228"/>
                    </a:lnTo>
                    <a:lnTo>
                      <a:pt x="347" y="211"/>
                    </a:lnTo>
                    <a:lnTo>
                      <a:pt x="350" y="194"/>
                    </a:lnTo>
                    <a:lnTo>
                      <a:pt x="351" y="176"/>
                    </a:lnTo>
                    <a:close/>
                    <a:moveTo>
                      <a:pt x="347" y="176"/>
                    </a:moveTo>
                    <a:lnTo>
                      <a:pt x="346" y="158"/>
                    </a:lnTo>
                    <a:lnTo>
                      <a:pt x="344" y="141"/>
                    </a:lnTo>
                    <a:lnTo>
                      <a:pt x="340" y="124"/>
                    </a:lnTo>
                    <a:lnTo>
                      <a:pt x="334" y="109"/>
                    </a:lnTo>
                    <a:lnTo>
                      <a:pt x="327" y="94"/>
                    </a:lnTo>
                    <a:lnTo>
                      <a:pt x="318" y="80"/>
                    </a:lnTo>
                    <a:lnTo>
                      <a:pt x="308" y="66"/>
                    </a:lnTo>
                    <a:lnTo>
                      <a:pt x="297" y="54"/>
                    </a:lnTo>
                    <a:lnTo>
                      <a:pt x="285" y="43"/>
                    </a:lnTo>
                    <a:lnTo>
                      <a:pt x="271" y="33"/>
                    </a:lnTo>
                    <a:lnTo>
                      <a:pt x="257" y="24"/>
                    </a:lnTo>
                    <a:lnTo>
                      <a:pt x="242" y="17"/>
                    </a:lnTo>
                    <a:lnTo>
                      <a:pt x="226" y="11"/>
                    </a:lnTo>
                    <a:lnTo>
                      <a:pt x="210" y="7"/>
                    </a:lnTo>
                    <a:lnTo>
                      <a:pt x="193" y="4"/>
                    </a:lnTo>
                    <a:lnTo>
                      <a:pt x="175" y="3"/>
                    </a:lnTo>
                    <a:lnTo>
                      <a:pt x="158" y="4"/>
                    </a:lnTo>
                    <a:lnTo>
                      <a:pt x="141" y="7"/>
                    </a:lnTo>
                    <a:lnTo>
                      <a:pt x="124" y="11"/>
                    </a:lnTo>
                    <a:lnTo>
                      <a:pt x="108" y="17"/>
                    </a:lnTo>
                    <a:lnTo>
                      <a:pt x="93" y="24"/>
                    </a:lnTo>
                    <a:lnTo>
                      <a:pt x="79" y="33"/>
                    </a:lnTo>
                    <a:lnTo>
                      <a:pt x="66" y="43"/>
                    </a:lnTo>
                    <a:lnTo>
                      <a:pt x="54" y="54"/>
                    </a:lnTo>
                    <a:lnTo>
                      <a:pt x="42" y="66"/>
                    </a:lnTo>
                    <a:lnTo>
                      <a:pt x="32" y="80"/>
                    </a:lnTo>
                    <a:lnTo>
                      <a:pt x="24" y="94"/>
                    </a:lnTo>
                    <a:lnTo>
                      <a:pt x="16" y="109"/>
                    </a:lnTo>
                    <a:lnTo>
                      <a:pt x="11" y="124"/>
                    </a:lnTo>
                    <a:lnTo>
                      <a:pt x="7" y="141"/>
                    </a:lnTo>
                    <a:lnTo>
                      <a:pt x="4" y="158"/>
                    </a:lnTo>
                    <a:lnTo>
                      <a:pt x="3" y="176"/>
                    </a:lnTo>
                    <a:lnTo>
                      <a:pt x="4" y="193"/>
                    </a:lnTo>
                    <a:lnTo>
                      <a:pt x="7" y="210"/>
                    </a:lnTo>
                    <a:lnTo>
                      <a:pt x="11" y="227"/>
                    </a:lnTo>
                    <a:lnTo>
                      <a:pt x="16" y="243"/>
                    </a:lnTo>
                    <a:lnTo>
                      <a:pt x="24" y="258"/>
                    </a:lnTo>
                    <a:lnTo>
                      <a:pt x="32" y="272"/>
                    </a:lnTo>
                    <a:lnTo>
                      <a:pt x="42" y="285"/>
                    </a:lnTo>
                    <a:lnTo>
                      <a:pt x="54" y="297"/>
                    </a:lnTo>
                    <a:lnTo>
                      <a:pt x="66" y="309"/>
                    </a:lnTo>
                    <a:lnTo>
                      <a:pt x="79" y="319"/>
                    </a:lnTo>
                    <a:lnTo>
                      <a:pt x="93" y="327"/>
                    </a:lnTo>
                    <a:lnTo>
                      <a:pt x="108" y="335"/>
                    </a:lnTo>
                    <a:lnTo>
                      <a:pt x="124" y="340"/>
                    </a:lnTo>
                    <a:lnTo>
                      <a:pt x="141" y="344"/>
                    </a:lnTo>
                    <a:lnTo>
                      <a:pt x="158" y="347"/>
                    </a:lnTo>
                    <a:lnTo>
                      <a:pt x="175" y="348"/>
                    </a:lnTo>
                    <a:lnTo>
                      <a:pt x="193" y="347"/>
                    </a:lnTo>
                    <a:lnTo>
                      <a:pt x="210" y="344"/>
                    </a:lnTo>
                    <a:lnTo>
                      <a:pt x="226" y="340"/>
                    </a:lnTo>
                    <a:lnTo>
                      <a:pt x="242" y="335"/>
                    </a:lnTo>
                    <a:lnTo>
                      <a:pt x="257" y="327"/>
                    </a:lnTo>
                    <a:lnTo>
                      <a:pt x="271" y="319"/>
                    </a:lnTo>
                    <a:lnTo>
                      <a:pt x="285" y="309"/>
                    </a:lnTo>
                    <a:lnTo>
                      <a:pt x="297" y="297"/>
                    </a:lnTo>
                    <a:lnTo>
                      <a:pt x="308" y="285"/>
                    </a:lnTo>
                    <a:lnTo>
                      <a:pt x="318" y="272"/>
                    </a:lnTo>
                    <a:lnTo>
                      <a:pt x="327" y="258"/>
                    </a:lnTo>
                    <a:lnTo>
                      <a:pt x="334" y="243"/>
                    </a:lnTo>
                    <a:lnTo>
                      <a:pt x="340" y="227"/>
                    </a:lnTo>
                    <a:lnTo>
                      <a:pt x="344" y="210"/>
                    </a:lnTo>
                    <a:lnTo>
                      <a:pt x="346" y="193"/>
                    </a:lnTo>
                    <a:lnTo>
                      <a:pt x="347" y="176"/>
                    </a:lnTo>
                    <a:close/>
                  </a:path>
                </a:pathLst>
              </a:custGeom>
              <a:solidFill>
                <a:srgbClr val="FFBA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98" name="Freeform 1594"/>
              <p:cNvSpPr>
                <a:spLocks noEditPoints="1"/>
              </p:cNvSpPr>
              <p:nvPr/>
            </p:nvSpPr>
            <p:spPr bwMode="auto">
              <a:xfrm>
                <a:off x="725" y="1156"/>
                <a:ext cx="341" cy="317"/>
              </a:xfrm>
              <a:custGeom>
                <a:avLst/>
                <a:gdLst/>
                <a:ahLst/>
                <a:cxnLst>
                  <a:cxn ang="0">
                    <a:pos x="341" y="138"/>
                  </a:cxn>
                  <a:cxn ang="0">
                    <a:pos x="324" y="91"/>
                  </a:cxn>
                  <a:cxn ang="0">
                    <a:pos x="294" y="51"/>
                  </a:cxn>
                  <a:cxn ang="0">
                    <a:pos x="254" y="21"/>
                  </a:cxn>
                  <a:cxn ang="0">
                    <a:pos x="207" y="4"/>
                  </a:cxn>
                  <a:cxn ang="0">
                    <a:pos x="155" y="1"/>
                  </a:cxn>
                  <a:cxn ang="0">
                    <a:pos x="105" y="14"/>
                  </a:cxn>
                  <a:cxn ang="0">
                    <a:pos x="63" y="40"/>
                  </a:cxn>
                  <a:cxn ang="0">
                    <a:pos x="29" y="77"/>
                  </a:cxn>
                  <a:cxn ang="0">
                    <a:pos x="8" y="121"/>
                  </a:cxn>
                  <a:cxn ang="0">
                    <a:pos x="0" y="173"/>
                  </a:cxn>
                  <a:cxn ang="0">
                    <a:pos x="8" y="224"/>
                  </a:cxn>
                  <a:cxn ang="0">
                    <a:pos x="29" y="269"/>
                  </a:cxn>
                  <a:cxn ang="0">
                    <a:pos x="63" y="306"/>
                  </a:cxn>
                  <a:cxn ang="0">
                    <a:pos x="105" y="332"/>
                  </a:cxn>
                  <a:cxn ang="0">
                    <a:pos x="155" y="344"/>
                  </a:cxn>
                  <a:cxn ang="0">
                    <a:pos x="207" y="341"/>
                  </a:cxn>
                  <a:cxn ang="0">
                    <a:pos x="254" y="324"/>
                  </a:cxn>
                  <a:cxn ang="0">
                    <a:pos x="294" y="294"/>
                  </a:cxn>
                  <a:cxn ang="0">
                    <a:pos x="324" y="255"/>
                  </a:cxn>
                  <a:cxn ang="0">
                    <a:pos x="341" y="207"/>
                  </a:cxn>
                  <a:cxn ang="0">
                    <a:pos x="341" y="173"/>
                  </a:cxn>
                  <a:cxn ang="0">
                    <a:pos x="334" y="122"/>
                  </a:cxn>
                  <a:cxn ang="0">
                    <a:pos x="312" y="78"/>
                  </a:cxn>
                  <a:cxn ang="0">
                    <a:pos x="280" y="42"/>
                  </a:cxn>
                  <a:cxn ang="0">
                    <a:pos x="238" y="17"/>
                  </a:cxn>
                  <a:cxn ang="0">
                    <a:pos x="189" y="5"/>
                  </a:cxn>
                  <a:cxn ang="0">
                    <a:pos x="138" y="7"/>
                  </a:cxn>
                  <a:cxn ang="0">
                    <a:pos x="92" y="24"/>
                  </a:cxn>
                  <a:cxn ang="0">
                    <a:pos x="53" y="53"/>
                  </a:cxn>
                  <a:cxn ang="0">
                    <a:pos x="23" y="92"/>
                  </a:cxn>
                  <a:cxn ang="0">
                    <a:pos x="6" y="139"/>
                  </a:cxn>
                  <a:cxn ang="0">
                    <a:pos x="4" y="190"/>
                  </a:cxn>
                  <a:cxn ang="0">
                    <a:pos x="17" y="238"/>
                  </a:cxn>
                  <a:cxn ang="0">
                    <a:pos x="42" y="280"/>
                  </a:cxn>
                  <a:cxn ang="0">
                    <a:pos x="78" y="313"/>
                  </a:cxn>
                  <a:cxn ang="0">
                    <a:pos x="122" y="335"/>
                  </a:cxn>
                  <a:cxn ang="0">
                    <a:pos x="172" y="342"/>
                  </a:cxn>
                  <a:cxn ang="0">
                    <a:pos x="222" y="335"/>
                  </a:cxn>
                  <a:cxn ang="0">
                    <a:pos x="267" y="313"/>
                  </a:cxn>
                  <a:cxn ang="0">
                    <a:pos x="302" y="280"/>
                  </a:cxn>
                  <a:cxn ang="0">
                    <a:pos x="328" y="238"/>
                  </a:cxn>
                  <a:cxn ang="0">
                    <a:pos x="340" y="190"/>
                  </a:cxn>
                </a:cxnLst>
                <a:rect l="0" t="0" r="r" b="b"/>
                <a:pathLst>
                  <a:path w="344" h="345">
                    <a:moveTo>
                      <a:pt x="344" y="173"/>
                    </a:moveTo>
                    <a:lnTo>
                      <a:pt x="343" y="155"/>
                    </a:lnTo>
                    <a:lnTo>
                      <a:pt x="341" y="138"/>
                    </a:lnTo>
                    <a:lnTo>
                      <a:pt x="337" y="121"/>
                    </a:lnTo>
                    <a:lnTo>
                      <a:pt x="331" y="106"/>
                    </a:lnTo>
                    <a:lnTo>
                      <a:pt x="324" y="91"/>
                    </a:lnTo>
                    <a:lnTo>
                      <a:pt x="315" y="77"/>
                    </a:lnTo>
                    <a:lnTo>
                      <a:pt x="305" y="63"/>
                    </a:lnTo>
                    <a:lnTo>
                      <a:pt x="294" y="51"/>
                    </a:lnTo>
                    <a:lnTo>
                      <a:pt x="282" y="40"/>
                    </a:lnTo>
                    <a:lnTo>
                      <a:pt x="268" y="30"/>
                    </a:lnTo>
                    <a:lnTo>
                      <a:pt x="254" y="21"/>
                    </a:lnTo>
                    <a:lnTo>
                      <a:pt x="239" y="14"/>
                    </a:lnTo>
                    <a:lnTo>
                      <a:pt x="223" y="8"/>
                    </a:lnTo>
                    <a:lnTo>
                      <a:pt x="207" y="4"/>
                    </a:lnTo>
                    <a:lnTo>
                      <a:pt x="190" y="1"/>
                    </a:lnTo>
                    <a:lnTo>
                      <a:pt x="172" y="0"/>
                    </a:lnTo>
                    <a:lnTo>
                      <a:pt x="155" y="1"/>
                    </a:lnTo>
                    <a:lnTo>
                      <a:pt x="138" y="4"/>
                    </a:lnTo>
                    <a:lnTo>
                      <a:pt x="121" y="8"/>
                    </a:lnTo>
                    <a:lnTo>
                      <a:pt x="105" y="14"/>
                    </a:lnTo>
                    <a:lnTo>
                      <a:pt x="90" y="21"/>
                    </a:lnTo>
                    <a:lnTo>
                      <a:pt x="76" y="30"/>
                    </a:lnTo>
                    <a:lnTo>
                      <a:pt x="63" y="40"/>
                    </a:lnTo>
                    <a:lnTo>
                      <a:pt x="51" y="51"/>
                    </a:lnTo>
                    <a:lnTo>
                      <a:pt x="39" y="63"/>
                    </a:lnTo>
                    <a:lnTo>
                      <a:pt x="29" y="77"/>
                    </a:lnTo>
                    <a:lnTo>
                      <a:pt x="21" y="91"/>
                    </a:lnTo>
                    <a:lnTo>
                      <a:pt x="13" y="106"/>
                    </a:lnTo>
                    <a:lnTo>
                      <a:pt x="8" y="121"/>
                    </a:lnTo>
                    <a:lnTo>
                      <a:pt x="4" y="138"/>
                    </a:lnTo>
                    <a:lnTo>
                      <a:pt x="1" y="155"/>
                    </a:lnTo>
                    <a:lnTo>
                      <a:pt x="0" y="173"/>
                    </a:lnTo>
                    <a:lnTo>
                      <a:pt x="1" y="190"/>
                    </a:lnTo>
                    <a:lnTo>
                      <a:pt x="4" y="207"/>
                    </a:lnTo>
                    <a:lnTo>
                      <a:pt x="8" y="224"/>
                    </a:lnTo>
                    <a:lnTo>
                      <a:pt x="13" y="240"/>
                    </a:lnTo>
                    <a:lnTo>
                      <a:pt x="21" y="255"/>
                    </a:lnTo>
                    <a:lnTo>
                      <a:pt x="29" y="269"/>
                    </a:lnTo>
                    <a:lnTo>
                      <a:pt x="39" y="282"/>
                    </a:lnTo>
                    <a:lnTo>
                      <a:pt x="51" y="294"/>
                    </a:lnTo>
                    <a:lnTo>
                      <a:pt x="63" y="306"/>
                    </a:lnTo>
                    <a:lnTo>
                      <a:pt x="76" y="316"/>
                    </a:lnTo>
                    <a:lnTo>
                      <a:pt x="90" y="324"/>
                    </a:lnTo>
                    <a:lnTo>
                      <a:pt x="105" y="332"/>
                    </a:lnTo>
                    <a:lnTo>
                      <a:pt x="121" y="337"/>
                    </a:lnTo>
                    <a:lnTo>
                      <a:pt x="138" y="341"/>
                    </a:lnTo>
                    <a:lnTo>
                      <a:pt x="155" y="344"/>
                    </a:lnTo>
                    <a:lnTo>
                      <a:pt x="172" y="345"/>
                    </a:lnTo>
                    <a:lnTo>
                      <a:pt x="190" y="344"/>
                    </a:lnTo>
                    <a:lnTo>
                      <a:pt x="207" y="341"/>
                    </a:lnTo>
                    <a:lnTo>
                      <a:pt x="223" y="337"/>
                    </a:lnTo>
                    <a:lnTo>
                      <a:pt x="239" y="332"/>
                    </a:lnTo>
                    <a:lnTo>
                      <a:pt x="254" y="324"/>
                    </a:lnTo>
                    <a:lnTo>
                      <a:pt x="268" y="316"/>
                    </a:lnTo>
                    <a:lnTo>
                      <a:pt x="282" y="306"/>
                    </a:lnTo>
                    <a:lnTo>
                      <a:pt x="294" y="294"/>
                    </a:lnTo>
                    <a:lnTo>
                      <a:pt x="305" y="282"/>
                    </a:lnTo>
                    <a:lnTo>
                      <a:pt x="315" y="269"/>
                    </a:lnTo>
                    <a:lnTo>
                      <a:pt x="324" y="255"/>
                    </a:lnTo>
                    <a:lnTo>
                      <a:pt x="331" y="240"/>
                    </a:lnTo>
                    <a:lnTo>
                      <a:pt x="337" y="224"/>
                    </a:lnTo>
                    <a:lnTo>
                      <a:pt x="341" y="207"/>
                    </a:lnTo>
                    <a:lnTo>
                      <a:pt x="343" y="190"/>
                    </a:lnTo>
                    <a:lnTo>
                      <a:pt x="344" y="173"/>
                    </a:lnTo>
                    <a:close/>
                    <a:moveTo>
                      <a:pt x="341" y="173"/>
                    </a:moveTo>
                    <a:lnTo>
                      <a:pt x="340" y="156"/>
                    </a:lnTo>
                    <a:lnTo>
                      <a:pt x="338" y="139"/>
                    </a:lnTo>
                    <a:lnTo>
                      <a:pt x="334" y="122"/>
                    </a:lnTo>
                    <a:lnTo>
                      <a:pt x="328" y="107"/>
                    </a:lnTo>
                    <a:lnTo>
                      <a:pt x="321" y="92"/>
                    </a:lnTo>
                    <a:lnTo>
                      <a:pt x="312" y="78"/>
                    </a:lnTo>
                    <a:lnTo>
                      <a:pt x="302" y="65"/>
                    </a:lnTo>
                    <a:lnTo>
                      <a:pt x="292" y="53"/>
                    </a:lnTo>
                    <a:lnTo>
                      <a:pt x="280" y="42"/>
                    </a:lnTo>
                    <a:lnTo>
                      <a:pt x="267" y="33"/>
                    </a:lnTo>
                    <a:lnTo>
                      <a:pt x="252" y="24"/>
                    </a:lnTo>
                    <a:lnTo>
                      <a:pt x="238" y="17"/>
                    </a:lnTo>
                    <a:lnTo>
                      <a:pt x="222" y="11"/>
                    </a:lnTo>
                    <a:lnTo>
                      <a:pt x="206" y="7"/>
                    </a:lnTo>
                    <a:lnTo>
                      <a:pt x="189" y="5"/>
                    </a:lnTo>
                    <a:lnTo>
                      <a:pt x="172" y="4"/>
                    </a:lnTo>
                    <a:lnTo>
                      <a:pt x="155" y="5"/>
                    </a:lnTo>
                    <a:lnTo>
                      <a:pt x="138" y="7"/>
                    </a:lnTo>
                    <a:lnTo>
                      <a:pt x="122" y="11"/>
                    </a:lnTo>
                    <a:lnTo>
                      <a:pt x="107" y="17"/>
                    </a:lnTo>
                    <a:lnTo>
                      <a:pt x="92" y="24"/>
                    </a:lnTo>
                    <a:lnTo>
                      <a:pt x="78" y="33"/>
                    </a:lnTo>
                    <a:lnTo>
                      <a:pt x="65" y="42"/>
                    </a:lnTo>
                    <a:lnTo>
                      <a:pt x="53" y="53"/>
                    </a:lnTo>
                    <a:lnTo>
                      <a:pt x="42" y="65"/>
                    </a:lnTo>
                    <a:lnTo>
                      <a:pt x="32" y="78"/>
                    </a:lnTo>
                    <a:lnTo>
                      <a:pt x="23" y="92"/>
                    </a:lnTo>
                    <a:lnTo>
                      <a:pt x="17" y="107"/>
                    </a:lnTo>
                    <a:lnTo>
                      <a:pt x="11" y="122"/>
                    </a:lnTo>
                    <a:lnTo>
                      <a:pt x="6" y="139"/>
                    </a:lnTo>
                    <a:lnTo>
                      <a:pt x="4" y="156"/>
                    </a:lnTo>
                    <a:lnTo>
                      <a:pt x="3" y="173"/>
                    </a:lnTo>
                    <a:lnTo>
                      <a:pt x="4" y="190"/>
                    </a:lnTo>
                    <a:lnTo>
                      <a:pt x="6" y="207"/>
                    </a:lnTo>
                    <a:lnTo>
                      <a:pt x="11" y="223"/>
                    </a:lnTo>
                    <a:lnTo>
                      <a:pt x="17" y="238"/>
                    </a:lnTo>
                    <a:lnTo>
                      <a:pt x="23" y="253"/>
                    </a:lnTo>
                    <a:lnTo>
                      <a:pt x="32" y="268"/>
                    </a:lnTo>
                    <a:lnTo>
                      <a:pt x="42" y="280"/>
                    </a:lnTo>
                    <a:lnTo>
                      <a:pt x="53" y="292"/>
                    </a:lnTo>
                    <a:lnTo>
                      <a:pt x="65" y="303"/>
                    </a:lnTo>
                    <a:lnTo>
                      <a:pt x="78" y="313"/>
                    </a:lnTo>
                    <a:lnTo>
                      <a:pt x="92" y="322"/>
                    </a:lnTo>
                    <a:lnTo>
                      <a:pt x="107" y="329"/>
                    </a:lnTo>
                    <a:lnTo>
                      <a:pt x="122" y="335"/>
                    </a:lnTo>
                    <a:lnTo>
                      <a:pt x="138" y="339"/>
                    </a:lnTo>
                    <a:lnTo>
                      <a:pt x="155" y="341"/>
                    </a:lnTo>
                    <a:lnTo>
                      <a:pt x="172" y="342"/>
                    </a:lnTo>
                    <a:lnTo>
                      <a:pt x="189" y="341"/>
                    </a:lnTo>
                    <a:lnTo>
                      <a:pt x="206" y="339"/>
                    </a:lnTo>
                    <a:lnTo>
                      <a:pt x="222" y="335"/>
                    </a:lnTo>
                    <a:lnTo>
                      <a:pt x="238" y="329"/>
                    </a:lnTo>
                    <a:lnTo>
                      <a:pt x="252" y="322"/>
                    </a:lnTo>
                    <a:lnTo>
                      <a:pt x="267" y="313"/>
                    </a:lnTo>
                    <a:lnTo>
                      <a:pt x="280" y="303"/>
                    </a:lnTo>
                    <a:lnTo>
                      <a:pt x="292" y="292"/>
                    </a:lnTo>
                    <a:lnTo>
                      <a:pt x="302" y="280"/>
                    </a:lnTo>
                    <a:lnTo>
                      <a:pt x="312" y="268"/>
                    </a:lnTo>
                    <a:lnTo>
                      <a:pt x="321" y="253"/>
                    </a:lnTo>
                    <a:lnTo>
                      <a:pt x="328" y="238"/>
                    </a:lnTo>
                    <a:lnTo>
                      <a:pt x="334" y="223"/>
                    </a:lnTo>
                    <a:lnTo>
                      <a:pt x="338" y="207"/>
                    </a:lnTo>
                    <a:lnTo>
                      <a:pt x="340" y="190"/>
                    </a:lnTo>
                    <a:lnTo>
                      <a:pt x="341" y="173"/>
                    </a:lnTo>
                    <a:close/>
                  </a:path>
                </a:pathLst>
              </a:custGeom>
              <a:solidFill>
                <a:srgbClr val="FFB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099" name="Freeform 1595"/>
              <p:cNvSpPr>
                <a:spLocks noEditPoints="1"/>
              </p:cNvSpPr>
              <p:nvPr/>
            </p:nvSpPr>
            <p:spPr bwMode="auto">
              <a:xfrm>
                <a:off x="727" y="1160"/>
                <a:ext cx="338" cy="317"/>
              </a:xfrm>
              <a:custGeom>
                <a:avLst/>
                <a:gdLst/>
                <a:ahLst/>
                <a:cxnLst>
                  <a:cxn ang="0">
                    <a:pos x="335" y="135"/>
                  </a:cxn>
                  <a:cxn ang="0">
                    <a:pos x="318" y="88"/>
                  </a:cxn>
                  <a:cxn ang="0">
                    <a:pos x="289" y="49"/>
                  </a:cxn>
                  <a:cxn ang="0">
                    <a:pos x="249" y="20"/>
                  </a:cxn>
                  <a:cxn ang="0">
                    <a:pos x="203" y="3"/>
                  </a:cxn>
                  <a:cxn ang="0">
                    <a:pos x="152" y="1"/>
                  </a:cxn>
                  <a:cxn ang="0">
                    <a:pos x="104" y="13"/>
                  </a:cxn>
                  <a:cxn ang="0">
                    <a:pos x="62" y="38"/>
                  </a:cxn>
                  <a:cxn ang="0">
                    <a:pos x="29" y="74"/>
                  </a:cxn>
                  <a:cxn ang="0">
                    <a:pos x="8" y="118"/>
                  </a:cxn>
                  <a:cxn ang="0">
                    <a:pos x="0" y="169"/>
                  </a:cxn>
                  <a:cxn ang="0">
                    <a:pos x="8" y="219"/>
                  </a:cxn>
                  <a:cxn ang="0">
                    <a:pos x="29" y="264"/>
                  </a:cxn>
                  <a:cxn ang="0">
                    <a:pos x="62" y="299"/>
                  </a:cxn>
                  <a:cxn ang="0">
                    <a:pos x="104" y="325"/>
                  </a:cxn>
                  <a:cxn ang="0">
                    <a:pos x="152" y="337"/>
                  </a:cxn>
                  <a:cxn ang="0">
                    <a:pos x="203" y="335"/>
                  </a:cxn>
                  <a:cxn ang="0">
                    <a:pos x="249" y="318"/>
                  </a:cxn>
                  <a:cxn ang="0">
                    <a:pos x="289" y="288"/>
                  </a:cxn>
                  <a:cxn ang="0">
                    <a:pos x="318" y="249"/>
                  </a:cxn>
                  <a:cxn ang="0">
                    <a:pos x="335" y="203"/>
                  </a:cxn>
                  <a:cxn ang="0">
                    <a:pos x="335" y="169"/>
                  </a:cxn>
                  <a:cxn ang="0">
                    <a:pos x="328" y="119"/>
                  </a:cxn>
                  <a:cxn ang="0">
                    <a:pos x="307" y="76"/>
                  </a:cxn>
                  <a:cxn ang="0">
                    <a:pos x="274" y="41"/>
                  </a:cxn>
                  <a:cxn ang="0">
                    <a:pos x="234" y="16"/>
                  </a:cxn>
                  <a:cxn ang="0">
                    <a:pos x="186" y="4"/>
                  </a:cxn>
                  <a:cxn ang="0">
                    <a:pos x="136" y="6"/>
                  </a:cxn>
                  <a:cxn ang="0">
                    <a:pos x="90" y="23"/>
                  </a:cxn>
                  <a:cxn ang="0">
                    <a:pos x="52" y="51"/>
                  </a:cxn>
                  <a:cxn ang="0">
                    <a:pos x="23" y="90"/>
                  </a:cxn>
                  <a:cxn ang="0">
                    <a:pos x="7" y="135"/>
                  </a:cxn>
                  <a:cxn ang="0">
                    <a:pos x="4" y="186"/>
                  </a:cxn>
                  <a:cxn ang="0">
                    <a:pos x="16" y="233"/>
                  </a:cxn>
                  <a:cxn ang="0">
                    <a:pos x="41" y="274"/>
                  </a:cxn>
                  <a:cxn ang="0">
                    <a:pos x="76" y="307"/>
                  </a:cxn>
                  <a:cxn ang="0">
                    <a:pos x="120" y="327"/>
                  </a:cxn>
                  <a:cxn ang="0">
                    <a:pos x="169" y="335"/>
                  </a:cxn>
                  <a:cxn ang="0">
                    <a:pos x="219" y="327"/>
                  </a:cxn>
                  <a:cxn ang="0">
                    <a:pos x="262" y="307"/>
                  </a:cxn>
                  <a:cxn ang="0">
                    <a:pos x="297" y="274"/>
                  </a:cxn>
                  <a:cxn ang="0">
                    <a:pos x="322" y="233"/>
                  </a:cxn>
                  <a:cxn ang="0">
                    <a:pos x="334" y="186"/>
                  </a:cxn>
                </a:cxnLst>
                <a:rect l="0" t="0" r="r" b="b"/>
                <a:pathLst>
                  <a:path w="338" h="338">
                    <a:moveTo>
                      <a:pt x="338" y="169"/>
                    </a:moveTo>
                    <a:lnTo>
                      <a:pt x="337" y="152"/>
                    </a:lnTo>
                    <a:lnTo>
                      <a:pt x="335" y="135"/>
                    </a:lnTo>
                    <a:lnTo>
                      <a:pt x="331" y="118"/>
                    </a:lnTo>
                    <a:lnTo>
                      <a:pt x="325" y="103"/>
                    </a:lnTo>
                    <a:lnTo>
                      <a:pt x="318" y="88"/>
                    </a:lnTo>
                    <a:lnTo>
                      <a:pt x="309" y="74"/>
                    </a:lnTo>
                    <a:lnTo>
                      <a:pt x="299" y="61"/>
                    </a:lnTo>
                    <a:lnTo>
                      <a:pt x="289" y="49"/>
                    </a:lnTo>
                    <a:lnTo>
                      <a:pt x="277" y="38"/>
                    </a:lnTo>
                    <a:lnTo>
                      <a:pt x="264" y="29"/>
                    </a:lnTo>
                    <a:lnTo>
                      <a:pt x="249" y="20"/>
                    </a:lnTo>
                    <a:lnTo>
                      <a:pt x="235" y="13"/>
                    </a:lnTo>
                    <a:lnTo>
                      <a:pt x="219" y="7"/>
                    </a:lnTo>
                    <a:lnTo>
                      <a:pt x="203" y="3"/>
                    </a:lnTo>
                    <a:lnTo>
                      <a:pt x="186" y="1"/>
                    </a:lnTo>
                    <a:lnTo>
                      <a:pt x="169" y="0"/>
                    </a:lnTo>
                    <a:lnTo>
                      <a:pt x="152" y="1"/>
                    </a:lnTo>
                    <a:lnTo>
                      <a:pt x="135" y="3"/>
                    </a:lnTo>
                    <a:lnTo>
                      <a:pt x="119" y="7"/>
                    </a:lnTo>
                    <a:lnTo>
                      <a:pt x="104" y="13"/>
                    </a:lnTo>
                    <a:lnTo>
                      <a:pt x="89" y="20"/>
                    </a:lnTo>
                    <a:lnTo>
                      <a:pt x="75" y="29"/>
                    </a:lnTo>
                    <a:lnTo>
                      <a:pt x="62" y="38"/>
                    </a:lnTo>
                    <a:lnTo>
                      <a:pt x="50" y="49"/>
                    </a:lnTo>
                    <a:lnTo>
                      <a:pt x="39" y="61"/>
                    </a:lnTo>
                    <a:lnTo>
                      <a:pt x="29" y="74"/>
                    </a:lnTo>
                    <a:lnTo>
                      <a:pt x="20" y="88"/>
                    </a:lnTo>
                    <a:lnTo>
                      <a:pt x="14" y="103"/>
                    </a:lnTo>
                    <a:lnTo>
                      <a:pt x="8" y="118"/>
                    </a:lnTo>
                    <a:lnTo>
                      <a:pt x="3" y="135"/>
                    </a:lnTo>
                    <a:lnTo>
                      <a:pt x="1" y="152"/>
                    </a:lnTo>
                    <a:lnTo>
                      <a:pt x="0" y="169"/>
                    </a:lnTo>
                    <a:lnTo>
                      <a:pt x="1" y="186"/>
                    </a:lnTo>
                    <a:lnTo>
                      <a:pt x="3" y="203"/>
                    </a:lnTo>
                    <a:lnTo>
                      <a:pt x="8" y="219"/>
                    </a:lnTo>
                    <a:lnTo>
                      <a:pt x="14" y="234"/>
                    </a:lnTo>
                    <a:lnTo>
                      <a:pt x="20" y="249"/>
                    </a:lnTo>
                    <a:lnTo>
                      <a:pt x="29" y="264"/>
                    </a:lnTo>
                    <a:lnTo>
                      <a:pt x="39" y="276"/>
                    </a:lnTo>
                    <a:lnTo>
                      <a:pt x="50" y="288"/>
                    </a:lnTo>
                    <a:lnTo>
                      <a:pt x="62" y="299"/>
                    </a:lnTo>
                    <a:lnTo>
                      <a:pt x="75" y="309"/>
                    </a:lnTo>
                    <a:lnTo>
                      <a:pt x="89" y="318"/>
                    </a:lnTo>
                    <a:lnTo>
                      <a:pt x="104" y="325"/>
                    </a:lnTo>
                    <a:lnTo>
                      <a:pt x="119" y="331"/>
                    </a:lnTo>
                    <a:lnTo>
                      <a:pt x="135" y="335"/>
                    </a:lnTo>
                    <a:lnTo>
                      <a:pt x="152" y="337"/>
                    </a:lnTo>
                    <a:lnTo>
                      <a:pt x="169" y="338"/>
                    </a:lnTo>
                    <a:lnTo>
                      <a:pt x="186" y="337"/>
                    </a:lnTo>
                    <a:lnTo>
                      <a:pt x="203" y="335"/>
                    </a:lnTo>
                    <a:lnTo>
                      <a:pt x="219" y="331"/>
                    </a:lnTo>
                    <a:lnTo>
                      <a:pt x="235" y="325"/>
                    </a:lnTo>
                    <a:lnTo>
                      <a:pt x="249" y="318"/>
                    </a:lnTo>
                    <a:lnTo>
                      <a:pt x="264" y="309"/>
                    </a:lnTo>
                    <a:lnTo>
                      <a:pt x="277" y="299"/>
                    </a:lnTo>
                    <a:lnTo>
                      <a:pt x="289" y="288"/>
                    </a:lnTo>
                    <a:lnTo>
                      <a:pt x="299" y="276"/>
                    </a:lnTo>
                    <a:lnTo>
                      <a:pt x="309" y="264"/>
                    </a:lnTo>
                    <a:lnTo>
                      <a:pt x="318" y="249"/>
                    </a:lnTo>
                    <a:lnTo>
                      <a:pt x="325" y="234"/>
                    </a:lnTo>
                    <a:lnTo>
                      <a:pt x="331" y="219"/>
                    </a:lnTo>
                    <a:lnTo>
                      <a:pt x="335" y="203"/>
                    </a:lnTo>
                    <a:lnTo>
                      <a:pt x="337" y="186"/>
                    </a:lnTo>
                    <a:lnTo>
                      <a:pt x="338" y="169"/>
                    </a:lnTo>
                    <a:close/>
                    <a:moveTo>
                      <a:pt x="335" y="169"/>
                    </a:moveTo>
                    <a:lnTo>
                      <a:pt x="334" y="152"/>
                    </a:lnTo>
                    <a:lnTo>
                      <a:pt x="332" y="135"/>
                    </a:lnTo>
                    <a:lnTo>
                      <a:pt x="328" y="119"/>
                    </a:lnTo>
                    <a:lnTo>
                      <a:pt x="322" y="104"/>
                    </a:lnTo>
                    <a:lnTo>
                      <a:pt x="315" y="90"/>
                    </a:lnTo>
                    <a:lnTo>
                      <a:pt x="307" y="76"/>
                    </a:lnTo>
                    <a:lnTo>
                      <a:pt x="297" y="63"/>
                    </a:lnTo>
                    <a:lnTo>
                      <a:pt x="286" y="51"/>
                    </a:lnTo>
                    <a:lnTo>
                      <a:pt x="274" y="41"/>
                    </a:lnTo>
                    <a:lnTo>
                      <a:pt x="262" y="31"/>
                    </a:lnTo>
                    <a:lnTo>
                      <a:pt x="248" y="23"/>
                    </a:lnTo>
                    <a:lnTo>
                      <a:pt x="234" y="16"/>
                    </a:lnTo>
                    <a:lnTo>
                      <a:pt x="219" y="10"/>
                    </a:lnTo>
                    <a:lnTo>
                      <a:pt x="202" y="6"/>
                    </a:lnTo>
                    <a:lnTo>
                      <a:pt x="186" y="4"/>
                    </a:lnTo>
                    <a:lnTo>
                      <a:pt x="169" y="3"/>
                    </a:lnTo>
                    <a:lnTo>
                      <a:pt x="152" y="4"/>
                    </a:lnTo>
                    <a:lnTo>
                      <a:pt x="136" y="6"/>
                    </a:lnTo>
                    <a:lnTo>
                      <a:pt x="120" y="10"/>
                    </a:lnTo>
                    <a:lnTo>
                      <a:pt x="105" y="16"/>
                    </a:lnTo>
                    <a:lnTo>
                      <a:pt x="90" y="23"/>
                    </a:lnTo>
                    <a:lnTo>
                      <a:pt x="76" y="31"/>
                    </a:lnTo>
                    <a:lnTo>
                      <a:pt x="64" y="41"/>
                    </a:lnTo>
                    <a:lnTo>
                      <a:pt x="52" y="51"/>
                    </a:lnTo>
                    <a:lnTo>
                      <a:pt x="41" y="63"/>
                    </a:lnTo>
                    <a:lnTo>
                      <a:pt x="32" y="76"/>
                    </a:lnTo>
                    <a:lnTo>
                      <a:pt x="23" y="90"/>
                    </a:lnTo>
                    <a:lnTo>
                      <a:pt x="16" y="104"/>
                    </a:lnTo>
                    <a:lnTo>
                      <a:pt x="11" y="119"/>
                    </a:lnTo>
                    <a:lnTo>
                      <a:pt x="7" y="135"/>
                    </a:lnTo>
                    <a:lnTo>
                      <a:pt x="4" y="152"/>
                    </a:lnTo>
                    <a:lnTo>
                      <a:pt x="3" y="169"/>
                    </a:lnTo>
                    <a:lnTo>
                      <a:pt x="4" y="186"/>
                    </a:lnTo>
                    <a:lnTo>
                      <a:pt x="7" y="202"/>
                    </a:lnTo>
                    <a:lnTo>
                      <a:pt x="11" y="218"/>
                    </a:lnTo>
                    <a:lnTo>
                      <a:pt x="16" y="233"/>
                    </a:lnTo>
                    <a:lnTo>
                      <a:pt x="23" y="248"/>
                    </a:lnTo>
                    <a:lnTo>
                      <a:pt x="32" y="262"/>
                    </a:lnTo>
                    <a:lnTo>
                      <a:pt x="41" y="274"/>
                    </a:lnTo>
                    <a:lnTo>
                      <a:pt x="52" y="286"/>
                    </a:lnTo>
                    <a:lnTo>
                      <a:pt x="64" y="297"/>
                    </a:lnTo>
                    <a:lnTo>
                      <a:pt x="76" y="307"/>
                    </a:lnTo>
                    <a:lnTo>
                      <a:pt x="90" y="315"/>
                    </a:lnTo>
                    <a:lnTo>
                      <a:pt x="105" y="322"/>
                    </a:lnTo>
                    <a:lnTo>
                      <a:pt x="120" y="327"/>
                    </a:lnTo>
                    <a:lnTo>
                      <a:pt x="136" y="331"/>
                    </a:lnTo>
                    <a:lnTo>
                      <a:pt x="152" y="334"/>
                    </a:lnTo>
                    <a:lnTo>
                      <a:pt x="169" y="335"/>
                    </a:lnTo>
                    <a:lnTo>
                      <a:pt x="186" y="334"/>
                    </a:lnTo>
                    <a:lnTo>
                      <a:pt x="202" y="331"/>
                    </a:lnTo>
                    <a:lnTo>
                      <a:pt x="219" y="327"/>
                    </a:lnTo>
                    <a:lnTo>
                      <a:pt x="234" y="322"/>
                    </a:lnTo>
                    <a:lnTo>
                      <a:pt x="248" y="315"/>
                    </a:lnTo>
                    <a:lnTo>
                      <a:pt x="262" y="307"/>
                    </a:lnTo>
                    <a:lnTo>
                      <a:pt x="274" y="297"/>
                    </a:lnTo>
                    <a:lnTo>
                      <a:pt x="286" y="286"/>
                    </a:lnTo>
                    <a:lnTo>
                      <a:pt x="297" y="274"/>
                    </a:lnTo>
                    <a:lnTo>
                      <a:pt x="307" y="262"/>
                    </a:lnTo>
                    <a:lnTo>
                      <a:pt x="315" y="248"/>
                    </a:lnTo>
                    <a:lnTo>
                      <a:pt x="322" y="233"/>
                    </a:lnTo>
                    <a:lnTo>
                      <a:pt x="328" y="218"/>
                    </a:lnTo>
                    <a:lnTo>
                      <a:pt x="332" y="202"/>
                    </a:lnTo>
                    <a:lnTo>
                      <a:pt x="334" y="186"/>
                    </a:lnTo>
                    <a:lnTo>
                      <a:pt x="335" y="169"/>
                    </a:lnTo>
                    <a:close/>
                  </a:path>
                </a:pathLst>
              </a:custGeom>
              <a:solidFill>
                <a:srgbClr val="FFB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00" name="Freeform 1596"/>
              <p:cNvSpPr>
                <a:spLocks noEditPoints="1"/>
              </p:cNvSpPr>
              <p:nvPr/>
            </p:nvSpPr>
            <p:spPr bwMode="auto">
              <a:xfrm>
                <a:off x="729" y="1164"/>
                <a:ext cx="336" cy="317"/>
              </a:xfrm>
              <a:custGeom>
                <a:avLst/>
                <a:gdLst/>
                <a:ahLst/>
                <a:cxnLst>
                  <a:cxn ang="0">
                    <a:pos x="329" y="132"/>
                  </a:cxn>
                  <a:cxn ang="0">
                    <a:pos x="312" y="87"/>
                  </a:cxn>
                  <a:cxn ang="0">
                    <a:pos x="283" y="48"/>
                  </a:cxn>
                  <a:cxn ang="0">
                    <a:pos x="245" y="20"/>
                  </a:cxn>
                  <a:cxn ang="0">
                    <a:pos x="199" y="3"/>
                  </a:cxn>
                  <a:cxn ang="0">
                    <a:pos x="149" y="1"/>
                  </a:cxn>
                  <a:cxn ang="0">
                    <a:pos x="102" y="13"/>
                  </a:cxn>
                  <a:cxn ang="0">
                    <a:pos x="61" y="38"/>
                  </a:cxn>
                  <a:cxn ang="0">
                    <a:pos x="29" y="73"/>
                  </a:cxn>
                  <a:cxn ang="0">
                    <a:pos x="8" y="116"/>
                  </a:cxn>
                  <a:cxn ang="0">
                    <a:pos x="0" y="166"/>
                  </a:cxn>
                  <a:cxn ang="0">
                    <a:pos x="8" y="215"/>
                  </a:cxn>
                  <a:cxn ang="0">
                    <a:pos x="29" y="259"/>
                  </a:cxn>
                  <a:cxn ang="0">
                    <a:pos x="61" y="294"/>
                  </a:cxn>
                  <a:cxn ang="0">
                    <a:pos x="102" y="319"/>
                  </a:cxn>
                  <a:cxn ang="0">
                    <a:pos x="149" y="331"/>
                  </a:cxn>
                  <a:cxn ang="0">
                    <a:pos x="199" y="328"/>
                  </a:cxn>
                  <a:cxn ang="0">
                    <a:pos x="245" y="312"/>
                  </a:cxn>
                  <a:cxn ang="0">
                    <a:pos x="283" y="283"/>
                  </a:cxn>
                  <a:cxn ang="0">
                    <a:pos x="312" y="245"/>
                  </a:cxn>
                  <a:cxn ang="0">
                    <a:pos x="329" y="199"/>
                  </a:cxn>
                  <a:cxn ang="0">
                    <a:pos x="329" y="166"/>
                  </a:cxn>
                  <a:cxn ang="0">
                    <a:pos x="321" y="117"/>
                  </a:cxn>
                  <a:cxn ang="0">
                    <a:pos x="301" y="75"/>
                  </a:cxn>
                  <a:cxn ang="0">
                    <a:pos x="270" y="41"/>
                  </a:cxn>
                  <a:cxn ang="0">
                    <a:pos x="229" y="16"/>
                  </a:cxn>
                  <a:cxn ang="0">
                    <a:pos x="183" y="4"/>
                  </a:cxn>
                  <a:cxn ang="0">
                    <a:pos x="133" y="6"/>
                  </a:cxn>
                  <a:cxn ang="0">
                    <a:pos x="89" y="23"/>
                  </a:cxn>
                  <a:cxn ang="0">
                    <a:pos x="51" y="51"/>
                  </a:cxn>
                  <a:cxn ang="0">
                    <a:pos x="23" y="88"/>
                  </a:cxn>
                  <a:cxn ang="0">
                    <a:pos x="7" y="133"/>
                  </a:cxn>
                  <a:cxn ang="0">
                    <a:pos x="5" y="182"/>
                  </a:cxn>
                  <a:cxn ang="0">
                    <a:pos x="17" y="229"/>
                  </a:cxn>
                  <a:cxn ang="0">
                    <a:pos x="41" y="269"/>
                  </a:cxn>
                  <a:cxn ang="0">
                    <a:pos x="75" y="301"/>
                  </a:cxn>
                  <a:cxn ang="0">
                    <a:pos x="118" y="321"/>
                  </a:cxn>
                  <a:cxn ang="0">
                    <a:pos x="166" y="328"/>
                  </a:cxn>
                  <a:cxn ang="0">
                    <a:pos x="215" y="321"/>
                  </a:cxn>
                  <a:cxn ang="0">
                    <a:pos x="257" y="301"/>
                  </a:cxn>
                  <a:cxn ang="0">
                    <a:pos x="291" y="269"/>
                  </a:cxn>
                  <a:cxn ang="0">
                    <a:pos x="316" y="229"/>
                  </a:cxn>
                  <a:cxn ang="0">
                    <a:pos x="328" y="182"/>
                  </a:cxn>
                </a:cxnLst>
                <a:rect l="0" t="0" r="r" b="b"/>
                <a:pathLst>
                  <a:path w="332" h="332">
                    <a:moveTo>
                      <a:pt x="332" y="166"/>
                    </a:moveTo>
                    <a:lnTo>
                      <a:pt x="331" y="149"/>
                    </a:lnTo>
                    <a:lnTo>
                      <a:pt x="329" y="132"/>
                    </a:lnTo>
                    <a:lnTo>
                      <a:pt x="325" y="116"/>
                    </a:lnTo>
                    <a:lnTo>
                      <a:pt x="319" y="101"/>
                    </a:lnTo>
                    <a:lnTo>
                      <a:pt x="312" y="87"/>
                    </a:lnTo>
                    <a:lnTo>
                      <a:pt x="304" y="73"/>
                    </a:lnTo>
                    <a:lnTo>
                      <a:pt x="294" y="60"/>
                    </a:lnTo>
                    <a:lnTo>
                      <a:pt x="283" y="48"/>
                    </a:lnTo>
                    <a:lnTo>
                      <a:pt x="271" y="38"/>
                    </a:lnTo>
                    <a:lnTo>
                      <a:pt x="259" y="28"/>
                    </a:lnTo>
                    <a:lnTo>
                      <a:pt x="245" y="20"/>
                    </a:lnTo>
                    <a:lnTo>
                      <a:pt x="231" y="13"/>
                    </a:lnTo>
                    <a:lnTo>
                      <a:pt x="216" y="7"/>
                    </a:lnTo>
                    <a:lnTo>
                      <a:pt x="199" y="3"/>
                    </a:lnTo>
                    <a:lnTo>
                      <a:pt x="183" y="1"/>
                    </a:lnTo>
                    <a:lnTo>
                      <a:pt x="166" y="0"/>
                    </a:lnTo>
                    <a:lnTo>
                      <a:pt x="149" y="1"/>
                    </a:lnTo>
                    <a:lnTo>
                      <a:pt x="133" y="3"/>
                    </a:lnTo>
                    <a:lnTo>
                      <a:pt x="117" y="7"/>
                    </a:lnTo>
                    <a:lnTo>
                      <a:pt x="102" y="13"/>
                    </a:lnTo>
                    <a:lnTo>
                      <a:pt x="87" y="20"/>
                    </a:lnTo>
                    <a:lnTo>
                      <a:pt x="73" y="28"/>
                    </a:lnTo>
                    <a:lnTo>
                      <a:pt x="61" y="38"/>
                    </a:lnTo>
                    <a:lnTo>
                      <a:pt x="49" y="48"/>
                    </a:lnTo>
                    <a:lnTo>
                      <a:pt x="38" y="60"/>
                    </a:lnTo>
                    <a:lnTo>
                      <a:pt x="29" y="73"/>
                    </a:lnTo>
                    <a:lnTo>
                      <a:pt x="20" y="87"/>
                    </a:lnTo>
                    <a:lnTo>
                      <a:pt x="13" y="101"/>
                    </a:lnTo>
                    <a:lnTo>
                      <a:pt x="8" y="116"/>
                    </a:lnTo>
                    <a:lnTo>
                      <a:pt x="4" y="132"/>
                    </a:lnTo>
                    <a:lnTo>
                      <a:pt x="1" y="149"/>
                    </a:lnTo>
                    <a:lnTo>
                      <a:pt x="0" y="166"/>
                    </a:lnTo>
                    <a:lnTo>
                      <a:pt x="1" y="183"/>
                    </a:lnTo>
                    <a:lnTo>
                      <a:pt x="4" y="199"/>
                    </a:lnTo>
                    <a:lnTo>
                      <a:pt x="8" y="215"/>
                    </a:lnTo>
                    <a:lnTo>
                      <a:pt x="13" y="230"/>
                    </a:lnTo>
                    <a:lnTo>
                      <a:pt x="20" y="245"/>
                    </a:lnTo>
                    <a:lnTo>
                      <a:pt x="29" y="259"/>
                    </a:lnTo>
                    <a:lnTo>
                      <a:pt x="38" y="271"/>
                    </a:lnTo>
                    <a:lnTo>
                      <a:pt x="49" y="283"/>
                    </a:lnTo>
                    <a:lnTo>
                      <a:pt x="61" y="294"/>
                    </a:lnTo>
                    <a:lnTo>
                      <a:pt x="73" y="304"/>
                    </a:lnTo>
                    <a:lnTo>
                      <a:pt x="87" y="312"/>
                    </a:lnTo>
                    <a:lnTo>
                      <a:pt x="102" y="319"/>
                    </a:lnTo>
                    <a:lnTo>
                      <a:pt x="117" y="324"/>
                    </a:lnTo>
                    <a:lnTo>
                      <a:pt x="133" y="328"/>
                    </a:lnTo>
                    <a:lnTo>
                      <a:pt x="149" y="331"/>
                    </a:lnTo>
                    <a:lnTo>
                      <a:pt x="166" y="332"/>
                    </a:lnTo>
                    <a:lnTo>
                      <a:pt x="183" y="331"/>
                    </a:lnTo>
                    <a:lnTo>
                      <a:pt x="199" y="328"/>
                    </a:lnTo>
                    <a:lnTo>
                      <a:pt x="216" y="324"/>
                    </a:lnTo>
                    <a:lnTo>
                      <a:pt x="231" y="319"/>
                    </a:lnTo>
                    <a:lnTo>
                      <a:pt x="245" y="312"/>
                    </a:lnTo>
                    <a:lnTo>
                      <a:pt x="259" y="304"/>
                    </a:lnTo>
                    <a:lnTo>
                      <a:pt x="271" y="294"/>
                    </a:lnTo>
                    <a:lnTo>
                      <a:pt x="283" y="283"/>
                    </a:lnTo>
                    <a:lnTo>
                      <a:pt x="294" y="271"/>
                    </a:lnTo>
                    <a:lnTo>
                      <a:pt x="304" y="259"/>
                    </a:lnTo>
                    <a:lnTo>
                      <a:pt x="312" y="245"/>
                    </a:lnTo>
                    <a:lnTo>
                      <a:pt x="319" y="230"/>
                    </a:lnTo>
                    <a:lnTo>
                      <a:pt x="325" y="215"/>
                    </a:lnTo>
                    <a:lnTo>
                      <a:pt x="329" y="199"/>
                    </a:lnTo>
                    <a:lnTo>
                      <a:pt x="331" y="183"/>
                    </a:lnTo>
                    <a:lnTo>
                      <a:pt x="332" y="166"/>
                    </a:lnTo>
                    <a:close/>
                    <a:moveTo>
                      <a:pt x="329" y="166"/>
                    </a:moveTo>
                    <a:lnTo>
                      <a:pt x="328" y="149"/>
                    </a:lnTo>
                    <a:lnTo>
                      <a:pt x="325" y="133"/>
                    </a:lnTo>
                    <a:lnTo>
                      <a:pt x="321" y="117"/>
                    </a:lnTo>
                    <a:lnTo>
                      <a:pt x="316" y="102"/>
                    </a:lnTo>
                    <a:lnTo>
                      <a:pt x="309" y="88"/>
                    </a:lnTo>
                    <a:lnTo>
                      <a:pt x="301" y="75"/>
                    </a:lnTo>
                    <a:lnTo>
                      <a:pt x="291" y="62"/>
                    </a:lnTo>
                    <a:lnTo>
                      <a:pt x="281" y="51"/>
                    </a:lnTo>
                    <a:lnTo>
                      <a:pt x="270" y="41"/>
                    </a:lnTo>
                    <a:lnTo>
                      <a:pt x="257" y="31"/>
                    </a:lnTo>
                    <a:lnTo>
                      <a:pt x="244" y="23"/>
                    </a:lnTo>
                    <a:lnTo>
                      <a:pt x="229" y="16"/>
                    </a:lnTo>
                    <a:lnTo>
                      <a:pt x="215" y="10"/>
                    </a:lnTo>
                    <a:lnTo>
                      <a:pt x="199" y="6"/>
                    </a:lnTo>
                    <a:lnTo>
                      <a:pt x="183" y="4"/>
                    </a:lnTo>
                    <a:lnTo>
                      <a:pt x="166" y="3"/>
                    </a:lnTo>
                    <a:lnTo>
                      <a:pt x="150" y="4"/>
                    </a:lnTo>
                    <a:lnTo>
                      <a:pt x="133" y="6"/>
                    </a:lnTo>
                    <a:lnTo>
                      <a:pt x="118" y="10"/>
                    </a:lnTo>
                    <a:lnTo>
                      <a:pt x="103" y="16"/>
                    </a:lnTo>
                    <a:lnTo>
                      <a:pt x="89" y="23"/>
                    </a:lnTo>
                    <a:lnTo>
                      <a:pt x="75" y="31"/>
                    </a:lnTo>
                    <a:lnTo>
                      <a:pt x="63" y="41"/>
                    </a:lnTo>
                    <a:lnTo>
                      <a:pt x="51" y="51"/>
                    </a:lnTo>
                    <a:lnTo>
                      <a:pt x="41" y="62"/>
                    </a:lnTo>
                    <a:lnTo>
                      <a:pt x="31" y="75"/>
                    </a:lnTo>
                    <a:lnTo>
                      <a:pt x="23" y="88"/>
                    </a:lnTo>
                    <a:lnTo>
                      <a:pt x="17" y="102"/>
                    </a:lnTo>
                    <a:lnTo>
                      <a:pt x="11" y="117"/>
                    </a:lnTo>
                    <a:lnTo>
                      <a:pt x="7" y="133"/>
                    </a:lnTo>
                    <a:lnTo>
                      <a:pt x="5" y="149"/>
                    </a:lnTo>
                    <a:lnTo>
                      <a:pt x="4" y="166"/>
                    </a:lnTo>
                    <a:lnTo>
                      <a:pt x="5" y="182"/>
                    </a:lnTo>
                    <a:lnTo>
                      <a:pt x="7" y="199"/>
                    </a:lnTo>
                    <a:lnTo>
                      <a:pt x="11" y="214"/>
                    </a:lnTo>
                    <a:lnTo>
                      <a:pt x="17" y="229"/>
                    </a:lnTo>
                    <a:lnTo>
                      <a:pt x="23" y="243"/>
                    </a:lnTo>
                    <a:lnTo>
                      <a:pt x="31" y="257"/>
                    </a:lnTo>
                    <a:lnTo>
                      <a:pt x="41" y="269"/>
                    </a:lnTo>
                    <a:lnTo>
                      <a:pt x="51" y="281"/>
                    </a:lnTo>
                    <a:lnTo>
                      <a:pt x="63" y="291"/>
                    </a:lnTo>
                    <a:lnTo>
                      <a:pt x="75" y="301"/>
                    </a:lnTo>
                    <a:lnTo>
                      <a:pt x="89" y="309"/>
                    </a:lnTo>
                    <a:lnTo>
                      <a:pt x="103" y="316"/>
                    </a:lnTo>
                    <a:lnTo>
                      <a:pt x="118" y="321"/>
                    </a:lnTo>
                    <a:lnTo>
                      <a:pt x="133" y="325"/>
                    </a:lnTo>
                    <a:lnTo>
                      <a:pt x="150" y="328"/>
                    </a:lnTo>
                    <a:lnTo>
                      <a:pt x="166" y="328"/>
                    </a:lnTo>
                    <a:lnTo>
                      <a:pt x="183" y="328"/>
                    </a:lnTo>
                    <a:lnTo>
                      <a:pt x="199" y="325"/>
                    </a:lnTo>
                    <a:lnTo>
                      <a:pt x="215" y="321"/>
                    </a:lnTo>
                    <a:lnTo>
                      <a:pt x="229" y="316"/>
                    </a:lnTo>
                    <a:lnTo>
                      <a:pt x="244" y="309"/>
                    </a:lnTo>
                    <a:lnTo>
                      <a:pt x="257" y="301"/>
                    </a:lnTo>
                    <a:lnTo>
                      <a:pt x="270" y="291"/>
                    </a:lnTo>
                    <a:lnTo>
                      <a:pt x="281" y="281"/>
                    </a:lnTo>
                    <a:lnTo>
                      <a:pt x="291" y="269"/>
                    </a:lnTo>
                    <a:lnTo>
                      <a:pt x="301" y="257"/>
                    </a:lnTo>
                    <a:lnTo>
                      <a:pt x="309" y="243"/>
                    </a:lnTo>
                    <a:lnTo>
                      <a:pt x="316" y="229"/>
                    </a:lnTo>
                    <a:lnTo>
                      <a:pt x="321" y="214"/>
                    </a:lnTo>
                    <a:lnTo>
                      <a:pt x="325" y="199"/>
                    </a:lnTo>
                    <a:lnTo>
                      <a:pt x="328" y="182"/>
                    </a:lnTo>
                    <a:lnTo>
                      <a:pt x="329" y="166"/>
                    </a:lnTo>
                    <a:close/>
                  </a:path>
                </a:pathLst>
              </a:custGeom>
              <a:solidFill>
                <a:srgbClr val="FFB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01" name="Freeform 1597"/>
              <p:cNvSpPr>
                <a:spLocks noEditPoints="1"/>
              </p:cNvSpPr>
              <p:nvPr/>
            </p:nvSpPr>
            <p:spPr bwMode="auto">
              <a:xfrm>
                <a:off x="734" y="1166"/>
                <a:ext cx="324" cy="317"/>
              </a:xfrm>
              <a:custGeom>
                <a:avLst/>
                <a:gdLst/>
                <a:ahLst/>
                <a:cxnLst>
                  <a:cxn ang="0">
                    <a:pos x="321" y="130"/>
                  </a:cxn>
                  <a:cxn ang="0">
                    <a:pos x="305" y="85"/>
                  </a:cxn>
                  <a:cxn ang="0">
                    <a:pos x="277" y="48"/>
                  </a:cxn>
                  <a:cxn ang="0">
                    <a:pos x="240" y="20"/>
                  </a:cxn>
                  <a:cxn ang="0">
                    <a:pos x="195" y="3"/>
                  </a:cxn>
                  <a:cxn ang="0">
                    <a:pos x="146" y="1"/>
                  </a:cxn>
                  <a:cxn ang="0">
                    <a:pos x="99" y="13"/>
                  </a:cxn>
                  <a:cxn ang="0">
                    <a:pos x="59" y="38"/>
                  </a:cxn>
                  <a:cxn ang="0">
                    <a:pos x="27" y="72"/>
                  </a:cxn>
                  <a:cxn ang="0">
                    <a:pos x="7" y="114"/>
                  </a:cxn>
                  <a:cxn ang="0">
                    <a:pos x="0" y="163"/>
                  </a:cxn>
                  <a:cxn ang="0">
                    <a:pos x="7" y="211"/>
                  </a:cxn>
                  <a:cxn ang="0">
                    <a:pos x="27" y="254"/>
                  </a:cxn>
                  <a:cxn ang="0">
                    <a:pos x="59" y="288"/>
                  </a:cxn>
                  <a:cxn ang="0">
                    <a:pos x="99" y="313"/>
                  </a:cxn>
                  <a:cxn ang="0">
                    <a:pos x="146" y="325"/>
                  </a:cxn>
                  <a:cxn ang="0">
                    <a:pos x="195" y="322"/>
                  </a:cxn>
                  <a:cxn ang="0">
                    <a:pos x="240" y="306"/>
                  </a:cxn>
                  <a:cxn ang="0">
                    <a:pos x="277" y="278"/>
                  </a:cxn>
                  <a:cxn ang="0">
                    <a:pos x="305" y="240"/>
                  </a:cxn>
                  <a:cxn ang="0">
                    <a:pos x="321" y="196"/>
                  </a:cxn>
                  <a:cxn ang="0">
                    <a:pos x="321" y="163"/>
                  </a:cxn>
                  <a:cxn ang="0">
                    <a:pos x="314" y="116"/>
                  </a:cxn>
                  <a:cxn ang="0">
                    <a:pos x="294" y="74"/>
                  </a:cxn>
                  <a:cxn ang="0">
                    <a:pos x="263" y="40"/>
                  </a:cxn>
                  <a:cxn ang="0">
                    <a:pos x="224" y="16"/>
                  </a:cxn>
                  <a:cxn ang="0">
                    <a:pos x="178" y="4"/>
                  </a:cxn>
                  <a:cxn ang="0">
                    <a:pos x="130" y="7"/>
                  </a:cxn>
                  <a:cxn ang="0">
                    <a:pos x="86" y="23"/>
                  </a:cxn>
                  <a:cxn ang="0">
                    <a:pos x="50" y="50"/>
                  </a:cxn>
                  <a:cxn ang="0">
                    <a:pos x="22" y="87"/>
                  </a:cxn>
                  <a:cxn ang="0">
                    <a:pos x="6" y="131"/>
                  </a:cxn>
                  <a:cxn ang="0">
                    <a:pos x="4" y="179"/>
                  </a:cxn>
                  <a:cxn ang="0">
                    <a:pos x="15" y="225"/>
                  </a:cxn>
                  <a:cxn ang="0">
                    <a:pos x="39" y="264"/>
                  </a:cxn>
                  <a:cxn ang="0">
                    <a:pos x="73" y="295"/>
                  </a:cxn>
                  <a:cxn ang="0">
                    <a:pos x="115" y="315"/>
                  </a:cxn>
                  <a:cxn ang="0">
                    <a:pos x="162" y="322"/>
                  </a:cxn>
                  <a:cxn ang="0">
                    <a:pos x="209" y="315"/>
                  </a:cxn>
                  <a:cxn ang="0">
                    <a:pos x="251" y="295"/>
                  </a:cxn>
                  <a:cxn ang="0">
                    <a:pos x="285" y="264"/>
                  </a:cxn>
                  <a:cxn ang="0">
                    <a:pos x="309" y="225"/>
                  </a:cxn>
                  <a:cxn ang="0">
                    <a:pos x="321" y="179"/>
                  </a:cxn>
                </a:cxnLst>
                <a:rect l="0" t="0" r="r" b="b"/>
                <a:pathLst>
                  <a:path w="325" h="325">
                    <a:moveTo>
                      <a:pt x="325" y="163"/>
                    </a:moveTo>
                    <a:lnTo>
                      <a:pt x="324" y="146"/>
                    </a:lnTo>
                    <a:lnTo>
                      <a:pt x="321" y="130"/>
                    </a:lnTo>
                    <a:lnTo>
                      <a:pt x="317" y="114"/>
                    </a:lnTo>
                    <a:lnTo>
                      <a:pt x="312" y="99"/>
                    </a:lnTo>
                    <a:lnTo>
                      <a:pt x="305" y="85"/>
                    </a:lnTo>
                    <a:lnTo>
                      <a:pt x="297" y="72"/>
                    </a:lnTo>
                    <a:lnTo>
                      <a:pt x="287" y="59"/>
                    </a:lnTo>
                    <a:lnTo>
                      <a:pt x="277" y="48"/>
                    </a:lnTo>
                    <a:lnTo>
                      <a:pt x="266" y="38"/>
                    </a:lnTo>
                    <a:lnTo>
                      <a:pt x="253" y="28"/>
                    </a:lnTo>
                    <a:lnTo>
                      <a:pt x="240" y="20"/>
                    </a:lnTo>
                    <a:lnTo>
                      <a:pt x="225" y="13"/>
                    </a:lnTo>
                    <a:lnTo>
                      <a:pt x="211" y="7"/>
                    </a:lnTo>
                    <a:lnTo>
                      <a:pt x="195" y="3"/>
                    </a:lnTo>
                    <a:lnTo>
                      <a:pt x="179" y="1"/>
                    </a:lnTo>
                    <a:lnTo>
                      <a:pt x="162" y="0"/>
                    </a:lnTo>
                    <a:lnTo>
                      <a:pt x="146" y="1"/>
                    </a:lnTo>
                    <a:lnTo>
                      <a:pt x="129" y="3"/>
                    </a:lnTo>
                    <a:lnTo>
                      <a:pt x="114" y="7"/>
                    </a:lnTo>
                    <a:lnTo>
                      <a:pt x="99" y="13"/>
                    </a:lnTo>
                    <a:lnTo>
                      <a:pt x="85" y="20"/>
                    </a:lnTo>
                    <a:lnTo>
                      <a:pt x="71" y="28"/>
                    </a:lnTo>
                    <a:lnTo>
                      <a:pt x="59" y="38"/>
                    </a:lnTo>
                    <a:lnTo>
                      <a:pt x="47" y="48"/>
                    </a:lnTo>
                    <a:lnTo>
                      <a:pt x="37" y="59"/>
                    </a:lnTo>
                    <a:lnTo>
                      <a:pt x="27" y="72"/>
                    </a:lnTo>
                    <a:lnTo>
                      <a:pt x="19" y="85"/>
                    </a:lnTo>
                    <a:lnTo>
                      <a:pt x="13" y="99"/>
                    </a:lnTo>
                    <a:lnTo>
                      <a:pt x="7" y="114"/>
                    </a:lnTo>
                    <a:lnTo>
                      <a:pt x="3" y="130"/>
                    </a:lnTo>
                    <a:lnTo>
                      <a:pt x="1" y="146"/>
                    </a:lnTo>
                    <a:lnTo>
                      <a:pt x="0" y="163"/>
                    </a:lnTo>
                    <a:lnTo>
                      <a:pt x="1" y="179"/>
                    </a:lnTo>
                    <a:lnTo>
                      <a:pt x="3" y="196"/>
                    </a:lnTo>
                    <a:lnTo>
                      <a:pt x="7" y="211"/>
                    </a:lnTo>
                    <a:lnTo>
                      <a:pt x="13" y="226"/>
                    </a:lnTo>
                    <a:lnTo>
                      <a:pt x="19" y="240"/>
                    </a:lnTo>
                    <a:lnTo>
                      <a:pt x="27" y="254"/>
                    </a:lnTo>
                    <a:lnTo>
                      <a:pt x="37" y="266"/>
                    </a:lnTo>
                    <a:lnTo>
                      <a:pt x="47" y="278"/>
                    </a:lnTo>
                    <a:lnTo>
                      <a:pt x="59" y="288"/>
                    </a:lnTo>
                    <a:lnTo>
                      <a:pt x="71" y="298"/>
                    </a:lnTo>
                    <a:lnTo>
                      <a:pt x="85" y="306"/>
                    </a:lnTo>
                    <a:lnTo>
                      <a:pt x="99" y="313"/>
                    </a:lnTo>
                    <a:lnTo>
                      <a:pt x="114" y="318"/>
                    </a:lnTo>
                    <a:lnTo>
                      <a:pt x="129" y="322"/>
                    </a:lnTo>
                    <a:lnTo>
                      <a:pt x="146" y="325"/>
                    </a:lnTo>
                    <a:lnTo>
                      <a:pt x="162" y="325"/>
                    </a:lnTo>
                    <a:lnTo>
                      <a:pt x="179" y="325"/>
                    </a:lnTo>
                    <a:lnTo>
                      <a:pt x="195" y="322"/>
                    </a:lnTo>
                    <a:lnTo>
                      <a:pt x="211" y="318"/>
                    </a:lnTo>
                    <a:lnTo>
                      <a:pt x="225" y="313"/>
                    </a:lnTo>
                    <a:lnTo>
                      <a:pt x="240" y="306"/>
                    </a:lnTo>
                    <a:lnTo>
                      <a:pt x="253" y="298"/>
                    </a:lnTo>
                    <a:lnTo>
                      <a:pt x="266" y="288"/>
                    </a:lnTo>
                    <a:lnTo>
                      <a:pt x="277" y="278"/>
                    </a:lnTo>
                    <a:lnTo>
                      <a:pt x="287" y="266"/>
                    </a:lnTo>
                    <a:lnTo>
                      <a:pt x="297" y="254"/>
                    </a:lnTo>
                    <a:lnTo>
                      <a:pt x="305" y="240"/>
                    </a:lnTo>
                    <a:lnTo>
                      <a:pt x="312" y="226"/>
                    </a:lnTo>
                    <a:lnTo>
                      <a:pt x="317" y="211"/>
                    </a:lnTo>
                    <a:lnTo>
                      <a:pt x="321" y="196"/>
                    </a:lnTo>
                    <a:lnTo>
                      <a:pt x="324" y="179"/>
                    </a:lnTo>
                    <a:lnTo>
                      <a:pt x="325" y="163"/>
                    </a:lnTo>
                    <a:close/>
                    <a:moveTo>
                      <a:pt x="321" y="163"/>
                    </a:moveTo>
                    <a:lnTo>
                      <a:pt x="321" y="147"/>
                    </a:lnTo>
                    <a:lnTo>
                      <a:pt x="318" y="131"/>
                    </a:lnTo>
                    <a:lnTo>
                      <a:pt x="314" y="116"/>
                    </a:lnTo>
                    <a:lnTo>
                      <a:pt x="309" y="101"/>
                    </a:lnTo>
                    <a:lnTo>
                      <a:pt x="302" y="87"/>
                    </a:lnTo>
                    <a:lnTo>
                      <a:pt x="294" y="74"/>
                    </a:lnTo>
                    <a:lnTo>
                      <a:pt x="285" y="62"/>
                    </a:lnTo>
                    <a:lnTo>
                      <a:pt x="275" y="50"/>
                    </a:lnTo>
                    <a:lnTo>
                      <a:pt x="263" y="40"/>
                    </a:lnTo>
                    <a:lnTo>
                      <a:pt x="251" y="31"/>
                    </a:lnTo>
                    <a:lnTo>
                      <a:pt x="238" y="23"/>
                    </a:lnTo>
                    <a:lnTo>
                      <a:pt x="224" y="16"/>
                    </a:lnTo>
                    <a:lnTo>
                      <a:pt x="209" y="11"/>
                    </a:lnTo>
                    <a:lnTo>
                      <a:pt x="194" y="7"/>
                    </a:lnTo>
                    <a:lnTo>
                      <a:pt x="178" y="4"/>
                    </a:lnTo>
                    <a:lnTo>
                      <a:pt x="162" y="3"/>
                    </a:lnTo>
                    <a:lnTo>
                      <a:pt x="146" y="4"/>
                    </a:lnTo>
                    <a:lnTo>
                      <a:pt x="130" y="7"/>
                    </a:lnTo>
                    <a:lnTo>
                      <a:pt x="115" y="11"/>
                    </a:lnTo>
                    <a:lnTo>
                      <a:pt x="100" y="16"/>
                    </a:lnTo>
                    <a:lnTo>
                      <a:pt x="86" y="23"/>
                    </a:lnTo>
                    <a:lnTo>
                      <a:pt x="73" y="31"/>
                    </a:lnTo>
                    <a:lnTo>
                      <a:pt x="61" y="40"/>
                    </a:lnTo>
                    <a:lnTo>
                      <a:pt x="50" y="50"/>
                    </a:lnTo>
                    <a:lnTo>
                      <a:pt x="39" y="62"/>
                    </a:lnTo>
                    <a:lnTo>
                      <a:pt x="30" y="74"/>
                    </a:lnTo>
                    <a:lnTo>
                      <a:pt x="22" y="87"/>
                    </a:lnTo>
                    <a:lnTo>
                      <a:pt x="15" y="101"/>
                    </a:lnTo>
                    <a:lnTo>
                      <a:pt x="10" y="116"/>
                    </a:lnTo>
                    <a:lnTo>
                      <a:pt x="6" y="131"/>
                    </a:lnTo>
                    <a:lnTo>
                      <a:pt x="4" y="147"/>
                    </a:lnTo>
                    <a:lnTo>
                      <a:pt x="3" y="163"/>
                    </a:lnTo>
                    <a:lnTo>
                      <a:pt x="4" y="179"/>
                    </a:lnTo>
                    <a:lnTo>
                      <a:pt x="6" y="195"/>
                    </a:lnTo>
                    <a:lnTo>
                      <a:pt x="10" y="210"/>
                    </a:lnTo>
                    <a:lnTo>
                      <a:pt x="15" y="225"/>
                    </a:lnTo>
                    <a:lnTo>
                      <a:pt x="22" y="239"/>
                    </a:lnTo>
                    <a:lnTo>
                      <a:pt x="30" y="252"/>
                    </a:lnTo>
                    <a:lnTo>
                      <a:pt x="39" y="264"/>
                    </a:lnTo>
                    <a:lnTo>
                      <a:pt x="50" y="276"/>
                    </a:lnTo>
                    <a:lnTo>
                      <a:pt x="61" y="286"/>
                    </a:lnTo>
                    <a:lnTo>
                      <a:pt x="73" y="295"/>
                    </a:lnTo>
                    <a:lnTo>
                      <a:pt x="86" y="303"/>
                    </a:lnTo>
                    <a:lnTo>
                      <a:pt x="100" y="310"/>
                    </a:lnTo>
                    <a:lnTo>
                      <a:pt x="115" y="315"/>
                    </a:lnTo>
                    <a:lnTo>
                      <a:pt x="130" y="319"/>
                    </a:lnTo>
                    <a:lnTo>
                      <a:pt x="146" y="321"/>
                    </a:lnTo>
                    <a:lnTo>
                      <a:pt x="162" y="322"/>
                    </a:lnTo>
                    <a:lnTo>
                      <a:pt x="178" y="321"/>
                    </a:lnTo>
                    <a:lnTo>
                      <a:pt x="194" y="319"/>
                    </a:lnTo>
                    <a:lnTo>
                      <a:pt x="209" y="315"/>
                    </a:lnTo>
                    <a:lnTo>
                      <a:pt x="224" y="310"/>
                    </a:lnTo>
                    <a:lnTo>
                      <a:pt x="238" y="303"/>
                    </a:lnTo>
                    <a:lnTo>
                      <a:pt x="251" y="295"/>
                    </a:lnTo>
                    <a:lnTo>
                      <a:pt x="263" y="286"/>
                    </a:lnTo>
                    <a:lnTo>
                      <a:pt x="275" y="276"/>
                    </a:lnTo>
                    <a:lnTo>
                      <a:pt x="285" y="264"/>
                    </a:lnTo>
                    <a:lnTo>
                      <a:pt x="294" y="252"/>
                    </a:lnTo>
                    <a:lnTo>
                      <a:pt x="302" y="239"/>
                    </a:lnTo>
                    <a:lnTo>
                      <a:pt x="309" y="225"/>
                    </a:lnTo>
                    <a:lnTo>
                      <a:pt x="314" y="210"/>
                    </a:lnTo>
                    <a:lnTo>
                      <a:pt x="318" y="195"/>
                    </a:lnTo>
                    <a:lnTo>
                      <a:pt x="321" y="179"/>
                    </a:lnTo>
                    <a:lnTo>
                      <a:pt x="321" y="163"/>
                    </a:lnTo>
                    <a:close/>
                  </a:path>
                </a:pathLst>
              </a:custGeom>
              <a:solidFill>
                <a:srgbClr val="FFC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02" name="Freeform 1598"/>
              <p:cNvSpPr>
                <a:spLocks noEditPoints="1"/>
              </p:cNvSpPr>
              <p:nvPr/>
            </p:nvSpPr>
            <p:spPr bwMode="auto">
              <a:xfrm>
                <a:off x="737" y="1170"/>
                <a:ext cx="317" cy="317"/>
              </a:xfrm>
              <a:custGeom>
                <a:avLst/>
                <a:gdLst/>
                <a:ahLst/>
                <a:cxnLst>
                  <a:cxn ang="0">
                    <a:pos x="315" y="128"/>
                  </a:cxn>
                  <a:cxn ang="0">
                    <a:pos x="299" y="84"/>
                  </a:cxn>
                  <a:cxn ang="0">
                    <a:pos x="272" y="47"/>
                  </a:cxn>
                  <a:cxn ang="0">
                    <a:pos x="235" y="20"/>
                  </a:cxn>
                  <a:cxn ang="0">
                    <a:pos x="191" y="4"/>
                  </a:cxn>
                  <a:cxn ang="0">
                    <a:pos x="143" y="1"/>
                  </a:cxn>
                  <a:cxn ang="0">
                    <a:pos x="97" y="13"/>
                  </a:cxn>
                  <a:cxn ang="0">
                    <a:pos x="58" y="37"/>
                  </a:cxn>
                  <a:cxn ang="0">
                    <a:pos x="27" y="71"/>
                  </a:cxn>
                  <a:cxn ang="0">
                    <a:pos x="7" y="113"/>
                  </a:cxn>
                  <a:cxn ang="0">
                    <a:pos x="0" y="160"/>
                  </a:cxn>
                  <a:cxn ang="0">
                    <a:pos x="7" y="207"/>
                  </a:cxn>
                  <a:cxn ang="0">
                    <a:pos x="27" y="249"/>
                  </a:cxn>
                  <a:cxn ang="0">
                    <a:pos x="58" y="283"/>
                  </a:cxn>
                  <a:cxn ang="0">
                    <a:pos x="97" y="307"/>
                  </a:cxn>
                  <a:cxn ang="0">
                    <a:pos x="143" y="318"/>
                  </a:cxn>
                  <a:cxn ang="0">
                    <a:pos x="191" y="316"/>
                  </a:cxn>
                  <a:cxn ang="0">
                    <a:pos x="235" y="300"/>
                  </a:cxn>
                  <a:cxn ang="0">
                    <a:pos x="272" y="273"/>
                  </a:cxn>
                  <a:cxn ang="0">
                    <a:pos x="299" y="236"/>
                  </a:cxn>
                  <a:cxn ang="0">
                    <a:pos x="315" y="192"/>
                  </a:cxn>
                  <a:cxn ang="0">
                    <a:pos x="315" y="160"/>
                  </a:cxn>
                  <a:cxn ang="0">
                    <a:pos x="308" y="114"/>
                  </a:cxn>
                  <a:cxn ang="0">
                    <a:pos x="288" y="72"/>
                  </a:cxn>
                  <a:cxn ang="0">
                    <a:pos x="258" y="39"/>
                  </a:cxn>
                  <a:cxn ang="0">
                    <a:pos x="220" y="16"/>
                  </a:cxn>
                  <a:cxn ang="0">
                    <a:pos x="175" y="4"/>
                  </a:cxn>
                  <a:cxn ang="0">
                    <a:pos x="128" y="7"/>
                  </a:cxn>
                  <a:cxn ang="0">
                    <a:pos x="85" y="23"/>
                  </a:cxn>
                  <a:cxn ang="0">
                    <a:pos x="49" y="49"/>
                  </a:cxn>
                  <a:cxn ang="0">
                    <a:pos x="22" y="85"/>
                  </a:cxn>
                  <a:cxn ang="0">
                    <a:pos x="6" y="128"/>
                  </a:cxn>
                  <a:cxn ang="0">
                    <a:pos x="4" y="175"/>
                  </a:cxn>
                  <a:cxn ang="0">
                    <a:pos x="16" y="220"/>
                  </a:cxn>
                  <a:cxn ang="0">
                    <a:pos x="39" y="259"/>
                  </a:cxn>
                  <a:cxn ang="0">
                    <a:pos x="72" y="289"/>
                  </a:cxn>
                  <a:cxn ang="0">
                    <a:pos x="113" y="309"/>
                  </a:cxn>
                  <a:cxn ang="0">
                    <a:pos x="159" y="316"/>
                  </a:cxn>
                  <a:cxn ang="0">
                    <a:pos x="205" y="309"/>
                  </a:cxn>
                  <a:cxn ang="0">
                    <a:pos x="246" y="289"/>
                  </a:cxn>
                  <a:cxn ang="0">
                    <a:pos x="280" y="259"/>
                  </a:cxn>
                  <a:cxn ang="0">
                    <a:pos x="303" y="220"/>
                  </a:cxn>
                  <a:cxn ang="0">
                    <a:pos x="314" y="175"/>
                  </a:cxn>
                </a:cxnLst>
                <a:rect l="0" t="0" r="r" b="b"/>
                <a:pathLst>
                  <a:path w="318" h="319">
                    <a:moveTo>
                      <a:pt x="318" y="160"/>
                    </a:moveTo>
                    <a:lnTo>
                      <a:pt x="318" y="144"/>
                    </a:lnTo>
                    <a:lnTo>
                      <a:pt x="315" y="128"/>
                    </a:lnTo>
                    <a:lnTo>
                      <a:pt x="311" y="113"/>
                    </a:lnTo>
                    <a:lnTo>
                      <a:pt x="306" y="98"/>
                    </a:lnTo>
                    <a:lnTo>
                      <a:pt x="299" y="84"/>
                    </a:lnTo>
                    <a:lnTo>
                      <a:pt x="291" y="71"/>
                    </a:lnTo>
                    <a:lnTo>
                      <a:pt x="282" y="59"/>
                    </a:lnTo>
                    <a:lnTo>
                      <a:pt x="272" y="47"/>
                    </a:lnTo>
                    <a:lnTo>
                      <a:pt x="260" y="37"/>
                    </a:lnTo>
                    <a:lnTo>
                      <a:pt x="248" y="28"/>
                    </a:lnTo>
                    <a:lnTo>
                      <a:pt x="235" y="20"/>
                    </a:lnTo>
                    <a:lnTo>
                      <a:pt x="221" y="13"/>
                    </a:lnTo>
                    <a:lnTo>
                      <a:pt x="206" y="8"/>
                    </a:lnTo>
                    <a:lnTo>
                      <a:pt x="191" y="4"/>
                    </a:lnTo>
                    <a:lnTo>
                      <a:pt x="175" y="1"/>
                    </a:lnTo>
                    <a:lnTo>
                      <a:pt x="159" y="0"/>
                    </a:lnTo>
                    <a:lnTo>
                      <a:pt x="143" y="1"/>
                    </a:lnTo>
                    <a:lnTo>
                      <a:pt x="127" y="4"/>
                    </a:lnTo>
                    <a:lnTo>
                      <a:pt x="112" y="8"/>
                    </a:lnTo>
                    <a:lnTo>
                      <a:pt x="97" y="13"/>
                    </a:lnTo>
                    <a:lnTo>
                      <a:pt x="83" y="20"/>
                    </a:lnTo>
                    <a:lnTo>
                      <a:pt x="70" y="28"/>
                    </a:lnTo>
                    <a:lnTo>
                      <a:pt x="58" y="37"/>
                    </a:lnTo>
                    <a:lnTo>
                      <a:pt x="47" y="47"/>
                    </a:lnTo>
                    <a:lnTo>
                      <a:pt x="36" y="59"/>
                    </a:lnTo>
                    <a:lnTo>
                      <a:pt x="27" y="71"/>
                    </a:lnTo>
                    <a:lnTo>
                      <a:pt x="19" y="84"/>
                    </a:lnTo>
                    <a:lnTo>
                      <a:pt x="12" y="98"/>
                    </a:lnTo>
                    <a:lnTo>
                      <a:pt x="7" y="113"/>
                    </a:lnTo>
                    <a:lnTo>
                      <a:pt x="3" y="128"/>
                    </a:lnTo>
                    <a:lnTo>
                      <a:pt x="1" y="144"/>
                    </a:lnTo>
                    <a:lnTo>
                      <a:pt x="0" y="160"/>
                    </a:lnTo>
                    <a:lnTo>
                      <a:pt x="1" y="176"/>
                    </a:lnTo>
                    <a:lnTo>
                      <a:pt x="3" y="192"/>
                    </a:lnTo>
                    <a:lnTo>
                      <a:pt x="7" y="207"/>
                    </a:lnTo>
                    <a:lnTo>
                      <a:pt x="12" y="222"/>
                    </a:lnTo>
                    <a:lnTo>
                      <a:pt x="19" y="236"/>
                    </a:lnTo>
                    <a:lnTo>
                      <a:pt x="27" y="249"/>
                    </a:lnTo>
                    <a:lnTo>
                      <a:pt x="36" y="261"/>
                    </a:lnTo>
                    <a:lnTo>
                      <a:pt x="47" y="273"/>
                    </a:lnTo>
                    <a:lnTo>
                      <a:pt x="58" y="283"/>
                    </a:lnTo>
                    <a:lnTo>
                      <a:pt x="70" y="292"/>
                    </a:lnTo>
                    <a:lnTo>
                      <a:pt x="83" y="300"/>
                    </a:lnTo>
                    <a:lnTo>
                      <a:pt x="97" y="307"/>
                    </a:lnTo>
                    <a:lnTo>
                      <a:pt x="112" y="312"/>
                    </a:lnTo>
                    <a:lnTo>
                      <a:pt x="127" y="316"/>
                    </a:lnTo>
                    <a:lnTo>
                      <a:pt x="143" y="318"/>
                    </a:lnTo>
                    <a:lnTo>
                      <a:pt x="159" y="319"/>
                    </a:lnTo>
                    <a:lnTo>
                      <a:pt x="175" y="318"/>
                    </a:lnTo>
                    <a:lnTo>
                      <a:pt x="191" y="316"/>
                    </a:lnTo>
                    <a:lnTo>
                      <a:pt x="206" y="312"/>
                    </a:lnTo>
                    <a:lnTo>
                      <a:pt x="221" y="307"/>
                    </a:lnTo>
                    <a:lnTo>
                      <a:pt x="235" y="300"/>
                    </a:lnTo>
                    <a:lnTo>
                      <a:pt x="248" y="292"/>
                    </a:lnTo>
                    <a:lnTo>
                      <a:pt x="260" y="283"/>
                    </a:lnTo>
                    <a:lnTo>
                      <a:pt x="272" y="273"/>
                    </a:lnTo>
                    <a:lnTo>
                      <a:pt x="282" y="261"/>
                    </a:lnTo>
                    <a:lnTo>
                      <a:pt x="291" y="249"/>
                    </a:lnTo>
                    <a:lnTo>
                      <a:pt x="299" y="236"/>
                    </a:lnTo>
                    <a:lnTo>
                      <a:pt x="306" y="222"/>
                    </a:lnTo>
                    <a:lnTo>
                      <a:pt x="311" y="207"/>
                    </a:lnTo>
                    <a:lnTo>
                      <a:pt x="315" y="192"/>
                    </a:lnTo>
                    <a:lnTo>
                      <a:pt x="318" y="176"/>
                    </a:lnTo>
                    <a:lnTo>
                      <a:pt x="318" y="160"/>
                    </a:lnTo>
                    <a:close/>
                    <a:moveTo>
                      <a:pt x="315" y="160"/>
                    </a:moveTo>
                    <a:lnTo>
                      <a:pt x="314" y="144"/>
                    </a:lnTo>
                    <a:lnTo>
                      <a:pt x="312" y="128"/>
                    </a:lnTo>
                    <a:lnTo>
                      <a:pt x="308" y="114"/>
                    </a:lnTo>
                    <a:lnTo>
                      <a:pt x="303" y="99"/>
                    </a:lnTo>
                    <a:lnTo>
                      <a:pt x="296" y="85"/>
                    </a:lnTo>
                    <a:lnTo>
                      <a:pt x="288" y="72"/>
                    </a:lnTo>
                    <a:lnTo>
                      <a:pt x="280" y="60"/>
                    </a:lnTo>
                    <a:lnTo>
                      <a:pt x="270" y="49"/>
                    </a:lnTo>
                    <a:lnTo>
                      <a:pt x="258" y="39"/>
                    </a:lnTo>
                    <a:lnTo>
                      <a:pt x="246" y="30"/>
                    </a:lnTo>
                    <a:lnTo>
                      <a:pt x="233" y="23"/>
                    </a:lnTo>
                    <a:lnTo>
                      <a:pt x="220" y="16"/>
                    </a:lnTo>
                    <a:lnTo>
                      <a:pt x="205" y="10"/>
                    </a:lnTo>
                    <a:lnTo>
                      <a:pt x="191" y="7"/>
                    </a:lnTo>
                    <a:lnTo>
                      <a:pt x="175" y="4"/>
                    </a:lnTo>
                    <a:lnTo>
                      <a:pt x="159" y="4"/>
                    </a:lnTo>
                    <a:lnTo>
                      <a:pt x="143" y="4"/>
                    </a:lnTo>
                    <a:lnTo>
                      <a:pt x="128" y="7"/>
                    </a:lnTo>
                    <a:lnTo>
                      <a:pt x="113" y="10"/>
                    </a:lnTo>
                    <a:lnTo>
                      <a:pt x="99" y="16"/>
                    </a:lnTo>
                    <a:lnTo>
                      <a:pt x="85" y="23"/>
                    </a:lnTo>
                    <a:lnTo>
                      <a:pt x="72" y="30"/>
                    </a:lnTo>
                    <a:lnTo>
                      <a:pt x="60" y="39"/>
                    </a:lnTo>
                    <a:lnTo>
                      <a:pt x="49" y="49"/>
                    </a:lnTo>
                    <a:lnTo>
                      <a:pt x="39" y="60"/>
                    </a:lnTo>
                    <a:lnTo>
                      <a:pt x="30" y="72"/>
                    </a:lnTo>
                    <a:lnTo>
                      <a:pt x="22" y="85"/>
                    </a:lnTo>
                    <a:lnTo>
                      <a:pt x="16" y="99"/>
                    </a:lnTo>
                    <a:lnTo>
                      <a:pt x="10" y="114"/>
                    </a:lnTo>
                    <a:lnTo>
                      <a:pt x="6" y="128"/>
                    </a:lnTo>
                    <a:lnTo>
                      <a:pt x="4" y="144"/>
                    </a:lnTo>
                    <a:lnTo>
                      <a:pt x="3" y="160"/>
                    </a:lnTo>
                    <a:lnTo>
                      <a:pt x="4" y="175"/>
                    </a:lnTo>
                    <a:lnTo>
                      <a:pt x="6" y="191"/>
                    </a:lnTo>
                    <a:lnTo>
                      <a:pt x="10" y="206"/>
                    </a:lnTo>
                    <a:lnTo>
                      <a:pt x="16" y="220"/>
                    </a:lnTo>
                    <a:lnTo>
                      <a:pt x="22" y="234"/>
                    </a:lnTo>
                    <a:lnTo>
                      <a:pt x="30" y="247"/>
                    </a:lnTo>
                    <a:lnTo>
                      <a:pt x="39" y="259"/>
                    </a:lnTo>
                    <a:lnTo>
                      <a:pt x="49" y="270"/>
                    </a:lnTo>
                    <a:lnTo>
                      <a:pt x="60" y="280"/>
                    </a:lnTo>
                    <a:lnTo>
                      <a:pt x="72" y="289"/>
                    </a:lnTo>
                    <a:lnTo>
                      <a:pt x="85" y="297"/>
                    </a:lnTo>
                    <a:lnTo>
                      <a:pt x="99" y="304"/>
                    </a:lnTo>
                    <a:lnTo>
                      <a:pt x="113" y="309"/>
                    </a:lnTo>
                    <a:lnTo>
                      <a:pt x="128" y="313"/>
                    </a:lnTo>
                    <a:lnTo>
                      <a:pt x="143" y="315"/>
                    </a:lnTo>
                    <a:lnTo>
                      <a:pt x="159" y="316"/>
                    </a:lnTo>
                    <a:lnTo>
                      <a:pt x="175" y="315"/>
                    </a:lnTo>
                    <a:lnTo>
                      <a:pt x="191" y="313"/>
                    </a:lnTo>
                    <a:lnTo>
                      <a:pt x="205" y="309"/>
                    </a:lnTo>
                    <a:lnTo>
                      <a:pt x="220" y="304"/>
                    </a:lnTo>
                    <a:lnTo>
                      <a:pt x="233" y="297"/>
                    </a:lnTo>
                    <a:lnTo>
                      <a:pt x="246" y="289"/>
                    </a:lnTo>
                    <a:lnTo>
                      <a:pt x="258" y="280"/>
                    </a:lnTo>
                    <a:lnTo>
                      <a:pt x="270" y="270"/>
                    </a:lnTo>
                    <a:lnTo>
                      <a:pt x="280" y="259"/>
                    </a:lnTo>
                    <a:lnTo>
                      <a:pt x="288" y="247"/>
                    </a:lnTo>
                    <a:lnTo>
                      <a:pt x="296" y="234"/>
                    </a:lnTo>
                    <a:lnTo>
                      <a:pt x="303" y="220"/>
                    </a:lnTo>
                    <a:lnTo>
                      <a:pt x="308" y="206"/>
                    </a:lnTo>
                    <a:lnTo>
                      <a:pt x="312" y="191"/>
                    </a:lnTo>
                    <a:lnTo>
                      <a:pt x="314" y="175"/>
                    </a:lnTo>
                    <a:lnTo>
                      <a:pt x="315" y="160"/>
                    </a:lnTo>
                    <a:close/>
                  </a:path>
                </a:pathLst>
              </a:custGeom>
              <a:solidFill>
                <a:srgbClr val="FFC1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03" name="Freeform 1599"/>
              <p:cNvSpPr>
                <a:spLocks noEditPoints="1"/>
              </p:cNvSpPr>
              <p:nvPr/>
            </p:nvSpPr>
            <p:spPr bwMode="auto">
              <a:xfrm>
                <a:off x="739" y="1174"/>
                <a:ext cx="312" cy="311"/>
              </a:xfrm>
              <a:custGeom>
                <a:avLst/>
                <a:gdLst/>
                <a:ahLst/>
                <a:cxnLst>
                  <a:cxn ang="0">
                    <a:pos x="309" y="124"/>
                  </a:cxn>
                  <a:cxn ang="0">
                    <a:pos x="293" y="81"/>
                  </a:cxn>
                  <a:cxn ang="0">
                    <a:pos x="267" y="45"/>
                  </a:cxn>
                  <a:cxn ang="0">
                    <a:pos x="230" y="19"/>
                  </a:cxn>
                  <a:cxn ang="0">
                    <a:pos x="188" y="3"/>
                  </a:cxn>
                  <a:cxn ang="0">
                    <a:pos x="140" y="0"/>
                  </a:cxn>
                  <a:cxn ang="0">
                    <a:pos x="96" y="12"/>
                  </a:cxn>
                  <a:cxn ang="0">
                    <a:pos x="57" y="35"/>
                  </a:cxn>
                  <a:cxn ang="0">
                    <a:pos x="27" y="68"/>
                  </a:cxn>
                  <a:cxn ang="0">
                    <a:pos x="7" y="110"/>
                  </a:cxn>
                  <a:cxn ang="0">
                    <a:pos x="0" y="156"/>
                  </a:cxn>
                  <a:cxn ang="0">
                    <a:pos x="7" y="202"/>
                  </a:cxn>
                  <a:cxn ang="0">
                    <a:pos x="27" y="243"/>
                  </a:cxn>
                  <a:cxn ang="0">
                    <a:pos x="57" y="276"/>
                  </a:cxn>
                  <a:cxn ang="0">
                    <a:pos x="96" y="300"/>
                  </a:cxn>
                  <a:cxn ang="0">
                    <a:pos x="140" y="311"/>
                  </a:cxn>
                  <a:cxn ang="0">
                    <a:pos x="188" y="309"/>
                  </a:cxn>
                  <a:cxn ang="0">
                    <a:pos x="230" y="293"/>
                  </a:cxn>
                  <a:cxn ang="0">
                    <a:pos x="267" y="266"/>
                  </a:cxn>
                  <a:cxn ang="0">
                    <a:pos x="293" y="230"/>
                  </a:cxn>
                  <a:cxn ang="0">
                    <a:pos x="309" y="187"/>
                  </a:cxn>
                  <a:cxn ang="0">
                    <a:pos x="309" y="156"/>
                  </a:cxn>
                  <a:cxn ang="0">
                    <a:pos x="302" y="110"/>
                  </a:cxn>
                  <a:cxn ang="0">
                    <a:pos x="283" y="71"/>
                  </a:cxn>
                  <a:cxn ang="0">
                    <a:pos x="253" y="38"/>
                  </a:cxn>
                  <a:cxn ang="0">
                    <a:pos x="215" y="15"/>
                  </a:cxn>
                  <a:cxn ang="0">
                    <a:pos x="172" y="4"/>
                  </a:cxn>
                  <a:cxn ang="0">
                    <a:pos x="126" y="6"/>
                  </a:cxn>
                  <a:cxn ang="0">
                    <a:pos x="84" y="22"/>
                  </a:cxn>
                  <a:cxn ang="0">
                    <a:pos x="49" y="48"/>
                  </a:cxn>
                  <a:cxn ang="0">
                    <a:pos x="22" y="83"/>
                  </a:cxn>
                  <a:cxn ang="0">
                    <a:pos x="7" y="125"/>
                  </a:cxn>
                  <a:cxn ang="0">
                    <a:pos x="5" y="171"/>
                  </a:cxn>
                  <a:cxn ang="0">
                    <a:pos x="16" y="215"/>
                  </a:cxn>
                  <a:cxn ang="0">
                    <a:pos x="38" y="253"/>
                  </a:cxn>
                  <a:cxn ang="0">
                    <a:pos x="71" y="282"/>
                  </a:cxn>
                  <a:cxn ang="0">
                    <a:pos x="111" y="301"/>
                  </a:cxn>
                  <a:cxn ang="0">
                    <a:pos x="156" y="308"/>
                  </a:cxn>
                  <a:cxn ang="0">
                    <a:pos x="201" y="301"/>
                  </a:cxn>
                  <a:cxn ang="0">
                    <a:pos x="241" y="282"/>
                  </a:cxn>
                  <a:cxn ang="0">
                    <a:pos x="274" y="253"/>
                  </a:cxn>
                  <a:cxn ang="0">
                    <a:pos x="297" y="215"/>
                  </a:cxn>
                  <a:cxn ang="0">
                    <a:pos x="308" y="171"/>
                  </a:cxn>
                </a:cxnLst>
                <a:rect l="0" t="0" r="r" b="b"/>
                <a:pathLst>
                  <a:path w="312" h="312">
                    <a:moveTo>
                      <a:pt x="312" y="156"/>
                    </a:moveTo>
                    <a:lnTo>
                      <a:pt x="311" y="140"/>
                    </a:lnTo>
                    <a:lnTo>
                      <a:pt x="309" y="124"/>
                    </a:lnTo>
                    <a:lnTo>
                      <a:pt x="305" y="110"/>
                    </a:lnTo>
                    <a:lnTo>
                      <a:pt x="300" y="95"/>
                    </a:lnTo>
                    <a:lnTo>
                      <a:pt x="293" y="81"/>
                    </a:lnTo>
                    <a:lnTo>
                      <a:pt x="285" y="68"/>
                    </a:lnTo>
                    <a:lnTo>
                      <a:pt x="277" y="56"/>
                    </a:lnTo>
                    <a:lnTo>
                      <a:pt x="267" y="45"/>
                    </a:lnTo>
                    <a:lnTo>
                      <a:pt x="255" y="35"/>
                    </a:lnTo>
                    <a:lnTo>
                      <a:pt x="243" y="26"/>
                    </a:lnTo>
                    <a:lnTo>
                      <a:pt x="230" y="19"/>
                    </a:lnTo>
                    <a:lnTo>
                      <a:pt x="217" y="12"/>
                    </a:lnTo>
                    <a:lnTo>
                      <a:pt x="202" y="6"/>
                    </a:lnTo>
                    <a:lnTo>
                      <a:pt x="188" y="3"/>
                    </a:lnTo>
                    <a:lnTo>
                      <a:pt x="172" y="0"/>
                    </a:lnTo>
                    <a:lnTo>
                      <a:pt x="156" y="0"/>
                    </a:lnTo>
                    <a:lnTo>
                      <a:pt x="140" y="0"/>
                    </a:lnTo>
                    <a:lnTo>
                      <a:pt x="125" y="3"/>
                    </a:lnTo>
                    <a:lnTo>
                      <a:pt x="110" y="6"/>
                    </a:lnTo>
                    <a:lnTo>
                      <a:pt x="96" y="12"/>
                    </a:lnTo>
                    <a:lnTo>
                      <a:pt x="82" y="19"/>
                    </a:lnTo>
                    <a:lnTo>
                      <a:pt x="69" y="26"/>
                    </a:lnTo>
                    <a:lnTo>
                      <a:pt x="57" y="35"/>
                    </a:lnTo>
                    <a:lnTo>
                      <a:pt x="46" y="45"/>
                    </a:lnTo>
                    <a:lnTo>
                      <a:pt x="36" y="56"/>
                    </a:lnTo>
                    <a:lnTo>
                      <a:pt x="27" y="68"/>
                    </a:lnTo>
                    <a:lnTo>
                      <a:pt x="19" y="81"/>
                    </a:lnTo>
                    <a:lnTo>
                      <a:pt x="13" y="95"/>
                    </a:lnTo>
                    <a:lnTo>
                      <a:pt x="7" y="110"/>
                    </a:lnTo>
                    <a:lnTo>
                      <a:pt x="3" y="124"/>
                    </a:lnTo>
                    <a:lnTo>
                      <a:pt x="1" y="140"/>
                    </a:lnTo>
                    <a:lnTo>
                      <a:pt x="0" y="156"/>
                    </a:lnTo>
                    <a:lnTo>
                      <a:pt x="1" y="171"/>
                    </a:lnTo>
                    <a:lnTo>
                      <a:pt x="3" y="187"/>
                    </a:lnTo>
                    <a:lnTo>
                      <a:pt x="7" y="202"/>
                    </a:lnTo>
                    <a:lnTo>
                      <a:pt x="13" y="216"/>
                    </a:lnTo>
                    <a:lnTo>
                      <a:pt x="19" y="230"/>
                    </a:lnTo>
                    <a:lnTo>
                      <a:pt x="27" y="243"/>
                    </a:lnTo>
                    <a:lnTo>
                      <a:pt x="36" y="255"/>
                    </a:lnTo>
                    <a:lnTo>
                      <a:pt x="46" y="266"/>
                    </a:lnTo>
                    <a:lnTo>
                      <a:pt x="57" y="276"/>
                    </a:lnTo>
                    <a:lnTo>
                      <a:pt x="69" y="285"/>
                    </a:lnTo>
                    <a:lnTo>
                      <a:pt x="82" y="293"/>
                    </a:lnTo>
                    <a:lnTo>
                      <a:pt x="96" y="300"/>
                    </a:lnTo>
                    <a:lnTo>
                      <a:pt x="110" y="305"/>
                    </a:lnTo>
                    <a:lnTo>
                      <a:pt x="125" y="309"/>
                    </a:lnTo>
                    <a:lnTo>
                      <a:pt x="140" y="311"/>
                    </a:lnTo>
                    <a:lnTo>
                      <a:pt x="156" y="312"/>
                    </a:lnTo>
                    <a:lnTo>
                      <a:pt x="172" y="311"/>
                    </a:lnTo>
                    <a:lnTo>
                      <a:pt x="188" y="309"/>
                    </a:lnTo>
                    <a:lnTo>
                      <a:pt x="202" y="305"/>
                    </a:lnTo>
                    <a:lnTo>
                      <a:pt x="217" y="300"/>
                    </a:lnTo>
                    <a:lnTo>
                      <a:pt x="230" y="293"/>
                    </a:lnTo>
                    <a:lnTo>
                      <a:pt x="243" y="285"/>
                    </a:lnTo>
                    <a:lnTo>
                      <a:pt x="255" y="276"/>
                    </a:lnTo>
                    <a:lnTo>
                      <a:pt x="267" y="266"/>
                    </a:lnTo>
                    <a:lnTo>
                      <a:pt x="277" y="255"/>
                    </a:lnTo>
                    <a:lnTo>
                      <a:pt x="285" y="243"/>
                    </a:lnTo>
                    <a:lnTo>
                      <a:pt x="293" y="230"/>
                    </a:lnTo>
                    <a:lnTo>
                      <a:pt x="300" y="216"/>
                    </a:lnTo>
                    <a:lnTo>
                      <a:pt x="305" y="202"/>
                    </a:lnTo>
                    <a:lnTo>
                      <a:pt x="309" y="187"/>
                    </a:lnTo>
                    <a:lnTo>
                      <a:pt x="311" y="171"/>
                    </a:lnTo>
                    <a:lnTo>
                      <a:pt x="312" y="156"/>
                    </a:lnTo>
                    <a:close/>
                    <a:moveTo>
                      <a:pt x="309" y="156"/>
                    </a:moveTo>
                    <a:lnTo>
                      <a:pt x="308" y="140"/>
                    </a:lnTo>
                    <a:lnTo>
                      <a:pt x="305" y="125"/>
                    </a:lnTo>
                    <a:lnTo>
                      <a:pt x="302" y="110"/>
                    </a:lnTo>
                    <a:lnTo>
                      <a:pt x="297" y="97"/>
                    </a:lnTo>
                    <a:lnTo>
                      <a:pt x="290" y="83"/>
                    </a:lnTo>
                    <a:lnTo>
                      <a:pt x="283" y="71"/>
                    </a:lnTo>
                    <a:lnTo>
                      <a:pt x="274" y="59"/>
                    </a:lnTo>
                    <a:lnTo>
                      <a:pt x="264" y="48"/>
                    </a:lnTo>
                    <a:lnTo>
                      <a:pt x="253" y="38"/>
                    </a:lnTo>
                    <a:lnTo>
                      <a:pt x="241" y="29"/>
                    </a:lnTo>
                    <a:lnTo>
                      <a:pt x="229" y="22"/>
                    </a:lnTo>
                    <a:lnTo>
                      <a:pt x="215" y="15"/>
                    </a:lnTo>
                    <a:lnTo>
                      <a:pt x="201" y="10"/>
                    </a:lnTo>
                    <a:lnTo>
                      <a:pt x="187" y="6"/>
                    </a:lnTo>
                    <a:lnTo>
                      <a:pt x="172" y="4"/>
                    </a:lnTo>
                    <a:lnTo>
                      <a:pt x="156" y="3"/>
                    </a:lnTo>
                    <a:lnTo>
                      <a:pt x="140" y="4"/>
                    </a:lnTo>
                    <a:lnTo>
                      <a:pt x="126" y="6"/>
                    </a:lnTo>
                    <a:lnTo>
                      <a:pt x="111" y="10"/>
                    </a:lnTo>
                    <a:lnTo>
                      <a:pt x="97" y="15"/>
                    </a:lnTo>
                    <a:lnTo>
                      <a:pt x="84" y="22"/>
                    </a:lnTo>
                    <a:lnTo>
                      <a:pt x="71" y="29"/>
                    </a:lnTo>
                    <a:lnTo>
                      <a:pt x="59" y="38"/>
                    </a:lnTo>
                    <a:lnTo>
                      <a:pt x="49" y="48"/>
                    </a:lnTo>
                    <a:lnTo>
                      <a:pt x="38" y="59"/>
                    </a:lnTo>
                    <a:lnTo>
                      <a:pt x="30" y="71"/>
                    </a:lnTo>
                    <a:lnTo>
                      <a:pt x="22" y="83"/>
                    </a:lnTo>
                    <a:lnTo>
                      <a:pt x="16" y="97"/>
                    </a:lnTo>
                    <a:lnTo>
                      <a:pt x="11" y="110"/>
                    </a:lnTo>
                    <a:lnTo>
                      <a:pt x="7" y="125"/>
                    </a:lnTo>
                    <a:lnTo>
                      <a:pt x="5" y="140"/>
                    </a:lnTo>
                    <a:lnTo>
                      <a:pt x="4" y="156"/>
                    </a:lnTo>
                    <a:lnTo>
                      <a:pt x="5" y="171"/>
                    </a:lnTo>
                    <a:lnTo>
                      <a:pt x="7" y="186"/>
                    </a:lnTo>
                    <a:lnTo>
                      <a:pt x="11" y="201"/>
                    </a:lnTo>
                    <a:lnTo>
                      <a:pt x="16" y="215"/>
                    </a:lnTo>
                    <a:lnTo>
                      <a:pt x="22" y="228"/>
                    </a:lnTo>
                    <a:lnTo>
                      <a:pt x="30" y="241"/>
                    </a:lnTo>
                    <a:lnTo>
                      <a:pt x="38" y="253"/>
                    </a:lnTo>
                    <a:lnTo>
                      <a:pt x="49" y="263"/>
                    </a:lnTo>
                    <a:lnTo>
                      <a:pt x="59" y="274"/>
                    </a:lnTo>
                    <a:lnTo>
                      <a:pt x="71" y="282"/>
                    </a:lnTo>
                    <a:lnTo>
                      <a:pt x="84" y="290"/>
                    </a:lnTo>
                    <a:lnTo>
                      <a:pt x="97" y="296"/>
                    </a:lnTo>
                    <a:lnTo>
                      <a:pt x="111" y="301"/>
                    </a:lnTo>
                    <a:lnTo>
                      <a:pt x="126" y="305"/>
                    </a:lnTo>
                    <a:lnTo>
                      <a:pt x="140" y="307"/>
                    </a:lnTo>
                    <a:lnTo>
                      <a:pt x="156" y="308"/>
                    </a:lnTo>
                    <a:lnTo>
                      <a:pt x="172" y="307"/>
                    </a:lnTo>
                    <a:lnTo>
                      <a:pt x="187" y="305"/>
                    </a:lnTo>
                    <a:lnTo>
                      <a:pt x="201" y="301"/>
                    </a:lnTo>
                    <a:lnTo>
                      <a:pt x="215" y="296"/>
                    </a:lnTo>
                    <a:lnTo>
                      <a:pt x="229" y="290"/>
                    </a:lnTo>
                    <a:lnTo>
                      <a:pt x="241" y="282"/>
                    </a:lnTo>
                    <a:lnTo>
                      <a:pt x="253" y="274"/>
                    </a:lnTo>
                    <a:lnTo>
                      <a:pt x="264" y="263"/>
                    </a:lnTo>
                    <a:lnTo>
                      <a:pt x="274" y="253"/>
                    </a:lnTo>
                    <a:lnTo>
                      <a:pt x="283" y="241"/>
                    </a:lnTo>
                    <a:lnTo>
                      <a:pt x="290" y="228"/>
                    </a:lnTo>
                    <a:lnTo>
                      <a:pt x="297" y="215"/>
                    </a:lnTo>
                    <a:lnTo>
                      <a:pt x="302" y="201"/>
                    </a:lnTo>
                    <a:lnTo>
                      <a:pt x="305" y="186"/>
                    </a:lnTo>
                    <a:lnTo>
                      <a:pt x="308" y="171"/>
                    </a:lnTo>
                    <a:lnTo>
                      <a:pt x="309" y="156"/>
                    </a:lnTo>
                    <a:close/>
                  </a:path>
                </a:pathLst>
              </a:custGeom>
              <a:solidFill>
                <a:srgbClr val="FFC2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04" name="Freeform 1600"/>
              <p:cNvSpPr>
                <a:spLocks noEditPoints="1"/>
              </p:cNvSpPr>
              <p:nvPr/>
            </p:nvSpPr>
            <p:spPr bwMode="auto">
              <a:xfrm>
                <a:off x="744" y="1176"/>
                <a:ext cx="304" cy="305"/>
              </a:xfrm>
              <a:custGeom>
                <a:avLst/>
                <a:gdLst/>
                <a:ahLst/>
                <a:cxnLst>
                  <a:cxn ang="0">
                    <a:pos x="301" y="122"/>
                  </a:cxn>
                  <a:cxn ang="0">
                    <a:pos x="286" y="80"/>
                  </a:cxn>
                  <a:cxn ang="0">
                    <a:pos x="260" y="45"/>
                  </a:cxn>
                  <a:cxn ang="0">
                    <a:pos x="225" y="19"/>
                  </a:cxn>
                  <a:cxn ang="0">
                    <a:pos x="183" y="3"/>
                  </a:cxn>
                  <a:cxn ang="0">
                    <a:pos x="136" y="1"/>
                  </a:cxn>
                  <a:cxn ang="0">
                    <a:pos x="93" y="12"/>
                  </a:cxn>
                  <a:cxn ang="0">
                    <a:pos x="55" y="35"/>
                  </a:cxn>
                  <a:cxn ang="0">
                    <a:pos x="26" y="68"/>
                  </a:cxn>
                  <a:cxn ang="0">
                    <a:pos x="7" y="107"/>
                  </a:cxn>
                  <a:cxn ang="0">
                    <a:pos x="0" y="153"/>
                  </a:cxn>
                  <a:cxn ang="0">
                    <a:pos x="7" y="198"/>
                  </a:cxn>
                  <a:cxn ang="0">
                    <a:pos x="26" y="238"/>
                  </a:cxn>
                  <a:cxn ang="0">
                    <a:pos x="55" y="271"/>
                  </a:cxn>
                  <a:cxn ang="0">
                    <a:pos x="93" y="293"/>
                  </a:cxn>
                  <a:cxn ang="0">
                    <a:pos x="136" y="304"/>
                  </a:cxn>
                  <a:cxn ang="0">
                    <a:pos x="183" y="302"/>
                  </a:cxn>
                  <a:cxn ang="0">
                    <a:pos x="225" y="287"/>
                  </a:cxn>
                  <a:cxn ang="0">
                    <a:pos x="260" y="260"/>
                  </a:cxn>
                  <a:cxn ang="0">
                    <a:pos x="286" y="225"/>
                  </a:cxn>
                  <a:cxn ang="0">
                    <a:pos x="301" y="183"/>
                  </a:cxn>
                  <a:cxn ang="0">
                    <a:pos x="301" y="153"/>
                  </a:cxn>
                  <a:cxn ang="0">
                    <a:pos x="294" y="108"/>
                  </a:cxn>
                  <a:cxn ang="0">
                    <a:pos x="276" y="70"/>
                  </a:cxn>
                  <a:cxn ang="0">
                    <a:pos x="247" y="38"/>
                  </a:cxn>
                  <a:cxn ang="0">
                    <a:pos x="210" y="15"/>
                  </a:cxn>
                  <a:cxn ang="0">
                    <a:pos x="167" y="4"/>
                  </a:cxn>
                  <a:cxn ang="0">
                    <a:pos x="122" y="7"/>
                  </a:cxn>
                  <a:cxn ang="0">
                    <a:pos x="81" y="22"/>
                  </a:cxn>
                  <a:cxn ang="0">
                    <a:pos x="47" y="47"/>
                  </a:cxn>
                  <a:cxn ang="0">
                    <a:pos x="21" y="82"/>
                  </a:cxn>
                  <a:cxn ang="0">
                    <a:pos x="6" y="123"/>
                  </a:cxn>
                  <a:cxn ang="0">
                    <a:pos x="4" y="168"/>
                  </a:cxn>
                  <a:cxn ang="0">
                    <a:pos x="15" y="211"/>
                  </a:cxn>
                  <a:cxn ang="0">
                    <a:pos x="37" y="248"/>
                  </a:cxn>
                  <a:cxn ang="0">
                    <a:pos x="69" y="277"/>
                  </a:cxn>
                  <a:cxn ang="0">
                    <a:pos x="108" y="295"/>
                  </a:cxn>
                  <a:cxn ang="0">
                    <a:pos x="152" y="302"/>
                  </a:cxn>
                  <a:cxn ang="0">
                    <a:pos x="196" y="295"/>
                  </a:cxn>
                  <a:cxn ang="0">
                    <a:pos x="235" y="277"/>
                  </a:cxn>
                  <a:cxn ang="0">
                    <a:pos x="267" y="248"/>
                  </a:cxn>
                  <a:cxn ang="0">
                    <a:pos x="290" y="211"/>
                  </a:cxn>
                  <a:cxn ang="0">
                    <a:pos x="300" y="168"/>
                  </a:cxn>
                </a:cxnLst>
                <a:rect l="0" t="0" r="r" b="b"/>
                <a:pathLst>
                  <a:path w="305" h="305">
                    <a:moveTo>
                      <a:pt x="305" y="153"/>
                    </a:moveTo>
                    <a:lnTo>
                      <a:pt x="304" y="137"/>
                    </a:lnTo>
                    <a:lnTo>
                      <a:pt x="301" y="122"/>
                    </a:lnTo>
                    <a:lnTo>
                      <a:pt x="298" y="107"/>
                    </a:lnTo>
                    <a:lnTo>
                      <a:pt x="293" y="94"/>
                    </a:lnTo>
                    <a:lnTo>
                      <a:pt x="286" y="80"/>
                    </a:lnTo>
                    <a:lnTo>
                      <a:pt x="279" y="68"/>
                    </a:lnTo>
                    <a:lnTo>
                      <a:pt x="270" y="56"/>
                    </a:lnTo>
                    <a:lnTo>
                      <a:pt x="260" y="45"/>
                    </a:lnTo>
                    <a:lnTo>
                      <a:pt x="249" y="35"/>
                    </a:lnTo>
                    <a:lnTo>
                      <a:pt x="237" y="26"/>
                    </a:lnTo>
                    <a:lnTo>
                      <a:pt x="225" y="19"/>
                    </a:lnTo>
                    <a:lnTo>
                      <a:pt x="211" y="12"/>
                    </a:lnTo>
                    <a:lnTo>
                      <a:pt x="197" y="7"/>
                    </a:lnTo>
                    <a:lnTo>
                      <a:pt x="183" y="3"/>
                    </a:lnTo>
                    <a:lnTo>
                      <a:pt x="168" y="1"/>
                    </a:lnTo>
                    <a:lnTo>
                      <a:pt x="152" y="0"/>
                    </a:lnTo>
                    <a:lnTo>
                      <a:pt x="136" y="1"/>
                    </a:lnTo>
                    <a:lnTo>
                      <a:pt x="122" y="3"/>
                    </a:lnTo>
                    <a:lnTo>
                      <a:pt x="107" y="7"/>
                    </a:lnTo>
                    <a:lnTo>
                      <a:pt x="93" y="12"/>
                    </a:lnTo>
                    <a:lnTo>
                      <a:pt x="80" y="19"/>
                    </a:lnTo>
                    <a:lnTo>
                      <a:pt x="67" y="26"/>
                    </a:lnTo>
                    <a:lnTo>
                      <a:pt x="55" y="35"/>
                    </a:lnTo>
                    <a:lnTo>
                      <a:pt x="45" y="45"/>
                    </a:lnTo>
                    <a:lnTo>
                      <a:pt x="34" y="56"/>
                    </a:lnTo>
                    <a:lnTo>
                      <a:pt x="26" y="68"/>
                    </a:lnTo>
                    <a:lnTo>
                      <a:pt x="18" y="80"/>
                    </a:lnTo>
                    <a:lnTo>
                      <a:pt x="12" y="94"/>
                    </a:lnTo>
                    <a:lnTo>
                      <a:pt x="7" y="107"/>
                    </a:lnTo>
                    <a:lnTo>
                      <a:pt x="3" y="122"/>
                    </a:lnTo>
                    <a:lnTo>
                      <a:pt x="1" y="137"/>
                    </a:lnTo>
                    <a:lnTo>
                      <a:pt x="0" y="153"/>
                    </a:lnTo>
                    <a:lnTo>
                      <a:pt x="1" y="168"/>
                    </a:lnTo>
                    <a:lnTo>
                      <a:pt x="3" y="183"/>
                    </a:lnTo>
                    <a:lnTo>
                      <a:pt x="7" y="198"/>
                    </a:lnTo>
                    <a:lnTo>
                      <a:pt x="12" y="212"/>
                    </a:lnTo>
                    <a:lnTo>
                      <a:pt x="18" y="225"/>
                    </a:lnTo>
                    <a:lnTo>
                      <a:pt x="26" y="238"/>
                    </a:lnTo>
                    <a:lnTo>
                      <a:pt x="34" y="250"/>
                    </a:lnTo>
                    <a:lnTo>
                      <a:pt x="45" y="260"/>
                    </a:lnTo>
                    <a:lnTo>
                      <a:pt x="55" y="271"/>
                    </a:lnTo>
                    <a:lnTo>
                      <a:pt x="67" y="279"/>
                    </a:lnTo>
                    <a:lnTo>
                      <a:pt x="80" y="287"/>
                    </a:lnTo>
                    <a:lnTo>
                      <a:pt x="93" y="293"/>
                    </a:lnTo>
                    <a:lnTo>
                      <a:pt x="107" y="298"/>
                    </a:lnTo>
                    <a:lnTo>
                      <a:pt x="122" y="302"/>
                    </a:lnTo>
                    <a:lnTo>
                      <a:pt x="136" y="304"/>
                    </a:lnTo>
                    <a:lnTo>
                      <a:pt x="152" y="305"/>
                    </a:lnTo>
                    <a:lnTo>
                      <a:pt x="168" y="304"/>
                    </a:lnTo>
                    <a:lnTo>
                      <a:pt x="183" y="302"/>
                    </a:lnTo>
                    <a:lnTo>
                      <a:pt x="197" y="298"/>
                    </a:lnTo>
                    <a:lnTo>
                      <a:pt x="211" y="293"/>
                    </a:lnTo>
                    <a:lnTo>
                      <a:pt x="225" y="287"/>
                    </a:lnTo>
                    <a:lnTo>
                      <a:pt x="237" y="279"/>
                    </a:lnTo>
                    <a:lnTo>
                      <a:pt x="249" y="271"/>
                    </a:lnTo>
                    <a:lnTo>
                      <a:pt x="260" y="260"/>
                    </a:lnTo>
                    <a:lnTo>
                      <a:pt x="270" y="250"/>
                    </a:lnTo>
                    <a:lnTo>
                      <a:pt x="279" y="238"/>
                    </a:lnTo>
                    <a:lnTo>
                      <a:pt x="286" y="225"/>
                    </a:lnTo>
                    <a:lnTo>
                      <a:pt x="293" y="212"/>
                    </a:lnTo>
                    <a:lnTo>
                      <a:pt x="298" y="198"/>
                    </a:lnTo>
                    <a:lnTo>
                      <a:pt x="301" y="183"/>
                    </a:lnTo>
                    <a:lnTo>
                      <a:pt x="304" y="168"/>
                    </a:lnTo>
                    <a:lnTo>
                      <a:pt x="305" y="153"/>
                    </a:lnTo>
                    <a:close/>
                    <a:moveTo>
                      <a:pt x="301" y="153"/>
                    </a:moveTo>
                    <a:lnTo>
                      <a:pt x="300" y="138"/>
                    </a:lnTo>
                    <a:lnTo>
                      <a:pt x="298" y="123"/>
                    </a:lnTo>
                    <a:lnTo>
                      <a:pt x="294" y="108"/>
                    </a:lnTo>
                    <a:lnTo>
                      <a:pt x="290" y="95"/>
                    </a:lnTo>
                    <a:lnTo>
                      <a:pt x="283" y="82"/>
                    </a:lnTo>
                    <a:lnTo>
                      <a:pt x="276" y="70"/>
                    </a:lnTo>
                    <a:lnTo>
                      <a:pt x="267" y="58"/>
                    </a:lnTo>
                    <a:lnTo>
                      <a:pt x="257" y="47"/>
                    </a:lnTo>
                    <a:lnTo>
                      <a:pt x="247" y="38"/>
                    </a:lnTo>
                    <a:lnTo>
                      <a:pt x="235" y="29"/>
                    </a:lnTo>
                    <a:lnTo>
                      <a:pt x="223" y="22"/>
                    </a:lnTo>
                    <a:lnTo>
                      <a:pt x="210" y="15"/>
                    </a:lnTo>
                    <a:lnTo>
                      <a:pt x="196" y="10"/>
                    </a:lnTo>
                    <a:lnTo>
                      <a:pt x="182" y="7"/>
                    </a:lnTo>
                    <a:lnTo>
                      <a:pt x="167" y="4"/>
                    </a:lnTo>
                    <a:lnTo>
                      <a:pt x="152" y="3"/>
                    </a:lnTo>
                    <a:lnTo>
                      <a:pt x="137" y="4"/>
                    </a:lnTo>
                    <a:lnTo>
                      <a:pt x="122" y="7"/>
                    </a:lnTo>
                    <a:lnTo>
                      <a:pt x="108" y="10"/>
                    </a:lnTo>
                    <a:lnTo>
                      <a:pt x="94" y="15"/>
                    </a:lnTo>
                    <a:lnTo>
                      <a:pt x="81" y="22"/>
                    </a:lnTo>
                    <a:lnTo>
                      <a:pt x="69" y="29"/>
                    </a:lnTo>
                    <a:lnTo>
                      <a:pt x="58" y="38"/>
                    </a:lnTo>
                    <a:lnTo>
                      <a:pt x="47" y="47"/>
                    </a:lnTo>
                    <a:lnTo>
                      <a:pt x="37" y="58"/>
                    </a:lnTo>
                    <a:lnTo>
                      <a:pt x="28" y="70"/>
                    </a:lnTo>
                    <a:lnTo>
                      <a:pt x="21" y="82"/>
                    </a:lnTo>
                    <a:lnTo>
                      <a:pt x="15" y="95"/>
                    </a:lnTo>
                    <a:lnTo>
                      <a:pt x="10" y="108"/>
                    </a:lnTo>
                    <a:lnTo>
                      <a:pt x="6" y="123"/>
                    </a:lnTo>
                    <a:lnTo>
                      <a:pt x="4" y="138"/>
                    </a:lnTo>
                    <a:lnTo>
                      <a:pt x="3" y="153"/>
                    </a:lnTo>
                    <a:lnTo>
                      <a:pt x="4" y="168"/>
                    </a:lnTo>
                    <a:lnTo>
                      <a:pt x="6" y="183"/>
                    </a:lnTo>
                    <a:lnTo>
                      <a:pt x="10" y="197"/>
                    </a:lnTo>
                    <a:lnTo>
                      <a:pt x="15" y="211"/>
                    </a:lnTo>
                    <a:lnTo>
                      <a:pt x="21" y="224"/>
                    </a:lnTo>
                    <a:lnTo>
                      <a:pt x="28" y="236"/>
                    </a:lnTo>
                    <a:lnTo>
                      <a:pt x="37" y="248"/>
                    </a:lnTo>
                    <a:lnTo>
                      <a:pt x="47" y="258"/>
                    </a:lnTo>
                    <a:lnTo>
                      <a:pt x="58" y="268"/>
                    </a:lnTo>
                    <a:lnTo>
                      <a:pt x="69" y="277"/>
                    </a:lnTo>
                    <a:lnTo>
                      <a:pt x="81" y="284"/>
                    </a:lnTo>
                    <a:lnTo>
                      <a:pt x="94" y="291"/>
                    </a:lnTo>
                    <a:lnTo>
                      <a:pt x="108" y="295"/>
                    </a:lnTo>
                    <a:lnTo>
                      <a:pt x="122" y="299"/>
                    </a:lnTo>
                    <a:lnTo>
                      <a:pt x="137" y="301"/>
                    </a:lnTo>
                    <a:lnTo>
                      <a:pt x="152" y="302"/>
                    </a:lnTo>
                    <a:lnTo>
                      <a:pt x="167" y="301"/>
                    </a:lnTo>
                    <a:lnTo>
                      <a:pt x="182" y="299"/>
                    </a:lnTo>
                    <a:lnTo>
                      <a:pt x="196" y="295"/>
                    </a:lnTo>
                    <a:lnTo>
                      <a:pt x="210" y="291"/>
                    </a:lnTo>
                    <a:lnTo>
                      <a:pt x="223" y="284"/>
                    </a:lnTo>
                    <a:lnTo>
                      <a:pt x="235" y="277"/>
                    </a:lnTo>
                    <a:lnTo>
                      <a:pt x="247" y="268"/>
                    </a:lnTo>
                    <a:lnTo>
                      <a:pt x="257" y="258"/>
                    </a:lnTo>
                    <a:lnTo>
                      <a:pt x="267" y="248"/>
                    </a:lnTo>
                    <a:lnTo>
                      <a:pt x="276" y="236"/>
                    </a:lnTo>
                    <a:lnTo>
                      <a:pt x="283" y="224"/>
                    </a:lnTo>
                    <a:lnTo>
                      <a:pt x="290" y="211"/>
                    </a:lnTo>
                    <a:lnTo>
                      <a:pt x="294" y="197"/>
                    </a:lnTo>
                    <a:lnTo>
                      <a:pt x="298" y="183"/>
                    </a:lnTo>
                    <a:lnTo>
                      <a:pt x="300" y="168"/>
                    </a:lnTo>
                    <a:lnTo>
                      <a:pt x="301" y="153"/>
                    </a:lnTo>
                    <a:close/>
                  </a:path>
                </a:pathLst>
              </a:custGeom>
              <a:solidFill>
                <a:srgbClr val="FFC3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05" name="Freeform 1601"/>
              <p:cNvSpPr>
                <a:spLocks noEditPoints="1"/>
              </p:cNvSpPr>
              <p:nvPr/>
            </p:nvSpPr>
            <p:spPr bwMode="auto">
              <a:xfrm>
                <a:off x="746" y="1180"/>
                <a:ext cx="300" cy="299"/>
              </a:xfrm>
              <a:custGeom>
                <a:avLst/>
                <a:gdLst/>
                <a:ahLst/>
                <a:cxnLst>
                  <a:cxn ang="0">
                    <a:pos x="295" y="120"/>
                  </a:cxn>
                  <a:cxn ang="0">
                    <a:pos x="280" y="79"/>
                  </a:cxn>
                  <a:cxn ang="0">
                    <a:pos x="254" y="44"/>
                  </a:cxn>
                  <a:cxn ang="0">
                    <a:pos x="220" y="19"/>
                  </a:cxn>
                  <a:cxn ang="0">
                    <a:pos x="179" y="4"/>
                  </a:cxn>
                  <a:cxn ang="0">
                    <a:pos x="134" y="1"/>
                  </a:cxn>
                  <a:cxn ang="0">
                    <a:pos x="91" y="12"/>
                  </a:cxn>
                  <a:cxn ang="0">
                    <a:pos x="55" y="35"/>
                  </a:cxn>
                  <a:cxn ang="0">
                    <a:pos x="25" y="67"/>
                  </a:cxn>
                  <a:cxn ang="0">
                    <a:pos x="7" y="105"/>
                  </a:cxn>
                  <a:cxn ang="0">
                    <a:pos x="0" y="150"/>
                  </a:cxn>
                  <a:cxn ang="0">
                    <a:pos x="7" y="194"/>
                  </a:cxn>
                  <a:cxn ang="0">
                    <a:pos x="25" y="233"/>
                  </a:cxn>
                  <a:cxn ang="0">
                    <a:pos x="55" y="265"/>
                  </a:cxn>
                  <a:cxn ang="0">
                    <a:pos x="91" y="288"/>
                  </a:cxn>
                  <a:cxn ang="0">
                    <a:pos x="134" y="298"/>
                  </a:cxn>
                  <a:cxn ang="0">
                    <a:pos x="179" y="296"/>
                  </a:cxn>
                  <a:cxn ang="0">
                    <a:pos x="220" y="281"/>
                  </a:cxn>
                  <a:cxn ang="0">
                    <a:pos x="254" y="255"/>
                  </a:cxn>
                  <a:cxn ang="0">
                    <a:pos x="280" y="221"/>
                  </a:cxn>
                  <a:cxn ang="0">
                    <a:pos x="295" y="180"/>
                  </a:cxn>
                  <a:cxn ang="0">
                    <a:pos x="295" y="150"/>
                  </a:cxn>
                  <a:cxn ang="0">
                    <a:pos x="289" y="106"/>
                  </a:cxn>
                  <a:cxn ang="0">
                    <a:pos x="270" y="68"/>
                  </a:cxn>
                  <a:cxn ang="0">
                    <a:pos x="242" y="37"/>
                  </a:cxn>
                  <a:cxn ang="0">
                    <a:pos x="206" y="15"/>
                  </a:cxn>
                  <a:cxn ang="0">
                    <a:pos x="164" y="5"/>
                  </a:cxn>
                  <a:cxn ang="0">
                    <a:pos x="120" y="7"/>
                  </a:cxn>
                  <a:cxn ang="0">
                    <a:pos x="80" y="21"/>
                  </a:cxn>
                  <a:cxn ang="0">
                    <a:pos x="46" y="47"/>
                  </a:cxn>
                  <a:cxn ang="0">
                    <a:pos x="21" y="80"/>
                  </a:cxn>
                  <a:cxn ang="0">
                    <a:pos x="6" y="120"/>
                  </a:cxn>
                  <a:cxn ang="0">
                    <a:pos x="4" y="165"/>
                  </a:cxn>
                  <a:cxn ang="0">
                    <a:pos x="15" y="207"/>
                  </a:cxn>
                  <a:cxn ang="0">
                    <a:pos x="37" y="243"/>
                  </a:cxn>
                  <a:cxn ang="0">
                    <a:pos x="68" y="271"/>
                  </a:cxn>
                  <a:cxn ang="0">
                    <a:pos x="106" y="289"/>
                  </a:cxn>
                  <a:cxn ang="0">
                    <a:pos x="149" y="296"/>
                  </a:cxn>
                  <a:cxn ang="0">
                    <a:pos x="193" y="289"/>
                  </a:cxn>
                  <a:cxn ang="0">
                    <a:pos x="230" y="271"/>
                  </a:cxn>
                  <a:cxn ang="0">
                    <a:pos x="262" y="243"/>
                  </a:cxn>
                  <a:cxn ang="0">
                    <a:pos x="284" y="207"/>
                  </a:cxn>
                  <a:cxn ang="0">
                    <a:pos x="294" y="165"/>
                  </a:cxn>
                </a:cxnLst>
                <a:rect l="0" t="0" r="r" b="b"/>
                <a:pathLst>
                  <a:path w="298" h="299">
                    <a:moveTo>
                      <a:pt x="298" y="150"/>
                    </a:moveTo>
                    <a:lnTo>
                      <a:pt x="297" y="135"/>
                    </a:lnTo>
                    <a:lnTo>
                      <a:pt x="295" y="120"/>
                    </a:lnTo>
                    <a:lnTo>
                      <a:pt x="291" y="105"/>
                    </a:lnTo>
                    <a:lnTo>
                      <a:pt x="287" y="92"/>
                    </a:lnTo>
                    <a:lnTo>
                      <a:pt x="280" y="79"/>
                    </a:lnTo>
                    <a:lnTo>
                      <a:pt x="273" y="67"/>
                    </a:lnTo>
                    <a:lnTo>
                      <a:pt x="264" y="55"/>
                    </a:lnTo>
                    <a:lnTo>
                      <a:pt x="254" y="44"/>
                    </a:lnTo>
                    <a:lnTo>
                      <a:pt x="244" y="35"/>
                    </a:lnTo>
                    <a:lnTo>
                      <a:pt x="232" y="26"/>
                    </a:lnTo>
                    <a:lnTo>
                      <a:pt x="220" y="19"/>
                    </a:lnTo>
                    <a:lnTo>
                      <a:pt x="207" y="12"/>
                    </a:lnTo>
                    <a:lnTo>
                      <a:pt x="193" y="7"/>
                    </a:lnTo>
                    <a:lnTo>
                      <a:pt x="179" y="4"/>
                    </a:lnTo>
                    <a:lnTo>
                      <a:pt x="164" y="1"/>
                    </a:lnTo>
                    <a:lnTo>
                      <a:pt x="149" y="0"/>
                    </a:lnTo>
                    <a:lnTo>
                      <a:pt x="134" y="1"/>
                    </a:lnTo>
                    <a:lnTo>
                      <a:pt x="119" y="4"/>
                    </a:lnTo>
                    <a:lnTo>
                      <a:pt x="105" y="7"/>
                    </a:lnTo>
                    <a:lnTo>
                      <a:pt x="91" y="12"/>
                    </a:lnTo>
                    <a:lnTo>
                      <a:pt x="78" y="19"/>
                    </a:lnTo>
                    <a:lnTo>
                      <a:pt x="66" y="26"/>
                    </a:lnTo>
                    <a:lnTo>
                      <a:pt x="55" y="35"/>
                    </a:lnTo>
                    <a:lnTo>
                      <a:pt x="44" y="44"/>
                    </a:lnTo>
                    <a:lnTo>
                      <a:pt x="34" y="55"/>
                    </a:lnTo>
                    <a:lnTo>
                      <a:pt x="25" y="67"/>
                    </a:lnTo>
                    <a:lnTo>
                      <a:pt x="18" y="79"/>
                    </a:lnTo>
                    <a:lnTo>
                      <a:pt x="12" y="92"/>
                    </a:lnTo>
                    <a:lnTo>
                      <a:pt x="7" y="105"/>
                    </a:lnTo>
                    <a:lnTo>
                      <a:pt x="3" y="120"/>
                    </a:lnTo>
                    <a:lnTo>
                      <a:pt x="1" y="135"/>
                    </a:lnTo>
                    <a:lnTo>
                      <a:pt x="0" y="150"/>
                    </a:lnTo>
                    <a:lnTo>
                      <a:pt x="1" y="165"/>
                    </a:lnTo>
                    <a:lnTo>
                      <a:pt x="3" y="180"/>
                    </a:lnTo>
                    <a:lnTo>
                      <a:pt x="7" y="194"/>
                    </a:lnTo>
                    <a:lnTo>
                      <a:pt x="12" y="208"/>
                    </a:lnTo>
                    <a:lnTo>
                      <a:pt x="18" y="221"/>
                    </a:lnTo>
                    <a:lnTo>
                      <a:pt x="25" y="233"/>
                    </a:lnTo>
                    <a:lnTo>
                      <a:pt x="34" y="245"/>
                    </a:lnTo>
                    <a:lnTo>
                      <a:pt x="44" y="255"/>
                    </a:lnTo>
                    <a:lnTo>
                      <a:pt x="55" y="265"/>
                    </a:lnTo>
                    <a:lnTo>
                      <a:pt x="66" y="274"/>
                    </a:lnTo>
                    <a:lnTo>
                      <a:pt x="78" y="281"/>
                    </a:lnTo>
                    <a:lnTo>
                      <a:pt x="91" y="288"/>
                    </a:lnTo>
                    <a:lnTo>
                      <a:pt x="105" y="292"/>
                    </a:lnTo>
                    <a:lnTo>
                      <a:pt x="119" y="296"/>
                    </a:lnTo>
                    <a:lnTo>
                      <a:pt x="134" y="298"/>
                    </a:lnTo>
                    <a:lnTo>
                      <a:pt x="149" y="299"/>
                    </a:lnTo>
                    <a:lnTo>
                      <a:pt x="164" y="298"/>
                    </a:lnTo>
                    <a:lnTo>
                      <a:pt x="179" y="296"/>
                    </a:lnTo>
                    <a:lnTo>
                      <a:pt x="193" y="292"/>
                    </a:lnTo>
                    <a:lnTo>
                      <a:pt x="207" y="288"/>
                    </a:lnTo>
                    <a:lnTo>
                      <a:pt x="220" y="281"/>
                    </a:lnTo>
                    <a:lnTo>
                      <a:pt x="232" y="274"/>
                    </a:lnTo>
                    <a:lnTo>
                      <a:pt x="244" y="265"/>
                    </a:lnTo>
                    <a:lnTo>
                      <a:pt x="254" y="255"/>
                    </a:lnTo>
                    <a:lnTo>
                      <a:pt x="264" y="245"/>
                    </a:lnTo>
                    <a:lnTo>
                      <a:pt x="273" y="233"/>
                    </a:lnTo>
                    <a:lnTo>
                      <a:pt x="280" y="221"/>
                    </a:lnTo>
                    <a:lnTo>
                      <a:pt x="287" y="208"/>
                    </a:lnTo>
                    <a:lnTo>
                      <a:pt x="291" y="194"/>
                    </a:lnTo>
                    <a:lnTo>
                      <a:pt x="295" y="180"/>
                    </a:lnTo>
                    <a:lnTo>
                      <a:pt x="297" y="165"/>
                    </a:lnTo>
                    <a:lnTo>
                      <a:pt x="298" y="150"/>
                    </a:lnTo>
                    <a:close/>
                    <a:moveTo>
                      <a:pt x="295" y="150"/>
                    </a:moveTo>
                    <a:lnTo>
                      <a:pt x="294" y="135"/>
                    </a:lnTo>
                    <a:lnTo>
                      <a:pt x="292" y="120"/>
                    </a:lnTo>
                    <a:lnTo>
                      <a:pt x="289" y="106"/>
                    </a:lnTo>
                    <a:lnTo>
                      <a:pt x="284" y="93"/>
                    </a:lnTo>
                    <a:lnTo>
                      <a:pt x="278" y="80"/>
                    </a:lnTo>
                    <a:lnTo>
                      <a:pt x="270" y="68"/>
                    </a:lnTo>
                    <a:lnTo>
                      <a:pt x="262" y="57"/>
                    </a:lnTo>
                    <a:lnTo>
                      <a:pt x="252" y="47"/>
                    </a:lnTo>
                    <a:lnTo>
                      <a:pt x="242" y="37"/>
                    </a:lnTo>
                    <a:lnTo>
                      <a:pt x="230" y="29"/>
                    </a:lnTo>
                    <a:lnTo>
                      <a:pt x="218" y="21"/>
                    </a:lnTo>
                    <a:lnTo>
                      <a:pt x="206" y="15"/>
                    </a:lnTo>
                    <a:lnTo>
                      <a:pt x="193" y="10"/>
                    </a:lnTo>
                    <a:lnTo>
                      <a:pt x="179" y="7"/>
                    </a:lnTo>
                    <a:lnTo>
                      <a:pt x="164" y="5"/>
                    </a:lnTo>
                    <a:lnTo>
                      <a:pt x="149" y="4"/>
                    </a:lnTo>
                    <a:lnTo>
                      <a:pt x="134" y="5"/>
                    </a:lnTo>
                    <a:lnTo>
                      <a:pt x="120" y="7"/>
                    </a:lnTo>
                    <a:lnTo>
                      <a:pt x="106" y="10"/>
                    </a:lnTo>
                    <a:lnTo>
                      <a:pt x="92" y="15"/>
                    </a:lnTo>
                    <a:lnTo>
                      <a:pt x="80" y="21"/>
                    </a:lnTo>
                    <a:lnTo>
                      <a:pt x="68" y="29"/>
                    </a:lnTo>
                    <a:lnTo>
                      <a:pt x="56" y="37"/>
                    </a:lnTo>
                    <a:lnTo>
                      <a:pt x="46" y="47"/>
                    </a:lnTo>
                    <a:lnTo>
                      <a:pt x="37" y="57"/>
                    </a:lnTo>
                    <a:lnTo>
                      <a:pt x="28" y="68"/>
                    </a:lnTo>
                    <a:lnTo>
                      <a:pt x="21" y="80"/>
                    </a:lnTo>
                    <a:lnTo>
                      <a:pt x="15" y="93"/>
                    </a:lnTo>
                    <a:lnTo>
                      <a:pt x="10" y="106"/>
                    </a:lnTo>
                    <a:lnTo>
                      <a:pt x="6" y="120"/>
                    </a:lnTo>
                    <a:lnTo>
                      <a:pt x="4" y="135"/>
                    </a:lnTo>
                    <a:lnTo>
                      <a:pt x="3" y="150"/>
                    </a:lnTo>
                    <a:lnTo>
                      <a:pt x="4" y="165"/>
                    </a:lnTo>
                    <a:lnTo>
                      <a:pt x="6" y="179"/>
                    </a:lnTo>
                    <a:lnTo>
                      <a:pt x="10" y="193"/>
                    </a:lnTo>
                    <a:lnTo>
                      <a:pt x="15" y="207"/>
                    </a:lnTo>
                    <a:lnTo>
                      <a:pt x="21" y="219"/>
                    </a:lnTo>
                    <a:lnTo>
                      <a:pt x="28" y="231"/>
                    </a:lnTo>
                    <a:lnTo>
                      <a:pt x="37" y="243"/>
                    </a:lnTo>
                    <a:lnTo>
                      <a:pt x="46" y="253"/>
                    </a:lnTo>
                    <a:lnTo>
                      <a:pt x="56" y="263"/>
                    </a:lnTo>
                    <a:lnTo>
                      <a:pt x="68" y="271"/>
                    </a:lnTo>
                    <a:lnTo>
                      <a:pt x="80" y="278"/>
                    </a:lnTo>
                    <a:lnTo>
                      <a:pt x="92" y="284"/>
                    </a:lnTo>
                    <a:lnTo>
                      <a:pt x="106" y="289"/>
                    </a:lnTo>
                    <a:lnTo>
                      <a:pt x="120" y="293"/>
                    </a:lnTo>
                    <a:lnTo>
                      <a:pt x="134" y="295"/>
                    </a:lnTo>
                    <a:lnTo>
                      <a:pt x="149" y="296"/>
                    </a:lnTo>
                    <a:lnTo>
                      <a:pt x="164" y="295"/>
                    </a:lnTo>
                    <a:lnTo>
                      <a:pt x="179" y="293"/>
                    </a:lnTo>
                    <a:lnTo>
                      <a:pt x="193" y="289"/>
                    </a:lnTo>
                    <a:lnTo>
                      <a:pt x="206" y="284"/>
                    </a:lnTo>
                    <a:lnTo>
                      <a:pt x="218" y="278"/>
                    </a:lnTo>
                    <a:lnTo>
                      <a:pt x="230" y="271"/>
                    </a:lnTo>
                    <a:lnTo>
                      <a:pt x="242" y="263"/>
                    </a:lnTo>
                    <a:lnTo>
                      <a:pt x="252" y="253"/>
                    </a:lnTo>
                    <a:lnTo>
                      <a:pt x="262" y="243"/>
                    </a:lnTo>
                    <a:lnTo>
                      <a:pt x="270" y="231"/>
                    </a:lnTo>
                    <a:lnTo>
                      <a:pt x="278" y="219"/>
                    </a:lnTo>
                    <a:lnTo>
                      <a:pt x="284" y="207"/>
                    </a:lnTo>
                    <a:lnTo>
                      <a:pt x="289" y="193"/>
                    </a:lnTo>
                    <a:lnTo>
                      <a:pt x="292" y="179"/>
                    </a:lnTo>
                    <a:lnTo>
                      <a:pt x="294" y="165"/>
                    </a:lnTo>
                    <a:lnTo>
                      <a:pt x="295" y="150"/>
                    </a:lnTo>
                    <a:close/>
                  </a:path>
                </a:pathLst>
              </a:custGeom>
              <a:solidFill>
                <a:srgbClr val="FFC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06" name="Freeform 1602"/>
              <p:cNvSpPr>
                <a:spLocks noEditPoints="1"/>
              </p:cNvSpPr>
              <p:nvPr/>
            </p:nvSpPr>
            <p:spPr bwMode="auto">
              <a:xfrm>
                <a:off x="749" y="1184"/>
                <a:ext cx="292" cy="291"/>
              </a:xfrm>
              <a:custGeom>
                <a:avLst/>
                <a:gdLst/>
                <a:ahLst/>
                <a:cxnLst>
                  <a:cxn ang="0">
                    <a:pos x="289" y="116"/>
                  </a:cxn>
                  <a:cxn ang="0">
                    <a:pos x="275" y="76"/>
                  </a:cxn>
                  <a:cxn ang="0">
                    <a:pos x="249" y="43"/>
                  </a:cxn>
                  <a:cxn ang="0">
                    <a:pos x="215" y="17"/>
                  </a:cxn>
                  <a:cxn ang="0">
                    <a:pos x="176" y="3"/>
                  </a:cxn>
                  <a:cxn ang="0">
                    <a:pos x="131" y="1"/>
                  </a:cxn>
                  <a:cxn ang="0">
                    <a:pos x="89" y="11"/>
                  </a:cxn>
                  <a:cxn ang="0">
                    <a:pos x="53" y="33"/>
                  </a:cxn>
                  <a:cxn ang="0">
                    <a:pos x="25" y="64"/>
                  </a:cxn>
                  <a:cxn ang="0">
                    <a:pos x="7" y="102"/>
                  </a:cxn>
                  <a:cxn ang="0">
                    <a:pos x="0" y="146"/>
                  </a:cxn>
                  <a:cxn ang="0">
                    <a:pos x="7" y="189"/>
                  </a:cxn>
                  <a:cxn ang="0">
                    <a:pos x="25" y="227"/>
                  </a:cxn>
                  <a:cxn ang="0">
                    <a:pos x="53" y="259"/>
                  </a:cxn>
                  <a:cxn ang="0">
                    <a:pos x="89" y="280"/>
                  </a:cxn>
                  <a:cxn ang="0">
                    <a:pos x="131" y="291"/>
                  </a:cxn>
                  <a:cxn ang="0">
                    <a:pos x="176" y="289"/>
                  </a:cxn>
                  <a:cxn ang="0">
                    <a:pos x="215" y="274"/>
                  </a:cxn>
                  <a:cxn ang="0">
                    <a:pos x="249" y="249"/>
                  </a:cxn>
                  <a:cxn ang="0">
                    <a:pos x="275" y="215"/>
                  </a:cxn>
                  <a:cxn ang="0">
                    <a:pos x="289" y="175"/>
                  </a:cxn>
                  <a:cxn ang="0">
                    <a:pos x="289" y="146"/>
                  </a:cxn>
                  <a:cxn ang="0">
                    <a:pos x="282" y="103"/>
                  </a:cxn>
                  <a:cxn ang="0">
                    <a:pos x="264" y="66"/>
                  </a:cxn>
                  <a:cxn ang="0">
                    <a:pos x="237" y="36"/>
                  </a:cxn>
                  <a:cxn ang="0">
                    <a:pos x="202" y="14"/>
                  </a:cxn>
                  <a:cxn ang="0">
                    <a:pos x="160" y="4"/>
                  </a:cxn>
                  <a:cxn ang="0">
                    <a:pos x="118" y="6"/>
                  </a:cxn>
                  <a:cxn ang="0">
                    <a:pos x="78" y="20"/>
                  </a:cxn>
                  <a:cxn ang="0">
                    <a:pos x="46" y="45"/>
                  </a:cxn>
                  <a:cxn ang="0">
                    <a:pos x="21" y="78"/>
                  </a:cxn>
                  <a:cxn ang="0">
                    <a:pos x="6" y="117"/>
                  </a:cxn>
                  <a:cxn ang="0">
                    <a:pos x="4" y="160"/>
                  </a:cxn>
                  <a:cxn ang="0">
                    <a:pos x="15" y="201"/>
                  </a:cxn>
                  <a:cxn ang="0">
                    <a:pos x="36" y="236"/>
                  </a:cxn>
                  <a:cxn ang="0">
                    <a:pos x="67" y="264"/>
                  </a:cxn>
                  <a:cxn ang="0">
                    <a:pos x="104" y="282"/>
                  </a:cxn>
                  <a:cxn ang="0">
                    <a:pos x="146" y="289"/>
                  </a:cxn>
                  <a:cxn ang="0">
                    <a:pos x="189" y="282"/>
                  </a:cxn>
                  <a:cxn ang="0">
                    <a:pos x="226" y="264"/>
                  </a:cxn>
                  <a:cxn ang="0">
                    <a:pos x="256" y="236"/>
                  </a:cxn>
                  <a:cxn ang="0">
                    <a:pos x="278" y="201"/>
                  </a:cxn>
                  <a:cxn ang="0">
                    <a:pos x="288" y="160"/>
                  </a:cxn>
                </a:cxnLst>
                <a:rect l="0" t="0" r="r" b="b"/>
                <a:pathLst>
                  <a:path w="292" h="292">
                    <a:moveTo>
                      <a:pt x="292" y="146"/>
                    </a:moveTo>
                    <a:lnTo>
                      <a:pt x="291" y="131"/>
                    </a:lnTo>
                    <a:lnTo>
                      <a:pt x="289" y="116"/>
                    </a:lnTo>
                    <a:lnTo>
                      <a:pt x="286" y="102"/>
                    </a:lnTo>
                    <a:lnTo>
                      <a:pt x="281" y="89"/>
                    </a:lnTo>
                    <a:lnTo>
                      <a:pt x="275" y="76"/>
                    </a:lnTo>
                    <a:lnTo>
                      <a:pt x="267" y="64"/>
                    </a:lnTo>
                    <a:lnTo>
                      <a:pt x="259" y="53"/>
                    </a:lnTo>
                    <a:lnTo>
                      <a:pt x="249" y="43"/>
                    </a:lnTo>
                    <a:lnTo>
                      <a:pt x="239" y="33"/>
                    </a:lnTo>
                    <a:lnTo>
                      <a:pt x="227" y="25"/>
                    </a:lnTo>
                    <a:lnTo>
                      <a:pt x="215" y="17"/>
                    </a:lnTo>
                    <a:lnTo>
                      <a:pt x="203" y="11"/>
                    </a:lnTo>
                    <a:lnTo>
                      <a:pt x="190" y="6"/>
                    </a:lnTo>
                    <a:lnTo>
                      <a:pt x="176" y="3"/>
                    </a:lnTo>
                    <a:lnTo>
                      <a:pt x="161" y="1"/>
                    </a:lnTo>
                    <a:lnTo>
                      <a:pt x="146" y="0"/>
                    </a:lnTo>
                    <a:lnTo>
                      <a:pt x="131" y="1"/>
                    </a:lnTo>
                    <a:lnTo>
                      <a:pt x="117" y="3"/>
                    </a:lnTo>
                    <a:lnTo>
                      <a:pt x="103" y="6"/>
                    </a:lnTo>
                    <a:lnTo>
                      <a:pt x="89" y="11"/>
                    </a:lnTo>
                    <a:lnTo>
                      <a:pt x="77" y="17"/>
                    </a:lnTo>
                    <a:lnTo>
                      <a:pt x="65" y="25"/>
                    </a:lnTo>
                    <a:lnTo>
                      <a:pt x="53" y="33"/>
                    </a:lnTo>
                    <a:lnTo>
                      <a:pt x="43" y="43"/>
                    </a:lnTo>
                    <a:lnTo>
                      <a:pt x="34" y="53"/>
                    </a:lnTo>
                    <a:lnTo>
                      <a:pt x="25" y="64"/>
                    </a:lnTo>
                    <a:lnTo>
                      <a:pt x="18" y="76"/>
                    </a:lnTo>
                    <a:lnTo>
                      <a:pt x="12" y="89"/>
                    </a:lnTo>
                    <a:lnTo>
                      <a:pt x="7" y="102"/>
                    </a:lnTo>
                    <a:lnTo>
                      <a:pt x="3" y="116"/>
                    </a:lnTo>
                    <a:lnTo>
                      <a:pt x="1" y="131"/>
                    </a:lnTo>
                    <a:lnTo>
                      <a:pt x="0" y="146"/>
                    </a:lnTo>
                    <a:lnTo>
                      <a:pt x="1" y="161"/>
                    </a:lnTo>
                    <a:lnTo>
                      <a:pt x="3" y="175"/>
                    </a:lnTo>
                    <a:lnTo>
                      <a:pt x="7" y="189"/>
                    </a:lnTo>
                    <a:lnTo>
                      <a:pt x="12" y="203"/>
                    </a:lnTo>
                    <a:lnTo>
                      <a:pt x="18" y="215"/>
                    </a:lnTo>
                    <a:lnTo>
                      <a:pt x="25" y="227"/>
                    </a:lnTo>
                    <a:lnTo>
                      <a:pt x="34" y="239"/>
                    </a:lnTo>
                    <a:lnTo>
                      <a:pt x="43" y="249"/>
                    </a:lnTo>
                    <a:lnTo>
                      <a:pt x="53" y="259"/>
                    </a:lnTo>
                    <a:lnTo>
                      <a:pt x="65" y="267"/>
                    </a:lnTo>
                    <a:lnTo>
                      <a:pt x="77" y="274"/>
                    </a:lnTo>
                    <a:lnTo>
                      <a:pt x="89" y="280"/>
                    </a:lnTo>
                    <a:lnTo>
                      <a:pt x="103" y="285"/>
                    </a:lnTo>
                    <a:lnTo>
                      <a:pt x="117" y="289"/>
                    </a:lnTo>
                    <a:lnTo>
                      <a:pt x="131" y="291"/>
                    </a:lnTo>
                    <a:lnTo>
                      <a:pt x="146" y="292"/>
                    </a:lnTo>
                    <a:lnTo>
                      <a:pt x="161" y="291"/>
                    </a:lnTo>
                    <a:lnTo>
                      <a:pt x="176" y="289"/>
                    </a:lnTo>
                    <a:lnTo>
                      <a:pt x="190" y="285"/>
                    </a:lnTo>
                    <a:lnTo>
                      <a:pt x="203" y="280"/>
                    </a:lnTo>
                    <a:lnTo>
                      <a:pt x="215" y="274"/>
                    </a:lnTo>
                    <a:lnTo>
                      <a:pt x="227" y="267"/>
                    </a:lnTo>
                    <a:lnTo>
                      <a:pt x="239" y="259"/>
                    </a:lnTo>
                    <a:lnTo>
                      <a:pt x="249" y="249"/>
                    </a:lnTo>
                    <a:lnTo>
                      <a:pt x="259" y="239"/>
                    </a:lnTo>
                    <a:lnTo>
                      <a:pt x="267" y="227"/>
                    </a:lnTo>
                    <a:lnTo>
                      <a:pt x="275" y="215"/>
                    </a:lnTo>
                    <a:lnTo>
                      <a:pt x="281" y="203"/>
                    </a:lnTo>
                    <a:lnTo>
                      <a:pt x="286" y="189"/>
                    </a:lnTo>
                    <a:lnTo>
                      <a:pt x="289" y="175"/>
                    </a:lnTo>
                    <a:lnTo>
                      <a:pt x="291" y="161"/>
                    </a:lnTo>
                    <a:lnTo>
                      <a:pt x="292" y="146"/>
                    </a:lnTo>
                    <a:close/>
                    <a:moveTo>
                      <a:pt x="289" y="146"/>
                    </a:moveTo>
                    <a:lnTo>
                      <a:pt x="288" y="131"/>
                    </a:lnTo>
                    <a:lnTo>
                      <a:pt x="286" y="117"/>
                    </a:lnTo>
                    <a:lnTo>
                      <a:pt x="282" y="103"/>
                    </a:lnTo>
                    <a:lnTo>
                      <a:pt x="278" y="90"/>
                    </a:lnTo>
                    <a:lnTo>
                      <a:pt x="272" y="78"/>
                    </a:lnTo>
                    <a:lnTo>
                      <a:pt x="264" y="66"/>
                    </a:lnTo>
                    <a:lnTo>
                      <a:pt x="256" y="55"/>
                    </a:lnTo>
                    <a:lnTo>
                      <a:pt x="247" y="45"/>
                    </a:lnTo>
                    <a:lnTo>
                      <a:pt x="237" y="36"/>
                    </a:lnTo>
                    <a:lnTo>
                      <a:pt x="226" y="27"/>
                    </a:lnTo>
                    <a:lnTo>
                      <a:pt x="214" y="20"/>
                    </a:lnTo>
                    <a:lnTo>
                      <a:pt x="202" y="14"/>
                    </a:lnTo>
                    <a:lnTo>
                      <a:pt x="189" y="9"/>
                    </a:lnTo>
                    <a:lnTo>
                      <a:pt x="175" y="6"/>
                    </a:lnTo>
                    <a:lnTo>
                      <a:pt x="160" y="4"/>
                    </a:lnTo>
                    <a:lnTo>
                      <a:pt x="146" y="3"/>
                    </a:lnTo>
                    <a:lnTo>
                      <a:pt x="132" y="4"/>
                    </a:lnTo>
                    <a:lnTo>
                      <a:pt x="118" y="6"/>
                    </a:lnTo>
                    <a:lnTo>
                      <a:pt x="104" y="9"/>
                    </a:lnTo>
                    <a:lnTo>
                      <a:pt x="91" y="14"/>
                    </a:lnTo>
                    <a:lnTo>
                      <a:pt x="78" y="20"/>
                    </a:lnTo>
                    <a:lnTo>
                      <a:pt x="67" y="27"/>
                    </a:lnTo>
                    <a:lnTo>
                      <a:pt x="56" y="36"/>
                    </a:lnTo>
                    <a:lnTo>
                      <a:pt x="46" y="45"/>
                    </a:lnTo>
                    <a:lnTo>
                      <a:pt x="36" y="55"/>
                    </a:lnTo>
                    <a:lnTo>
                      <a:pt x="28" y="66"/>
                    </a:lnTo>
                    <a:lnTo>
                      <a:pt x="21" y="78"/>
                    </a:lnTo>
                    <a:lnTo>
                      <a:pt x="15" y="90"/>
                    </a:lnTo>
                    <a:lnTo>
                      <a:pt x="10" y="103"/>
                    </a:lnTo>
                    <a:lnTo>
                      <a:pt x="6" y="117"/>
                    </a:lnTo>
                    <a:lnTo>
                      <a:pt x="4" y="131"/>
                    </a:lnTo>
                    <a:lnTo>
                      <a:pt x="3" y="146"/>
                    </a:lnTo>
                    <a:lnTo>
                      <a:pt x="4" y="160"/>
                    </a:lnTo>
                    <a:lnTo>
                      <a:pt x="6" y="174"/>
                    </a:lnTo>
                    <a:lnTo>
                      <a:pt x="10" y="188"/>
                    </a:lnTo>
                    <a:lnTo>
                      <a:pt x="15" y="201"/>
                    </a:lnTo>
                    <a:lnTo>
                      <a:pt x="21" y="214"/>
                    </a:lnTo>
                    <a:lnTo>
                      <a:pt x="28" y="225"/>
                    </a:lnTo>
                    <a:lnTo>
                      <a:pt x="36" y="236"/>
                    </a:lnTo>
                    <a:lnTo>
                      <a:pt x="46" y="247"/>
                    </a:lnTo>
                    <a:lnTo>
                      <a:pt x="56" y="256"/>
                    </a:lnTo>
                    <a:lnTo>
                      <a:pt x="67" y="264"/>
                    </a:lnTo>
                    <a:lnTo>
                      <a:pt x="78" y="271"/>
                    </a:lnTo>
                    <a:lnTo>
                      <a:pt x="91" y="277"/>
                    </a:lnTo>
                    <a:lnTo>
                      <a:pt x="104" y="282"/>
                    </a:lnTo>
                    <a:lnTo>
                      <a:pt x="118" y="286"/>
                    </a:lnTo>
                    <a:lnTo>
                      <a:pt x="132" y="288"/>
                    </a:lnTo>
                    <a:lnTo>
                      <a:pt x="146" y="289"/>
                    </a:lnTo>
                    <a:lnTo>
                      <a:pt x="160" y="288"/>
                    </a:lnTo>
                    <a:lnTo>
                      <a:pt x="175" y="286"/>
                    </a:lnTo>
                    <a:lnTo>
                      <a:pt x="189" y="282"/>
                    </a:lnTo>
                    <a:lnTo>
                      <a:pt x="202" y="277"/>
                    </a:lnTo>
                    <a:lnTo>
                      <a:pt x="214" y="271"/>
                    </a:lnTo>
                    <a:lnTo>
                      <a:pt x="226" y="264"/>
                    </a:lnTo>
                    <a:lnTo>
                      <a:pt x="237" y="256"/>
                    </a:lnTo>
                    <a:lnTo>
                      <a:pt x="247" y="247"/>
                    </a:lnTo>
                    <a:lnTo>
                      <a:pt x="256" y="236"/>
                    </a:lnTo>
                    <a:lnTo>
                      <a:pt x="264" y="225"/>
                    </a:lnTo>
                    <a:lnTo>
                      <a:pt x="272" y="214"/>
                    </a:lnTo>
                    <a:lnTo>
                      <a:pt x="278" y="201"/>
                    </a:lnTo>
                    <a:lnTo>
                      <a:pt x="282" y="188"/>
                    </a:lnTo>
                    <a:lnTo>
                      <a:pt x="286" y="174"/>
                    </a:lnTo>
                    <a:lnTo>
                      <a:pt x="288" y="160"/>
                    </a:lnTo>
                    <a:lnTo>
                      <a:pt x="289" y="146"/>
                    </a:lnTo>
                    <a:close/>
                  </a:path>
                </a:pathLst>
              </a:custGeom>
              <a:solidFill>
                <a:srgbClr val="FFC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07" name="Freeform 1603"/>
              <p:cNvSpPr>
                <a:spLocks noEditPoints="1"/>
              </p:cNvSpPr>
              <p:nvPr/>
            </p:nvSpPr>
            <p:spPr bwMode="auto">
              <a:xfrm>
                <a:off x="754" y="1186"/>
                <a:ext cx="283" cy="287"/>
              </a:xfrm>
              <a:custGeom>
                <a:avLst/>
                <a:gdLst/>
                <a:ahLst/>
                <a:cxnLst>
                  <a:cxn ang="0">
                    <a:pos x="283" y="114"/>
                  </a:cxn>
                  <a:cxn ang="0">
                    <a:pos x="269" y="75"/>
                  </a:cxn>
                  <a:cxn ang="0">
                    <a:pos x="244" y="42"/>
                  </a:cxn>
                  <a:cxn ang="0">
                    <a:pos x="211" y="17"/>
                  </a:cxn>
                  <a:cxn ang="0">
                    <a:pos x="172" y="3"/>
                  </a:cxn>
                  <a:cxn ang="0">
                    <a:pos x="129" y="1"/>
                  </a:cxn>
                  <a:cxn ang="0">
                    <a:pos x="88" y="11"/>
                  </a:cxn>
                  <a:cxn ang="0">
                    <a:pos x="53" y="33"/>
                  </a:cxn>
                  <a:cxn ang="0">
                    <a:pos x="25" y="63"/>
                  </a:cxn>
                  <a:cxn ang="0">
                    <a:pos x="7" y="100"/>
                  </a:cxn>
                  <a:cxn ang="0">
                    <a:pos x="0" y="143"/>
                  </a:cxn>
                  <a:cxn ang="0">
                    <a:pos x="7" y="185"/>
                  </a:cxn>
                  <a:cxn ang="0">
                    <a:pos x="25" y="222"/>
                  </a:cxn>
                  <a:cxn ang="0">
                    <a:pos x="53" y="253"/>
                  </a:cxn>
                  <a:cxn ang="0">
                    <a:pos x="88" y="274"/>
                  </a:cxn>
                  <a:cxn ang="0">
                    <a:pos x="129" y="285"/>
                  </a:cxn>
                  <a:cxn ang="0">
                    <a:pos x="172" y="283"/>
                  </a:cxn>
                  <a:cxn ang="0">
                    <a:pos x="211" y="268"/>
                  </a:cxn>
                  <a:cxn ang="0">
                    <a:pos x="244" y="244"/>
                  </a:cxn>
                  <a:cxn ang="0">
                    <a:pos x="269" y="211"/>
                  </a:cxn>
                  <a:cxn ang="0">
                    <a:pos x="283" y="171"/>
                  </a:cxn>
                  <a:cxn ang="0">
                    <a:pos x="283" y="143"/>
                  </a:cxn>
                  <a:cxn ang="0">
                    <a:pos x="276" y="101"/>
                  </a:cxn>
                  <a:cxn ang="0">
                    <a:pos x="259" y="65"/>
                  </a:cxn>
                  <a:cxn ang="0">
                    <a:pos x="232" y="35"/>
                  </a:cxn>
                  <a:cxn ang="0">
                    <a:pos x="197" y="14"/>
                  </a:cxn>
                  <a:cxn ang="0">
                    <a:pos x="157" y="4"/>
                  </a:cxn>
                  <a:cxn ang="0">
                    <a:pos x="115" y="6"/>
                  </a:cxn>
                  <a:cxn ang="0">
                    <a:pos x="77" y="20"/>
                  </a:cxn>
                  <a:cxn ang="0">
                    <a:pos x="45" y="44"/>
                  </a:cxn>
                  <a:cxn ang="0">
                    <a:pos x="21" y="76"/>
                  </a:cxn>
                  <a:cxn ang="0">
                    <a:pos x="6" y="115"/>
                  </a:cxn>
                  <a:cxn ang="0">
                    <a:pos x="5" y="157"/>
                  </a:cxn>
                  <a:cxn ang="0">
                    <a:pos x="15" y="197"/>
                  </a:cxn>
                  <a:cxn ang="0">
                    <a:pos x="36" y="232"/>
                  </a:cxn>
                  <a:cxn ang="0">
                    <a:pos x="65" y="258"/>
                  </a:cxn>
                  <a:cxn ang="0">
                    <a:pos x="102" y="276"/>
                  </a:cxn>
                  <a:cxn ang="0">
                    <a:pos x="143" y="282"/>
                  </a:cxn>
                  <a:cxn ang="0">
                    <a:pos x="185" y="276"/>
                  </a:cxn>
                  <a:cxn ang="0">
                    <a:pos x="221" y="258"/>
                  </a:cxn>
                  <a:cxn ang="0">
                    <a:pos x="251" y="232"/>
                  </a:cxn>
                  <a:cxn ang="0">
                    <a:pos x="272" y="197"/>
                  </a:cxn>
                  <a:cxn ang="0">
                    <a:pos x="282" y="157"/>
                  </a:cxn>
                </a:cxnLst>
                <a:rect l="0" t="0" r="r" b="b"/>
                <a:pathLst>
                  <a:path w="286" h="286">
                    <a:moveTo>
                      <a:pt x="286" y="143"/>
                    </a:moveTo>
                    <a:lnTo>
                      <a:pt x="285" y="128"/>
                    </a:lnTo>
                    <a:lnTo>
                      <a:pt x="283" y="114"/>
                    </a:lnTo>
                    <a:lnTo>
                      <a:pt x="279" y="100"/>
                    </a:lnTo>
                    <a:lnTo>
                      <a:pt x="275" y="87"/>
                    </a:lnTo>
                    <a:lnTo>
                      <a:pt x="269" y="75"/>
                    </a:lnTo>
                    <a:lnTo>
                      <a:pt x="261" y="63"/>
                    </a:lnTo>
                    <a:lnTo>
                      <a:pt x="253" y="52"/>
                    </a:lnTo>
                    <a:lnTo>
                      <a:pt x="244" y="42"/>
                    </a:lnTo>
                    <a:lnTo>
                      <a:pt x="234" y="33"/>
                    </a:lnTo>
                    <a:lnTo>
                      <a:pt x="223" y="24"/>
                    </a:lnTo>
                    <a:lnTo>
                      <a:pt x="211" y="17"/>
                    </a:lnTo>
                    <a:lnTo>
                      <a:pt x="199" y="11"/>
                    </a:lnTo>
                    <a:lnTo>
                      <a:pt x="186" y="6"/>
                    </a:lnTo>
                    <a:lnTo>
                      <a:pt x="172" y="3"/>
                    </a:lnTo>
                    <a:lnTo>
                      <a:pt x="157" y="1"/>
                    </a:lnTo>
                    <a:lnTo>
                      <a:pt x="143" y="0"/>
                    </a:lnTo>
                    <a:lnTo>
                      <a:pt x="129" y="1"/>
                    </a:lnTo>
                    <a:lnTo>
                      <a:pt x="115" y="3"/>
                    </a:lnTo>
                    <a:lnTo>
                      <a:pt x="101" y="6"/>
                    </a:lnTo>
                    <a:lnTo>
                      <a:pt x="88" y="11"/>
                    </a:lnTo>
                    <a:lnTo>
                      <a:pt x="75" y="17"/>
                    </a:lnTo>
                    <a:lnTo>
                      <a:pt x="64" y="24"/>
                    </a:lnTo>
                    <a:lnTo>
                      <a:pt x="53" y="33"/>
                    </a:lnTo>
                    <a:lnTo>
                      <a:pt x="43" y="42"/>
                    </a:lnTo>
                    <a:lnTo>
                      <a:pt x="33" y="52"/>
                    </a:lnTo>
                    <a:lnTo>
                      <a:pt x="25" y="63"/>
                    </a:lnTo>
                    <a:lnTo>
                      <a:pt x="18" y="75"/>
                    </a:lnTo>
                    <a:lnTo>
                      <a:pt x="12" y="87"/>
                    </a:lnTo>
                    <a:lnTo>
                      <a:pt x="7" y="100"/>
                    </a:lnTo>
                    <a:lnTo>
                      <a:pt x="3" y="114"/>
                    </a:lnTo>
                    <a:lnTo>
                      <a:pt x="1" y="128"/>
                    </a:lnTo>
                    <a:lnTo>
                      <a:pt x="0" y="143"/>
                    </a:lnTo>
                    <a:lnTo>
                      <a:pt x="1" y="157"/>
                    </a:lnTo>
                    <a:lnTo>
                      <a:pt x="3" y="171"/>
                    </a:lnTo>
                    <a:lnTo>
                      <a:pt x="7" y="185"/>
                    </a:lnTo>
                    <a:lnTo>
                      <a:pt x="12" y="198"/>
                    </a:lnTo>
                    <a:lnTo>
                      <a:pt x="18" y="211"/>
                    </a:lnTo>
                    <a:lnTo>
                      <a:pt x="25" y="222"/>
                    </a:lnTo>
                    <a:lnTo>
                      <a:pt x="33" y="233"/>
                    </a:lnTo>
                    <a:lnTo>
                      <a:pt x="43" y="244"/>
                    </a:lnTo>
                    <a:lnTo>
                      <a:pt x="53" y="253"/>
                    </a:lnTo>
                    <a:lnTo>
                      <a:pt x="64" y="261"/>
                    </a:lnTo>
                    <a:lnTo>
                      <a:pt x="75" y="268"/>
                    </a:lnTo>
                    <a:lnTo>
                      <a:pt x="88" y="274"/>
                    </a:lnTo>
                    <a:lnTo>
                      <a:pt x="101" y="279"/>
                    </a:lnTo>
                    <a:lnTo>
                      <a:pt x="115" y="283"/>
                    </a:lnTo>
                    <a:lnTo>
                      <a:pt x="129" y="285"/>
                    </a:lnTo>
                    <a:lnTo>
                      <a:pt x="143" y="286"/>
                    </a:lnTo>
                    <a:lnTo>
                      <a:pt x="157" y="285"/>
                    </a:lnTo>
                    <a:lnTo>
                      <a:pt x="172" y="283"/>
                    </a:lnTo>
                    <a:lnTo>
                      <a:pt x="186" y="279"/>
                    </a:lnTo>
                    <a:lnTo>
                      <a:pt x="199" y="274"/>
                    </a:lnTo>
                    <a:lnTo>
                      <a:pt x="211" y="268"/>
                    </a:lnTo>
                    <a:lnTo>
                      <a:pt x="223" y="261"/>
                    </a:lnTo>
                    <a:lnTo>
                      <a:pt x="234" y="253"/>
                    </a:lnTo>
                    <a:lnTo>
                      <a:pt x="244" y="244"/>
                    </a:lnTo>
                    <a:lnTo>
                      <a:pt x="253" y="233"/>
                    </a:lnTo>
                    <a:lnTo>
                      <a:pt x="261" y="222"/>
                    </a:lnTo>
                    <a:lnTo>
                      <a:pt x="269" y="211"/>
                    </a:lnTo>
                    <a:lnTo>
                      <a:pt x="275" y="198"/>
                    </a:lnTo>
                    <a:lnTo>
                      <a:pt x="279" y="185"/>
                    </a:lnTo>
                    <a:lnTo>
                      <a:pt x="283" y="171"/>
                    </a:lnTo>
                    <a:lnTo>
                      <a:pt x="285" y="157"/>
                    </a:lnTo>
                    <a:lnTo>
                      <a:pt x="286" y="143"/>
                    </a:lnTo>
                    <a:close/>
                    <a:moveTo>
                      <a:pt x="283" y="143"/>
                    </a:moveTo>
                    <a:lnTo>
                      <a:pt x="282" y="128"/>
                    </a:lnTo>
                    <a:lnTo>
                      <a:pt x="280" y="115"/>
                    </a:lnTo>
                    <a:lnTo>
                      <a:pt x="276" y="101"/>
                    </a:lnTo>
                    <a:lnTo>
                      <a:pt x="272" y="89"/>
                    </a:lnTo>
                    <a:lnTo>
                      <a:pt x="266" y="76"/>
                    </a:lnTo>
                    <a:lnTo>
                      <a:pt x="259" y="65"/>
                    </a:lnTo>
                    <a:lnTo>
                      <a:pt x="251" y="54"/>
                    </a:lnTo>
                    <a:lnTo>
                      <a:pt x="242" y="44"/>
                    </a:lnTo>
                    <a:lnTo>
                      <a:pt x="232" y="35"/>
                    </a:lnTo>
                    <a:lnTo>
                      <a:pt x="221" y="27"/>
                    </a:lnTo>
                    <a:lnTo>
                      <a:pt x="210" y="20"/>
                    </a:lnTo>
                    <a:lnTo>
                      <a:pt x="197" y="14"/>
                    </a:lnTo>
                    <a:lnTo>
                      <a:pt x="185" y="10"/>
                    </a:lnTo>
                    <a:lnTo>
                      <a:pt x="171" y="6"/>
                    </a:lnTo>
                    <a:lnTo>
                      <a:pt x="157" y="4"/>
                    </a:lnTo>
                    <a:lnTo>
                      <a:pt x="143" y="3"/>
                    </a:lnTo>
                    <a:lnTo>
                      <a:pt x="129" y="4"/>
                    </a:lnTo>
                    <a:lnTo>
                      <a:pt x="115" y="6"/>
                    </a:lnTo>
                    <a:lnTo>
                      <a:pt x="102" y="10"/>
                    </a:lnTo>
                    <a:lnTo>
                      <a:pt x="89" y="14"/>
                    </a:lnTo>
                    <a:lnTo>
                      <a:pt x="77" y="20"/>
                    </a:lnTo>
                    <a:lnTo>
                      <a:pt x="65" y="27"/>
                    </a:lnTo>
                    <a:lnTo>
                      <a:pt x="55" y="35"/>
                    </a:lnTo>
                    <a:lnTo>
                      <a:pt x="45" y="44"/>
                    </a:lnTo>
                    <a:lnTo>
                      <a:pt x="36" y="54"/>
                    </a:lnTo>
                    <a:lnTo>
                      <a:pt x="28" y="65"/>
                    </a:lnTo>
                    <a:lnTo>
                      <a:pt x="21" y="76"/>
                    </a:lnTo>
                    <a:lnTo>
                      <a:pt x="15" y="89"/>
                    </a:lnTo>
                    <a:lnTo>
                      <a:pt x="10" y="101"/>
                    </a:lnTo>
                    <a:lnTo>
                      <a:pt x="6" y="115"/>
                    </a:lnTo>
                    <a:lnTo>
                      <a:pt x="5" y="128"/>
                    </a:lnTo>
                    <a:lnTo>
                      <a:pt x="4" y="143"/>
                    </a:lnTo>
                    <a:lnTo>
                      <a:pt x="5" y="157"/>
                    </a:lnTo>
                    <a:lnTo>
                      <a:pt x="6" y="171"/>
                    </a:lnTo>
                    <a:lnTo>
                      <a:pt x="10" y="184"/>
                    </a:lnTo>
                    <a:lnTo>
                      <a:pt x="15" y="197"/>
                    </a:lnTo>
                    <a:lnTo>
                      <a:pt x="21" y="209"/>
                    </a:lnTo>
                    <a:lnTo>
                      <a:pt x="28" y="221"/>
                    </a:lnTo>
                    <a:lnTo>
                      <a:pt x="36" y="232"/>
                    </a:lnTo>
                    <a:lnTo>
                      <a:pt x="45" y="241"/>
                    </a:lnTo>
                    <a:lnTo>
                      <a:pt x="55" y="250"/>
                    </a:lnTo>
                    <a:lnTo>
                      <a:pt x="65" y="258"/>
                    </a:lnTo>
                    <a:lnTo>
                      <a:pt x="77" y="265"/>
                    </a:lnTo>
                    <a:lnTo>
                      <a:pt x="89" y="271"/>
                    </a:lnTo>
                    <a:lnTo>
                      <a:pt x="102" y="276"/>
                    </a:lnTo>
                    <a:lnTo>
                      <a:pt x="115" y="280"/>
                    </a:lnTo>
                    <a:lnTo>
                      <a:pt x="129" y="281"/>
                    </a:lnTo>
                    <a:lnTo>
                      <a:pt x="143" y="282"/>
                    </a:lnTo>
                    <a:lnTo>
                      <a:pt x="157" y="281"/>
                    </a:lnTo>
                    <a:lnTo>
                      <a:pt x="171" y="280"/>
                    </a:lnTo>
                    <a:lnTo>
                      <a:pt x="185" y="276"/>
                    </a:lnTo>
                    <a:lnTo>
                      <a:pt x="197" y="271"/>
                    </a:lnTo>
                    <a:lnTo>
                      <a:pt x="210" y="265"/>
                    </a:lnTo>
                    <a:lnTo>
                      <a:pt x="221" y="258"/>
                    </a:lnTo>
                    <a:lnTo>
                      <a:pt x="232" y="250"/>
                    </a:lnTo>
                    <a:lnTo>
                      <a:pt x="242" y="241"/>
                    </a:lnTo>
                    <a:lnTo>
                      <a:pt x="251" y="232"/>
                    </a:lnTo>
                    <a:lnTo>
                      <a:pt x="259" y="221"/>
                    </a:lnTo>
                    <a:lnTo>
                      <a:pt x="266" y="209"/>
                    </a:lnTo>
                    <a:lnTo>
                      <a:pt x="272" y="197"/>
                    </a:lnTo>
                    <a:lnTo>
                      <a:pt x="276" y="184"/>
                    </a:lnTo>
                    <a:lnTo>
                      <a:pt x="280" y="171"/>
                    </a:lnTo>
                    <a:lnTo>
                      <a:pt x="282" y="157"/>
                    </a:lnTo>
                    <a:lnTo>
                      <a:pt x="283" y="143"/>
                    </a:lnTo>
                    <a:close/>
                  </a:path>
                </a:pathLst>
              </a:custGeom>
              <a:solidFill>
                <a:srgbClr val="FFC7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08" name="Freeform 1604"/>
              <p:cNvSpPr>
                <a:spLocks noEditPoints="1"/>
              </p:cNvSpPr>
              <p:nvPr/>
            </p:nvSpPr>
            <p:spPr bwMode="auto">
              <a:xfrm>
                <a:off x="756" y="1190"/>
                <a:ext cx="280" cy="279"/>
              </a:xfrm>
              <a:custGeom>
                <a:avLst/>
                <a:gdLst/>
                <a:ahLst/>
                <a:cxnLst>
                  <a:cxn ang="0">
                    <a:pos x="276" y="112"/>
                  </a:cxn>
                  <a:cxn ang="0">
                    <a:pos x="262" y="73"/>
                  </a:cxn>
                  <a:cxn ang="0">
                    <a:pos x="238" y="41"/>
                  </a:cxn>
                  <a:cxn ang="0">
                    <a:pos x="206" y="17"/>
                  </a:cxn>
                  <a:cxn ang="0">
                    <a:pos x="167" y="3"/>
                  </a:cxn>
                  <a:cxn ang="0">
                    <a:pos x="125" y="1"/>
                  </a:cxn>
                  <a:cxn ang="0">
                    <a:pos x="85" y="11"/>
                  </a:cxn>
                  <a:cxn ang="0">
                    <a:pos x="51" y="32"/>
                  </a:cxn>
                  <a:cxn ang="0">
                    <a:pos x="24" y="62"/>
                  </a:cxn>
                  <a:cxn ang="0">
                    <a:pos x="6" y="98"/>
                  </a:cxn>
                  <a:cxn ang="0">
                    <a:pos x="0" y="140"/>
                  </a:cxn>
                  <a:cxn ang="0">
                    <a:pos x="6" y="181"/>
                  </a:cxn>
                  <a:cxn ang="0">
                    <a:pos x="24" y="218"/>
                  </a:cxn>
                  <a:cxn ang="0">
                    <a:pos x="51" y="247"/>
                  </a:cxn>
                  <a:cxn ang="0">
                    <a:pos x="85" y="268"/>
                  </a:cxn>
                  <a:cxn ang="0">
                    <a:pos x="125" y="278"/>
                  </a:cxn>
                  <a:cxn ang="0">
                    <a:pos x="167" y="277"/>
                  </a:cxn>
                  <a:cxn ang="0">
                    <a:pos x="206" y="262"/>
                  </a:cxn>
                  <a:cxn ang="0">
                    <a:pos x="238" y="238"/>
                  </a:cxn>
                  <a:cxn ang="0">
                    <a:pos x="262" y="206"/>
                  </a:cxn>
                  <a:cxn ang="0">
                    <a:pos x="276" y="168"/>
                  </a:cxn>
                  <a:cxn ang="0">
                    <a:pos x="275" y="140"/>
                  </a:cxn>
                  <a:cxn ang="0">
                    <a:pos x="269" y="100"/>
                  </a:cxn>
                  <a:cxn ang="0">
                    <a:pos x="252" y="64"/>
                  </a:cxn>
                  <a:cxn ang="0">
                    <a:pos x="226" y="35"/>
                  </a:cxn>
                  <a:cxn ang="0">
                    <a:pos x="192" y="14"/>
                  </a:cxn>
                  <a:cxn ang="0">
                    <a:pos x="153" y="4"/>
                  </a:cxn>
                  <a:cxn ang="0">
                    <a:pos x="112" y="6"/>
                  </a:cxn>
                  <a:cxn ang="0">
                    <a:pos x="75" y="20"/>
                  </a:cxn>
                  <a:cxn ang="0">
                    <a:pos x="43" y="44"/>
                  </a:cxn>
                  <a:cxn ang="0">
                    <a:pos x="20" y="75"/>
                  </a:cxn>
                  <a:cxn ang="0">
                    <a:pos x="6" y="113"/>
                  </a:cxn>
                  <a:cxn ang="0">
                    <a:pos x="4" y="154"/>
                  </a:cxn>
                  <a:cxn ang="0">
                    <a:pos x="14" y="192"/>
                  </a:cxn>
                  <a:cxn ang="0">
                    <a:pos x="34" y="226"/>
                  </a:cxn>
                  <a:cxn ang="0">
                    <a:pos x="63" y="253"/>
                  </a:cxn>
                  <a:cxn ang="0">
                    <a:pos x="99" y="270"/>
                  </a:cxn>
                  <a:cxn ang="0">
                    <a:pos x="139" y="276"/>
                  </a:cxn>
                  <a:cxn ang="0">
                    <a:pos x="179" y="270"/>
                  </a:cxn>
                  <a:cxn ang="0">
                    <a:pos x="215" y="253"/>
                  </a:cxn>
                  <a:cxn ang="0">
                    <a:pos x="244" y="226"/>
                  </a:cxn>
                  <a:cxn ang="0">
                    <a:pos x="265" y="192"/>
                  </a:cxn>
                  <a:cxn ang="0">
                    <a:pos x="274" y="154"/>
                  </a:cxn>
                </a:cxnLst>
                <a:rect l="0" t="0" r="r" b="b"/>
                <a:pathLst>
                  <a:path w="279" h="279">
                    <a:moveTo>
                      <a:pt x="279" y="140"/>
                    </a:moveTo>
                    <a:lnTo>
                      <a:pt x="278" y="125"/>
                    </a:lnTo>
                    <a:lnTo>
                      <a:pt x="276" y="112"/>
                    </a:lnTo>
                    <a:lnTo>
                      <a:pt x="272" y="98"/>
                    </a:lnTo>
                    <a:lnTo>
                      <a:pt x="268" y="86"/>
                    </a:lnTo>
                    <a:lnTo>
                      <a:pt x="262" y="73"/>
                    </a:lnTo>
                    <a:lnTo>
                      <a:pt x="255" y="62"/>
                    </a:lnTo>
                    <a:lnTo>
                      <a:pt x="247" y="51"/>
                    </a:lnTo>
                    <a:lnTo>
                      <a:pt x="238" y="41"/>
                    </a:lnTo>
                    <a:lnTo>
                      <a:pt x="228" y="32"/>
                    </a:lnTo>
                    <a:lnTo>
                      <a:pt x="217" y="24"/>
                    </a:lnTo>
                    <a:lnTo>
                      <a:pt x="206" y="17"/>
                    </a:lnTo>
                    <a:lnTo>
                      <a:pt x="193" y="11"/>
                    </a:lnTo>
                    <a:lnTo>
                      <a:pt x="181" y="7"/>
                    </a:lnTo>
                    <a:lnTo>
                      <a:pt x="167" y="3"/>
                    </a:lnTo>
                    <a:lnTo>
                      <a:pt x="153" y="1"/>
                    </a:lnTo>
                    <a:lnTo>
                      <a:pt x="139" y="0"/>
                    </a:lnTo>
                    <a:lnTo>
                      <a:pt x="125" y="1"/>
                    </a:lnTo>
                    <a:lnTo>
                      <a:pt x="111" y="3"/>
                    </a:lnTo>
                    <a:lnTo>
                      <a:pt x="98" y="7"/>
                    </a:lnTo>
                    <a:lnTo>
                      <a:pt x="85" y="11"/>
                    </a:lnTo>
                    <a:lnTo>
                      <a:pt x="73" y="17"/>
                    </a:lnTo>
                    <a:lnTo>
                      <a:pt x="61" y="24"/>
                    </a:lnTo>
                    <a:lnTo>
                      <a:pt x="51" y="32"/>
                    </a:lnTo>
                    <a:lnTo>
                      <a:pt x="41" y="41"/>
                    </a:lnTo>
                    <a:lnTo>
                      <a:pt x="32" y="51"/>
                    </a:lnTo>
                    <a:lnTo>
                      <a:pt x="24" y="62"/>
                    </a:lnTo>
                    <a:lnTo>
                      <a:pt x="17" y="73"/>
                    </a:lnTo>
                    <a:lnTo>
                      <a:pt x="11" y="86"/>
                    </a:lnTo>
                    <a:lnTo>
                      <a:pt x="6" y="98"/>
                    </a:lnTo>
                    <a:lnTo>
                      <a:pt x="2" y="112"/>
                    </a:lnTo>
                    <a:lnTo>
                      <a:pt x="1" y="125"/>
                    </a:lnTo>
                    <a:lnTo>
                      <a:pt x="0" y="140"/>
                    </a:lnTo>
                    <a:lnTo>
                      <a:pt x="1" y="154"/>
                    </a:lnTo>
                    <a:lnTo>
                      <a:pt x="2" y="168"/>
                    </a:lnTo>
                    <a:lnTo>
                      <a:pt x="6" y="181"/>
                    </a:lnTo>
                    <a:lnTo>
                      <a:pt x="11" y="194"/>
                    </a:lnTo>
                    <a:lnTo>
                      <a:pt x="17" y="206"/>
                    </a:lnTo>
                    <a:lnTo>
                      <a:pt x="24" y="218"/>
                    </a:lnTo>
                    <a:lnTo>
                      <a:pt x="32" y="229"/>
                    </a:lnTo>
                    <a:lnTo>
                      <a:pt x="41" y="238"/>
                    </a:lnTo>
                    <a:lnTo>
                      <a:pt x="51" y="247"/>
                    </a:lnTo>
                    <a:lnTo>
                      <a:pt x="61" y="255"/>
                    </a:lnTo>
                    <a:lnTo>
                      <a:pt x="73" y="262"/>
                    </a:lnTo>
                    <a:lnTo>
                      <a:pt x="85" y="268"/>
                    </a:lnTo>
                    <a:lnTo>
                      <a:pt x="98" y="273"/>
                    </a:lnTo>
                    <a:lnTo>
                      <a:pt x="111" y="277"/>
                    </a:lnTo>
                    <a:lnTo>
                      <a:pt x="125" y="278"/>
                    </a:lnTo>
                    <a:lnTo>
                      <a:pt x="139" y="279"/>
                    </a:lnTo>
                    <a:lnTo>
                      <a:pt x="153" y="278"/>
                    </a:lnTo>
                    <a:lnTo>
                      <a:pt x="167" y="277"/>
                    </a:lnTo>
                    <a:lnTo>
                      <a:pt x="181" y="273"/>
                    </a:lnTo>
                    <a:lnTo>
                      <a:pt x="193" y="268"/>
                    </a:lnTo>
                    <a:lnTo>
                      <a:pt x="206" y="262"/>
                    </a:lnTo>
                    <a:lnTo>
                      <a:pt x="217" y="255"/>
                    </a:lnTo>
                    <a:lnTo>
                      <a:pt x="228" y="247"/>
                    </a:lnTo>
                    <a:lnTo>
                      <a:pt x="238" y="238"/>
                    </a:lnTo>
                    <a:lnTo>
                      <a:pt x="247" y="229"/>
                    </a:lnTo>
                    <a:lnTo>
                      <a:pt x="255" y="218"/>
                    </a:lnTo>
                    <a:lnTo>
                      <a:pt x="262" y="206"/>
                    </a:lnTo>
                    <a:lnTo>
                      <a:pt x="268" y="194"/>
                    </a:lnTo>
                    <a:lnTo>
                      <a:pt x="272" y="181"/>
                    </a:lnTo>
                    <a:lnTo>
                      <a:pt x="276" y="168"/>
                    </a:lnTo>
                    <a:lnTo>
                      <a:pt x="278" y="154"/>
                    </a:lnTo>
                    <a:lnTo>
                      <a:pt x="279" y="140"/>
                    </a:lnTo>
                    <a:close/>
                    <a:moveTo>
                      <a:pt x="275" y="140"/>
                    </a:moveTo>
                    <a:lnTo>
                      <a:pt x="274" y="126"/>
                    </a:lnTo>
                    <a:lnTo>
                      <a:pt x="273" y="113"/>
                    </a:lnTo>
                    <a:lnTo>
                      <a:pt x="269" y="100"/>
                    </a:lnTo>
                    <a:lnTo>
                      <a:pt x="265" y="87"/>
                    </a:lnTo>
                    <a:lnTo>
                      <a:pt x="259" y="75"/>
                    </a:lnTo>
                    <a:lnTo>
                      <a:pt x="252" y="64"/>
                    </a:lnTo>
                    <a:lnTo>
                      <a:pt x="244" y="53"/>
                    </a:lnTo>
                    <a:lnTo>
                      <a:pt x="235" y="44"/>
                    </a:lnTo>
                    <a:lnTo>
                      <a:pt x="226" y="35"/>
                    </a:lnTo>
                    <a:lnTo>
                      <a:pt x="215" y="27"/>
                    </a:lnTo>
                    <a:lnTo>
                      <a:pt x="204" y="20"/>
                    </a:lnTo>
                    <a:lnTo>
                      <a:pt x="192" y="14"/>
                    </a:lnTo>
                    <a:lnTo>
                      <a:pt x="179" y="9"/>
                    </a:lnTo>
                    <a:lnTo>
                      <a:pt x="166" y="6"/>
                    </a:lnTo>
                    <a:lnTo>
                      <a:pt x="153" y="4"/>
                    </a:lnTo>
                    <a:lnTo>
                      <a:pt x="139" y="3"/>
                    </a:lnTo>
                    <a:lnTo>
                      <a:pt x="125" y="4"/>
                    </a:lnTo>
                    <a:lnTo>
                      <a:pt x="112" y="6"/>
                    </a:lnTo>
                    <a:lnTo>
                      <a:pt x="99" y="9"/>
                    </a:lnTo>
                    <a:lnTo>
                      <a:pt x="87" y="14"/>
                    </a:lnTo>
                    <a:lnTo>
                      <a:pt x="75" y="20"/>
                    </a:lnTo>
                    <a:lnTo>
                      <a:pt x="63" y="27"/>
                    </a:lnTo>
                    <a:lnTo>
                      <a:pt x="53" y="35"/>
                    </a:lnTo>
                    <a:lnTo>
                      <a:pt x="43" y="44"/>
                    </a:lnTo>
                    <a:lnTo>
                      <a:pt x="34" y="53"/>
                    </a:lnTo>
                    <a:lnTo>
                      <a:pt x="27" y="64"/>
                    </a:lnTo>
                    <a:lnTo>
                      <a:pt x="20" y="75"/>
                    </a:lnTo>
                    <a:lnTo>
                      <a:pt x="14" y="87"/>
                    </a:lnTo>
                    <a:lnTo>
                      <a:pt x="9" y="100"/>
                    </a:lnTo>
                    <a:lnTo>
                      <a:pt x="6" y="113"/>
                    </a:lnTo>
                    <a:lnTo>
                      <a:pt x="4" y="126"/>
                    </a:lnTo>
                    <a:lnTo>
                      <a:pt x="3" y="140"/>
                    </a:lnTo>
                    <a:lnTo>
                      <a:pt x="4" y="154"/>
                    </a:lnTo>
                    <a:lnTo>
                      <a:pt x="6" y="167"/>
                    </a:lnTo>
                    <a:lnTo>
                      <a:pt x="9" y="180"/>
                    </a:lnTo>
                    <a:lnTo>
                      <a:pt x="14" y="192"/>
                    </a:lnTo>
                    <a:lnTo>
                      <a:pt x="20" y="204"/>
                    </a:lnTo>
                    <a:lnTo>
                      <a:pt x="27" y="216"/>
                    </a:lnTo>
                    <a:lnTo>
                      <a:pt x="34" y="226"/>
                    </a:lnTo>
                    <a:lnTo>
                      <a:pt x="43" y="236"/>
                    </a:lnTo>
                    <a:lnTo>
                      <a:pt x="53" y="245"/>
                    </a:lnTo>
                    <a:lnTo>
                      <a:pt x="63" y="253"/>
                    </a:lnTo>
                    <a:lnTo>
                      <a:pt x="75" y="259"/>
                    </a:lnTo>
                    <a:lnTo>
                      <a:pt x="87" y="265"/>
                    </a:lnTo>
                    <a:lnTo>
                      <a:pt x="99" y="270"/>
                    </a:lnTo>
                    <a:lnTo>
                      <a:pt x="112" y="273"/>
                    </a:lnTo>
                    <a:lnTo>
                      <a:pt x="125" y="275"/>
                    </a:lnTo>
                    <a:lnTo>
                      <a:pt x="139" y="276"/>
                    </a:lnTo>
                    <a:lnTo>
                      <a:pt x="153" y="275"/>
                    </a:lnTo>
                    <a:lnTo>
                      <a:pt x="166" y="273"/>
                    </a:lnTo>
                    <a:lnTo>
                      <a:pt x="179" y="270"/>
                    </a:lnTo>
                    <a:lnTo>
                      <a:pt x="192" y="265"/>
                    </a:lnTo>
                    <a:lnTo>
                      <a:pt x="204" y="259"/>
                    </a:lnTo>
                    <a:lnTo>
                      <a:pt x="215" y="253"/>
                    </a:lnTo>
                    <a:lnTo>
                      <a:pt x="226" y="245"/>
                    </a:lnTo>
                    <a:lnTo>
                      <a:pt x="235" y="236"/>
                    </a:lnTo>
                    <a:lnTo>
                      <a:pt x="244" y="226"/>
                    </a:lnTo>
                    <a:lnTo>
                      <a:pt x="252" y="216"/>
                    </a:lnTo>
                    <a:lnTo>
                      <a:pt x="259" y="204"/>
                    </a:lnTo>
                    <a:lnTo>
                      <a:pt x="265" y="192"/>
                    </a:lnTo>
                    <a:lnTo>
                      <a:pt x="269" y="180"/>
                    </a:lnTo>
                    <a:lnTo>
                      <a:pt x="273" y="167"/>
                    </a:lnTo>
                    <a:lnTo>
                      <a:pt x="274" y="154"/>
                    </a:lnTo>
                    <a:lnTo>
                      <a:pt x="275" y="140"/>
                    </a:lnTo>
                    <a:close/>
                  </a:path>
                </a:pathLst>
              </a:custGeom>
              <a:solidFill>
                <a:srgbClr val="FFC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09" name="Freeform 1605"/>
              <p:cNvSpPr>
                <a:spLocks noEditPoints="1"/>
              </p:cNvSpPr>
              <p:nvPr/>
            </p:nvSpPr>
            <p:spPr bwMode="auto">
              <a:xfrm>
                <a:off x="759" y="1192"/>
                <a:ext cx="271" cy="273"/>
              </a:xfrm>
              <a:custGeom>
                <a:avLst/>
                <a:gdLst/>
                <a:ahLst/>
                <a:cxnLst>
                  <a:cxn ang="0">
                    <a:pos x="270" y="110"/>
                  </a:cxn>
                  <a:cxn ang="0">
                    <a:pos x="256" y="72"/>
                  </a:cxn>
                  <a:cxn ang="0">
                    <a:pos x="232" y="41"/>
                  </a:cxn>
                  <a:cxn ang="0">
                    <a:pos x="201" y="17"/>
                  </a:cxn>
                  <a:cxn ang="0">
                    <a:pos x="163" y="3"/>
                  </a:cxn>
                  <a:cxn ang="0">
                    <a:pos x="122" y="1"/>
                  </a:cxn>
                  <a:cxn ang="0">
                    <a:pos x="84" y="11"/>
                  </a:cxn>
                  <a:cxn ang="0">
                    <a:pos x="50" y="32"/>
                  </a:cxn>
                  <a:cxn ang="0">
                    <a:pos x="24" y="61"/>
                  </a:cxn>
                  <a:cxn ang="0">
                    <a:pos x="6" y="97"/>
                  </a:cxn>
                  <a:cxn ang="0">
                    <a:pos x="0" y="137"/>
                  </a:cxn>
                  <a:cxn ang="0">
                    <a:pos x="6" y="177"/>
                  </a:cxn>
                  <a:cxn ang="0">
                    <a:pos x="24" y="213"/>
                  </a:cxn>
                  <a:cxn ang="0">
                    <a:pos x="50" y="242"/>
                  </a:cxn>
                  <a:cxn ang="0">
                    <a:pos x="84" y="262"/>
                  </a:cxn>
                  <a:cxn ang="0">
                    <a:pos x="122" y="272"/>
                  </a:cxn>
                  <a:cxn ang="0">
                    <a:pos x="163" y="270"/>
                  </a:cxn>
                  <a:cxn ang="0">
                    <a:pos x="201" y="256"/>
                  </a:cxn>
                  <a:cxn ang="0">
                    <a:pos x="232" y="233"/>
                  </a:cxn>
                  <a:cxn ang="0">
                    <a:pos x="256" y="201"/>
                  </a:cxn>
                  <a:cxn ang="0">
                    <a:pos x="270" y="164"/>
                  </a:cxn>
                  <a:cxn ang="0">
                    <a:pos x="269" y="137"/>
                  </a:cxn>
                  <a:cxn ang="0">
                    <a:pos x="263" y="97"/>
                  </a:cxn>
                  <a:cxn ang="0">
                    <a:pos x="247" y="62"/>
                  </a:cxn>
                  <a:cxn ang="0">
                    <a:pos x="221" y="34"/>
                  </a:cxn>
                  <a:cxn ang="0">
                    <a:pos x="188" y="14"/>
                  </a:cxn>
                  <a:cxn ang="0">
                    <a:pos x="150" y="4"/>
                  </a:cxn>
                  <a:cxn ang="0">
                    <a:pos x="109" y="6"/>
                  </a:cxn>
                  <a:cxn ang="0">
                    <a:pos x="73" y="20"/>
                  </a:cxn>
                  <a:cxn ang="0">
                    <a:pos x="42" y="42"/>
                  </a:cxn>
                  <a:cxn ang="0">
                    <a:pos x="19" y="73"/>
                  </a:cxn>
                  <a:cxn ang="0">
                    <a:pos x="6" y="110"/>
                  </a:cxn>
                  <a:cxn ang="0">
                    <a:pos x="4" y="150"/>
                  </a:cxn>
                  <a:cxn ang="0">
                    <a:pos x="14" y="189"/>
                  </a:cxn>
                  <a:cxn ang="0">
                    <a:pos x="34" y="221"/>
                  </a:cxn>
                  <a:cxn ang="0">
                    <a:pos x="62" y="247"/>
                  </a:cxn>
                  <a:cxn ang="0">
                    <a:pos x="96" y="264"/>
                  </a:cxn>
                  <a:cxn ang="0">
                    <a:pos x="136" y="270"/>
                  </a:cxn>
                  <a:cxn ang="0">
                    <a:pos x="176" y="264"/>
                  </a:cxn>
                  <a:cxn ang="0">
                    <a:pos x="210" y="247"/>
                  </a:cxn>
                  <a:cxn ang="0">
                    <a:pos x="239" y="221"/>
                  </a:cxn>
                  <a:cxn ang="0">
                    <a:pos x="259" y="189"/>
                  </a:cxn>
                  <a:cxn ang="0">
                    <a:pos x="269" y="150"/>
                  </a:cxn>
                </a:cxnLst>
                <a:rect l="0" t="0" r="r" b="b"/>
                <a:pathLst>
                  <a:path w="272" h="273">
                    <a:moveTo>
                      <a:pt x="272" y="137"/>
                    </a:moveTo>
                    <a:lnTo>
                      <a:pt x="271" y="123"/>
                    </a:lnTo>
                    <a:lnTo>
                      <a:pt x="270" y="110"/>
                    </a:lnTo>
                    <a:lnTo>
                      <a:pt x="266" y="97"/>
                    </a:lnTo>
                    <a:lnTo>
                      <a:pt x="262" y="84"/>
                    </a:lnTo>
                    <a:lnTo>
                      <a:pt x="256" y="72"/>
                    </a:lnTo>
                    <a:lnTo>
                      <a:pt x="249" y="61"/>
                    </a:lnTo>
                    <a:lnTo>
                      <a:pt x="241" y="50"/>
                    </a:lnTo>
                    <a:lnTo>
                      <a:pt x="232" y="41"/>
                    </a:lnTo>
                    <a:lnTo>
                      <a:pt x="223" y="32"/>
                    </a:lnTo>
                    <a:lnTo>
                      <a:pt x="212" y="24"/>
                    </a:lnTo>
                    <a:lnTo>
                      <a:pt x="201" y="17"/>
                    </a:lnTo>
                    <a:lnTo>
                      <a:pt x="189" y="11"/>
                    </a:lnTo>
                    <a:lnTo>
                      <a:pt x="176" y="6"/>
                    </a:lnTo>
                    <a:lnTo>
                      <a:pt x="163" y="3"/>
                    </a:lnTo>
                    <a:lnTo>
                      <a:pt x="150" y="1"/>
                    </a:lnTo>
                    <a:lnTo>
                      <a:pt x="136" y="0"/>
                    </a:lnTo>
                    <a:lnTo>
                      <a:pt x="122" y="1"/>
                    </a:lnTo>
                    <a:lnTo>
                      <a:pt x="109" y="3"/>
                    </a:lnTo>
                    <a:lnTo>
                      <a:pt x="96" y="6"/>
                    </a:lnTo>
                    <a:lnTo>
                      <a:pt x="84" y="11"/>
                    </a:lnTo>
                    <a:lnTo>
                      <a:pt x="72" y="17"/>
                    </a:lnTo>
                    <a:lnTo>
                      <a:pt x="60" y="24"/>
                    </a:lnTo>
                    <a:lnTo>
                      <a:pt x="50" y="32"/>
                    </a:lnTo>
                    <a:lnTo>
                      <a:pt x="40" y="41"/>
                    </a:lnTo>
                    <a:lnTo>
                      <a:pt x="31" y="50"/>
                    </a:lnTo>
                    <a:lnTo>
                      <a:pt x="24" y="61"/>
                    </a:lnTo>
                    <a:lnTo>
                      <a:pt x="17" y="72"/>
                    </a:lnTo>
                    <a:lnTo>
                      <a:pt x="11" y="84"/>
                    </a:lnTo>
                    <a:lnTo>
                      <a:pt x="6" y="97"/>
                    </a:lnTo>
                    <a:lnTo>
                      <a:pt x="3" y="110"/>
                    </a:lnTo>
                    <a:lnTo>
                      <a:pt x="1" y="123"/>
                    </a:lnTo>
                    <a:lnTo>
                      <a:pt x="0" y="137"/>
                    </a:lnTo>
                    <a:lnTo>
                      <a:pt x="1" y="151"/>
                    </a:lnTo>
                    <a:lnTo>
                      <a:pt x="3" y="164"/>
                    </a:lnTo>
                    <a:lnTo>
                      <a:pt x="6" y="177"/>
                    </a:lnTo>
                    <a:lnTo>
                      <a:pt x="11" y="189"/>
                    </a:lnTo>
                    <a:lnTo>
                      <a:pt x="17" y="201"/>
                    </a:lnTo>
                    <a:lnTo>
                      <a:pt x="24" y="213"/>
                    </a:lnTo>
                    <a:lnTo>
                      <a:pt x="31" y="223"/>
                    </a:lnTo>
                    <a:lnTo>
                      <a:pt x="40" y="233"/>
                    </a:lnTo>
                    <a:lnTo>
                      <a:pt x="50" y="242"/>
                    </a:lnTo>
                    <a:lnTo>
                      <a:pt x="60" y="250"/>
                    </a:lnTo>
                    <a:lnTo>
                      <a:pt x="72" y="256"/>
                    </a:lnTo>
                    <a:lnTo>
                      <a:pt x="84" y="262"/>
                    </a:lnTo>
                    <a:lnTo>
                      <a:pt x="96" y="267"/>
                    </a:lnTo>
                    <a:lnTo>
                      <a:pt x="109" y="270"/>
                    </a:lnTo>
                    <a:lnTo>
                      <a:pt x="122" y="272"/>
                    </a:lnTo>
                    <a:lnTo>
                      <a:pt x="136" y="273"/>
                    </a:lnTo>
                    <a:lnTo>
                      <a:pt x="150" y="272"/>
                    </a:lnTo>
                    <a:lnTo>
                      <a:pt x="163" y="270"/>
                    </a:lnTo>
                    <a:lnTo>
                      <a:pt x="176" y="267"/>
                    </a:lnTo>
                    <a:lnTo>
                      <a:pt x="189" y="262"/>
                    </a:lnTo>
                    <a:lnTo>
                      <a:pt x="201" y="256"/>
                    </a:lnTo>
                    <a:lnTo>
                      <a:pt x="212" y="250"/>
                    </a:lnTo>
                    <a:lnTo>
                      <a:pt x="223" y="242"/>
                    </a:lnTo>
                    <a:lnTo>
                      <a:pt x="232" y="233"/>
                    </a:lnTo>
                    <a:lnTo>
                      <a:pt x="241" y="223"/>
                    </a:lnTo>
                    <a:lnTo>
                      <a:pt x="249" y="213"/>
                    </a:lnTo>
                    <a:lnTo>
                      <a:pt x="256" y="201"/>
                    </a:lnTo>
                    <a:lnTo>
                      <a:pt x="262" y="189"/>
                    </a:lnTo>
                    <a:lnTo>
                      <a:pt x="266" y="177"/>
                    </a:lnTo>
                    <a:lnTo>
                      <a:pt x="270" y="164"/>
                    </a:lnTo>
                    <a:lnTo>
                      <a:pt x="271" y="151"/>
                    </a:lnTo>
                    <a:lnTo>
                      <a:pt x="272" y="137"/>
                    </a:lnTo>
                    <a:close/>
                    <a:moveTo>
                      <a:pt x="269" y="137"/>
                    </a:moveTo>
                    <a:lnTo>
                      <a:pt x="269" y="123"/>
                    </a:lnTo>
                    <a:lnTo>
                      <a:pt x="266" y="110"/>
                    </a:lnTo>
                    <a:lnTo>
                      <a:pt x="263" y="97"/>
                    </a:lnTo>
                    <a:lnTo>
                      <a:pt x="259" y="85"/>
                    </a:lnTo>
                    <a:lnTo>
                      <a:pt x="253" y="73"/>
                    </a:lnTo>
                    <a:lnTo>
                      <a:pt x="247" y="62"/>
                    </a:lnTo>
                    <a:lnTo>
                      <a:pt x="239" y="52"/>
                    </a:lnTo>
                    <a:lnTo>
                      <a:pt x="230" y="42"/>
                    </a:lnTo>
                    <a:lnTo>
                      <a:pt x="221" y="34"/>
                    </a:lnTo>
                    <a:lnTo>
                      <a:pt x="210" y="26"/>
                    </a:lnTo>
                    <a:lnTo>
                      <a:pt x="199" y="20"/>
                    </a:lnTo>
                    <a:lnTo>
                      <a:pt x="188" y="14"/>
                    </a:lnTo>
                    <a:lnTo>
                      <a:pt x="176" y="10"/>
                    </a:lnTo>
                    <a:lnTo>
                      <a:pt x="163" y="6"/>
                    </a:lnTo>
                    <a:lnTo>
                      <a:pt x="150" y="4"/>
                    </a:lnTo>
                    <a:lnTo>
                      <a:pt x="136" y="4"/>
                    </a:lnTo>
                    <a:lnTo>
                      <a:pt x="123" y="4"/>
                    </a:lnTo>
                    <a:lnTo>
                      <a:pt x="109" y="6"/>
                    </a:lnTo>
                    <a:lnTo>
                      <a:pt x="96" y="10"/>
                    </a:lnTo>
                    <a:lnTo>
                      <a:pt x="84" y="14"/>
                    </a:lnTo>
                    <a:lnTo>
                      <a:pt x="73" y="20"/>
                    </a:lnTo>
                    <a:lnTo>
                      <a:pt x="62" y="26"/>
                    </a:lnTo>
                    <a:lnTo>
                      <a:pt x="52" y="34"/>
                    </a:lnTo>
                    <a:lnTo>
                      <a:pt x="42" y="42"/>
                    </a:lnTo>
                    <a:lnTo>
                      <a:pt x="34" y="52"/>
                    </a:lnTo>
                    <a:lnTo>
                      <a:pt x="26" y="62"/>
                    </a:lnTo>
                    <a:lnTo>
                      <a:pt x="19" y="73"/>
                    </a:lnTo>
                    <a:lnTo>
                      <a:pt x="14" y="85"/>
                    </a:lnTo>
                    <a:lnTo>
                      <a:pt x="9" y="97"/>
                    </a:lnTo>
                    <a:lnTo>
                      <a:pt x="6" y="110"/>
                    </a:lnTo>
                    <a:lnTo>
                      <a:pt x="4" y="123"/>
                    </a:lnTo>
                    <a:lnTo>
                      <a:pt x="3" y="137"/>
                    </a:lnTo>
                    <a:lnTo>
                      <a:pt x="4" y="150"/>
                    </a:lnTo>
                    <a:lnTo>
                      <a:pt x="6" y="164"/>
                    </a:lnTo>
                    <a:lnTo>
                      <a:pt x="9" y="177"/>
                    </a:lnTo>
                    <a:lnTo>
                      <a:pt x="14" y="189"/>
                    </a:lnTo>
                    <a:lnTo>
                      <a:pt x="19" y="200"/>
                    </a:lnTo>
                    <a:lnTo>
                      <a:pt x="26" y="211"/>
                    </a:lnTo>
                    <a:lnTo>
                      <a:pt x="34" y="221"/>
                    </a:lnTo>
                    <a:lnTo>
                      <a:pt x="42" y="231"/>
                    </a:lnTo>
                    <a:lnTo>
                      <a:pt x="52" y="239"/>
                    </a:lnTo>
                    <a:lnTo>
                      <a:pt x="62" y="247"/>
                    </a:lnTo>
                    <a:lnTo>
                      <a:pt x="73" y="254"/>
                    </a:lnTo>
                    <a:lnTo>
                      <a:pt x="84" y="259"/>
                    </a:lnTo>
                    <a:lnTo>
                      <a:pt x="96" y="264"/>
                    </a:lnTo>
                    <a:lnTo>
                      <a:pt x="109" y="267"/>
                    </a:lnTo>
                    <a:lnTo>
                      <a:pt x="123" y="269"/>
                    </a:lnTo>
                    <a:lnTo>
                      <a:pt x="136" y="270"/>
                    </a:lnTo>
                    <a:lnTo>
                      <a:pt x="150" y="269"/>
                    </a:lnTo>
                    <a:lnTo>
                      <a:pt x="163" y="267"/>
                    </a:lnTo>
                    <a:lnTo>
                      <a:pt x="176" y="264"/>
                    </a:lnTo>
                    <a:lnTo>
                      <a:pt x="188" y="259"/>
                    </a:lnTo>
                    <a:lnTo>
                      <a:pt x="199" y="254"/>
                    </a:lnTo>
                    <a:lnTo>
                      <a:pt x="210" y="247"/>
                    </a:lnTo>
                    <a:lnTo>
                      <a:pt x="221" y="239"/>
                    </a:lnTo>
                    <a:lnTo>
                      <a:pt x="230" y="231"/>
                    </a:lnTo>
                    <a:lnTo>
                      <a:pt x="239" y="221"/>
                    </a:lnTo>
                    <a:lnTo>
                      <a:pt x="247" y="211"/>
                    </a:lnTo>
                    <a:lnTo>
                      <a:pt x="253" y="200"/>
                    </a:lnTo>
                    <a:lnTo>
                      <a:pt x="259" y="189"/>
                    </a:lnTo>
                    <a:lnTo>
                      <a:pt x="263" y="177"/>
                    </a:lnTo>
                    <a:lnTo>
                      <a:pt x="266" y="164"/>
                    </a:lnTo>
                    <a:lnTo>
                      <a:pt x="269" y="150"/>
                    </a:lnTo>
                    <a:lnTo>
                      <a:pt x="269" y="137"/>
                    </a:lnTo>
                    <a:close/>
                  </a:path>
                </a:pathLst>
              </a:custGeom>
              <a:solidFill>
                <a:srgbClr val="FFCA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10" name="Freeform 1606"/>
              <p:cNvSpPr>
                <a:spLocks noEditPoints="1"/>
              </p:cNvSpPr>
              <p:nvPr/>
            </p:nvSpPr>
            <p:spPr bwMode="auto">
              <a:xfrm>
                <a:off x="763" y="1196"/>
                <a:ext cx="266" cy="267"/>
              </a:xfrm>
              <a:custGeom>
                <a:avLst/>
                <a:gdLst/>
                <a:ahLst/>
                <a:cxnLst>
                  <a:cxn ang="0">
                    <a:pos x="263" y="106"/>
                  </a:cxn>
                  <a:cxn ang="0">
                    <a:pos x="250" y="69"/>
                  </a:cxn>
                  <a:cxn ang="0">
                    <a:pos x="227" y="38"/>
                  </a:cxn>
                  <a:cxn ang="0">
                    <a:pos x="196" y="16"/>
                  </a:cxn>
                  <a:cxn ang="0">
                    <a:pos x="160" y="2"/>
                  </a:cxn>
                  <a:cxn ang="0">
                    <a:pos x="120" y="0"/>
                  </a:cxn>
                  <a:cxn ang="0">
                    <a:pos x="81" y="10"/>
                  </a:cxn>
                  <a:cxn ang="0">
                    <a:pos x="49" y="30"/>
                  </a:cxn>
                  <a:cxn ang="0">
                    <a:pos x="23" y="58"/>
                  </a:cxn>
                  <a:cxn ang="0">
                    <a:pos x="6" y="93"/>
                  </a:cxn>
                  <a:cxn ang="0">
                    <a:pos x="0" y="133"/>
                  </a:cxn>
                  <a:cxn ang="0">
                    <a:pos x="6" y="173"/>
                  </a:cxn>
                  <a:cxn ang="0">
                    <a:pos x="23" y="207"/>
                  </a:cxn>
                  <a:cxn ang="0">
                    <a:pos x="49" y="235"/>
                  </a:cxn>
                  <a:cxn ang="0">
                    <a:pos x="81" y="255"/>
                  </a:cxn>
                  <a:cxn ang="0">
                    <a:pos x="120" y="265"/>
                  </a:cxn>
                  <a:cxn ang="0">
                    <a:pos x="160" y="263"/>
                  </a:cxn>
                  <a:cxn ang="0">
                    <a:pos x="196" y="250"/>
                  </a:cxn>
                  <a:cxn ang="0">
                    <a:pos x="227" y="227"/>
                  </a:cxn>
                  <a:cxn ang="0">
                    <a:pos x="250" y="196"/>
                  </a:cxn>
                  <a:cxn ang="0">
                    <a:pos x="263" y="160"/>
                  </a:cxn>
                  <a:cxn ang="0">
                    <a:pos x="263" y="133"/>
                  </a:cxn>
                  <a:cxn ang="0">
                    <a:pos x="257" y="94"/>
                  </a:cxn>
                  <a:cxn ang="0">
                    <a:pos x="241" y="60"/>
                  </a:cxn>
                  <a:cxn ang="0">
                    <a:pos x="216" y="32"/>
                  </a:cxn>
                  <a:cxn ang="0">
                    <a:pos x="183" y="13"/>
                  </a:cxn>
                  <a:cxn ang="0">
                    <a:pos x="147" y="3"/>
                  </a:cxn>
                  <a:cxn ang="0">
                    <a:pos x="107" y="6"/>
                  </a:cxn>
                  <a:cxn ang="0">
                    <a:pos x="71" y="19"/>
                  </a:cxn>
                  <a:cxn ang="0">
                    <a:pos x="41" y="41"/>
                  </a:cxn>
                  <a:cxn ang="0">
                    <a:pos x="19" y="71"/>
                  </a:cxn>
                  <a:cxn ang="0">
                    <a:pos x="6" y="106"/>
                  </a:cxn>
                  <a:cxn ang="0">
                    <a:pos x="4" y="146"/>
                  </a:cxn>
                  <a:cxn ang="0">
                    <a:pos x="14" y="183"/>
                  </a:cxn>
                  <a:cxn ang="0">
                    <a:pos x="33" y="216"/>
                  </a:cxn>
                  <a:cxn ang="0">
                    <a:pos x="61" y="240"/>
                  </a:cxn>
                  <a:cxn ang="0">
                    <a:pos x="95" y="257"/>
                  </a:cxn>
                  <a:cxn ang="0">
                    <a:pos x="133" y="263"/>
                  </a:cxn>
                  <a:cxn ang="0">
                    <a:pos x="171" y="257"/>
                  </a:cxn>
                  <a:cxn ang="0">
                    <a:pos x="206" y="240"/>
                  </a:cxn>
                  <a:cxn ang="0">
                    <a:pos x="233" y="216"/>
                  </a:cxn>
                  <a:cxn ang="0">
                    <a:pos x="253" y="183"/>
                  </a:cxn>
                  <a:cxn ang="0">
                    <a:pos x="262" y="146"/>
                  </a:cxn>
                </a:cxnLst>
                <a:rect l="0" t="0" r="r" b="b"/>
                <a:pathLst>
                  <a:path w="266" h="266">
                    <a:moveTo>
                      <a:pt x="266" y="133"/>
                    </a:moveTo>
                    <a:lnTo>
                      <a:pt x="266" y="119"/>
                    </a:lnTo>
                    <a:lnTo>
                      <a:pt x="263" y="106"/>
                    </a:lnTo>
                    <a:lnTo>
                      <a:pt x="260" y="93"/>
                    </a:lnTo>
                    <a:lnTo>
                      <a:pt x="256" y="81"/>
                    </a:lnTo>
                    <a:lnTo>
                      <a:pt x="250" y="69"/>
                    </a:lnTo>
                    <a:lnTo>
                      <a:pt x="244" y="58"/>
                    </a:lnTo>
                    <a:lnTo>
                      <a:pt x="236" y="48"/>
                    </a:lnTo>
                    <a:lnTo>
                      <a:pt x="227" y="38"/>
                    </a:lnTo>
                    <a:lnTo>
                      <a:pt x="218" y="30"/>
                    </a:lnTo>
                    <a:lnTo>
                      <a:pt x="207" y="22"/>
                    </a:lnTo>
                    <a:lnTo>
                      <a:pt x="196" y="16"/>
                    </a:lnTo>
                    <a:lnTo>
                      <a:pt x="185" y="10"/>
                    </a:lnTo>
                    <a:lnTo>
                      <a:pt x="173" y="6"/>
                    </a:lnTo>
                    <a:lnTo>
                      <a:pt x="160" y="2"/>
                    </a:lnTo>
                    <a:lnTo>
                      <a:pt x="147" y="0"/>
                    </a:lnTo>
                    <a:lnTo>
                      <a:pt x="133" y="0"/>
                    </a:lnTo>
                    <a:lnTo>
                      <a:pt x="120" y="0"/>
                    </a:lnTo>
                    <a:lnTo>
                      <a:pt x="106" y="2"/>
                    </a:lnTo>
                    <a:lnTo>
                      <a:pt x="93" y="6"/>
                    </a:lnTo>
                    <a:lnTo>
                      <a:pt x="81" y="10"/>
                    </a:lnTo>
                    <a:lnTo>
                      <a:pt x="70" y="16"/>
                    </a:lnTo>
                    <a:lnTo>
                      <a:pt x="59" y="22"/>
                    </a:lnTo>
                    <a:lnTo>
                      <a:pt x="49" y="30"/>
                    </a:lnTo>
                    <a:lnTo>
                      <a:pt x="39" y="38"/>
                    </a:lnTo>
                    <a:lnTo>
                      <a:pt x="31" y="48"/>
                    </a:lnTo>
                    <a:lnTo>
                      <a:pt x="23" y="58"/>
                    </a:lnTo>
                    <a:lnTo>
                      <a:pt x="16" y="69"/>
                    </a:lnTo>
                    <a:lnTo>
                      <a:pt x="11" y="81"/>
                    </a:lnTo>
                    <a:lnTo>
                      <a:pt x="6" y="93"/>
                    </a:lnTo>
                    <a:lnTo>
                      <a:pt x="3" y="106"/>
                    </a:lnTo>
                    <a:lnTo>
                      <a:pt x="1" y="119"/>
                    </a:lnTo>
                    <a:lnTo>
                      <a:pt x="0" y="133"/>
                    </a:lnTo>
                    <a:lnTo>
                      <a:pt x="1" y="146"/>
                    </a:lnTo>
                    <a:lnTo>
                      <a:pt x="3" y="160"/>
                    </a:lnTo>
                    <a:lnTo>
                      <a:pt x="6" y="173"/>
                    </a:lnTo>
                    <a:lnTo>
                      <a:pt x="11" y="185"/>
                    </a:lnTo>
                    <a:lnTo>
                      <a:pt x="16" y="196"/>
                    </a:lnTo>
                    <a:lnTo>
                      <a:pt x="23" y="207"/>
                    </a:lnTo>
                    <a:lnTo>
                      <a:pt x="31" y="217"/>
                    </a:lnTo>
                    <a:lnTo>
                      <a:pt x="39" y="227"/>
                    </a:lnTo>
                    <a:lnTo>
                      <a:pt x="49" y="235"/>
                    </a:lnTo>
                    <a:lnTo>
                      <a:pt x="59" y="243"/>
                    </a:lnTo>
                    <a:lnTo>
                      <a:pt x="70" y="250"/>
                    </a:lnTo>
                    <a:lnTo>
                      <a:pt x="81" y="255"/>
                    </a:lnTo>
                    <a:lnTo>
                      <a:pt x="93" y="260"/>
                    </a:lnTo>
                    <a:lnTo>
                      <a:pt x="106" y="263"/>
                    </a:lnTo>
                    <a:lnTo>
                      <a:pt x="120" y="265"/>
                    </a:lnTo>
                    <a:lnTo>
                      <a:pt x="133" y="266"/>
                    </a:lnTo>
                    <a:lnTo>
                      <a:pt x="147" y="265"/>
                    </a:lnTo>
                    <a:lnTo>
                      <a:pt x="160" y="263"/>
                    </a:lnTo>
                    <a:lnTo>
                      <a:pt x="173" y="260"/>
                    </a:lnTo>
                    <a:lnTo>
                      <a:pt x="185" y="255"/>
                    </a:lnTo>
                    <a:lnTo>
                      <a:pt x="196" y="250"/>
                    </a:lnTo>
                    <a:lnTo>
                      <a:pt x="207" y="243"/>
                    </a:lnTo>
                    <a:lnTo>
                      <a:pt x="218" y="235"/>
                    </a:lnTo>
                    <a:lnTo>
                      <a:pt x="227" y="227"/>
                    </a:lnTo>
                    <a:lnTo>
                      <a:pt x="236" y="217"/>
                    </a:lnTo>
                    <a:lnTo>
                      <a:pt x="244" y="207"/>
                    </a:lnTo>
                    <a:lnTo>
                      <a:pt x="250" y="196"/>
                    </a:lnTo>
                    <a:lnTo>
                      <a:pt x="256" y="185"/>
                    </a:lnTo>
                    <a:lnTo>
                      <a:pt x="260" y="173"/>
                    </a:lnTo>
                    <a:lnTo>
                      <a:pt x="263" y="160"/>
                    </a:lnTo>
                    <a:lnTo>
                      <a:pt x="266" y="146"/>
                    </a:lnTo>
                    <a:lnTo>
                      <a:pt x="266" y="133"/>
                    </a:lnTo>
                    <a:close/>
                    <a:moveTo>
                      <a:pt x="263" y="133"/>
                    </a:moveTo>
                    <a:lnTo>
                      <a:pt x="262" y="119"/>
                    </a:lnTo>
                    <a:lnTo>
                      <a:pt x="260" y="106"/>
                    </a:lnTo>
                    <a:lnTo>
                      <a:pt x="257" y="94"/>
                    </a:lnTo>
                    <a:lnTo>
                      <a:pt x="253" y="82"/>
                    </a:lnTo>
                    <a:lnTo>
                      <a:pt x="247" y="71"/>
                    </a:lnTo>
                    <a:lnTo>
                      <a:pt x="241" y="60"/>
                    </a:lnTo>
                    <a:lnTo>
                      <a:pt x="233" y="50"/>
                    </a:lnTo>
                    <a:lnTo>
                      <a:pt x="225" y="41"/>
                    </a:lnTo>
                    <a:lnTo>
                      <a:pt x="216" y="32"/>
                    </a:lnTo>
                    <a:lnTo>
                      <a:pt x="206" y="25"/>
                    </a:lnTo>
                    <a:lnTo>
                      <a:pt x="195" y="19"/>
                    </a:lnTo>
                    <a:lnTo>
                      <a:pt x="183" y="13"/>
                    </a:lnTo>
                    <a:lnTo>
                      <a:pt x="171" y="9"/>
                    </a:lnTo>
                    <a:lnTo>
                      <a:pt x="159" y="6"/>
                    </a:lnTo>
                    <a:lnTo>
                      <a:pt x="147" y="3"/>
                    </a:lnTo>
                    <a:lnTo>
                      <a:pt x="133" y="3"/>
                    </a:lnTo>
                    <a:lnTo>
                      <a:pt x="120" y="3"/>
                    </a:lnTo>
                    <a:lnTo>
                      <a:pt x="107" y="6"/>
                    </a:lnTo>
                    <a:lnTo>
                      <a:pt x="95" y="9"/>
                    </a:lnTo>
                    <a:lnTo>
                      <a:pt x="83" y="13"/>
                    </a:lnTo>
                    <a:lnTo>
                      <a:pt x="71" y="19"/>
                    </a:lnTo>
                    <a:lnTo>
                      <a:pt x="61" y="25"/>
                    </a:lnTo>
                    <a:lnTo>
                      <a:pt x="51" y="32"/>
                    </a:lnTo>
                    <a:lnTo>
                      <a:pt x="41" y="41"/>
                    </a:lnTo>
                    <a:lnTo>
                      <a:pt x="33" y="50"/>
                    </a:lnTo>
                    <a:lnTo>
                      <a:pt x="26" y="60"/>
                    </a:lnTo>
                    <a:lnTo>
                      <a:pt x="19" y="71"/>
                    </a:lnTo>
                    <a:lnTo>
                      <a:pt x="14" y="82"/>
                    </a:lnTo>
                    <a:lnTo>
                      <a:pt x="9" y="94"/>
                    </a:lnTo>
                    <a:lnTo>
                      <a:pt x="6" y="106"/>
                    </a:lnTo>
                    <a:lnTo>
                      <a:pt x="4" y="119"/>
                    </a:lnTo>
                    <a:lnTo>
                      <a:pt x="3" y="133"/>
                    </a:lnTo>
                    <a:lnTo>
                      <a:pt x="4" y="146"/>
                    </a:lnTo>
                    <a:lnTo>
                      <a:pt x="6" y="159"/>
                    </a:lnTo>
                    <a:lnTo>
                      <a:pt x="9" y="171"/>
                    </a:lnTo>
                    <a:lnTo>
                      <a:pt x="14" y="183"/>
                    </a:lnTo>
                    <a:lnTo>
                      <a:pt x="19" y="195"/>
                    </a:lnTo>
                    <a:lnTo>
                      <a:pt x="26" y="205"/>
                    </a:lnTo>
                    <a:lnTo>
                      <a:pt x="33" y="216"/>
                    </a:lnTo>
                    <a:lnTo>
                      <a:pt x="41" y="225"/>
                    </a:lnTo>
                    <a:lnTo>
                      <a:pt x="51" y="233"/>
                    </a:lnTo>
                    <a:lnTo>
                      <a:pt x="61" y="240"/>
                    </a:lnTo>
                    <a:lnTo>
                      <a:pt x="71" y="247"/>
                    </a:lnTo>
                    <a:lnTo>
                      <a:pt x="83" y="252"/>
                    </a:lnTo>
                    <a:lnTo>
                      <a:pt x="95" y="257"/>
                    </a:lnTo>
                    <a:lnTo>
                      <a:pt x="107" y="260"/>
                    </a:lnTo>
                    <a:lnTo>
                      <a:pt x="120" y="262"/>
                    </a:lnTo>
                    <a:lnTo>
                      <a:pt x="133" y="263"/>
                    </a:lnTo>
                    <a:lnTo>
                      <a:pt x="147" y="262"/>
                    </a:lnTo>
                    <a:lnTo>
                      <a:pt x="159" y="260"/>
                    </a:lnTo>
                    <a:lnTo>
                      <a:pt x="171" y="257"/>
                    </a:lnTo>
                    <a:lnTo>
                      <a:pt x="183" y="252"/>
                    </a:lnTo>
                    <a:lnTo>
                      <a:pt x="195" y="247"/>
                    </a:lnTo>
                    <a:lnTo>
                      <a:pt x="206" y="240"/>
                    </a:lnTo>
                    <a:lnTo>
                      <a:pt x="216" y="233"/>
                    </a:lnTo>
                    <a:lnTo>
                      <a:pt x="225" y="225"/>
                    </a:lnTo>
                    <a:lnTo>
                      <a:pt x="233" y="216"/>
                    </a:lnTo>
                    <a:lnTo>
                      <a:pt x="241" y="205"/>
                    </a:lnTo>
                    <a:lnTo>
                      <a:pt x="247" y="195"/>
                    </a:lnTo>
                    <a:lnTo>
                      <a:pt x="253" y="183"/>
                    </a:lnTo>
                    <a:lnTo>
                      <a:pt x="257" y="171"/>
                    </a:lnTo>
                    <a:lnTo>
                      <a:pt x="260" y="159"/>
                    </a:lnTo>
                    <a:lnTo>
                      <a:pt x="262" y="146"/>
                    </a:lnTo>
                    <a:lnTo>
                      <a:pt x="263" y="133"/>
                    </a:lnTo>
                    <a:close/>
                  </a:path>
                </a:pathLst>
              </a:custGeom>
              <a:solidFill>
                <a:srgbClr val="FFCB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11" name="Freeform 1607"/>
              <p:cNvSpPr>
                <a:spLocks noEditPoints="1"/>
              </p:cNvSpPr>
              <p:nvPr/>
            </p:nvSpPr>
            <p:spPr bwMode="auto">
              <a:xfrm>
                <a:off x="766" y="1200"/>
                <a:ext cx="259" cy="259"/>
              </a:xfrm>
              <a:custGeom>
                <a:avLst/>
                <a:gdLst/>
                <a:ahLst/>
                <a:cxnLst>
                  <a:cxn ang="0">
                    <a:pos x="257" y="103"/>
                  </a:cxn>
                  <a:cxn ang="0">
                    <a:pos x="244" y="68"/>
                  </a:cxn>
                  <a:cxn ang="0">
                    <a:pos x="222" y="38"/>
                  </a:cxn>
                  <a:cxn ang="0">
                    <a:pos x="192" y="16"/>
                  </a:cxn>
                  <a:cxn ang="0">
                    <a:pos x="156" y="3"/>
                  </a:cxn>
                  <a:cxn ang="0">
                    <a:pos x="117" y="0"/>
                  </a:cxn>
                  <a:cxn ang="0">
                    <a:pos x="80" y="10"/>
                  </a:cxn>
                  <a:cxn ang="0">
                    <a:pos x="48" y="29"/>
                  </a:cxn>
                  <a:cxn ang="0">
                    <a:pos x="23" y="57"/>
                  </a:cxn>
                  <a:cxn ang="0">
                    <a:pos x="6" y="91"/>
                  </a:cxn>
                  <a:cxn ang="0">
                    <a:pos x="0" y="130"/>
                  </a:cxn>
                  <a:cxn ang="0">
                    <a:pos x="6" y="168"/>
                  </a:cxn>
                  <a:cxn ang="0">
                    <a:pos x="23" y="202"/>
                  </a:cxn>
                  <a:cxn ang="0">
                    <a:pos x="48" y="230"/>
                  </a:cxn>
                  <a:cxn ang="0">
                    <a:pos x="80" y="249"/>
                  </a:cxn>
                  <a:cxn ang="0">
                    <a:pos x="117" y="259"/>
                  </a:cxn>
                  <a:cxn ang="0">
                    <a:pos x="156" y="257"/>
                  </a:cxn>
                  <a:cxn ang="0">
                    <a:pos x="192" y="244"/>
                  </a:cxn>
                  <a:cxn ang="0">
                    <a:pos x="222" y="222"/>
                  </a:cxn>
                  <a:cxn ang="0">
                    <a:pos x="244" y="192"/>
                  </a:cxn>
                  <a:cxn ang="0">
                    <a:pos x="257" y="156"/>
                  </a:cxn>
                  <a:cxn ang="0">
                    <a:pos x="257" y="130"/>
                  </a:cxn>
                  <a:cxn ang="0">
                    <a:pos x="251" y="92"/>
                  </a:cxn>
                  <a:cxn ang="0">
                    <a:pos x="235" y="59"/>
                  </a:cxn>
                  <a:cxn ang="0">
                    <a:pos x="210" y="32"/>
                  </a:cxn>
                  <a:cxn ang="0">
                    <a:pos x="180" y="13"/>
                  </a:cxn>
                  <a:cxn ang="0">
                    <a:pos x="143" y="4"/>
                  </a:cxn>
                  <a:cxn ang="0">
                    <a:pos x="105" y="6"/>
                  </a:cxn>
                  <a:cxn ang="0">
                    <a:pos x="70" y="18"/>
                  </a:cxn>
                  <a:cxn ang="0">
                    <a:pos x="41" y="40"/>
                  </a:cxn>
                  <a:cxn ang="0">
                    <a:pos x="19" y="70"/>
                  </a:cxn>
                  <a:cxn ang="0">
                    <a:pos x="6" y="104"/>
                  </a:cxn>
                  <a:cxn ang="0">
                    <a:pos x="4" y="143"/>
                  </a:cxn>
                  <a:cxn ang="0">
                    <a:pos x="14" y="179"/>
                  </a:cxn>
                  <a:cxn ang="0">
                    <a:pos x="33" y="210"/>
                  </a:cxn>
                  <a:cxn ang="0">
                    <a:pos x="60" y="235"/>
                  </a:cxn>
                  <a:cxn ang="0">
                    <a:pos x="93" y="251"/>
                  </a:cxn>
                  <a:cxn ang="0">
                    <a:pos x="130" y="256"/>
                  </a:cxn>
                  <a:cxn ang="0">
                    <a:pos x="168" y="251"/>
                  </a:cxn>
                  <a:cxn ang="0">
                    <a:pos x="201" y="235"/>
                  </a:cxn>
                  <a:cxn ang="0">
                    <a:pos x="228" y="210"/>
                  </a:cxn>
                  <a:cxn ang="0">
                    <a:pos x="247" y="179"/>
                  </a:cxn>
                  <a:cxn ang="0">
                    <a:pos x="256" y="143"/>
                  </a:cxn>
                </a:cxnLst>
                <a:rect l="0" t="0" r="r" b="b"/>
                <a:pathLst>
                  <a:path w="260" h="260">
                    <a:moveTo>
                      <a:pt x="260" y="130"/>
                    </a:moveTo>
                    <a:lnTo>
                      <a:pt x="259" y="116"/>
                    </a:lnTo>
                    <a:lnTo>
                      <a:pt x="257" y="103"/>
                    </a:lnTo>
                    <a:lnTo>
                      <a:pt x="254" y="91"/>
                    </a:lnTo>
                    <a:lnTo>
                      <a:pt x="250" y="79"/>
                    </a:lnTo>
                    <a:lnTo>
                      <a:pt x="244" y="68"/>
                    </a:lnTo>
                    <a:lnTo>
                      <a:pt x="238" y="57"/>
                    </a:lnTo>
                    <a:lnTo>
                      <a:pt x="230" y="47"/>
                    </a:lnTo>
                    <a:lnTo>
                      <a:pt x="222" y="38"/>
                    </a:lnTo>
                    <a:lnTo>
                      <a:pt x="213" y="29"/>
                    </a:lnTo>
                    <a:lnTo>
                      <a:pt x="203" y="22"/>
                    </a:lnTo>
                    <a:lnTo>
                      <a:pt x="192" y="16"/>
                    </a:lnTo>
                    <a:lnTo>
                      <a:pt x="180" y="10"/>
                    </a:lnTo>
                    <a:lnTo>
                      <a:pt x="168" y="6"/>
                    </a:lnTo>
                    <a:lnTo>
                      <a:pt x="156" y="3"/>
                    </a:lnTo>
                    <a:lnTo>
                      <a:pt x="144" y="0"/>
                    </a:lnTo>
                    <a:lnTo>
                      <a:pt x="130" y="0"/>
                    </a:lnTo>
                    <a:lnTo>
                      <a:pt x="117" y="0"/>
                    </a:lnTo>
                    <a:lnTo>
                      <a:pt x="104" y="3"/>
                    </a:lnTo>
                    <a:lnTo>
                      <a:pt x="92" y="6"/>
                    </a:lnTo>
                    <a:lnTo>
                      <a:pt x="80" y="10"/>
                    </a:lnTo>
                    <a:lnTo>
                      <a:pt x="68" y="16"/>
                    </a:lnTo>
                    <a:lnTo>
                      <a:pt x="58" y="22"/>
                    </a:lnTo>
                    <a:lnTo>
                      <a:pt x="48" y="29"/>
                    </a:lnTo>
                    <a:lnTo>
                      <a:pt x="38" y="38"/>
                    </a:lnTo>
                    <a:lnTo>
                      <a:pt x="30" y="47"/>
                    </a:lnTo>
                    <a:lnTo>
                      <a:pt x="23" y="57"/>
                    </a:lnTo>
                    <a:lnTo>
                      <a:pt x="16" y="68"/>
                    </a:lnTo>
                    <a:lnTo>
                      <a:pt x="11" y="79"/>
                    </a:lnTo>
                    <a:lnTo>
                      <a:pt x="6" y="91"/>
                    </a:lnTo>
                    <a:lnTo>
                      <a:pt x="3" y="103"/>
                    </a:lnTo>
                    <a:lnTo>
                      <a:pt x="1" y="116"/>
                    </a:lnTo>
                    <a:lnTo>
                      <a:pt x="0" y="130"/>
                    </a:lnTo>
                    <a:lnTo>
                      <a:pt x="1" y="143"/>
                    </a:lnTo>
                    <a:lnTo>
                      <a:pt x="3" y="156"/>
                    </a:lnTo>
                    <a:lnTo>
                      <a:pt x="6" y="168"/>
                    </a:lnTo>
                    <a:lnTo>
                      <a:pt x="11" y="180"/>
                    </a:lnTo>
                    <a:lnTo>
                      <a:pt x="16" y="192"/>
                    </a:lnTo>
                    <a:lnTo>
                      <a:pt x="23" y="202"/>
                    </a:lnTo>
                    <a:lnTo>
                      <a:pt x="30" y="213"/>
                    </a:lnTo>
                    <a:lnTo>
                      <a:pt x="38" y="222"/>
                    </a:lnTo>
                    <a:lnTo>
                      <a:pt x="48" y="230"/>
                    </a:lnTo>
                    <a:lnTo>
                      <a:pt x="58" y="237"/>
                    </a:lnTo>
                    <a:lnTo>
                      <a:pt x="68" y="244"/>
                    </a:lnTo>
                    <a:lnTo>
                      <a:pt x="80" y="249"/>
                    </a:lnTo>
                    <a:lnTo>
                      <a:pt x="92" y="254"/>
                    </a:lnTo>
                    <a:lnTo>
                      <a:pt x="104" y="257"/>
                    </a:lnTo>
                    <a:lnTo>
                      <a:pt x="117" y="259"/>
                    </a:lnTo>
                    <a:lnTo>
                      <a:pt x="130" y="260"/>
                    </a:lnTo>
                    <a:lnTo>
                      <a:pt x="144" y="259"/>
                    </a:lnTo>
                    <a:lnTo>
                      <a:pt x="156" y="257"/>
                    </a:lnTo>
                    <a:lnTo>
                      <a:pt x="168" y="254"/>
                    </a:lnTo>
                    <a:lnTo>
                      <a:pt x="180" y="249"/>
                    </a:lnTo>
                    <a:lnTo>
                      <a:pt x="192" y="244"/>
                    </a:lnTo>
                    <a:lnTo>
                      <a:pt x="203" y="237"/>
                    </a:lnTo>
                    <a:lnTo>
                      <a:pt x="213" y="230"/>
                    </a:lnTo>
                    <a:lnTo>
                      <a:pt x="222" y="222"/>
                    </a:lnTo>
                    <a:lnTo>
                      <a:pt x="230" y="213"/>
                    </a:lnTo>
                    <a:lnTo>
                      <a:pt x="238" y="202"/>
                    </a:lnTo>
                    <a:lnTo>
                      <a:pt x="244" y="192"/>
                    </a:lnTo>
                    <a:lnTo>
                      <a:pt x="250" y="180"/>
                    </a:lnTo>
                    <a:lnTo>
                      <a:pt x="254" y="168"/>
                    </a:lnTo>
                    <a:lnTo>
                      <a:pt x="257" y="156"/>
                    </a:lnTo>
                    <a:lnTo>
                      <a:pt x="259" y="143"/>
                    </a:lnTo>
                    <a:lnTo>
                      <a:pt x="260" y="130"/>
                    </a:lnTo>
                    <a:close/>
                    <a:moveTo>
                      <a:pt x="257" y="130"/>
                    </a:moveTo>
                    <a:lnTo>
                      <a:pt x="256" y="117"/>
                    </a:lnTo>
                    <a:lnTo>
                      <a:pt x="254" y="104"/>
                    </a:lnTo>
                    <a:lnTo>
                      <a:pt x="251" y="92"/>
                    </a:lnTo>
                    <a:lnTo>
                      <a:pt x="247" y="80"/>
                    </a:lnTo>
                    <a:lnTo>
                      <a:pt x="241" y="70"/>
                    </a:lnTo>
                    <a:lnTo>
                      <a:pt x="235" y="59"/>
                    </a:lnTo>
                    <a:lnTo>
                      <a:pt x="228" y="49"/>
                    </a:lnTo>
                    <a:lnTo>
                      <a:pt x="220" y="40"/>
                    </a:lnTo>
                    <a:lnTo>
                      <a:pt x="210" y="32"/>
                    </a:lnTo>
                    <a:lnTo>
                      <a:pt x="201" y="25"/>
                    </a:lnTo>
                    <a:lnTo>
                      <a:pt x="190" y="18"/>
                    </a:lnTo>
                    <a:lnTo>
                      <a:pt x="180" y="13"/>
                    </a:lnTo>
                    <a:lnTo>
                      <a:pt x="168" y="9"/>
                    </a:lnTo>
                    <a:lnTo>
                      <a:pt x="156" y="6"/>
                    </a:lnTo>
                    <a:lnTo>
                      <a:pt x="143" y="4"/>
                    </a:lnTo>
                    <a:lnTo>
                      <a:pt x="130" y="3"/>
                    </a:lnTo>
                    <a:lnTo>
                      <a:pt x="117" y="4"/>
                    </a:lnTo>
                    <a:lnTo>
                      <a:pt x="105" y="6"/>
                    </a:lnTo>
                    <a:lnTo>
                      <a:pt x="93" y="9"/>
                    </a:lnTo>
                    <a:lnTo>
                      <a:pt x="81" y="13"/>
                    </a:lnTo>
                    <a:lnTo>
                      <a:pt x="70" y="18"/>
                    </a:lnTo>
                    <a:lnTo>
                      <a:pt x="60" y="25"/>
                    </a:lnTo>
                    <a:lnTo>
                      <a:pt x="50" y="32"/>
                    </a:lnTo>
                    <a:lnTo>
                      <a:pt x="41" y="40"/>
                    </a:lnTo>
                    <a:lnTo>
                      <a:pt x="33" y="49"/>
                    </a:lnTo>
                    <a:lnTo>
                      <a:pt x="25" y="59"/>
                    </a:lnTo>
                    <a:lnTo>
                      <a:pt x="19" y="70"/>
                    </a:lnTo>
                    <a:lnTo>
                      <a:pt x="14" y="80"/>
                    </a:lnTo>
                    <a:lnTo>
                      <a:pt x="9" y="92"/>
                    </a:lnTo>
                    <a:lnTo>
                      <a:pt x="6" y="104"/>
                    </a:lnTo>
                    <a:lnTo>
                      <a:pt x="4" y="117"/>
                    </a:lnTo>
                    <a:lnTo>
                      <a:pt x="4" y="130"/>
                    </a:lnTo>
                    <a:lnTo>
                      <a:pt x="4" y="143"/>
                    </a:lnTo>
                    <a:lnTo>
                      <a:pt x="6" y="155"/>
                    </a:lnTo>
                    <a:lnTo>
                      <a:pt x="9" y="167"/>
                    </a:lnTo>
                    <a:lnTo>
                      <a:pt x="14" y="179"/>
                    </a:lnTo>
                    <a:lnTo>
                      <a:pt x="19" y="190"/>
                    </a:lnTo>
                    <a:lnTo>
                      <a:pt x="25" y="200"/>
                    </a:lnTo>
                    <a:lnTo>
                      <a:pt x="33" y="210"/>
                    </a:lnTo>
                    <a:lnTo>
                      <a:pt x="41" y="219"/>
                    </a:lnTo>
                    <a:lnTo>
                      <a:pt x="50" y="227"/>
                    </a:lnTo>
                    <a:lnTo>
                      <a:pt x="60" y="235"/>
                    </a:lnTo>
                    <a:lnTo>
                      <a:pt x="70" y="241"/>
                    </a:lnTo>
                    <a:lnTo>
                      <a:pt x="81" y="246"/>
                    </a:lnTo>
                    <a:lnTo>
                      <a:pt x="93" y="251"/>
                    </a:lnTo>
                    <a:lnTo>
                      <a:pt x="105" y="254"/>
                    </a:lnTo>
                    <a:lnTo>
                      <a:pt x="117" y="256"/>
                    </a:lnTo>
                    <a:lnTo>
                      <a:pt x="130" y="256"/>
                    </a:lnTo>
                    <a:lnTo>
                      <a:pt x="143" y="256"/>
                    </a:lnTo>
                    <a:lnTo>
                      <a:pt x="156" y="254"/>
                    </a:lnTo>
                    <a:lnTo>
                      <a:pt x="168" y="251"/>
                    </a:lnTo>
                    <a:lnTo>
                      <a:pt x="180" y="246"/>
                    </a:lnTo>
                    <a:lnTo>
                      <a:pt x="190" y="241"/>
                    </a:lnTo>
                    <a:lnTo>
                      <a:pt x="201" y="235"/>
                    </a:lnTo>
                    <a:lnTo>
                      <a:pt x="210" y="227"/>
                    </a:lnTo>
                    <a:lnTo>
                      <a:pt x="220" y="219"/>
                    </a:lnTo>
                    <a:lnTo>
                      <a:pt x="228" y="210"/>
                    </a:lnTo>
                    <a:lnTo>
                      <a:pt x="235" y="200"/>
                    </a:lnTo>
                    <a:lnTo>
                      <a:pt x="241" y="190"/>
                    </a:lnTo>
                    <a:lnTo>
                      <a:pt x="247" y="179"/>
                    </a:lnTo>
                    <a:lnTo>
                      <a:pt x="251" y="167"/>
                    </a:lnTo>
                    <a:lnTo>
                      <a:pt x="254" y="155"/>
                    </a:lnTo>
                    <a:lnTo>
                      <a:pt x="256" y="143"/>
                    </a:lnTo>
                    <a:lnTo>
                      <a:pt x="257" y="130"/>
                    </a:lnTo>
                    <a:close/>
                  </a:path>
                </a:pathLst>
              </a:custGeom>
              <a:solidFill>
                <a:srgbClr val="FFC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12" name="Freeform 1608"/>
              <p:cNvSpPr>
                <a:spLocks noEditPoints="1"/>
              </p:cNvSpPr>
              <p:nvPr/>
            </p:nvSpPr>
            <p:spPr bwMode="auto">
              <a:xfrm>
                <a:off x="770" y="1202"/>
                <a:ext cx="254" cy="253"/>
              </a:xfrm>
              <a:custGeom>
                <a:avLst/>
                <a:gdLst/>
                <a:ahLst/>
                <a:cxnLst>
                  <a:cxn ang="0">
                    <a:pos x="250" y="101"/>
                  </a:cxn>
                  <a:cxn ang="0">
                    <a:pos x="237" y="67"/>
                  </a:cxn>
                  <a:cxn ang="0">
                    <a:pos x="216" y="37"/>
                  </a:cxn>
                  <a:cxn ang="0">
                    <a:pos x="186" y="15"/>
                  </a:cxn>
                  <a:cxn ang="0">
                    <a:pos x="152" y="3"/>
                  </a:cxn>
                  <a:cxn ang="0">
                    <a:pos x="113" y="1"/>
                  </a:cxn>
                  <a:cxn ang="0">
                    <a:pos x="77" y="10"/>
                  </a:cxn>
                  <a:cxn ang="0">
                    <a:pos x="46" y="29"/>
                  </a:cxn>
                  <a:cxn ang="0">
                    <a:pos x="21" y="56"/>
                  </a:cxn>
                  <a:cxn ang="0">
                    <a:pos x="5" y="89"/>
                  </a:cxn>
                  <a:cxn ang="0">
                    <a:pos x="0" y="127"/>
                  </a:cxn>
                  <a:cxn ang="0">
                    <a:pos x="5" y="164"/>
                  </a:cxn>
                  <a:cxn ang="0">
                    <a:pos x="21" y="197"/>
                  </a:cxn>
                  <a:cxn ang="0">
                    <a:pos x="46" y="224"/>
                  </a:cxn>
                  <a:cxn ang="0">
                    <a:pos x="77" y="243"/>
                  </a:cxn>
                  <a:cxn ang="0">
                    <a:pos x="113" y="253"/>
                  </a:cxn>
                  <a:cxn ang="0">
                    <a:pos x="152" y="251"/>
                  </a:cxn>
                  <a:cxn ang="0">
                    <a:pos x="186" y="238"/>
                  </a:cxn>
                  <a:cxn ang="0">
                    <a:pos x="216" y="216"/>
                  </a:cxn>
                  <a:cxn ang="0">
                    <a:pos x="237" y="187"/>
                  </a:cxn>
                  <a:cxn ang="0">
                    <a:pos x="250" y="152"/>
                  </a:cxn>
                  <a:cxn ang="0">
                    <a:pos x="249" y="127"/>
                  </a:cxn>
                  <a:cxn ang="0">
                    <a:pos x="244" y="90"/>
                  </a:cxn>
                  <a:cxn ang="0">
                    <a:pos x="228" y="58"/>
                  </a:cxn>
                  <a:cxn ang="0">
                    <a:pos x="205" y="32"/>
                  </a:cxn>
                  <a:cxn ang="0">
                    <a:pos x="174" y="13"/>
                  </a:cxn>
                  <a:cxn ang="0">
                    <a:pos x="139" y="4"/>
                  </a:cxn>
                  <a:cxn ang="0">
                    <a:pos x="101" y="6"/>
                  </a:cxn>
                  <a:cxn ang="0">
                    <a:pos x="68" y="18"/>
                  </a:cxn>
                  <a:cxn ang="0">
                    <a:pos x="39" y="39"/>
                  </a:cxn>
                  <a:cxn ang="0">
                    <a:pos x="18" y="68"/>
                  </a:cxn>
                  <a:cxn ang="0">
                    <a:pos x="5" y="102"/>
                  </a:cxn>
                  <a:cxn ang="0">
                    <a:pos x="3" y="139"/>
                  </a:cxn>
                  <a:cxn ang="0">
                    <a:pos x="13" y="175"/>
                  </a:cxn>
                  <a:cxn ang="0">
                    <a:pos x="31" y="205"/>
                  </a:cxn>
                  <a:cxn ang="0">
                    <a:pos x="57" y="229"/>
                  </a:cxn>
                  <a:cxn ang="0">
                    <a:pos x="90" y="245"/>
                  </a:cxn>
                  <a:cxn ang="0">
                    <a:pos x="126" y="250"/>
                  </a:cxn>
                  <a:cxn ang="0">
                    <a:pos x="163" y="245"/>
                  </a:cxn>
                  <a:cxn ang="0">
                    <a:pos x="195" y="229"/>
                  </a:cxn>
                  <a:cxn ang="0">
                    <a:pos x="221" y="205"/>
                  </a:cxn>
                  <a:cxn ang="0">
                    <a:pos x="240" y="175"/>
                  </a:cxn>
                  <a:cxn ang="0">
                    <a:pos x="249" y="139"/>
                  </a:cxn>
                </a:cxnLst>
                <a:rect l="0" t="0" r="r" b="b"/>
                <a:pathLst>
                  <a:path w="253" h="253">
                    <a:moveTo>
                      <a:pt x="253" y="127"/>
                    </a:moveTo>
                    <a:lnTo>
                      <a:pt x="252" y="114"/>
                    </a:lnTo>
                    <a:lnTo>
                      <a:pt x="250" y="101"/>
                    </a:lnTo>
                    <a:lnTo>
                      <a:pt x="247" y="89"/>
                    </a:lnTo>
                    <a:lnTo>
                      <a:pt x="243" y="77"/>
                    </a:lnTo>
                    <a:lnTo>
                      <a:pt x="237" y="67"/>
                    </a:lnTo>
                    <a:lnTo>
                      <a:pt x="231" y="56"/>
                    </a:lnTo>
                    <a:lnTo>
                      <a:pt x="224" y="46"/>
                    </a:lnTo>
                    <a:lnTo>
                      <a:pt x="216" y="37"/>
                    </a:lnTo>
                    <a:lnTo>
                      <a:pt x="206" y="29"/>
                    </a:lnTo>
                    <a:lnTo>
                      <a:pt x="197" y="22"/>
                    </a:lnTo>
                    <a:lnTo>
                      <a:pt x="186" y="15"/>
                    </a:lnTo>
                    <a:lnTo>
                      <a:pt x="176" y="10"/>
                    </a:lnTo>
                    <a:lnTo>
                      <a:pt x="164" y="6"/>
                    </a:lnTo>
                    <a:lnTo>
                      <a:pt x="152" y="3"/>
                    </a:lnTo>
                    <a:lnTo>
                      <a:pt x="139" y="1"/>
                    </a:lnTo>
                    <a:lnTo>
                      <a:pt x="126" y="0"/>
                    </a:lnTo>
                    <a:lnTo>
                      <a:pt x="113" y="1"/>
                    </a:lnTo>
                    <a:lnTo>
                      <a:pt x="101" y="3"/>
                    </a:lnTo>
                    <a:lnTo>
                      <a:pt x="89" y="6"/>
                    </a:lnTo>
                    <a:lnTo>
                      <a:pt x="77" y="10"/>
                    </a:lnTo>
                    <a:lnTo>
                      <a:pt x="66" y="15"/>
                    </a:lnTo>
                    <a:lnTo>
                      <a:pt x="56" y="22"/>
                    </a:lnTo>
                    <a:lnTo>
                      <a:pt x="46" y="29"/>
                    </a:lnTo>
                    <a:lnTo>
                      <a:pt x="37" y="37"/>
                    </a:lnTo>
                    <a:lnTo>
                      <a:pt x="29" y="46"/>
                    </a:lnTo>
                    <a:lnTo>
                      <a:pt x="21" y="56"/>
                    </a:lnTo>
                    <a:lnTo>
                      <a:pt x="15" y="67"/>
                    </a:lnTo>
                    <a:lnTo>
                      <a:pt x="10" y="77"/>
                    </a:lnTo>
                    <a:lnTo>
                      <a:pt x="5" y="89"/>
                    </a:lnTo>
                    <a:lnTo>
                      <a:pt x="2" y="101"/>
                    </a:lnTo>
                    <a:lnTo>
                      <a:pt x="0" y="114"/>
                    </a:lnTo>
                    <a:lnTo>
                      <a:pt x="0" y="127"/>
                    </a:lnTo>
                    <a:lnTo>
                      <a:pt x="0" y="140"/>
                    </a:lnTo>
                    <a:lnTo>
                      <a:pt x="2" y="152"/>
                    </a:lnTo>
                    <a:lnTo>
                      <a:pt x="5" y="164"/>
                    </a:lnTo>
                    <a:lnTo>
                      <a:pt x="10" y="176"/>
                    </a:lnTo>
                    <a:lnTo>
                      <a:pt x="15" y="187"/>
                    </a:lnTo>
                    <a:lnTo>
                      <a:pt x="21" y="197"/>
                    </a:lnTo>
                    <a:lnTo>
                      <a:pt x="29" y="207"/>
                    </a:lnTo>
                    <a:lnTo>
                      <a:pt x="37" y="216"/>
                    </a:lnTo>
                    <a:lnTo>
                      <a:pt x="46" y="224"/>
                    </a:lnTo>
                    <a:lnTo>
                      <a:pt x="56" y="232"/>
                    </a:lnTo>
                    <a:lnTo>
                      <a:pt x="66" y="238"/>
                    </a:lnTo>
                    <a:lnTo>
                      <a:pt x="77" y="243"/>
                    </a:lnTo>
                    <a:lnTo>
                      <a:pt x="89" y="248"/>
                    </a:lnTo>
                    <a:lnTo>
                      <a:pt x="101" y="251"/>
                    </a:lnTo>
                    <a:lnTo>
                      <a:pt x="113" y="253"/>
                    </a:lnTo>
                    <a:lnTo>
                      <a:pt x="126" y="253"/>
                    </a:lnTo>
                    <a:lnTo>
                      <a:pt x="139" y="253"/>
                    </a:lnTo>
                    <a:lnTo>
                      <a:pt x="152" y="251"/>
                    </a:lnTo>
                    <a:lnTo>
                      <a:pt x="164" y="248"/>
                    </a:lnTo>
                    <a:lnTo>
                      <a:pt x="176" y="243"/>
                    </a:lnTo>
                    <a:lnTo>
                      <a:pt x="186" y="238"/>
                    </a:lnTo>
                    <a:lnTo>
                      <a:pt x="197" y="232"/>
                    </a:lnTo>
                    <a:lnTo>
                      <a:pt x="206" y="224"/>
                    </a:lnTo>
                    <a:lnTo>
                      <a:pt x="216" y="216"/>
                    </a:lnTo>
                    <a:lnTo>
                      <a:pt x="224" y="207"/>
                    </a:lnTo>
                    <a:lnTo>
                      <a:pt x="231" y="197"/>
                    </a:lnTo>
                    <a:lnTo>
                      <a:pt x="237" y="187"/>
                    </a:lnTo>
                    <a:lnTo>
                      <a:pt x="243" y="176"/>
                    </a:lnTo>
                    <a:lnTo>
                      <a:pt x="247" y="164"/>
                    </a:lnTo>
                    <a:lnTo>
                      <a:pt x="250" y="152"/>
                    </a:lnTo>
                    <a:lnTo>
                      <a:pt x="252" y="140"/>
                    </a:lnTo>
                    <a:lnTo>
                      <a:pt x="253" y="127"/>
                    </a:lnTo>
                    <a:close/>
                    <a:moveTo>
                      <a:pt x="249" y="127"/>
                    </a:moveTo>
                    <a:lnTo>
                      <a:pt x="249" y="114"/>
                    </a:lnTo>
                    <a:lnTo>
                      <a:pt x="247" y="102"/>
                    </a:lnTo>
                    <a:lnTo>
                      <a:pt x="244" y="90"/>
                    </a:lnTo>
                    <a:lnTo>
                      <a:pt x="240" y="79"/>
                    </a:lnTo>
                    <a:lnTo>
                      <a:pt x="235" y="68"/>
                    </a:lnTo>
                    <a:lnTo>
                      <a:pt x="228" y="58"/>
                    </a:lnTo>
                    <a:lnTo>
                      <a:pt x="221" y="48"/>
                    </a:lnTo>
                    <a:lnTo>
                      <a:pt x="213" y="39"/>
                    </a:lnTo>
                    <a:lnTo>
                      <a:pt x="205" y="32"/>
                    </a:lnTo>
                    <a:lnTo>
                      <a:pt x="195" y="25"/>
                    </a:lnTo>
                    <a:lnTo>
                      <a:pt x="185" y="18"/>
                    </a:lnTo>
                    <a:lnTo>
                      <a:pt x="174" y="13"/>
                    </a:lnTo>
                    <a:lnTo>
                      <a:pt x="163" y="9"/>
                    </a:lnTo>
                    <a:lnTo>
                      <a:pt x="151" y="6"/>
                    </a:lnTo>
                    <a:lnTo>
                      <a:pt x="139" y="4"/>
                    </a:lnTo>
                    <a:lnTo>
                      <a:pt x="126" y="3"/>
                    </a:lnTo>
                    <a:lnTo>
                      <a:pt x="114" y="4"/>
                    </a:lnTo>
                    <a:lnTo>
                      <a:pt x="101" y="6"/>
                    </a:lnTo>
                    <a:lnTo>
                      <a:pt x="90" y="9"/>
                    </a:lnTo>
                    <a:lnTo>
                      <a:pt x="78" y="13"/>
                    </a:lnTo>
                    <a:lnTo>
                      <a:pt x="68" y="18"/>
                    </a:lnTo>
                    <a:lnTo>
                      <a:pt x="57" y="25"/>
                    </a:lnTo>
                    <a:lnTo>
                      <a:pt x="48" y="32"/>
                    </a:lnTo>
                    <a:lnTo>
                      <a:pt x="39" y="39"/>
                    </a:lnTo>
                    <a:lnTo>
                      <a:pt x="31" y="48"/>
                    </a:lnTo>
                    <a:lnTo>
                      <a:pt x="24" y="58"/>
                    </a:lnTo>
                    <a:lnTo>
                      <a:pt x="18" y="68"/>
                    </a:lnTo>
                    <a:lnTo>
                      <a:pt x="13" y="79"/>
                    </a:lnTo>
                    <a:lnTo>
                      <a:pt x="8" y="90"/>
                    </a:lnTo>
                    <a:lnTo>
                      <a:pt x="5" y="102"/>
                    </a:lnTo>
                    <a:lnTo>
                      <a:pt x="3" y="114"/>
                    </a:lnTo>
                    <a:lnTo>
                      <a:pt x="3" y="127"/>
                    </a:lnTo>
                    <a:lnTo>
                      <a:pt x="3" y="139"/>
                    </a:lnTo>
                    <a:lnTo>
                      <a:pt x="5" y="152"/>
                    </a:lnTo>
                    <a:lnTo>
                      <a:pt x="8" y="163"/>
                    </a:lnTo>
                    <a:lnTo>
                      <a:pt x="13" y="175"/>
                    </a:lnTo>
                    <a:lnTo>
                      <a:pt x="18" y="185"/>
                    </a:lnTo>
                    <a:lnTo>
                      <a:pt x="24" y="196"/>
                    </a:lnTo>
                    <a:lnTo>
                      <a:pt x="31" y="205"/>
                    </a:lnTo>
                    <a:lnTo>
                      <a:pt x="39" y="214"/>
                    </a:lnTo>
                    <a:lnTo>
                      <a:pt x="48" y="222"/>
                    </a:lnTo>
                    <a:lnTo>
                      <a:pt x="57" y="229"/>
                    </a:lnTo>
                    <a:lnTo>
                      <a:pt x="68" y="235"/>
                    </a:lnTo>
                    <a:lnTo>
                      <a:pt x="78" y="240"/>
                    </a:lnTo>
                    <a:lnTo>
                      <a:pt x="90" y="245"/>
                    </a:lnTo>
                    <a:lnTo>
                      <a:pt x="101" y="248"/>
                    </a:lnTo>
                    <a:lnTo>
                      <a:pt x="114" y="250"/>
                    </a:lnTo>
                    <a:lnTo>
                      <a:pt x="126" y="250"/>
                    </a:lnTo>
                    <a:lnTo>
                      <a:pt x="139" y="250"/>
                    </a:lnTo>
                    <a:lnTo>
                      <a:pt x="151" y="248"/>
                    </a:lnTo>
                    <a:lnTo>
                      <a:pt x="163" y="245"/>
                    </a:lnTo>
                    <a:lnTo>
                      <a:pt x="174" y="240"/>
                    </a:lnTo>
                    <a:lnTo>
                      <a:pt x="185" y="235"/>
                    </a:lnTo>
                    <a:lnTo>
                      <a:pt x="195" y="229"/>
                    </a:lnTo>
                    <a:lnTo>
                      <a:pt x="205" y="222"/>
                    </a:lnTo>
                    <a:lnTo>
                      <a:pt x="213" y="214"/>
                    </a:lnTo>
                    <a:lnTo>
                      <a:pt x="221" y="205"/>
                    </a:lnTo>
                    <a:lnTo>
                      <a:pt x="228" y="196"/>
                    </a:lnTo>
                    <a:lnTo>
                      <a:pt x="235" y="185"/>
                    </a:lnTo>
                    <a:lnTo>
                      <a:pt x="240" y="175"/>
                    </a:lnTo>
                    <a:lnTo>
                      <a:pt x="244" y="163"/>
                    </a:lnTo>
                    <a:lnTo>
                      <a:pt x="247" y="152"/>
                    </a:lnTo>
                    <a:lnTo>
                      <a:pt x="249" y="139"/>
                    </a:lnTo>
                    <a:lnTo>
                      <a:pt x="249" y="127"/>
                    </a:lnTo>
                    <a:close/>
                  </a:path>
                </a:pathLst>
              </a:custGeom>
              <a:solidFill>
                <a:srgbClr val="FFC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13" name="Freeform 1609"/>
              <p:cNvSpPr>
                <a:spLocks noEditPoints="1"/>
              </p:cNvSpPr>
              <p:nvPr/>
            </p:nvSpPr>
            <p:spPr bwMode="auto">
              <a:xfrm>
                <a:off x="773" y="1206"/>
                <a:ext cx="246" cy="247"/>
              </a:xfrm>
              <a:custGeom>
                <a:avLst/>
                <a:gdLst/>
                <a:ahLst/>
                <a:cxnLst>
                  <a:cxn ang="0">
                    <a:pos x="244" y="99"/>
                  </a:cxn>
                  <a:cxn ang="0">
                    <a:pos x="232" y="65"/>
                  </a:cxn>
                  <a:cxn ang="0">
                    <a:pos x="210" y="36"/>
                  </a:cxn>
                  <a:cxn ang="0">
                    <a:pos x="182" y="15"/>
                  </a:cxn>
                  <a:cxn ang="0">
                    <a:pos x="148" y="3"/>
                  </a:cxn>
                  <a:cxn ang="0">
                    <a:pos x="111" y="1"/>
                  </a:cxn>
                  <a:cxn ang="0">
                    <a:pos x="75" y="10"/>
                  </a:cxn>
                  <a:cxn ang="0">
                    <a:pos x="45" y="29"/>
                  </a:cxn>
                  <a:cxn ang="0">
                    <a:pos x="21" y="55"/>
                  </a:cxn>
                  <a:cxn ang="0">
                    <a:pos x="5" y="87"/>
                  </a:cxn>
                  <a:cxn ang="0">
                    <a:pos x="0" y="124"/>
                  </a:cxn>
                  <a:cxn ang="0">
                    <a:pos x="5" y="160"/>
                  </a:cxn>
                  <a:cxn ang="0">
                    <a:pos x="21" y="193"/>
                  </a:cxn>
                  <a:cxn ang="0">
                    <a:pos x="45" y="219"/>
                  </a:cxn>
                  <a:cxn ang="0">
                    <a:pos x="75" y="237"/>
                  </a:cxn>
                  <a:cxn ang="0">
                    <a:pos x="111" y="247"/>
                  </a:cxn>
                  <a:cxn ang="0">
                    <a:pos x="148" y="245"/>
                  </a:cxn>
                  <a:cxn ang="0">
                    <a:pos x="182" y="232"/>
                  </a:cxn>
                  <a:cxn ang="0">
                    <a:pos x="210" y="211"/>
                  </a:cxn>
                  <a:cxn ang="0">
                    <a:pos x="232" y="182"/>
                  </a:cxn>
                  <a:cxn ang="0">
                    <a:pos x="244" y="149"/>
                  </a:cxn>
                  <a:cxn ang="0">
                    <a:pos x="243" y="124"/>
                  </a:cxn>
                  <a:cxn ang="0">
                    <a:pos x="238" y="88"/>
                  </a:cxn>
                  <a:cxn ang="0">
                    <a:pos x="222" y="57"/>
                  </a:cxn>
                  <a:cxn ang="0">
                    <a:pos x="199" y="31"/>
                  </a:cxn>
                  <a:cxn ang="0">
                    <a:pos x="170" y="13"/>
                  </a:cxn>
                  <a:cxn ang="0">
                    <a:pos x="135" y="4"/>
                  </a:cxn>
                  <a:cxn ang="0">
                    <a:pos x="99" y="6"/>
                  </a:cxn>
                  <a:cxn ang="0">
                    <a:pos x="66" y="18"/>
                  </a:cxn>
                  <a:cxn ang="0">
                    <a:pos x="38" y="39"/>
                  </a:cxn>
                  <a:cxn ang="0">
                    <a:pos x="18" y="66"/>
                  </a:cxn>
                  <a:cxn ang="0">
                    <a:pos x="5" y="100"/>
                  </a:cxn>
                  <a:cxn ang="0">
                    <a:pos x="4" y="136"/>
                  </a:cxn>
                  <a:cxn ang="0">
                    <a:pos x="13" y="170"/>
                  </a:cxn>
                  <a:cxn ang="0">
                    <a:pos x="31" y="200"/>
                  </a:cxn>
                  <a:cxn ang="0">
                    <a:pos x="56" y="223"/>
                  </a:cxn>
                  <a:cxn ang="0">
                    <a:pos x="88" y="238"/>
                  </a:cxn>
                  <a:cxn ang="0">
                    <a:pos x="123" y="244"/>
                  </a:cxn>
                  <a:cxn ang="0">
                    <a:pos x="159" y="238"/>
                  </a:cxn>
                  <a:cxn ang="0">
                    <a:pos x="190" y="223"/>
                  </a:cxn>
                  <a:cxn ang="0">
                    <a:pos x="216" y="200"/>
                  </a:cxn>
                  <a:cxn ang="0">
                    <a:pos x="234" y="170"/>
                  </a:cxn>
                  <a:cxn ang="0">
                    <a:pos x="243" y="136"/>
                  </a:cxn>
                </a:cxnLst>
                <a:rect l="0" t="0" r="r" b="b"/>
                <a:pathLst>
                  <a:path w="246" h="247">
                    <a:moveTo>
                      <a:pt x="246" y="124"/>
                    </a:moveTo>
                    <a:lnTo>
                      <a:pt x="246" y="111"/>
                    </a:lnTo>
                    <a:lnTo>
                      <a:pt x="244" y="99"/>
                    </a:lnTo>
                    <a:lnTo>
                      <a:pt x="241" y="87"/>
                    </a:lnTo>
                    <a:lnTo>
                      <a:pt x="237" y="76"/>
                    </a:lnTo>
                    <a:lnTo>
                      <a:pt x="232" y="65"/>
                    </a:lnTo>
                    <a:lnTo>
                      <a:pt x="225" y="55"/>
                    </a:lnTo>
                    <a:lnTo>
                      <a:pt x="218" y="45"/>
                    </a:lnTo>
                    <a:lnTo>
                      <a:pt x="210" y="36"/>
                    </a:lnTo>
                    <a:lnTo>
                      <a:pt x="202" y="29"/>
                    </a:lnTo>
                    <a:lnTo>
                      <a:pt x="192" y="22"/>
                    </a:lnTo>
                    <a:lnTo>
                      <a:pt x="182" y="15"/>
                    </a:lnTo>
                    <a:lnTo>
                      <a:pt x="171" y="10"/>
                    </a:lnTo>
                    <a:lnTo>
                      <a:pt x="160" y="6"/>
                    </a:lnTo>
                    <a:lnTo>
                      <a:pt x="148" y="3"/>
                    </a:lnTo>
                    <a:lnTo>
                      <a:pt x="136" y="1"/>
                    </a:lnTo>
                    <a:lnTo>
                      <a:pt x="123" y="0"/>
                    </a:lnTo>
                    <a:lnTo>
                      <a:pt x="111" y="1"/>
                    </a:lnTo>
                    <a:lnTo>
                      <a:pt x="98" y="3"/>
                    </a:lnTo>
                    <a:lnTo>
                      <a:pt x="87" y="6"/>
                    </a:lnTo>
                    <a:lnTo>
                      <a:pt x="75" y="10"/>
                    </a:lnTo>
                    <a:lnTo>
                      <a:pt x="65" y="15"/>
                    </a:lnTo>
                    <a:lnTo>
                      <a:pt x="54" y="22"/>
                    </a:lnTo>
                    <a:lnTo>
                      <a:pt x="45" y="29"/>
                    </a:lnTo>
                    <a:lnTo>
                      <a:pt x="36" y="36"/>
                    </a:lnTo>
                    <a:lnTo>
                      <a:pt x="28" y="45"/>
                    </a:lnTo>
                    <a:lnTo>
                      <a:pt x="21" y="55"/>
                    </a:lnTo>
                    <a:lnTo>
                      <a:pt x="15" y="65"/>
                    </a:lnTo>
                    <a:lnTo>
                      <a:pt x="10" y="76"/>
                    </a:lnTo>
                    <a:lnTo>
                      <a:pt x="5" y="87"/>
                    </a:lnTo>
                    <a:lnTo>
                      <a:pt x="2" y="99"/>
                    </a:lnTo>
                    <a:lnTo>
                      <a:pt x="0" y="111"/>
                    </a:lnTo>
                    <a:lnTo>
                      <a:pt x="0" y="124"/>
                    </a:lnTo>
                    <a:lnTo>
                      <a:pt x="0" y="136"/>
                    </a:lnTo>
                    <a:lnTo>
                      <a:pt x="2" y="149"/>
                    </a:lnTo>
                    <a:lnTo>
                      <a:pt x="5" y="160"/>
                    </a:lnTo>
                    <a:lnTo>
                      <a:pt x="10" y="172"/>
                    </a:lnTo>
                    <a:lnTo>
                      <a:pt x="15" y="182"/>
                    </a:lnTo>
                    <a:lnTo>
                      <a:pt x="21" y="193"/>
                    </a:lnTo>
                    <a:lnTo>
                      <a:pt x="28" y="202"/>
                    </a:lnTo>
                    <a:lnTo>
                      <a:pt x="36" y="211"/>
                    </a:lnTo>
                    <a:lnTo>
                      <a:pt x="45" y="219"/>
                    </a:lnTo>
                    <a:lnTo>
                      <a:pt x="54" y="226"/>
                    </a:lnTo>
                    <a:lnTo>
                      <a:pt x="65" y="232"/>
                    </a:lnTo>
                    <a:lnTo>
                      <a:pt x="75" y="237"/>
                    </a:lnTo>
                    <a:lnTo>
                      <a:pt x="87" y="242"/>
                    </a:lnTo>
                    <a:lnTo>
                      <a:pt x="98" y="245"/>
                    </a:lnTo>
                    <a:lnTo>
                      <a:pt x="111" y="247"/>
                    </a:lnTo>
                    <a:lnTo>
                      <a:pt x="123" y="247"/>
                    </a:lnTo>
                    <a:lnTo>
                      <a:pt x="136" y="247"/>
                    </a:lnTo>
                    <a:lnTo>
                      <a:pt x="148" y="245"/>
                    </a:lnTo>
                    <a:lnTo>
                      <a:pt x="160" y="242"/>
                    </a:lnTo>
                    <a:lnTo>
                      <a:pt x="171" y="237"/>
                    </a:lnTo>
                    <a:lnTo>
                      <a:pt x="182" y="232"/>
                    </a:lnTo>
                    <a:lnTo>
                      <a:pt x="192" y="226"/>
                    </a:lnTo>
                    <a:lnTo>
                      <a:pt x="202" y="219"/>
                    </a:lnTo>
                    <a:lnTo>
                      <a:pt x="210" y="211"/>
                    </a:lnTo>
                    <a:lnTo>
                      <a:pt x="218" y="202"/>
                    </a:lnTo>
                    <a:lnTo>
                      <a:pt x="225" y="193"/>
                    </a:lnTo>
                    <a:lnTo>
                      <a:pt x="232" y="182"/>
                    </a:lnTo>
                    <a:lnTo>
                      <a:pt x="237" y="172"/>
                    </a:lnTo>
                    <a:lnTo>
                      <a:pt x="241" y="160"/>
                    </a:lnTo>
                    <a:lnTo>
                      <a:pt x="244" y="149"/>
                    </a:lnTo>
                    <a:lnTo>
                      <a:pt x="246" y="136"/>
                    </a:lnTo>
                    <a:lnTo>
                      <a:pt x="246" y="124"/>
                    </a:lnTo>
                    <a:close/>
                    <a:moveTo>
                      <a:pt x="243" y="124"/>
                    </a:moveTo>
                    <a:lnTo>
                      <a:pt x="243" y="112"/>
                    </a:lnTo>
                    <a:lnTo>
                      <a:pt x="241" y="100"/>
                    </a:lnTo>
                    <a:lnTo>
                      <a:pt x="238" y="88"/>
                    </a:lnTo>
                    <a:lnTo>
                      <a:pt x="234" y="77"/>
                    </a:lnTo>
                    <a:lnTo>
                      <a:pt x="228" y="66"/>
                    </a:lnTo>
                    <a:lnTo>
                      <a:pt x="222" y="57"/>
                    </a:lnTo>
                    <a:lnTo>
                      <a:pt x="216" y="48"/>
                    </a:lnTo>
                    <a:lnTo>
                      <a:pt x="208" y="39"/>
                    </a:lnTo>
                    <a:lnTo>
                      <a:pt x="199" y="31"/>
                    </a:lnTo>
                    <a:lnTo>
                      <a:pt x="190" y="24"/>
                    </a:lnTo>
                    <a:lnTo>
                      <a:pt x="180" y="18"/>
                    </a:lnTo>
                    <a:lnTo>
                      <a:pt x="170" y="13"/>
                    </a:lnTo>
                    <a:lnTo>
                      <a:pt x="159" y="9"/>
                    </a:lnTo>
                    <a:lnTo>
                      <a:pt x="147" y="6"/>
                    </a:lnTo>
                    <a:lnTo>
                      <a:pt x="135" y="4"/>
                    </a:lnTo>
                    <a:lnTo>
                      <a:pt x="123" y="4"/>
                    </a:lnTo>
                    <a:lnTo>
                      <a:pt x="111" y="4"/>
                    </a:lnTo>
                    <a:lnTo>
                      <a:pt x="99" y="6"/>
                    </a:lnTo>
                    <a:lnTo>
                      <a:pt x="88" y="9"/>
                    </a:lnTo>
                    <a:lnTo>
                      <a:pt x="77" y="13"/>
                    </a:lnTo>
                    <a:lnTo>
                      <a:pt x="66" y="18"/>
                    </a:lnTo>
                    <a:lnTo>
                      <a:pt x="56" y="24"/>
                    </a:lnTo>
                    <a:lnTo>
                      <a:pt x="47" y="31"/>
                    </a:lnTo>
                    <a:lnTo>
                      <a:pt x="38" y="39"/>
                    </a:lnTo>
                    <a:lnTo>
                      <a:pt x="31" y="48"/>
                    </a:lnTo>
                    <a:lnTo>
                      <a:pt x="24" y="57"/>
                    </a:lnTo>
                    <a:lnTo>
                      <a:pt x="18" y="66"/>
                    </a:lnTo>
                    <a:lnTo>
                      <a:pt x="13" y="77"/>
                    </a:lnTo>
                    <a:lnTo>
                      <a:pt x="9" y="88"/>
                    </a:lnTo>
                    <a:lnTo>
                      <a:pt x="5" y="100"/>
                    </a:lnTo>
                    <a:lnTo>
                      <a:pt x="4" y="112"/>
                    </a:lnTo>
                    <a:lnTo>
                      <a:pt x="3" y="124"/>
                    </a:lnTo>
                    <a:lnTo>
                      <a:pt x="4" y="136"/>
                    </a:lnTo>
                    <a:lnTo>
                      <a:pt x="5" y="148"/>
                    </a:lnTo>
                    <a:lnTo>
                      <a:pt x="9" y="159"/>
                    </a:lnTo>
                    <a:lnTo>
                      <a:pt x="13" y="170"/>
                    </a:lnTo>
                    <a:lnTo>
                      <a:pt x="18" y="181"/>
                    </a:lnTo>
                    <a:lnTo>
                      <a:pt x="24" y="191"/>
                    </a:lnTo>
                    <a:lnTo>
                      <a:pt x="31" y="200"/>
                    </a:lnTo>
                    <a:lnTo>
                      <a:pt x="38" y="209"/>
                    </a:lnTo>
                    <a:lnTo>
                      <a:pt x="47" y="216"/>
                    </a:lnTo>
                    <a:lnTo>
                      <a:pt x="56" y="223"/>
                    </a:lnTo>
                    <a:lnTo>
                      <a:pt x="66" y="229"/>
                    </a:lnTo>
                    <a:lnTo>
                      <a:pt x="77" y="234"/>
                    </a:lnTo>
                    <a:lnTo>
                      <a:pt x="88" y="238"/>
                    </a:lnTo>
                    <a:lnTo>
                      <a:pt x="99" y="242"/>
                    </a:lnTo>
                    <a:lnTo>
                      <a:pt x="111" y="243"/>
                    </a:lnTo>
                    <a:lnTo>
                      <a:pt x="123" y="244"/>
                    </a:lnTo>
                    <a:lnTo>
                      <a:pt x="135" y="243"/>
                    </a:lnTo>
                    <a:lnTo>
                      <a:pt x="147" y="242"/>
                    </a:lnTo>
                    <a:lnTo>
                      <a:pt x="159" y="238"/>
                    </a:lnTo>
                    <a:lnTo>
                      <a:pt x="170" y="234"/>
                    </a:lnTo>
                    <a:lnTo>
                      <a:pt x="180" y="229"/>
                    </a:lnTo>
                    <a:lnTo>
                      <a:pt x="190" y="223"/>
                    </a:lnTo>
                    <a:lnTo>
                      <a:pt x="199" y="216"/>
                    </a:lnTo>
                    <a:lnTo>
                      <a:pt x="208" y="209"/>
                    </a:lnTo>
                    <a:lnTo>
                      <a:pt x="216" y="200"/>
                    </a:lnTo>
                    <a:lnTo>
                      <a:pt x="222" y="191"/>
                    </a:lnTo>
                    <a:lnTo>
                      <a:pt x="228" y="181"/>
                    </a:lnTo>
                    <a:lnTo>
                      <a:pt x="234" y="170"/>
                    </a:lnTo>
                    <a:lnTo>
                      <a:pt x="238" y="159"/>
                    </a:lnTo>
                    <a:lnTo>
                      <a:pt x="241" y="148"/>
                    </a:lnTo>
                    <a:lnTo>
                      <a:pt x="243" y="136"/>
                    </a:lnTo>
                    <a:lnTo>
                      <a:pt x="243" y="124"/>
                    </a:lnTo>
                    <a:close/>
                  </a:path>
                </a:pathLst>
              </a:custGeom>
              <a:solidFill>
                <a:srgbClr val="FFC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14" name="Freeform 1610"/>
              <p:cNvSpPr>
                <a:spLocks noEditPoints="1"/>
              </p:cNvSpPr>
              <p:nvPr/>
            </p:nvSpPr>
            <p:spPr bwMode="auto">
              <a:xfrm>
                <a:off x="775" y="1210"/>
                <a:ext cx="242" cy="239"/>
              </a:xfrm>
              <a:custGeom>
                <a:avLst/>
                <a:gdLst/>
                <a:ahLst/>
                <a:cxnLst>
                  <a:cxn ang="0">
                    <a:pos x="238" y="96"/>
                  </a:cxn>
                  <a:cxn ang="0">
                    <a:pos x="225" y="62"/>
                  </a:cxn>
                  <a:cxn ang="0">
                    <a:pos x="205" y="35"/>
                  </a:cxn>
                  <a:cxn ang="0">
                    <a:pos x="177" y="14"/>
                  </a:cxn>
                  <a:cxn ang="0">
                    <a:pos x="144" y="2"/>
                  </a:cxn>
                  <a:cxn ang="0">
                    <a:pos x="108" y="0"/>
                  </a:cxn>
                  <a:cxn ang="0">
                    <a:pos x="74" y="9"/>
                  </a:cxn>
                  <a:cxn ang="0">
                    <a:pos x="44" y="27"/>
                  </a:cxn>
                  <a:cxn ang="0">
                    <a:pos x="21" y="53"/>
                  </a:cxn>
                  <a:cxn ang="0">
                    <a:pos x="6" y="84"/>
                  </a:cxn>
                  <a:cxn ang="0">
                    <a:pos x="0" y="120"/>
                  </a:cxn>
                  <a:cxn ang="0">
                    <a:pos x="6" y="155"/>
                  </a:cxn>
                  <a:cxn ang="0">
                    <a:pos x="21" y="187"/>
                  </a:cxn>
                  <a:cxn ang="0">
                    <a:pos x="44" y="212"/>
                  </a:cxn>
                  <a:cxn ang="0">
                    <a:pos x="74" y="230"/>
                  </a:cxn>
                  <a:cxn ang="0">
                    <a:pos x="108" y="239"/>
                  </a:cxn>
                  <a:cxn ang="0">
                    <a:pos x="144" y="238"/>
                  </a:cxn>
                  <a:cxn ang="0">
                    <a:pos x="177" y="225"/>
                  </a:cxn>
                  <a:cxn ang="0">
                    <a:pos x="205" y="205"/>
                  </a:cxn>
                  <a:cxn ang="0">
                    <a:pos x="225" y="177"/>
                  </a:cxn>
                  <a:cxn ang="0">
                    <a:pos x="238" y="144"/>
                  </a:cxn>
                  <a:cxn ang="0">
                    <a:pos x="237" y="120"/>
                  </a:cxn>
                  <a:cxn ang="0">
                    <a:pos x="232" y="85"/>
                  </a:cxn>
                  <a:cxn ang="0">
                    <a:pos x="217" y="55"/>
                  </a:cxn>
                  <a:cxn ang="0">
                    <a:pos x="194" y="30"/>
                  </a:cxn>
                  <a:cxn ang="0">
                    <a:pos x="165" y="12"/>
                  </a:cxn>
                  <a:cxn ang="0">
                    <a:pos x="132" y="3"/>
                  </a:cxn>
                  <a:cxn ang="0">
                    <a:pos x="97" y="5"/>
                  </a:cxn>
                  <a:cxn ang="0">
                    <a:pos x="65" y="17"/>
                  </a:cxn>
                  <a:cxn ang="0">
                    <a:pos x="38" y="37"/>
                  </a:cxn>
                  <a:cxn ang="0">
                    <a:pos x="18" y="64"/>
                  </a:cxn>
                  <a:cxn ang="0">
                    <a:pos x="6" y="96"/>
                  </a:cxn>
                  <a:cxn ang="0">
                    <a:pos x="4" y="132"/>
                  </a:cxn>
                  <a:cxn ang="0">
                    <a:pos x="13" y="165"/>
                  </a:cxn>
                  <a:cxn ang="0">
                    <a:pos x="30" y="194"/>
                  </a:cxn>
                  <a:cxn ang="0">
                    <a:pos x="55" y="217"/>
                  </a:cxn>
                  <a:cxn ang="0">
                    <a:pos x="86" y="232"/>
                  </a:cxn>
                  <a:cxn ang="0">
                    <a:pos x="120" y="237"/>
                  </a:cxn>
                  <a:cxn ang="0">
                    <a:pos x="155" y="232"/>
                  </a:cxn>
                  <a:cxn ang="0">
                    <a:pos x="185" y="217"/>
                  </a:cxn>
                  <a:cxn ang="0">
                    <a:pos x="210" y="194"/>
                  </a:cxn>
                  <a:cxn ang="0">
                    <a:pos x="228" y="165"/>
                  </a:cxn>
                  <a:cxn ang="0">
                    <a:pos x="237" y="132"/>
                  </a:cxn>
                </a:cxnLst>
                <a:rect l="0" t="0" r="r" b="b"/>
                <a:pathLst>
                  <a:path w="240" h="240">
                    <a:moveTo>
                      <a:pt x="240" y="120"/>
                    </a:moveTo>
                    <a:lnTo>
                      <a:pt x="240" y="108"/>
                    </a:lnTo>
                    <a:lnTo>
                      <a:pt x="238" y="96"/>
                    </a:lnTo>
                    <a:lnTo>
                      <a:pt x="235" y="84"/>
                    </a:lnTo>
                    <a:lnTo>
                      <a:pt x="231" y="73"/>
                    </a:lnTo>
                    <a:lnTo>
                      <a:pt x="225" y="62"/>
                    </a:lnTo>
                    <a:lnTo>
                      <a:pt x="219" y="53"/>
                    </a:lnTo>
                    <a:lnTo>
                      <a:pt x="213" y="44"/>
                    </a:lnTo>
                    <a:lnTo>
                      <a:pt x="205" y="35"/>
                    </a:lnTo>
                    <a:lnTo>
                      <a:pt x="196" y="27"/>
                    </a:lnTo>
                    <a:lnTo>
                      <a:pt x="187" y="20"/>
                    </a:lnTo>
                    <a:lnTo>
                      <a:pt x="177" y="14"/>
                    </a:lnTo>
                    <a:lnTo>
                      <a:pt x="167" y="9"/>
                    </a:lnTo>
                    <a:lnTo>
                      <a:pt x="156" y="5"/>
                    </a:lnTo>
                    <a:lnTo>
                      <a:pt x="144" y="2"/>
                    </a:lnTo>
                    <a:lnTo>
                      <a:pt x="132" y="0"/>
                    </a:lnTo>
                    <a:lnTo>
                      <a:pt x="120" y="0"/>
                    </a:lnTo>
                    <a:lnTo>
                      <a:pt x="108" y="0"/>
                    </a:lnTo>
                    <a:lnTo>
                      <a:pt x="96" y="2"/>
                    </a:lnTo>
                    <a:lnTo>
                      <a:pt x="85" y="5"/>
                    </a:lnTo>
                    <a:lnTo>
                      <a:pt x="74" y="9"/>
                    </a:lnTo>
                    <a:lnTo>
                      <a:pt x="63" y="14"/>
                    </a:lnTo>
                    <a:lnTo>
                      <a:pt x="53" y="20"/>
                    </a:lnTo>
                    <a:lnTo>
                      <a:pt x="44" y="27"/>
                    </a:lnTo>
                    <a:lnTo>
                      <a:pt x="35" y="35"/>
                    </a:lnTo>
                    <a:lnTo>
                      <a:pt x="28" y="44"/>
                    </a:lnTo>
                    <a:lnTo>
                      <a:pt x="21" y="53"/>
                    </a:lnTo>
                    <a:lnTo>
                      <a:pt x="15" y="62"/>
                    </a:lnTo>
                    <a:lnTo>
                      <a:pt x="10" y="73"/>
                    </a:lnTo>
                    <a:lnTo>
                      <a:pt x="6" y="84"/>
                    </a:lnTo>
                    <a:lnTo>
                      <a:pt x="2" y="96"/>
                    </a:lnTo>
                    <a:lnTo>
                      <a:pt x="1" y="108"/>
                    </a:lnTo>
                    <a:lnTo>
                      <a:pt x="0" y="120"/>
                    </a:lnTo>
                    <a:lnTo>
                      <a:pt x="1" y="132"/>
                    </a:lnTo>
                    <a:lnTo>
                      <a:pt x="2" y="144"/>
                    </a:lnTo>
                    <a:lnTo>
                      <a:pt x="6" y="155"/>
                    </a:lnTo>
                    <a:lnTo>
                      <a:pt x="10" y="166"/>
                    </a:lnTo>
                    <a:lnTo>
                      <a:pt x="15" y="177"/>
                    </a:lnTo>
                    <a:lnTo>
                      <a:pt x="21" y="187"/>
                    </a:lnTo>
                    <a:lnTo>
                      <a:pt x="28" y="196"/>
                    </a:lnTo>
                    <a:lnTo>
                      <a:pt x="35" y="205"/>
                    </a:lnTo>
                    <a:lnTo>
                      <a:pt x="44" y="212"/>
                    </a:lnTo>
                    <a:lnTo>
                      <a:pt x="53" y="219"/>
                    </a:lnTo>
                    <a:lnTo>
                      <a:pt x="63" y="225"/>
                    </a:lnTo>
                    <a:lnTo>
                      <a:pt x="74" y="230"/>
                    </a:lnTo>
                    <a:lnTo>
                      <a:pt x="85" y="234"/>
                    </a:lnTo>
                    <a:lnTo>
                      <a:pt x="96" y="238"/>
                    </a:lnTo>
                    <a:lnTo>
                      <a:pt x="108" y="239"/>
                    </a:lnTo>
                    <a:lnTo>
                      <a:pt x="120" y="240"/>
                    </a:lnTo>
                    <a:lnTo>
                      <a:pt x="132" y="239"/>
                    </a:lnTo>
                    <a:lnTo>
                      <a:pt x="144" y="238"/>
                    </a:lnTo>
                    <a:lnTo>
                      <a:pt x="156" y="234"/>
                    </a:lnTo>
                    <a:lnTo>
                      <a:pt x="167" y="230"/>
                    </a:lnTo>
                    <a:lnTo>
                      <a:pt x="177" y="225"/>
                    </a:lnTo>
                    <a:lnTo>
                      <a:pt x="187" y="219"/>
                    </a:lnTo>
                    <a:lnTo>
                      <a:pt x="196" y="212"/>
                    </a:lnTo>
                    <a:lnTo>
                      <a:pt x="205" y="205"/>
                    </a:lnTo>
                    <a:lnTo>
                      <a:pt x="213" y="196"/>
                    </a:lnTo>
                    <a:lnTo>
                      <a:pt x="219" y="187"/>
                    </a:lnTo>
                    <a:lnTo>
                      <a:pt x="225" y="177"/>
                    </a:lnTo>
                    <a:lnTo>
                      <a:pt x="231" y="166"/>
                    </a:lnTo>
                    <a:lnTo>
                      <a:pt x="235" y="155"/>
                    </a:lnTo>
                    <a:lnTo>
                      <a:pt x="238" y="144"/>
                    </a:lnTo>
                    <a:lnTo>
                      <a:pt x="240" y="132"/>
                    </a:lnTo>
                    <a:lnTo>
                      <a:pt x="240" y="120"/>
                    </a:lnTo>
                    <a:close/>
                    <a:moveTo>
                      <a:pt x="237" y="120"/>
                    </a:moveTo>
                    <a:lnTo>
                      <a:pt x="237" y="108"/>
                    </a:lnTo>
                    <a:lnTo>
                      <a:pt x="235" y="96"/>
                    </a:lnTo>
                    <a:lnTo>
                      <a:pt x="232" y="85"/>
                    </a:lnTo>
                    <a:lnTo>
                      <a:pt x="228" y="74"/>
                    </a:lnTo>
                    <a:lnTo>
                      <a:pt x="223" y="64"/>
                    </a:lnTo>
                    <a:lnTo>
                      <a:pt x="217" y="55"/>
                    </a:lnTo>
                    <a:lnTo>
                      <a:pt x="210" y="45"/>
                    </a:lnTo>
                    <a:lnTo>
                      <a:pt x="203" y="37"/>
                    </a:lnTo>
                    <a:lnTo>
                      <a:pt x="194" y="30"/>
                    </a:lnTo>
                    <a:lnTo>
                      <a:pt x="185" y="23"/>
                    </a:lnTo>
                    <a:lnTo>
                      <a:pt x="176" y="17"/>
                    </a:lnTo>
                    <a:lnTo>
                      <a:pt x="165" y="12"/>
                    </a:lnTo>
                    <a:lnTo>
                      <a:pt x="155" y="8"/>
                    </a:lnTo>
                    <a:lnTo>
                      <a:pt x="144" y="5"/>
                    </a:lnTo>
                    <a:lnTo>
                      <a:pt x="132" y="3"/>
                    </a:lnTo>
                    <a:lnTo>
                      <a:pt x="120" y="3"/>
                    </a:lnTo>
                    <a:lnTo>
                      <a:pt x="108" y="3"/>
                    </a:lnTo>
                    <a:lnTo>
                      <a:pt x="97" y="5"/>
                    </a:lnTo>
                    <a:lnTo>
                      <a:pt x="86" y="8"/>
                    </a:lnTo>
                    <a:lnTo>
                      <a:pt x="75" y="12"/>
                    </a:lnTo>
                    <a:lnTo>
                      <a:pt x="65" y="17"/>
                    </a:lnTo>
                    <a:lnTo>
                      <a:pt x="55" y="23"/>
                    </a:lnTo>
                    <a:lnTo>
                      <a:pt x="46" y="30"/>
                    </a:lnTo>
                    <a:lnTo>
                      <a:pt x="38" y="37"/>
                    </a:lnTo>
                    <a:lnTo>
                      <a:pt x="30" y="45"/>
                    </a:lnTo>
                    <a:lnTo>
                      <a:pt x="23" y="55"/>
                    </a:lnTo>
                    <a:lnTo>
                      <a:pt x="18" y="64"/>
                    </a:lnTo>
                    <a:lnTo>
                      <a:pt x="13" y="74"/>
                    </a:lnTo>
                    <a:lnTo>
                      <a:pt x="8" y="85"/>
                    </a:lnTo>
                    <a:lnTo>
                      <a:pt x="6" y="96"/>
                    </a:lnTo>
                    <a:lnTo>
                      <a:pt x="4" y="108"/>
                    </a:lnTo>
                    <a:lnTo>
                      <a:pt x="3" y="120"/>
                    </a:lnTo>
                    <a:lnTo>
                      <a:pt x="4" y="132"/>
                    </a:lnTo>
                    <a:lnTo>
                      <a:pt x="6" y="143"/>
                    </a:lnTo>
                    <a:lnTo>
                      <a:pt x="8" y="154"/>
                    </a:lnTo>
                    <a:lnTo>
                      <a:pt x="13" y="165"/>
                    </a:lnTo>
                    <a:lnTo>
                      <a:pt x="18" y="175"/>
                    </a:lnTo>
                    <a:lnTo>
                      <a:pt x="23" y="185"/>
                    </a:lnTo>
                    <a:lnTo>
                      <a:pt x="30" y="194"/>
                    </a:lnTo>
                    <a:lnTo>
                      <a:pt x="38" y="203"/>
                    </a:lnTo>
                    <a:lnTo>
                      <a:pt x="46" y="210"/>
                    </a:lnTo>
                    <a:lnTo>
                      <a:pt x="55" y="217"/>
                    </a:lnTo>
                    <a:lnTo>
                      <a:pt x="65" y="222"/>
                    </a:lnTo>
                    <a:lnTo>
                      <a:pt x="75" y="227"/>
                    </a:lnTo>
                    <a:lnTo>
                      <a:pt x="86" y="232"/>
                    </a:lnTo>
                    <a:lnTo>
                      <a:pt x="97" y="234"/>
                    </a:lnTo>
                    <a:lnTo>
                      <a:pt x="108" y="236"/>
                    </a:lnTo>
                    <a:lnTo>
                      <a:pt x="120" y="237"/>
                    </a:lnTo>
                    <a:lnTo>
                      <a:pt x="132" y="236"/>
                    </a:lnTo>
                    <a:lnTo>
                      <a:pt x="144" y="234"/>
                    </a:lnTo>
                    <a:lnTo>
                      <a:pt x="155" y="232"/>
                    </a:lnTo>
                    <a:lnTo>
                      <a:pt x="165" y="227"/>
                    </a:lnTo>
                    <a:lnTo>
                      <a:pt x="176" y="222"/>
                    </a:lnTo>
                    <a:lnTo>
                      <a:pt x="185" y="217"/>
                    </a:lnTo>
                    <a:lnTo>
                      <a:pt x="194" y="210"/>
                    </a:lnTo>
                    <a:lnTo>
                      <a:pt x="203" y="203"/>
                    </a:lnTo>
                    <a:lnTo>
                      <a:pt x="210" y="194"/>
                    </a:lnTo>
                    <a:lnTo>
                      <a:pt x="217" y="185"/>
                    </a:lnTo>
                    <a:lnTo>
                      <a:pt x="223" y="175"/>
                    </a:lnTo>
                    <a:lnTo>
                      <a:pt x="228" y="165"/>
                    </a:lnTo>
                    <a:lnTo>
                      <a:pt x="232" y="154"/>
                    </a:lnTo>
                    <a:lnTo>
                      <a:pt x="235" y="143"/>
                    </a:lnTo>
                    <a:lnTo>
                      <a:pt x="237" y="132"/>
                    </a:lnTo>
                    <a:lnTo>
                      <a:pt x="237" y="120"/>
                    </a:lnTo>
                    <a:close/>
                  </a:path>
                </a:pathLst>
              </a:custGeom>
              <a:solidFill>
                <a:srgbClr val="FFD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15" name="Freeform 1611"/>
              <p:cNvSpPr>
                <a:spLocks noEditPoints="1"/>
              </p:cNvSpPr>
              <p:nvPr/>
            </p:nvSpPr>
            <p:spPr bwMode="auto">
              <a:xfrm>
                <a:off x="778" y="1212"/>
                <a:ext cx="234" cy="235"/>
              </a:xfrm>
              <a:custGeom>
                <a:avLst/>
                <a:gdLst/>
                <a:ahLst/>
                <a:cxnLst>
                  <a:cxn ang="0">
                    <a:pos x="232" y="93"/>
                  </a:cxn>
                  <a:cxn ang="0">
                    <a:pos x="220" y="61"/>
                  </a:cxn>
                  <a:cxn ang="0">
                    <a:pos x="200" y="34"/>
                  </a:cxn>
                  <a:cxn ang="0">
                    <a:pos x="173" y="14"/>
                  </a:cxn>
                  <a:cxn ang="0">
                    <a:pos x="141" y="2"/>
                  </a:cxn>
                  <a:cxn ang="0">
                    <a:pos x="105" y="0"/>
                  </a:cxn>
                  <a:cxn ang="0">
                    <a:pos x="72" y="9"/>
                  </a:cxn>
                  <a:cxn ang="0">
                    <a:pos x="43" y="27"/>
                  </a:cxn>
                  <a:cxn ang="0">
                    <a:pos x="20" y="52"/>
                  </a:cxn>
                  <a:cxn ang="0">
                    <a:pos x="5" y="82"/>
                  </a:cxn>
                  <a:cxn ang="0">
                    <a:pos x="0" y="117"/>
                  </a:cxn>
                  <a:cxn ang="0">
                    <a:pos x="5" y="151"/>
                  </a:cxn>
                  <a:cxn ang="0">
                    <a:pos x="20" y="182"/>
                  </a:cxn>
                  <a:cxn ang="0">
                    <a:pos x="43" y="207"/>
                  </a:cxn>
                  <a:cxn ang="0">
                    <a:pos x="72" y="224"/>
                  </a:cxn>
                  <a:cxn ang="0">
                    <a:pos x="105" y="233"/>
                  </a:cxn>
                  <a:cxn ang="0">
                    <a:pos x="141" y="231"/>
                  </a:cxn>
                  <a:cxn ang="0">
                    <a:pos x="173" y="219"/>
                  </a:cxn>
                  <a:cxn ang="0">
                    <a:pos x="200" y="200"/>
                  </a:cxn>
                  <a:cxn ang="0">
                    <a:pos x="220" y="172"/>
                  </a:cxn>
                  <a:cxn ang="0">
                    <a:pos x="232" y="140"/>
                  </a:cxn>
                  <a:cxn ang="0">
                    <a:pos x="231" y="117"/>
                  </a:cxn>
                  <a:cxn ang="0">
                    <a:pos x="226" y="83"/>
                  </a:cxn>
                  <a:cxn ang="0">
                    <a:pos x="211" y="53"/>
                  </a:cxn>
                  <a:cxn ang="0">
                    <a:pos x="189" y="29"/>
                  </a:cxn>
                  <a:cxn ang="0">
                    <a:pos x="161" y="12"/>
                  </a:cxn>
                  <a:cxn ang="0">
                    <a:pos x="129" y="4"/>
                  </a:cxn>
                  <a:cxn ang="0">
                    <a:pos x="95" y="5"/>
                  </a:cxn>
                  <a:cxn ang="0">
                    <a:pos x="63" y="17"/>
                  </a:cxn>
                  <a:cxn ang="0">
                    <a:pos x="37" y="36"/>
                  </a:cxn>
                  <a:cxn ang="0">
                    <a:pos x="17" y="63"/>
                  </a:cxn>
                  <a:cxn ang="0">
                    <a:pos x="6" y="94"/>
                  </a:cxn>
                  <a:cxn ang="0">
                    <a:pos x="4" y="128"/>
                  </a:cxn>
                  <a:cxn ang="0">
                    <a:pos x="12" y="161"/>
                  </a:cxn>
                  <a:cxn ang="0">
                    <a:pos x="29" y="189"/>
                  </a:cxn>
                  <a:cxn ang="0">
                    <a:pos x="54" y="211"/>
                  </a:cxn>
                  <a:cxn ang="0">
                    <a:pos x="83" y="225"/>
                  </a:cxn>
                  <a:cxn ang="0">
                    <a:pos x="117" y="230"/>
                  </a:cxn>
                  <a:cxn ang="0">
                    <a:pos x="151" y="225"/>
                  </a:cxn>
                  <a:cxn ang="0">
                    <a:pos x="180" y="211"/>
                  </a:cxn>
                  <a:cxn ang="0">
                    <a:pos x="205" y="189"/>
                  </a:cxn>
                  <a:cxn ang="0">
                    <a:pos x="222" y="161"/>
                  </a:cxn>
                  <a:cxn ang="0">
                    <a:pos x="230" y="128"/>
                  </a:cxn>
                </a:cxnLst>
                <a:rect l="0" t="0" r="r" b="b"/>
                <a:pathLst>
                  <a:path w="234" h="234">
                    <a:moveTo>
                      <a:pt x="234" y="117"/>
                    </a:moveTo>
                    <a:lnTo>
                      <a:pt x="234" y="105"/>
                    </a:lnTo>
                    <a:lnTo>
                      <a:pt x="232" y="93"/>
                    </a:lnTo>
                    <a:lnTo>
                      <a:pt x="229" y="82"/>
                    </a:lnTo>
                    <a:lnTo>
                      <a:pt x="225" y="71"/>
                    </a:lnTo>
                    <a:lnTo>
                      <a:pt x="220" y="61"/>
                    </a:lnTo>
                    <a:lnTo>
                      <a:pt x="214" y="52"/>
                    </a:lnTo>
                    <a:lnTo>
                      <a:pt x="207" y="42"/>
                    </a:lnTo>
                    <a:lnTo>
                      <a:pt x="200" y="34"/>
                    </a:lnTo>
                    <a:lnTo>
                      <a:pt x="191" y="27"/>
                    </a:lnTo>
                    <a:lnTo>
                      <a:pt x="182" y="20"/>
                    </a:lnTo>
                    <a:lnTo>
                      <a:pt x="173" y="14"/>
                    </a:lnTo>
                    <a:lnTo>
                      <a:pt x="162" y="9"/>
                    </a:lnTo>
                    <a:lnTo>
                      <a:pt x="152" y="5"/>
                    </a:lnTo>
                    <a:lnTo>
                      <a:pt x="141" y="2"/>
                    </a:lnTo>
                    <a:lnTo>
                      <a:pt x="129" y="0"/>
                    </a:lnTo>
                    <a:lnTo>
                      <a:pt x="117" y="0"/>
                    </a:lnTo>
                    <a:lnTo>
                      <a:pt x="105" y="0"/>
                    </a:lnTo>
                    <a:lnTo>
                      <a:pt x="94" y="2"/>
                    </a:lnTo>
                    <a:lnTo>
                      <a:pt x="83" y="5"/>
                    </a:lnTo>
                    <a:lnTo>
                      <a:pt x="72" y="9"/>
                    </a:lnTo>
                    <a:lnTo>
                      <a:pt x="62" y="14"/>
                    </a:lnTo>
                    <a:lnTo>
                      <a:pt x="52" y="20"/>
                    </a:lnTo>
                    <a:lnTo>
                      <a:pt x="43" y="27"/>
                    </a:lnTo>
                    <a:lnTo>
                      <a:pt x="35" y="34"/>
                    </a:lnTo>
                    <a:lnTo>
                      <a:pt x="27" y="42"/>
                    </a:lnTo>
                    <a:lnTo>
                      <a:pt x="20" y="52"/>
                    </a:lnTo>
                    <a:lnTo>
                      <a:pt x="15" y="61"/>
                    </a:lnTo>
                    <a:lnTo>
                      <a:pt x="10" y="71"/>
                    </a:lnTo>
                    <a:lnTo>
                      <a:pt x="5" y="82"/>
                    </a:lnTo>
                    <a:lnTo>
                      <a:pt x="3" y="93"/>
                    </a:lnTo>
                    <a:lnTo>
                      <a:pt x="1" y="105"/>
                    </a:lnTo>
                    <a:lnTo>
                      <a:pt x="0" y="117"/>
                    </a:lnTo>
                    <a:lnTo>
                      <a:pt x="1" y="129"/>
                    </a:lnTo>
                    <a:lnTo>
                      <a:pt x="3" y="140"/>
                    </a:lnTo>
                    <a:lnTo>
                      <a:pt x="5" y="151"/>
                    </a:lnTo>
                    <a:lnTo>
                      <a:pt x="10" y="162"/>
                    </a:lnTo>
                    <a:lnTo>
                      <a:pt x="15" y="172"/>
                    </a:lnTo>
                    <a:lnTo>
                      <a:pt x="20" y="182"/>
                    </a:lnTo>
                    <a:lnTo>
                      <a:pt x="27" y="191"/>
                    </a:lnTo>
                    <a:lnTo>
                      <a:pt x="35" y="200"/>
                    </a:lnTo>
                    <a:lnTo>
                      <a:pt x="43" y="207"/>
                    </a:lnTo>
                    <a:lnTo>
                      <a:pt x="52" y="214"/>
                    </a:lnTo>
                    <a:lnTo>
                      <a:pt x="62" y="219"/>
                    </a:lnTo>
                    <a:lnTo>
                      <a:pt x="72" y="224"/>
                    </a:lnTo>
                    <a:lnTo>
                      <a:pt x="83" y="229"/>
                    </a:lnTo>
                    <a:lnTo>
                      <a:pt x="94" y="231"/>
                    </a:lnTo>
                    <a:lnTo>
                      <a:pt x="105" y="233"/>
                    </a:lnTo>
                    <a:lnTo>
                      <a:pt x="117" y="234"/>
                    </a:lnTo>
                    <a:lnTo>
                      <a:pt x="129" y="233"/>
                    </a:lnTo>
                    <a:lnTo>
                      <a:pt x="141" y="231"/>
                    </a:lnTo>
                    <a:lnTo>
                      <a:pt x="152" y="229"/>
                    </a:lnTo>
                    <a:lnTo>
                      <a:pt x="162" y="224"/>
                    </a:lnTo>
                    <a:lnTo>
                      <a:pt x="173" y="219"/>
                    </a:lnTo>
                    <a:lnTo>
                      <a:pt x="182" y="214"/>
                    </a:lnTo>
                    <a:lnTo>
                      <a:pt x="191" y="207"/>
                    </a:lnTo>
                    <a:lnTo>
                      <a:pt x="200" y="200"/>
                    </a:lnTo>
                    <a:lnTo>
                      <a:pt x="207" y="191"/>
                    </a:lnTo>
                    <a:lnTo>
                      <a:pt x="214" y="182"/>
                    </a:lnTo>
                    <a:lnTo>
                      <a:pt x="220" y="172"/>
                    </a:lnTo>
                    <a:lnTo>
                      <a:pt x="225" y="162"/>
                    </a:lnTo>
                    <a:lnTo>
                      <a:pt x="229" y="151"/>
                    </a:lnTo>
                    <a:lnTo>
                      <a:pt x="232" y="140"/>
                    </a:lnTo>
                    <a:lnTo>
                      <a:pt x="234" y="129"/>
                    </a:lnTo>
                    <a:lnTo>
                      <a:pt x="234" y="117"/>
                    </a:lnTo>
                    <a:close/>
                    <a:moveTo>
                      <a:pt x="231" y="117"/>
                    </a:moveTo>
                    <a:lnTo>
                      <a:pt x="230" y="105"/>
                    </a:lnTo>
                    <a:lnTo>
                      <a:pt x="228" y="94"/>
                    </a:lnTo>
                    <a:lnTo>
                      <a:pt x="226" y="83"/>
                    </a:lnTo>
                    <a:lnTo>
                      <a:pt x="222" y="73"/>
                    </a:lnTo>
                    <a:lnTo>
                      <a:pt x="217" y="63"/>
                    </a:lnTo>
                    <a:lnTo>
                      <a:pt x="211" y="53"/>
                    </a:lnTo>
                    <a:lnTo>
                      <a:pt x="205" y="45"/>
                    </a:lnTo>
                    <a:lnTo>
                      <a:pt x="197" y="36"/>
                    </a:lnTo>
                    <a:lnTo>
                      <a:pt x="189" y="29"/>
                    </a:lnTo>
                    <a:lnTo>
                      <a:pt x="180" y="22"/>
                    </a:lnTo>
                    <a:lnTo>
                      <a:pt x="171" y="17"/>
                    </a:lnTo>
                    <a:lnTo>
                      <a:pt x="161" y="12"/>
                    </a:lnTo>
                    <a:lnTo>
                      <a:pt x="151" y="8"/>
                    </a:lnTo>
                    <a:lnTo>
                      <a:pt x="140" y="5"/>
                    </a:lnTo>
                    <a:lnTo>
                      <a:pt x="129" y="4"/>
                    </a:lnTo>
                    <a:lnTo>
                      <a:pt x="117" y="3"/>
                    </a:lnTo>
                    <a:lnTo>
                      <a:pt x="106" y="4"/>
                    </a:lnTo>
                    <a:lnTo>
                      <a:pt x="95" y="5"/>
                    </a:lnTo>
                    <a:lnTo>
                      <a:pt x="83" y="8"/>
                    </a:lnTo>
                    <a:lnTo>
                      <a:pt x="73" y="12"/>
                    </a:lnTo>
                    <a:lnTo>
                      <a:pt x="63" y="17"/>
                    </a:lnTo>
                    <a:lnTo>
                      <a:pt x="54" y="22"/>
                    </a:lnTo>
                    <a:lnTo>
                      <a:pt x="45" y="29"/>
                    </a:lnTo>
                    <a:lnTo>
                      <a:pt x="37" y="36"/>
                    </a:lnTo>
                    <a:lnTo>
                      <a:pt x="29" y="45"/>
                    </a:lnTo>
                    <a:lnTo>
                      <a:pt x="23" y="53"/>
                    </a:lnTo>
                    <a:lnTo>
                      <a:pt x="17" y="63"/>
                    </a:lnTo>
                    <a:lnTo>
                      <a:pt x="12" y="73"/>
                    </a:lnTo>
                    <a:lnTo>
                      <a:pt x="9" y="83"/>
                    </a:lnTo>
                    <a:lnTo>
                      <a:pt x="6" y="94"/>
                    </a:lnTo>
                    <a:lnTo>
                      <a:pt x="4" y="105"/>
                    </a:lnTo>
                    <a:lnTo>
                      <a:pt x="4" y="117"/>
                    </a:lnTo>
                    <a:lnTo>
                      <a:pt x="4" y="128"/>
                    </a:lnTo>
                    <a:lnTo>
                      <a:pt x="6" y="139"/>
                    </a:lnTo>
                    <a:lnTo>
                      <a:pt x="9" y="151"/>
                    </a:lnTo>
                    <a:lnTo>
                      <a:pt x="12" y="161"/>
                    </a:lnTo>
                    <a:lnTo>
                      <a:pt x="17" y="171"/>
                    </a:lnTo>
                    <a:lnTo>
                      <a:pt x="23" y="180"/>
                    </a:lnTo>
                    <a:lnTo>
                      <a:pt x="29" y="189"/>
                    </a:lnTo>
                    <a:lnTo>
                      <a:pt x="37" y="197"/>
                    </a:lnTo>
                    <a:lnTo>
                      <a:pt x="45" y="205"/>
                    </a:lnTo>
                    <a:lnTo>
                      <a:pt x="54" y="211"/>
                    </a:lnTo>
                    <a:lnTo>
                      <a:pt x="63" y="217"/>
                    </a:lnTo>
                    <a:lnTo>
                      <a:pt x="73" y="222"/>
                    </a:lnTo>
                    <a:lnTo>
                      <a:pt x="83" y="225"/>
                    </a:lnTo>
                    <a:lnTo>
                      <a:pt x="95" y="228"/>
                    </a:lnTo>
                    <a:lnTo>
                      <a:pt x="106" y="230"/>
                    </a:lnTo>
                    <a:lnTo>
                      <a:pt x="117" y="230"/>
                    </a:lnTo>
                    <a:lnTo>
                      <a:pt x="129" y="230"/>
                    </a:lnTo>
                    <a:lnTo>
                      <a:pt x="140" y="228"/>
                    </a:lnTo>
                    <a:lnTo>
                      <a:pt x="151" y="225"/>
                    </a:lnTo>
                    <a:lnTo>
                      <a:pt x="161" y="222"/>
                    </a:lnTo>
                    <a:lnTo>
                      <a:pt x="171" y="217"/>
                    </a:lnTo>
                    <a:lnTo>
                      <a:pt x="180" y="211"/>
                    </a:lnTo>
                    <a:lnTo>
                      <a:pt x="189" y="205"/>
                    </a:lnTo>
                    <a:lnTo>
                      <a:pt x="197" y="197"/>
                    </a:lnTo>
                    <a:lnTo>
                      <a:pt x="205" y="189"/>
                    </a:lnTo>
                    <a:lnTo>
                      <a:pt x="211" y="180"/>
                    </a:lnTo>
                    <a:lnTo>
                      <a:pt x="217" y="171"/>
                    </a:lnTo>
                    <a:lnTo>
                      <a:pt x="222" y="161"/>
                    </a:lnTo>
                    <a:lnTo>
                      <a:pt x="226" y="151"/>
                    </a:lnTo>
                    <a:lnTo>
                      <a:pt x="228" y="139"/>
                    </a:lnTo>
                    <a:lnTo>
                      <a:pt x="230" y="128"/>
                    </a:lnTo>
                    <a:lnTo>
                      <a:pt x="231" y="117"/>
                    </a:lnTo>
                    <a:close/>
                  </a:path>
                </a:pathLst>
              </a:custGeom>
              <a:solidFill>
                <a:srgbClr val="FFD2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16" name="Freeform 1612"/>
              <p:cNvSpPr>
                <a:spLocks noEditPoints="1"/>
              </p:cNvSpPr>
              <p:nvPr/>
            </p:nvSpPr>
            <p:spPr bwMode="auto">
              <a:xfrm>
                <a:off x="782" y="1216"/>
                <a:ext cx="227" cy="227"/>
              </a:xfrm>
              <a:custGeom>
                <a:avLst/>
                <a:gdLst/>
                <a:ahLst/>
                <a:cxnLst>
                  <a:cxn ang="0">
                    <a:pos x="224" y="91"/>
                  </a:cxn>
                  <a:cxn ang="0">
                    <a:pos x="213" y="60"/>
                  </a:cxn>
                  <a:cxn ang="0">
                    <a:pos x="193" y="33"/>
                  </a:cxn>
                  <a:cxn ang="0">
                    <a:pos x="167" y="14"/>
                  </a:cxn>
                  <a:cxn ang="0">
                    <a:pos x="136" y="2"/>
                  </a:cxn>
                  <a:cxn ang="0">
                    <a:pos x="102" y="1"/>
                  </a:cxn>
                  <a:cxn ang="0">
                    <a:pos x="69" y="9"/>
                  </a:cxn>
                  <a:cxn ang="0">
                    <a:pos x="41" y="26"/>
                  </a:cxn>
                  <a:cxn ang="0">
                    <a:pos x="19" y="50"/>
                  </a:cxn>
                  <a:cxn ang="0">
                    <a:pos x="5" y="80"/>
                  </a:cxn>
                  <a:cxn ang="0">
                    <a:pos x="0" y="114"/>
                  </a:cxn>
                  <a:cxn ang="0">
                    <a:pos x="5" y="148"/>
                  </a:cxn>
                  <a:cxn ang="0">
                    <a:pos x="19" y="177"/>
                  </a:cxn>
                  <a:cxn ang="0">
                    <a:pos x="41" y="202"/>
                  </a:cxn>
                  <a:cxn ang="0">
                    <a:pos x="69" y="219"/>
                  </a:cxn>
                  <a:cxn ang="0">
                    <a:pos x="102" y="227"/>
                  </a:cxn>
                  <a:cxn ang="0">
                    <a:pos x="136" y="225"/>
                  </a:cxn>
                  <a:cxn ang="0">
                    <a:pos x="167" y="214"/>
                  </a:cxn>
                  <a:cxn ang="0">
                    <a:pos x="193" y="194"/>
                  </a:cxn>
                  <a:cxn ang="0">
                    <a:pos x="213" y="168"/>
                  </a:cxn>
                  <a:cxn ang="0">
                    <a:pos x="224" y="136"/>
                  </a:cxn>
                  <a:cxn ang="0">
                    <a:pos x="224" y="114"/>
                  </a:cxn>
                  <a:cxn ang="0">
                    <a:pos x="218" y="81"/>
                  </a:cxn>
                  <a:cxn ang="0">
                    <a:pos x="205" y="52"/>
                  </a:cxn>
                  <a:cxn ang="0">
                    <a:pos x="183" y="29"/>
                  </a:cxn>
                  <a:cxn ang="0">
                    <a:pos x="156" y="12"/>
                  </a:cxn>
                  <a:cxn ang="0">
                    <a:pos x="124" y="4"/>
                  </a:cxn>
                  <a:cxn ang="0">
                    <a:pos x="91" y="6"/>
                  </a:cxn>
                  <a:cxn ang="0">
                    <a:pos x="61" y="17"/>
                  </a:cxn>
                  <a:cxn ang="0">
                    <a:pos x="35" y="36"/>
                  </a:cxn>
                  <a:cxn ang="0">
                    <a:pos x="16" y="62"/>
                  </a:cxn>
                  <a:cxn ang="0">
                    <a:pos x="5" y="92"/>
                  </a:cxn>
                  <a:cxn ang="0">
                    <a:pos x="3" y="125"/>
                  </a:cxn>
                  <a:cxn ang="0">
                    <a:pos x="12" y="157"/>
                  </a:cxn>
                  <a:cxn ang="0">
                    <a:pos x="28" y="184"/>
                  </a:cxn>
                  <a:cxn ang="0">
                    <a:pos x="52" y="205"/>
                  </a:cxn>
                  <a:cxn ang="0">
                    <a:pos x="80" y="219"/>
                  </a:cxn>
                  <a:cxn ang="0">
                    <a:pos x="113" y="224"/>
                  </a:cxn>
                  <a:cxn ang="0">
                    <a:pos x="146" y="219"/>
                  </a:cxn>
                  <a:cxn ang="0">
                    <a:pos x="175" y="205"/>
                  </a:cxn>
                  <a:cxn ang="0">
                    <a:pos x="198" y="184"/>
                  </a:cxn>
                  <a:cxn ang="0">
                    <a:pos x="215" y="157"/>
                  </a:cxn>
                  <a:cxn ang="0">
                    <a:pos x="223" y="125"/>
                  </a:cxn>
                </a:cxnLst>
                <a:rect l="0" t="0" r="r" b="b"/>
                <a:pathLst>
                  <a:path w="227" h="227">
                    <a:moveTo>
                      <a:pt x="227" y="114"/>
                    </a:moveTo>
                    <a:lnTo>
                      <a:pt x="226" y="102"/>
                    </a:lnTo>
                    <a:lnTo>
                      <a:pt x="224" y="91"/>
                    </a:lnTo>
                    <a:lnTo>
                      <a:pt x="222" y="80"/>
                    </a:lnTo>
                    <a:lnTo>
                      <a:pt x="218" y="70"/>
                    </a:lnTo>
                    <a:lnTo>
                      <a:pt x="213" y="60"/>
                    </a:lnTo>
                    <a:lnTo>
                      <a:pt x="207" y="50"/>
                    </a:lnTo>
                    <a:lnTo>
                      <a:pt x="201" y="42"/>
                    </a:lnTo>
                    <a:lnTo>
                      <a:pt x="193" y="33"/>
                    </a:lnTo>
                    <a:lnTo>
                      <a:pt x="185" y="26"/>
                    </a:lnTo>
                    <a:lnTo>
                      <a:pt x="176" y="19"/>
                    </a:lnTo>
                    <a:lnTo>
                      <a:pt x="167" y="14"/>
                    </a:lnTo>
                    <a:lnTo>
                      <a:pt x="157" y="9"/>
                    </a:lnTo>
                    <a:lnTo>
                      <a:pt x="147" y="5"/>
                    </a:lnTo>
                    <a:lnTo>
                      <a:pt x="136" y="2"/>
                    </a:lnTo>
                    <a:lnTo>
                      <a:pt x="125" y="1"/>
                    </a:lnTo>
                    <a:lnTo>
                      <a:pt x="113" y="0"/>
                    </a:lnTo>
                    <a:lnTo>
                      <a:pt x="102" y="1"/>
                    </a:lnTo>
                    <a:lnTo>
                      <a:pt x="91" y="2"/>
                    </a:lnTo>
                    <a:lnTo>
                      <a:pt x="79" y="5"/>
                    </a:lnTo>
                    <a:lnTo>
                      <a:pt x="69" y="9"/>
                    </a:lnTo>
                    <a:lnTo>
                      <a:pt x="59" y="14"/>
                    </a:lnTo>
                    <a:lnTo>
                      <a:pt x="50" y="19"/>
                    </a:lnTo>
                    <a:lnTo>
                      <a:pt x="41" y="26"/>
                    </a:lnTo>
                    <a:lnTo>
                      <a:pt x="33" y="33"/>
                    </a:lnTo>
                    <a:lnTo>
                      <a:pt x="25" y="42"/>
                    </a:lnTo>
                    <a:lnTo>
                      <a:pt x="19" y="50"/>
                    </a:lnTo>
                    <a:lnTo>
                      <a:pt x="13" y="60"/>
                    </a:lnTo>
                    <a:lnTo>
                      <a:pt x="8" y="70"/>
                    </a:lnTo>
                    <a:lnTo>
                      <a:pt x="5" y="80"/>
                    </a:lnTo>
                    <a:lnTo>
                      <a:pt x="2" y="91"/>
                    </a:lnTo>
                    <a:lnTo>
                      <a:pt x="0" y="102"/>
                    </a:lnTo>
                    <a:lnTo>
                      <a:pt x="0" y="114"/>
                    </a:lnTo>
                    <a:lnTo>
                      <a:pt x="0" y="125"/>
                    </a:lnTo>
                    <a:lnTo>
                      <a:pt x="2" y="136"/>
                    </a:lnTo>
                    <a:lnTo>
                      <a:pt x="5" y="148"/>
                    </a:lnTo>
                    <a:lnTo>
                      <a:pt x="8" y="158"/>
                    </a:lnTo>
                    <a:lnTo>
                      <a:pt x="13" y="168"/>
                    </a:lnTo>
                    <a:lnTo>
                      <a:pt x="19" y="177"/>
                    </a:lnTo>
                    <a:lnTo>
                      <a:pt x="25" y="186"/>
                    </a:lnTo>
                    <a:lnTo>
                      <a:pt x="33" y="194"/>
                    </a:lnTo>
                    <a:lnTo>
                      <a:pt x="41" y="202"/>
                    </a:lnTo>
                    <a:lnTo>
                      <a:pt x="50" y="208"/>
                    </a:lnTo>
                    <a:lnTo>
                      <a:pt x="59" y="214"/>
                    </a:lnTo>
                    <a:lnTo>
                      <a:pt x="69" y="219"/>
                    </a:lnTo>
                    <a:lnTo>
                      <a:pt x="79" y="222"/>
                    </a:lnTo>
                    <a:lnTo>
                      <a:pt x="91" y="225"/>
                    </a:lnTo>
                    <a:lnTo>
                      <a:pt x="102" y="227"/>
                    </a:lnTo>
                    <a:lnTo>
                      <a:pt x="113" y="227"/>
                    </a:lnTo>
                    <a:lnTo>
                      <a:pt x="125" y="227"/>
                    </a:lnTo>
                    <a:lnTo>
                      <a:pt x="136" y="225"/>
                    </a:lnTo>
                    <a:lnTo>
                      <a:pt x="147" y="222"/>
                    </a:lnTo>
                    <a:lnTo>
                      <a:pt x="157" y="219"/>
                    </a:lnTo>
                    <a:lnTo>
                      <a:pt x="167" y="214"/>
                    </a:lnTo>
                    <a:lnTo>
                      <a:pt x="176" y="208"/>
                    </a:lnTo>
                    <a:lnTo>
                      <a:pt x="185" y="202"/>
                    </a:lnTo>
                    <a:lnTo>
                      <a:pt x="193" y="194"/>
                    </a:lnTo>
                    <a:lnTo>
                      <a:pt x="201" y="186"/>
                    </a:lnTo>
                    <a:lnTo>
                      <a:pt x="207" y="177"/>
                    </a:lnTo>
                    <a:lnTo>
                      <a:pt x="213" y="168"/>
                    </a:lnTo>
                    <a:lnTo>
                      <a:pt x="218" y="158"/>
                    </a:lnTo>
                    <a:lnTo>
                      <a:pt x="222" y="148"/>
                    </a:lnTo>
                    <a:lnTo>
                      <a:pt x="224" y="136"/>
                    </a:lnTo>
                    <a:lnTo>
                      <a:pt x="226" y="125"/>
                    </a:lnTo>
                    <a:lnTo>
                      <a:pt x="227" y="114"/>
                    </a:lnTo>
                    <a:close/>
                    <a:moveTo>
                      <a:pt x="224" y="114"/>
                    </a:moveTo>
                    <a:lnTo>
                      <a:pt x="223" y="103"/>
                    </a:lnTo>
                    <a:lnTo>
                      <a:pt x="221" y="92"/>
                    </a:lnTo>
                    <a:lnTo>
                      <a:pt x="218" y="81"/>
                    </a:lnTo>
                    <a:lnTo>
                      <a:pt x="215" y="71"/>
                    </a:lnTo>
                    <a:lnTo>
                      <a:pt x="210" y="62"/>
                    </a:lnTo>
                    <a:lnTo>
                      <a:pt x="205" y="52"/>
                    </a:lnTo>
                    <a:lnTo>
                      <a:pt x="198" y="44"/>
                    </a:lnTo>
                    <a:lnTo>
                      <a:pt x="191" y="36"/>
                    </a:lnTo>
                    <a:lnTo>
                      <a:pt x="183" y="29"/>
                    </a:lnTo>
                    <a:lnTo>
                      <a:pt x="175" y="22"/>
                    </a:lnTo>
                    <a:lnTo>
                      <a:pt x="165" y="17"/>
                    </a:lnTo>
                    <a:lnTo>
                      <a:pt x="156" y="12"/>
                    </a:lnTo>
                    <a:lnTo>
                      <a:pt x="146" y="8"/>
                    </a:lnTo>
                    <a:lnTo>
                      <a:pt x="135" y="6"/>
                    </a:lnTo>
                    <a:lnTo>
                      <a:pt x="124" y="4"/>
                    </a:lnTo>
                    <a:lnTo>
                      <a:pt x="113" y="3"/>
                    </a:lnTo>
                    <a:lnTo>
                      <a:pt x="102" y="4"/>
                    </a:lnTo>
                    <a:lnTo>
                      <a:pt x="91" y="6"/>
                    </a:lnTo>
                    <a:lnTo>
                      <a:pt x="80" y="8"/>
                    </a:lnTo>
                    <a:lnTo>
                      <a:pt x="70" y="12"/>
                    </a:lnTo>
                    <a:lnTo>
                      <a:pt x="61" y="17"/>
                    </a:lnTo>
                    <a:lnTo>
                      <a:pt x="52" y="22"/>
                    </a:lnTo>
                    <a:lnTo>
                      <a:pt x="43" y="29"/>
                    </a:lnTo>
                    <a:lnTo>
                      <a:pt x="35" y="36"/>
                    </a:lnTo>
                    <a:lnTo>
                      <a:pt x="28" y="44"/>
                    </a:lnTo>
                    <a:lnTo>
                      <a:pt x="22" y="52"/>
                    </a:lnTo>
                    <a:lnTo>
                      <a:pt x="16" y="62"/>
                    </a:lnTo>
                    <a:lnTo>
                      <a:pt x="12" y="71"/>
                    </a:lnTo>
                    <a:lnTo>
                      <a:pt x="8" y="81"/>
                    </a:lnTo>
                    <a:lnTo>
                      <a:pt x="5" y="92"/>
                    </a:lnTo>
                    <a:lnTo>
                      <a:pt x="3" y="103"/>
                    </a:lnTo>
                    <a:lnTo>
                      <a:pt x="3" y="114"/>
                    </a:lnTo>
                    <a:lnTo>
                      <a:pt x="3" y="125"/>
                    </a:lnTo>
                    <a:lnTo>
                      <a:pt x="5" y="136"/>
                    </a:lnTo>
                    <a:lnTo>
                      <a:pt x="8" y="147"/>
                    </a:lnTo>
                    <a:lnTo>
                      <a:pt x="12" y="157"/>
                    </a:lnTo>
                    <a:lnTo>
                      <a:pt x="16" y="166"/>
                    </a:lnTo>
                    <a:lnTo>
                      <a:pt x="22" y="175"/>
                    </a:lnTo>
                    <a:lnTo>
                      <a:pt x="28" y="184"/>
                    </a:lnTo>
                    <a:lnTo>
                      <a:pt x="35" y="192"/>
                    </a:lnTo>
                    <a:lnTo>
                      <a:pt x="43" y="199"/>
                    </a:lnTo>
                    <a:lnTo>
                      <a:pt x="52" y="205"/>
                    </a:lnTo>
                    <a:lnTo>
                      <a:pt x="61" y="211"/>
                    </a:lnTo>
                    <a:lnTo>
                      <a:pt x="70" y="215"/>
                    </a:lnTo>
                    <a:lnTo>
                      <a:pt x="80" y="219"/>
                    </a:lnTo>
                    <a:lnTo>
                      <a:pt x="91" y="222"/>
                    </a:lnTo>
                    <a:lnTo>
                      <a:pt x="102" y="224"/>
                    </a:lnTo>
                    <a:lnTo>
                      <a:pt x="113" y="224"/>
                    </a:lnTo>
                    <a:lnTo>
                      <a:pt x="124" y="224"/>
                    </a:lnTo>
                    <a:lnTo>
                      <a:pt x="135" y="222"/>
                    </a:lnTo>
                    <a:lnTo>
                      <a:pt x="146" y="219"/>
                    </a:lnTo>
                    <a:lnTo>
                      <a:pt x="156" y="215"/>
                    </a:lnTo>
                    <a:lnTo>
                      <a:pt x="165" y="211"/>
                    </a:lnTo>
                    <a:lnTo>
                      <a:pt x="175" y="205"/>
                    </a:lnTo>
                    <a:lnTo>
                      <a:pt x="183" y="199"/>
                    </a:lnTo>
                    <a:lnTo>
                      <a:pt x="191" y="192"/>
                    </a:lnTo>
                    <a:lnTo>
                      <a:pt x="198" y="184"/>
                    </a:lnTo>
                    <a:lnTo>
                      <a:pt x="205" y="175"/>
                    </a:lnTo>
                    <a:lnTo>
                      <a:pt x="210" y="166"/>
                    </a:lnTo>
                    <a:lnTo>
                      <a:pt x="215" y="157"/>
                    </a:lnTo>
                    <a:lnTo>
                      <a:pt x="218" y="147"/>
                    </a:lnTo>
                    <a:lnTo>
                      <a:pt x="221" y="136"/>
                    </a:lnTo>
                    <a:lnTo>
                      <a:pt x="223" y="125"/>
                    </a:lnTo>
                    <a:lnTo>
                      <a:pt x="224" y="114"/>
                    </a:lnTo>
                    <a:close/>
                  </a:path>
                </a:pathLst>
              </a:custGeom>
              <a:solidFill>
                <a:srgbClr val="FFD3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17" name="Freeform 1613"/>
              <p:cNvSpPr>
                <a:spLocks noEditPoints="1"/>
              </p:cNvSpPr>
              <p:nvPr/>
            </p:nvSpPr>
            <p:spPr bwMode="auto">
              <a:xfrm>
                <a:off x="785" y="1218"/>
                <a:ext cx="222" cy="221"/>
              </a:xfrm>
              <a:custGeom>
                <a:avLst/>
                <a:gdLst/>
                <a:ahLst/>
                <a:cxnLst>
                  <a:cxn ang="0">
                    <a:pos x="218" y="89"/>
                  </a:cxn>
                  <a:cxn ang="0">
                    <a:pos x="207" y="59"/>
                  </a:cxn>
                  <a:cxn ang="0">
                    <a:pos x="188" y="33"/>
                  </a:cxn>
                  <a:cxn ang="0">
                    <a:pos x="162" y="14"/>
                  </a:cxn>
                  <a:cxn ang="0">
                    <a:pos x="132" y="3"/>
                  </a:cxn>
                  <a:cxn ang="0">
                    <a:pos x="99" y="1"/>
                  </a:cxn>
                  <a:cxn ang="0">
                    <a:pos x="67" y="9"/>
                  </a:cxn>
                  <a:cxn ang="0">
                    <a:pos x="40" y="26"/>
                  </a:cxn>
                  <a:cxn ang="0">
                    <a:pos x="19" y="49"/>
                  </a:cxn>
                  <a:cxn ang="0">
                    <a:pos x="5" y="78"/>
                  </a:cxn>
                  <a:cxn ang="0">
                    <a:pos x="0" y="111"/>
                  </a:cxn>
                  <a:cxn ang="0">
                    <a:pos x="5" y="144"/>
                  </a:cxn>
                  <a:cxn ang="0">
                    <a:pos x="19" y="172"/>
                  </a:cxn>
                  <a:cxn ang="0">
                    <a:pos x="40" y="196"/>
                  </a:cxn>
                  <a:cxn ang="0">
                    <a:pos x="67" y="212"/>
                  </a:cxn>
                  <a:cxn ang="0">
                    <a:pos x="99" y="221"/>
                  </a:cxn>
                  <a:cxn ang="0">
                    <a:pos x="132" y="219"/>
                  </a:cxn>
                  <a:cxn ang="0">
                    <a:pos x="162" y="208"/>
                  </a:cxn>
                  <a:cxn ang="0">
                    <a:pos x="188" y="189"/>
                  </a:cxn>
                  <a:cxn ang="0">
                    <a:pos x="207" y="163"/>
                  </a:cxn>
                  <a:cxn ang="0">
                    <a:pos x="218" y="133"/>
                  </a:cxn>
                  <a:cxn ang="0">
                    <a:pos x="217" y="111"/>
                  </a:cxn>
                  <a:cxn ang="0">
                    <a:pos x="213" y="79"/>
                  </a:cxn>
                  <a:cxn ang="0">
                    <a:pos x="199" y="51"/>
                  </a:cxn>
                  <a:cxn ang="0">
                    <a:pos x="178" y="28"/>
                  </a:cxn>
                  <a:cxn ang="0">
                    <a:pos x="152" y="12"/>
                  </a:cxn>
                  <a:cxn ang="0">
                    <a:pos x="121" y="4"/>
                  </a:cxn>
                  <a:cxn ang="0">
                    <a:pos x="88" y="6"/>
                  </a:cxn>
                  <a:cxn ang="0">
                    <a:pos x="59" y="16"/>
                  </a:cxn>
                  <a:cxn ang="0">
                    <a:pos x="34" y="35"/>
                  </a:cxn>
                  <a:cxn ang="0">
                    <a:pos x="16" y="59"/>
                  </a:cxn>
                  <a:cxn ang="0">
                    <a:pos x="5" y="89"/>
                  </a:cxn>
                  <a:cxn ang="0">
                    <a:pos x="4" y="122"/>
                  </a:cxn>
                  <a:cxn ang="0">
                    <a:pos x="11" y="152"/>
                  </a:cxn>
                  <a:cxn ang="0">
                    <a:pos x="28" y="179"/>
                  </a:cxn>
                  <a:cxn ang="0">
                    <a:pos x="50" y="200"/>
                  </a:cxn>
                  <a:cxn ang="0">
                    <a:pos x="78" y="213"/>
                  </a:cxn>
                  <a:cxn ang="0">
                    <a:pos x="110" y="218"/>
                  </a:cxn>
                  <a:cxn ang="0">
                    <a:pos x="142" y="213"/>
                  </a:cxn>
                  <a:cxn ang="0">
                    <a:pos x="170" y="200"/>
                  </a:cxn>
                  <a:cxn ang="0">
                    <a:pos x="193" y="179"/>
                  </a:cxn>
                  <a:cxn ang="0">
                    <a:pos x="209" y="152"/>
                  </a:cxn>
                  <a:cxn ang="0">
                    <a:pos x="217" y="122"/>
                  </a:cxn>
                </a:cxnLst>
                <a:rect l="0" t="0" r="r" b="b"/>
                <a:pathLst>
                  <a:path w="221" h="221">
                    <a:moveTo>
                      <a:pt x="221" y="111"/>
                    </a:moveTo>
                    <a:lnTo>
                      <a:pt x="220" y="100"/>
                    </a:lnTo>
                    <a:lnTo>
                      <a:pt x="218" y="89"/>
                    </a:lnTo>
                    <a:lnTo>
                      <a:pt x="215" y="78"/>
                    </a:lnTo>
                    <a:lnTo>
                      <a:pt x="212" y="68"/>
                    </a:lnTo>
                    <a:lnTo>
                      <a:pt x="207" y="59"/>
                    </a:lnTo>
                    <a:lnTo>
                      <a:pt x="202" y="49"/>
                    </a:lnTo>
                    <a:lnTo>
                      <a:pt x="195" y="41"/>
                    </a:lnTo>
                    <a:lnTo>
                      <a:pt x="188" y="33"/>
                    </a:lnTo>
                    <a:lnTo>
                      <a:pt x="180" y="26"/>
                    </a:lnTo>
                    <a:lnTo>
                      <a:pt x="172" y="19"/>
                    </a:lnTo>
                    <a:lnTo>
                      <a:pt x="162" y="14"/>
                    </a:lnTo>
                    <a:lnTo>
                      <a:pt x="153" y="9"/>
                    </a:lnTo>
                    <a:lnTo>
                      <a:pt x="143" y="5"/>
                    </a:lnTo>
                    <a:lnTo>
                      <a:pt x="132" y="3"/>
                    </a:lnTo>
                    <a:lnTo>
                      <a:pt x="121" y="1"/>
                    </a:lnTo>
                    <a:lnTo>
                      <a:pt x="110" y="0"/>
                    </a:lnTo>
                    <a:lnTo>
                      <a:pt x="99" y="1"/>
                    </a:lnTo>
                    <a:lnTo>
                      <a:pt x="88" y="3"/>
                    </a:lnTo>
                    <a:lnTo>
                      <a:pt x="77" y="5"/>
                    </a:lnTo>
                    <a:lnTo>
                      <a:pt x="67" y="9"/>
                    </a:lnTo>
                    <a:lnTo>
                      <a:pt x="58" y="14"/>
                    </a:lnTo>
                    <a:lnTo>
                      <a:pt x="49" y="19"/>
                    </a:lnTo>
                    <a:lnTo>
                      <a:pt x="40" y="26"/>
                    </a:lnTo>
                    <a:lnTo>
                      <a:pt x="32" y="33"/>
                    </a:lnTo>
                    <a:lnTo>
                      <a:pt x="25" y="41"/>
                    </a:lnTo>
                    <a:lnTo>
                      <a:pt x="19" y="49"/>
                    </a:lnTo>
                    <a:lnTo>
                      <a:pt x="13" y="59"/>
                    </a:lnTo>
                    <a:lnTo>
                      <a:pt x="9" y="68"/>
                    </a:lnTo>
                    <a:lnTo>
                      <a:pt x="5" y="78"/>
                    </a:lnTo>
                    <a:lnTo>
                      <a:pt x="2" y="89"/>
                    </a:lnTo>
                    <a:lnTo>
                      <a:pt x="0" y="100"/>
                    </a:lnTo>
                    <a:lnTo>
                      <a:pt x="0" y="111"/>
                    </a:lnTo>
                    <a:lnTo>
                      <a:pt x="0" y="122"/>
                    </a:lnTo>
                    <a:lnTo>
                      <a:pt x="2" y="133"/>
                    </a:lnTo>
                    <a:lnTo>
                      <a:pt x="5" y="144"/>
                    </a:lnTo>
                    <a:lnTo>
                      <a:pt x="9" y="154"/>
                    </a:lnTo>
                    <a:lnTo>
                      <a:pt x="13" y="163"/>
                    </a:lnTo>
                    <a:lnTo>
                      <a:pt x="19" y="172"/>
                    </a:lnTo>
                    <a:lnTo>
                      <a:pt x="25" y="181"/>
                    </a:lnTo>
                    <a:lnTo>
                      <a:pt x="32" y="189"/>
                    </a:lnTo>
                    <a:lnTo>
                      <a:pt x="40" y="196"/>
                    </a:lnTo>
                    <a:lnTo>
                      <a:pt x="49" y="202"/>
                    </a:lnTo>
                    <a:lnTo>
                      <a:pt x="58" y="208"/>
                    </a:lnTo>
                    <a:lnTo>
                      <a:pt x="67" y="212"/>
                    </a:lnTo>
                    <a:lnTo>
                      <a:pt x="77" y="216"/>
                    </a:lnTo>
                    <a:lnTo>
                      <a:pt x="88" y="219"/>
                    </a:lnTo>
                    <a:lnTo>
                      <a:pt x="99" y="221"/>
                    </a:lnTo>
                    <a:lnTo>
                      <a:pt x="110" y="221"/>
                    </a:lnTo>
                    <a:lnTo>
                      <a:pt x="121" y="221"/>
                    </a:lnTo>
                    <a:lnTo>
                      <a:pt x="132" y="219"/>
                    </a:lnTo>
                    <a:lnTo>
                      <a:pt x="143" y="216"/>
                    </a:lnTo>
                    <a:lnTo>
                      <a:pt x="153" y="212"/>
                    </a:lnTo>
                    <a:lnTo>
                      <a:pt x="162" y="208"/>
                    </a:lnTo>
                    <a:lnTo>
                      <a:pt x="172" y="202"/>
                    </a:lnTo>
                    <a:lnTo>
                      <a:pt x="180" y="196"/>
                    </a:lnTo>
                    <a:lnTo>
                      <a:pt x="188" y="189"/>
                    </a:lnTo>
                    <a:lnTo>
                      <a:pt x="195" y="181"/>
                    </a:lnTo>
                    <a:lnTo>
                      <a:pt x="202" y="172"/>
                    </a:lnTo>
                    <a:lnTo>
                      <a:pt x="207" y="163"/>
                    </a:lnTo>
                    <a:lnTo>
                      <a:pt x="212" y="154"/>
                    </a:lnTo>
                    <a:lnTo>
                      <a:pt x="215" y="144"/>
                    </a:lnTo>
                    <a:lnTo>
                      <a:pt x="218" y="133"/>
                    </a:lnTo>
                    <a:lnTo>
                      <a:pt x="220" y="122"/>
                    </a:lnTo>
                    <a:lnTo>
                      <a:pt x="221" y="111"/>
                    </a:lnTo>
                    <a:close/>
                    <a:moveTo>
                      <a:pt x="217" y="111"/>
                    </a:moveTo>
                    <a:lnTo>
                      <a:pt x="217" y="100"/>
                    </a:lnTo>
                    <a:lnTo>
                      <a:pt x="215" y="89"/>
                    </a:lnTo>
                    <a:lnTo>
                      <a:pt x="213" y="79"/>
                    </a:lnTo>
                    <a:lnTo>
                      <a:pt x="209" y="69"/>
                    </a:lnTo>
                    <a:lnTo>
                      <a:pt x="204" y="59"/>
                    </a:lnTo>
                    <a:lnTo>
                      <a:pt x="199" y="51"/>
                    </a:lnTo>
                    <a:lnTo>
                      <a:pt x="193" y="42"/>
                    </a:lnTo>
                    <a:lnTo>
                      <a:pt x="186" y="35"/>
                    </a:lnTo>
                    <a:lnTo>
                      <a:pt x="178" y="28"/>
                    </a:lnTo>
                    <a:lnTo>
                      <a:pt x="170" y="22"/>
                    </a:lnTo>
                    <a:lnTo>
                      <a:pt x="161" y="16"/>
                    </a:lnTo>
                    <a:lnTo>
                      <a:pt x="152" y="12"/>
                    </a:lnTo>
                    <a:lnTo>
                      <a:pt x="142" y="8"/>
                    </a:lnTo>
                    <a:lnTo>
                      <a:pt x="132" y="6"/>
                    </a:lnTo>
                    <a:lnTo>
                      <a:pt x="121" y="4"/>
                    </a:lnTo>
                    <a:lnTo>
                      <a:pt x="110" y="4"/>
                    </a:lnTo>
                    <a:lnTo>
                      <a:pt x="99" y="4"/>
                    </a:lnTo>
                    <a:lnTo>
                      <a:pt x="88" y="6"/>
                    </a:lnTo>
                    <a:lnTo>
                      <a:pt x="78" y="8"/>
                    </a:lnTo>
                    <a:lnTo>
                      <a:pt x="69" y="12"/>
                    </a:lnTo>
                    <a:lnTo>
                      <a:pt x="59" y="16"/>
                    </a:lnTo>
                    <a:lnTo>
                      <a:pt x="50" y="22"/>
                    </a:lnTo>
                    <a:lnTo>
                      <a:pt x="42" y="28"/>
                    </a:lnTo>
                    <a:lnTo>
                      <a:pt x="34" y="35"/>
                    </a:lnTo>
                    <a:lnTo>
                      <a:pt x="28" y="42"/>
                    </a:lnTo>
                    <a:lnTo>
                      <a:pt x="22" y="51"/>
                    </a:lnTo>
                    <a:lnTo>
                      <a:pt x="16" y="59"/>
                    </a:lnTo>
                    <a:lnTo>
                      <a:pt x="11" y="69"/>
                    </a:lnTo>
                    <a:lnTo>
                      <a:pt x="8" y="79"/>
                    </a:lnTo>
                    <a:lnTo>
                      <a:pt x="5" y="89"/>
                    </a:lnTo>
                    <a:lnTo>
                      <a:pt x="4" y="100"/>
                    </a:lnTo>
                    <a:lnTo>
                      <a:pt x="3" y="111"/>
                    </a:lnTo>
                    <a:lnTo>
                      <a:pt x="4" y="122"/>
                    </a:lnTo>
                    <a:lnTo>
                      <a:pt x="5" y="132"/>
                    </a:lnTo>
                    <a:lnTo>
                      <a:pt x="8" y="143"/>
                    </a:lnTo>
                    <a:lnTo>
                      <a:pt x="11" y="152"/>
                    </a:lnTo>
                    <a:lnTo>
                      <a:pt x="16" y="162"/>
                    </a:lnTo>
                    <a:lnTo>
                      <a:pt x="22" y="171"/>
                    </a:lnTo>
                    <a:lnTo>
                      <a:pt x="28" y="179"/>
                    </a:lnTo>
                    <a:lnTo>
                      <a:pt x="34" y="187"/>
                    </a:lnTo>
                    <a:lnTo>
                      <a:pt x="42" y="194"/>
                    </a:lnTo>
                    <a:lnTo>
                      <a:pt x="50" y="200"/>
                    </a:lnTo>
                    <a:lnTo>
                      <a:pt x="59" y="205"/>
                    </a:lnTo>
                    <a:lnTo>
                      <a:pt x="69" y="210"/>
                    </a:lnTo>
                    <a:lnTo>
                      <a:pt x="78" y="213"/>
                    </a:lnTo>
                    <a:lnTo>
                      <a:pt x="88" y="216"/>
                    </a:lnTo>
                    <a:lnTo>
                      <a:pt x="99" y="218"/>
                    </a:lnTo>
                    <a:lnTo>
                      <a:pt x="110" y="218"/>
                    </a:lnTo>
                    <a:lnTo>
                      <a:pt x="121" y="218"/>
                    </a:lnTo>
                    <a:lnTo>
                      <a:pt x="132" y="216"/>
                    </a:lnTo>
                    <a:lnTo>
                      <a:pt x="142" y="213"/>
                    </a:lnTo>
                    <a:lnTo>
                      <a:pt x="152" y="210"/>
                    </a:lnTo>
                    <a:lnTo>
                      <a:pt x="161" y="205"/>
                    </a:lnTo>
                    <a:lnTo>
                      <a:pt x="170" y="200"/>
                    </a:lnTo>
                    <a:lnTo>
                      <a:pt x="178" y="194"/>
                    </a:lnTo>
                    <a:lnTo>
                      <a:pt x="186" y="187"/>
                    </a:lnTo>
                    <a:lnTo>
                      <a:pt x="193" y="179"/>
                    </a:lnTo>
                    <a:lnTo>
                      <a:pt x="199" y="171"/>
                    </a:lnTo>
                    <a:lnTo>
                      <a:pt x="204" y="162"/>
                    </a:lnTo>
                    <a:lnTo>
                      <a:pt x="209" y="152"/>
                    </a:lnTo>
                    <a:lnTo>
                      <a:pt x="213" y="143"/>
                    </a:lnTo>
                    <a:lnTo>
                      <a:pt x="215" y="132"/>
                    </a:lnTo>
                    <a:lnTo>
                      <a:pt x="217" y="122"/>
                    </a:lnTo>
                    <a:lnTo>
                      <a:pt x="217" y="111"/>
                    </a:lnTo>
                    <a:close/>
                  </a:path>
                </a:pathLst>
              </a:custGeom>
              <a:solidFill>
                <a:srgbClr val="FFD4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18" name="Freeform 1614"/>
              <p:cNvSpPr>
                <a:spLocks noEditPoints="1"/>
              </p:cNvSpPr>
              <p:nvPr/>
            </p:nvSpPr>
            <p:spPr bwMode="auto">
              <a:xfrm>
                <a:off x="788" y="1222"/>
                <a:ext cx="213" cy="215"/>
              </a:xfrm>
              <a:custGeom>
                <a:avLst/>
                <a:gdLst/>
                <a:ahLst/>
                <a:cxnLst>
                  <a:cxn ang="0">
                    <a:pos x="212" y="85"/>
                  </a:cxn>
                  <a:cxn ang="0">
                    <a:pos x="201" y="55"/>
                  </a:cxn>
                  <a:cxn ang="0">
                    <a:pos x="183" y="31"/>
                  </a:cxn>
                  <a:cxn ang="0">
                    <a:pos x="158" y="12"/>
                  </a:cxn>
                  <a:cxn ang="0">
                    <a:pos x="129" y="2"/>
                  </a:cxn>
                  <a:cxn ang="0">
                    <a:pos x="96" y="0"/>
                  </a:cxn>
                  <a:cxn ang="0">
                    <a:pos x="66" y="8"/>
                  </a:cxn>
                  <a:cxn ang="0">
                    <a:pos x="39" y="24"/>
                  </a:cxn>
                  <a:cxn ang="0">
                    <a:pos x="19" y="47"/>
                  </a:cxn>
                  <a:cxn ang="0">
                    <a:pos x="5" y="75"/>
                  </a:cxn>
                  <a:cxn ang="0">
                    <a:pos x="0" y="107"/>
                  </a:cxn>
                  <a:cxn ang="0">
                    <a:pos x="5" y="139"/>
                  </a:cxn>
                  <a:cxn ang="0">
                    <a:pos x="19" y="167"/>
                  </a:cxn>
                  <a:cxn ang="0">
                    <a:pos x="39" y="190"/>
                  </a:cxn>
                  <a:cxn ang="0">
                    <a:pos x="66" y="206"/>
                  </a:cxn>
                  <a:cxn ang="0">
                    <a:pos x="96" y="214"/>
                  </a:cxn>
                  <a:cxn ang="0">
                    <a:pos x="129" y="212"/>
                  </a:cxn>
                  <a:cxn ang="0">
                    <a:pos x="158" y="201"/>
                  </a:cxn>
                  <a:cxn ang="0">
                    <a:pos x="183" y="183"/>
                  </a:cxn>
                  <a:cxn ang="0">
                    <a:pos x="201" y="158"/>
                  </a:cxn>
                  <a:cxn ang="0">
                    <a:pos x="212" y="128"/>
                  </a:cxn>
                  <a:cxn ang="0">
                    <a:pos x="211" y="107"/>
                  </a:cxn>
                  <a:cxn ang="0">
                    <a:pos x="206" y="76"/>
                  </a:cxn>
                  <a:cxn ang="0">
                    <a:pos x="194" y="49"/>
                  </a:cxn>
                  <a:cxn ang="0">
                    <a:pos x="173" y="26"/>
                  </a:cxn>
                  <a:cxn ang="0">
                    <a:pos x="147" y="11"/>
                  </a:cxn>
                  <a:cxn ang="0">
                    <a:pos x="118" y="3"/>
                  </a:cxn>
                  <a:cxn ang="0">
                    <a:pos x="86" y="5"/>
                  </a:cxn>
                  <a:cxn ang="0">
                    <a:pos x="58" y="15"/>
                  </a:cxn>
                  <a:cxn ang="0">
                    <a:pos x="34" y="33"/>
                  </a:cxn>
                  <a:cxn ang="0">
                    <a:pos x="16" y="57"/>
                  </a:cxn>
                  <a:cxn ang="0">
                    <a:pos x="6" y="86"/>
                  </a:cxn>
                  <a:cxn ang="0">
                    <a:pos x="4" y="117"/>
                  </a:cxn>
                  <a:cxn ang="0">
                    <a:pos x="12" y="147"/>
                  </a:cxn>
                  <a:cxn ang="0">
                    <a:pos x="27" y="173"/>
                  </a:cxn>
                  <a:cxn ang="0">
                    <a:pos x="49" y="193"/>
                  </a:cxn>
                  <a:cxn ang="0">
                    <a:pos x="76" y="206"/>
                  </a:cxn>
                  <a:cxn ang="0">
                    <a:pos x="107" y="211"/>
                  </a:cxn>
                  <a:cxn ang="0">
                    <a:pos x="138" y="206"/>
                  </a:cxn>
                  <a:cxn ang="0">
                    <a:pos x="165" y="193"/>
                  </a:cxn>
                  <a:cxn ang="0">
                    <a:pos x="187" y="173"/>
                  </a:cxn>
                  <a:cxn ang="0">
                    <a:pos x="203" y="147"/>
                  </a:cxn>
                  <a:cxn ang="0">
                    <a:pos x="211" y="117"/>
                  </a:cxn>
                </a:cxnLst>
                <a:rect l="0" t="0" r="r" b="b"/>
                <a:pathLst>
                  <a:path w="214" h="214">
                    <a:moveTo>
                      <a:pt x="214" y="107"/>
                    </a:moveTo>
                    <a:lnTo>
                      <a:pt x="214" y="96"/>
                    </a:lnTo>
                    <a:lnTo>
                      <a:pt x="212" y="85"/>
                    </a:lnTo>
                    <a:lnTo>
                      <a:pt x="210" y="75"/>
                    </a:lnTo>
                    <a:lnTo>
                      <a:pt x="206" y="65"/>
                    </a:lnTo>
                    <a:lnTo>
                      <a:pt x="201" y="55"/>
                    </a:lnTo>
                    <a:lnTo>
                      <a:pt x="196" y="47"/>
                    </a:lnTo>
                    <a:lnTo>
                      <a:pt x="190" y="38"/>
                    </a:lnTo>
                    <a:lnTo>
                      <a:pt x="183" y="31"/>
                    </a:lnTo>
                    <a:lnTo>
                      <a:pt x="175" y="24"/>
                    </a:lnTo>
                    <a:lnTo>
                      <a:pt x="167" y="18"/>
                    </a:lnTo>
                    <a:lnTo>
                      <a:pt x="158" y="12"/>
                    </a:lnTo>
                    <a:lnTo>
                      <a:pt x="149" y="8"/>
                    </a:lnTo>
                    <a:lnTo>
                      <a:pt x="139" y="4"/>
                    </a:lnTo>
                    <a:lnTo>
                      <a:pt x="129" y="2"/>
                    </a:lnTo>
                    <a:lnTo>
                      <a:pt x="118" y="0"/>
                    </a:lnTo>
                    <a:lnTo>
                      <a:pt x="107" y="0"/>
                    </a:lnTo>
                    <a:lnTo>
                      <a:pt x="96" y="0"/>
                    </a:lnTo>
                    <a:lnTo>
                      <a:pt x="85" y="2"/>
                    </a:lnTo>
                    <a:lnTo>
                      <a:pt x="75" y="4"/>
                    </a:lnTo>
                    <a:lnTo>
                      <a:pt x="66" y="8"/>
                    </a:lnTo>
                    <a:lnTo>
                      <a:pt x="56" y="12"/>
                    </a:lnTo>
                    <a:lnTo>
                      <a:pt x="47" y="18"/>
                    </a:lnTo>
                    <a:lnTo>
                      <a:pt x="39" y="24"/>
                    </a:lnTo>
                    <a:lnTo>
                      <a:pt x="31" y="31"/>
                    </a:lnTo>
                    <a:lnTo>
                      <a:pt x="25" y="38"/>
                    </a:lnTo>
                    <a:lnTo>
                      <a:pt x="19" y="47"/>
                    </a:lnTo>
                    <a:lnTo>
                      <a:pt x="13" y="55"/>
                    </a:lnTo>
                    <a:lnTo>
                      <a:pt x="8" y="65"/>
                    </a:lnTo>
                    <a:lnTo>
                      <a:pt x="5" y="75"/>
                    </a:lnTo>
                    <a:lnTo>
                      <a:pt x="2" y="85"/>
                    </a:lnTo>
                    <a:lnTo>
                      <a:pt x="1" y="96"/>
                    </a:lnTo>
                    <a:lnTo>
                      <a:pt x="0" y="107"/>
                    </a:lnTo>
                    <a:lnTo>
                      <a:pt x="1" y="118"/>
                    </a:lnTo>
                    <a:lnTo>
                      <a:pt x="2" y="128"/>
                    </a:lnTo>
                    <a:lnTo>
                      <a:pt x="5" y="139"/>
                    </a:lnTo>
                    <a:lnTo>
                      <a:pt x="8" y="148"/>
                    </a:lnTo>
                    <a:lnTo>
                      <a:pt x="13" y="158"/>
                    </a:lnTo>
                    <a:lnTo>
                      <a:pt x="19" y="167"/>
                    </a:lnTo>
                    <a:lnTo>
                      <a:pt x="25" y="175"/>
                    </a:lnTo>
                    <a:lnTo>
                      <a:pt x="31" y="183"/>
                    </a:lnTo>
                    <a:lnTo>
                      <a:pt x="39" y="190"/>
                    </a:lnTo>
                    <a:lnTo>
                      <a:pt x="47" y="196"/>
                    </a:lnTo>
                    <a:lnTo>
                      <a:pt x="56" y="201"/>
                    </a:lnTo>
                    <a:lnTo>
                      <a:pt x="66" y="206"/>
                    </a:lnTo>
                    <a:lnTo>
                      <a:pt x="75" y="209"/>
                    </a:lnTo>
                    <a:lnTo>
                      <a:pt x="85" y="212"/>
                    </a:lnTo>
                    <a:lnTo>
                      <a:pt x="96" y="214"/>
                    </a:lnTo>
                    <a:lnTo>
                      <a:pt x="107" y="214"/>
                    </a:lnTo>
                    <a:lnTo>
                      <a:pt x="118" y="214"/>
                    </a:lnTo>
                    <a:lnTo>
                      <a:pt x="129" y="212"/>
                    </a:lnTo>
                    <a:lnTo>
                      <a:pt x="139" y="209"/>
                    </a:lnTo>
                    <a:lnTo>
                      <a:pt x="149" y="206"/>
                    </a:lnTo>
                    <a:lnTo>
                      <a:pt x="158" y="201"/>
                    </a:lnTo>
                    <a:lnTo>
                      <a:pt x="167" y="196"/>
                    </a:lnTo>
                    <a:lnTo>
                      <a:pt x="175" y="190"/>
                    </a:lnTo>
                    <a:lnTo>
                      <a:pt x="183" y="183"/>
                    </a:lnTo>
                    <a:lnTo>
                      <a:pt x="190" y="175"/>
                    </a:lnTo>
                    <a:lnTo>
                      <a:pt x="196" y="167"/>
                    </a:lnTo>
                    <a:lnTo>
                      <a:pt x="201" y="158"/>
                    </a:lnTo>
                    <a:lnTo>
                      <a:pt x="206" y="148"/>
                    </a:lnTo>
                    <a:lnTo>
                      <a:pt x="210" y="139"/>
                    </a:lnTo>
                    <a:lnTo>
                      <a:pt x="212" y="128"/>
                    </a:lnTo>
                    <a:lnTo>
                      <a:pt x="214" y="118"/>
                    </a:lnTo>
                    <a:lnTo>
                      <a:pt x="214" y="107"/>
                    </a:lnTo>
                    <a:close/>
                    <a:moveTo>
                      <a:pt x="211" y="107"/>
                    </a:moveTo>
                    <a:lnTo>
                      <a:pt x="211" y="96"/>
                    </a:lnTo>
                    <a:lnTo>
                      <a:pt x="209" y="86"/>
                    </a:lnTo>
                    <a:lnTo>
                      <a:pt x="206" y="76"/>
                    </a:lnTo>
                    <a:lnTo>
                      <a:pt x="203" y="67"/>
                    </a:lnTo>
                    <a:lnTo>
                      <a:pt x="199" y="57"/>
                    </a:lnTo>
                    <a:lnTo>
                      <a:pt x="194" y="49"/>
                    </a:lnTo>
                    <a:lnTo>
                      <a:pt x="187" y="41"/>
                    </a:lnTo>
                    <a:lnTo>
                      <a:pt x="181" y="33"/>
                    </a:lnTo>
                    <a:lnTo>
                      <a:pt x="173" y="26"/>
                    </a:lnTo>
                    <a:lnTo>
                      <a:pt x="165" y="20"/>
                    </a:lnTo>
                    <a:lnTo>
                      <a:pt x="157" y="15"/>
                    </a:lnTo>
                    <a:lnTo>
                      <a:pt x="147" y="11"/>
                    </a:lnTo>
                    <a:lnTo>
                      <a:pt x="138" y="7"/>
                    </a:lnTo>
                    <a:lnTo>
                      <a:pt x="128" y="5"/>
                    </a:lnTo>
                    <a:lnTo>
                      <a:pt x="118" y="3"/>
                    </a:lnTo>
                    <a:lnTo>
                      <a:pt x="107" y="3"/>
                    </a:lnTo>
                    <a:lnTo>
                      <a:pt x="97" y="3"/>
                    </a:lnTo>
                    <a:lnTo>
                      <a:pt x="86" y="5"/>
                    </a:lnTo>
                    <a:lnTo>
                      <a:pt x="76" y="7"/>
                    </a:lnTo>
                    <a:lnTo>
                      <a:pt x="67" y="11"/>
                    </a:lnTo>
                    <a:lnTo>
                      <a:pt x="58" y="15"/>
                    </a:lnTo>
                    <a:lnTo>
                      <a:pt x="49" y="20"/>
                    </a:lnTo>
                    <a:lnTo>
                      <a:pt x="41" y="26"/>
                    </a:lnTo>
                    <a:lnTo>
                      <a:pt x="34" y="33"/>
                    </a:lnTo>
                    <a:lnTo>
                      <a:pt x="27" y="41"/>
                    </a:lnTo>
                    <a:lnTo>
                      <a:pt x="21" y="49"/>
                    </a:lnTo>
                    <a:lnTo>
                      <a:pt x="16" y="57"/>
                    </a:lnTo>
                    <a:lnTo>
                      <a:pt x="12" y="67"/>
                    </a:lnTo>
                    <a:lnTo>
                      <a:pt x="8" y="76"/>
                    </a:lnTo>
                    <a:lnTo>
                      <a:pt x="6" y="86"/>
                    </a:lnTo>
                    <a:lnTo>
                      <a:pt x="4" y="96"/>
                    </a:lnTo>
                    <a:lnTo>
                      <a:pt x="3" y="107"/>
                    </a:lnTo>
                    <a:lnTo>
                      <a:pt x="4" y="117"/>
                    </a:lnTo>
                    <a:lnTo>
                      <a:pt x="6" y="128"/>
                    </a:lnTo>
                    <a:lnTo>
                      <a:pt x="8" y="138"/>
                    </a:lnTo>
                    <a:lnTo>
                      <a:pt x="12" y="147"/>
                    </a:lnTo>
                    <a:lnTo>
                      <a:pt x="16" y="156"/>
                    </a:lnTo>
                    <a:lnTo>
                      <a:pt x="21" y="165"/>
                    </a:lnTo>
                    <a:lnTo>
                      <a:pt x="27" y="173"/>
                    </a:lnTo>
                    <a:lnTo>
                      <a:pt x="34" y="180"/>
                    </a:lnTo>
                    <a:lnTo>
                      <a:pt x="41" y="187"/>
                    </a:lnTo>
                    <a:lnTo>
                      <a:pt x="49" y="193"/>
                    </a:lnTo>
                    <a:lnTo>
                      <a:pt x="58" y="198"/>
                    </a:lnTo>
                    <a:lnTo>
                      <a:pt x="67" y="202"/>
                    </a:lnTo>
                    <a:lnTo>
                      <a:pt x="76" y="206"/>
                    </a:lnTo>
                    <a:lnTo>
                      <a:pt x="86" y="208"/>
                    </a:lnTo>
                    <a:lnTo>
                      <a:pt x="97" y="210"/>
                    </a:lnTo>
                    <a:lnTo>
                      <a:pt x="107" y="211"/>
                    </a:lnTo>
                    <a:lnTo>
                      <a:pt x="118" y="210"/>
                    </a:lnTo>
                    <a:lnTo>
                      <a:pt x="128" y="208"/>
                    </a:lnTo>
                    <a:lnTo>
                      <a:pt x="138" y="206"/>
                    </a:lnTo>
                    <a:lnTo>
                      <a:pt x="147" y="202"/>
                    </a:lnTo>
                    <a:lnTo>
                      <a:pt x="157" y="198"/>
                    </a:lnTo>
                    <a:lnTo>
                      <a:pt x="165" y="193"/>
                    </a:lnTo>
                    <a:lnTo>
                      <a:pt x="173" y="187"/>
                    </a:lnTo>
                    <a:lnTo>
                      <a:pt x="181" y="180"/>
                    </a:lnTo>
                    <a:lnTo>
                      <a:pt x="187" y="173"/>
                    </a:lnTo>
                    <a:lnTo>
                      <a:pt x="194" y="165"/>
                    </a:lnTo>
                    <a:lnTo>
                      <a:pt x="199" y="156"/>
                    </a:lnTo>
                    <a:lnTo>
                      <a:pt x="203" y="147"/>
                    </a:lnTo>
                    <a:lnTo>
                      <a:pt x="206" y="138"/>
                    </a:lnTo>
                    <a:lnTo>
                      <a:pt x="209" y="128"/>
                    </a:lnTo>
                    <a:lnTo>
                      <a:pt x="211" y="117"/>
                    </a:lnTo>
                    <a:lnTo>
                      <a:pt x="211" y="107"/>
                    </a:lnTo>
                    <a:close/>
                  </a:path>
                </a:pathLst>
              </a:custGeom>
              <a:solidFill>
                <a:srgbClr val="FFD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19" name="Freeform 1615"/>
              <p:cNvSpPr>
                <a:spLocks noEditPoints="1"/>
              </p:cNvSpPr>
              <p:nvPr/>
            </p:nvSpPr>
            <p:spPr bwMode="auto">
              <a:xfrm>
                <a:off x="792" y="1226"/>
                <a:ext cx="208" cy="207"/>
              </a:xfrm>
              <a:custGeom>
                <a:avLst/>
                <a:gdLst/>
                <a:ahLst/>
                <a:cxnLst>
                  <a:cxn ang="0">
                    <a:pos x="206" y="83"/>
                  </a:cxn>
                  <a:cxn ang="0">
                    <a:pos x="196" y="54"/>
                  </a:cxn>
                  <a:cxn ang="0">
                    <a:pos x="178" y="30"/>
                  </a:cxn>
                  <a:cxn ang="0">
                    <a:pos x="154" y="12"/>
                  </a:cxn>
                  <a:cxn ang="0">
                    <a:pos x="125" y="2"/>
                  </a:cxn>
                  <a:cxn ang="0">
                    <a:pos x="94" y="0"/>
                  </a:cxn>
                  <a:cxn ang="0">
                    <a:pos x="64" y="8"/>
                  </a:cxn>
                  <a:cxn ang="0">
                    <a:pos x="38" y="23"/>
                  </a:cxn>
                  <a:cxn ang="0">
                    <a:pos x="18" y="46"/>
                  </a:cxn>
                  <a:cxn ang="0">
                    <a:pos x="5" y="73"/>
                  </a:cxn>
                  <a:cxn ang="0">
                    <a:pos x="0" y="104"/>
                  </a:cxn>
                  <a:cxn ang="0">
                    <a:pos x="5" y="135"/>
                  </a:cxn>
                  <a:cxn ang="0">
                    <a:pos x="18" y="162"/>
                  </a:cxn>
                  <a:cxn ang="0">
                    <a:pos x="38" y="184"/>
                  </a:cxn>
                  <a:cxn ang="0">
                    <a:pos x="64" y="199"/>
                  </a:cxn>
                  <a:cxn ang="0">
                    <a:pos x="94" y="207"/>
                  </a:cxn>
                  <a:cxn ang="0">
                    <a:pos x="125" y="205"/>
                  </a:cxn>
                  <a:cxn ang="0">
                    <a:pos x="154" y="195"/>
                  </a:cxn>
                  <a:cxn ang="0">
                    <a:pos x="178" y="177"/>
                  </a:cxn>
                  <a:cxn ang="0">
                    <a:pos x="196" y="153"/>
                  </a:cxn>
                  <a:cxn ang="0">
                    <a:pos x="206" y="125"/>
                  </a:cxn>
                  <a:cxn ang="0">
                    <a:pos x="205" y="104"/>
                  </a:cxn>
                  <a:cxn ang="0">
                    <a:pos x="200" y="74"/>
                  </a:cxn>
                  <a:cxn ang="0">
                    <a:pos x="188" y="47"/>
                  </a:cxn>
                  <a:cxn ang="0">
                    <a:pos x="168" y="26"/>
                  </a:cxn>
                  <a:cxn ang="0">
                    <a:pos x="143" y="11"/>
                  </a:cxn>
                  <a:cxn ang="0">
                    <a:pos x="114" y="3"/>
                  </a:cxn>
                  <a:cxn ang="0">
                    <a:pos x="84" y="5"/>
                  </a:cxn>
                  <a:cxn ang="0">
                    <a:pos x="56" y="15"/>
                  </a:cxn>
                  <a:cxn ang="0">
                    <a:pos x="33" y="33"/>
                  </a:cxn>
                  <a:cxn ang="0">
                    <a:pos x="16" y="56"/>
                  </a:cxn>
                  <a:cxn ang="0">
                    <a:pos x="5" y="83"/>
                  </a:cxn>
                  <a:cxn ang="0">
                    <a:pos x="4" y="114"/>
                  </a:cxn>
                  <a:cxn ang="0">
                    <a:pos x="11" y="143"/>
                  </a:cxn>
                  <a:cxn ang="0">
                    <a:pos x="27" y="168"/>
                  </a:cxn>
                  <a:cxn ang="0">
                    <a:pos x="48" y="187"/>
                  </a:cxn>
                  <a:cxn ang="0">
                    <a:pos x="74" y="200"/>
                  </a:cxn>
                  <a:cxn ang="0">
                    <a:pos x="104" y="205"/>
                  </a:cxn>
                  <a:cxn ang="0">
                    <a:pos x="134" y="200"/>
                  </a:cxn>
                  <a:cxn ang="0">
                    <a:pos x="160" y="187"/>
                  </a:cxn>
                  <a:cxn ang="0">
                    <a:pos x="182" y="168"/>
                  </a:cxn>
                  <a:cxn ang="0">
                    <a:pos x="197" y="143"/>
                  </a:cxn>
                  <a:cxn ang="0">
                    <a:pos x="204" y="114"/>
                  </a:cxn>
                </a:cxnLst>
                <a:rect l="0" t="0" r="r" b="b"/>
                <a:pathLst>
                  <a:path w="208" h="208">
                    <a:moveTo>
                      <a:pt x="208" y="104"/>
                    </a:moveTo>
                    <a:lnTo>
                      <a:pt x="208" y="93"/>
                    </a:lnTo>
                    <a:lnTo>
                      <a:pt x="206" y="83"/>
                    </a:lnTo>
                    <a:lnTo>
                      <a:pt x="203" y="73"/>
                    </a:lnTo>
                    <a:lnTo>
                      <a:pt x="200" y="64"/>
                    </a:lnTo>
                    <a:lnTo>
                      <a:pt x="196" y="54"/>
                    </a:lnTo>
                    <a:lnTo>
                      <a:pt x="191" y="46"/>
                    </a:lnTo>
                    <a:lnTo>
                      <a:pt x="184" y="38"/>
                    </a:lnTo>
                    <a:lnTo>
                      <a:pt x="178" y="30"/>
                    </a:lnTo>
                    <a:lnTo>
                      <a:pt x="170" y="23"/>
                    </a:lnTo>
                    <a:lnTo>
                      <a:pt x="162" y="17"/>
                    </a:lnTo>
                    <a:lnTo>
                      <a:pt x="154" y="12"/>
                    </a:lnTo>
                    <a:lnTo>
                      <a:pt x="144" y="8"/>
                    </a:lnTo>
                    <a:lnTo>
                      <a:pt x="135" y="4"/>
                    </a:lnTo>
                    <a:lnTo>
                      <a:pt x="125" y="2"/>
                    </a:lnTo>
                    <a:lnTo>
                      <a:pt x="115" y="0"/>
                    </a:lnTo>
                    <a:lnTo>
                      <a:pt x="104" y="0"/>
                    </a:lnTo>
                    <a:lnTo>
                      <a:pt x="94" y="0"/>
                    </a:lnTo>
                    <a:lnTo>
                      <a:pt x="83" y="2"/>
                    </a:lnTo>
                    <a:lnTo>
                      <a:pt x="73" y="4"/>
                    </a:lnTo>
                    <a:lnTo>
                      <a:pt x="64" y="8"/>
                    </a:lnTo>
                    <a:lnTo>
                      <a:pt x="55" y="12"/>
                    </a:lnTo>
                    <a:lnTo>
                      <a:pt x="46" y="17"/>
                    </a:lnTo>
                    <a:lnTo>
                      <a:pt x="38" y="23"/>
                    </a:lnTo>
                    <a:lnTo>
                      <a:pt x="31" y="30"/>
                    </a:lnTo>
                    <a:lnTo>
                      <a:pt x="24" y="38"/>
                    </a:lnTo>
                    <a:lnTo>
                      <a:pt x="18" y="46"/>
                    </a:lnTo>
                    <a:lnTo>
                      <a:pt x="13" y="54"/>
                    </a:lnTo>
                    <a:lnTo>
                      <a:pt x="9" y="64"/>
                    </a:lnTo>
                    <a:lnTo>
                      <a:pt x="5" y="73"/>
                    </a:lnTo>
                    <a:lnTo>
                      <a:pt x="3" y="83"/>
                    </a:lnTo>
                    <a:lnTo>
                      <a:pt x="1" y="93"/>
                    </a:lnTo>
                    <a:lnTo>
                      <a:pt x="0" y="104"/>
                    </a:lnTo>
                    <a:lnTo>
                      <a:pt x="1" y="114"/>
                    </a:lnTo>
                    <a:lnTo>
                      <a:pt x="3" y="125"/>
                    </a:lnTo>
                    <a:lnTo>
                      <a:pt x="5" y="135"/>
                    </a:lnTo>
                    <a:lnTo>
                      <a:pt x="9" y="144"/>
                    </a:lnTo>
                    <a:lnTo>
                      <a:pt x="13" y="153"/>
                    </a:lnTo>
                    <a:lnTo>
                      <a:pt x="18" y="162"/>
                    </a:lnTo>
                    <a:lnTo>
                      <a:pt x="24" y="170"/>
                    </a:lnTo>
                    <a:lnTo>
                      <a:pt x="31" y="177"/>
                    </a:lnTo>
                    <a:lnTo>
                      <a:pt x="38" y="184"/>
                    </a:lnTo>
                    <a:lnTo>
                      <a:pt x="46" y="190"/>
                    </a:lnTo>
                    <a:lnTo>
                      <a:pt x="55" y="195"/>
                    </a:lnTo>
                    <a:lnTo>
                      <a:pt x="64" y="199"/>
                    </a:lnTo>
                    <a:lnTo>
                      <a:pt x="73" y="203"/>
                    </a:lnTo>
                    <a:lnTo>
                      <a:pt x="83" y="205"/>
                    </a:lnTo>
                    <a:lnTo>
                      <a:pt x="94" y="207"/>
                    </a:lnTo>
                    <a:lnTo>
                      <a:pt x="104" y="208"/>
                    </a:lnTo>
                    <a:lnTo>
                      <a:pt x="115" y="207"/>
                    </a:lnTo>
                    <a:lnTo>
                      <a:pt x="125" y="205"/>
                    </a:lnTo>
                    <a:lnTo>
                      <a:pt x="135" y="203"/>
                    </a:lnTo>
                    <a:lnTo>
                      <a:pt x="144" y="199"/>
                    </a:lnTo>
                    <a:lnTo>
                      <a:pt x="154" y="195"/>
                    </a:lnTo>
                    <a:lnTo>
                      <a:pt x="162" y="190"/>
                    </a:lnTo>
                    <a:lnTo>
                      <a:pt x="170" y="184"/>
                    </a:lnTo>
                    <a:lnTo>
                      <a:pt x="178" y="177"/>
                    </a:lnTo>
                    <a:lnTo>
                      <a:pt x="184" y="170"/>
                    </a:lnTo>
                    <a:lnTo>
                      <a:pt x="191" y="162"/>
                    </a:lnTo>
                    <a:lnTo>
                      <a:pt x="196" y="153"/>
                    </a:lnTo>
                    <a:lnTo>
                      <a:pt x="200" y="144"/>
                    </a:lnTo>
                    <a:lnTo>
                      <a:pt x="203" y="135"/>
                    </a:lnTo>
                    <a:lnTo>
                      <a:pt x="206" y="125"/>
                    </a:lnTo>
                    <a:lnTo>
                      <a:pt x="208" y="114"/>
                    </a:lnTo>
                    <a:lnTo>
                      <a:pt x="208" y="104"/>
                    </a:lnTo>
                    <a:close/>
                    <a:moveTo>
                      <a:pt x="205" y="104"/>
                    </a:moveTo>
                    <a:lnTo>
                      <a:pt x="204" y="94"/>
                    </a:lnTo>
                    <a:lnTo>
                      <a:pt x="203" y="83"/>
                    </a:lnTo>
                    <a:lnTo>
                      <a:pt x="200" y="74"/>
                    </a:lnTo>
                    <a:lnTo>
                      <a:pt x="197" y="64"/>
                    </a:lnTo>
                    <a:lnTo>
                      <a:pt x="193" y="56"/>
                    </a:lnTo>
                    <a:lnTo>
                      <a:pt x="188" y="47"/>
                    </a:lnTo>
                    <a:lnTo>
                      <a:pt x="182" y="40"/>
                    </a:lnTo>
                    <a:lnTo>
                      <a:pt x="175" y="33"/>
                    </a:lnTo>
                    <a:lnTo>
                      <a:pt x="168" y="26"/>
                    </a:lnTo>
                    <a:lnTo>
                      <a:pt x="160" y="20"/>
                    </a:lnTo>
                    <a:lnTo>
                      <a:pt x="152" y="15"/>
                    </a:lnTo>
                    <a:lnTo>
                      <a:pt x="143" y="11"/>
                    </a:lnTo>
                    <a:lnTo>
                      <a:pt x="134" y="8"/>
                    </a:lnTo>
                    <a:lnTo>
                      <a:pt x="124" y="5"/>
                    </a:lnTo>
                    <a:lnTo>
                      <a:pt x="114" y="3"/>
                    </a:lnTo>
                    <a:lnTo>
                      <a:pt x="104" y="3"/>
                    </a:lnTo>
                    <a:lnTo>
                      <a:pt x="94" y="3"/>
                    </a:lnTo>
                    <a:lnTo>
                      <a:pt x="84" y="5"/>
                    </a:lnTo>
                    <a:lnTo>
                      <a:pt x="74" y="8"/>
                    </a:lnTo>
                    <a:lnTo>
                      <a:pt x="65" y="11"/>
                    </a:lnTo>
                    <a:lnTo>
                      <a:pt x="56" y="15"/>
                    </a:lnTo>
                    <a:lnTo>
                      <a:pt x="48" y="20"/>
                    </a:lnTo>
                    <a:lnTo>
                      <a:pt x="40" y="26"/>
                    </a:lnTo>
                    <a:lnTo>
                      <a:pt x="33" y="33"/>
                    </a:lnTo>
                    <a:lnTo>
                      <a:pt x="27" y="40"/>
                    </a:lnTo>
                    <a:lnTo>
                      <a:pt x="21" y="47"/>
                    </a:lnTo>
                    <a:lnTo>
                      <a:pt x="16" y="56"/>
                    </a:lnTo>
                    <a:lnTo>
                      <a:pt x="11" y="64"/>
                    </a:lnTo>
                    <a:lnTo>
                      <a:pt x="8" y="74"/>
                    </a:lnTo>
                    <a:lnTo>
                      <a:pt x="5" y="83"/>
                    </a:lnTo>
                    <a:lnTo>
                      <a:pt x="4" y="94"/>
                    </a:lnTo>
                    <a:lnTo>
                      <a:pt x="4" y="104"/>
                    </a:lnTo>
                    <a:lnTo>
                      <a:pt x="4" y="114"/>
                    </a:lnTo>
                    <a:lnTo>
                      <a:pt x="5" y="124"/>
                    </a:lnTo>
                    <a:lnTo>
                      <a:pt x="8" y="134"/>
                    </a:lnTo>
                    <a:lnTo>
                      <a:pt x="11" y="143"/>
                    </a:lnTo>
                    <a:lnTo>
                      <a:pt x="16" y="152"/>
                    </a:lnTo>
                    <a:lnTo>
                      <a:pt x="21" y="160"/>
                    </a:lnTo>
                    <a:lnTo>
                      <a:pt x="27" y="168"/>
                    </a:lnTo>
                    <a:lnTo>
                      <a:pt x="33" y="175"/>
                    </a:lnTo>
                    <a:lnTo>
                      <a:pt x="40" y="181"/>
                    </a:lnTo>
                    <a:lnTo>
                      <a:pt x="48" y="187"/>
                    </a:lnTo>
                    <a:lnTo>
                      <a:pt x="56" y="193"/>
                    </a:lnTo>
                    <a:lnTo>
                      <a:pt x="65" y="197"/>
                    </a:lnTo>
                    <a:lnTo>
                      <a:pt x="74" y="200"/>
                    </a:lnTo>
                    <a:lnTo>
                      <a:pt x="84" y="203"/>
                    </a:lnTo>
                    <a:lnTo>
                      <a:pt x="94" y="204"/>
                    </a:lnTo>
                    <a:lnTo>
                      <a:pt x="104" y="205"/>
                    </a:lnTo>
                    <a:lnTo>
                      <a:pt x="114" y="204"/>
                    </a:lnTo>
                    <a:lnTo>
                      <a:pt x="124" y="203"/>
                    </a:lnTo>
                    <a:lnTo>
                      <a:pt x="134" y="200"/>
                    </a:lnTo>
                    <a:lnTo>
                      <a:pt x="143" y="197"/>
                    </a:lnTo>
                    <a:lnTo>
                      <a:pt x="152" y="193"/>
                    </a:lnTo>
                    <a:lnTo>
                      <a:pt x="160" y="187"/>
                    </a:lnTo>
                    <a:lnTo>
                      <a:pt x="168" y="181"/>
                    </a:lnTo>
                    <a:lnTo>
                      <a:pt x="175" y="175"/>
                    </a:lnTo>
                    <a:lnTo>
                      <a:pt x="182" y="168"/>
                    </a:lnTo>
                    <a:lnTo>
                      <a:pt x="188" y="160"/>
                    </a:lnTo>
                    <a:lnTo>
                      <a:pt x="193" y="152"/>
                    </a:lnTo>
                    <a:lnTo>
                      <a:pt x="197" y="143"/>
                    </a:lnTo>
                    <a:lnTo>
                      <a:pt x="200" y="134"/>
                    </a:lnTo>
                    <a:lnTo>
                      <a:pt x="203" y="124"/>
                    </a:lnTo>
                    <a:lnTo>
                      <a:pt x="204" y="114"/>
                    </a:lnTo>
                    <a:lnTo>
                      <a:pt x="205" y="104"/>
                    </a:lnTo>
                    <a:close/>
                  </a:path>
                </a:pathLst>
              </a:custGeom>
              <a:solidFill>
                <a:srgbClr val="FFD7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20" name="Freeform 1616"/>
              <p:cNvSpPr>
                <a:spLocks noEditPoints="1"/>
              </p:cNvSpPr>
              <p:nvPr/>
            </p:nvSpPr>
            <p:spPr bwMode="auto">
              <a:xfrm>
                <a:off x="795" y="1228"/>
                <a:ext cx="201" cy="203"/>
              </a:xfrm>
              <a:custGeom>
                <a:avLst/>
                <a:gdLst/>
                <a:ahLst/>
                <a:cxnLst>
                  <a:cxn ang="0">
                    <a:pos x="199" y="80"/>
                  </a:cxn>
                  <a:cxn ang="0">
                    <a:pos x="189" y="53"/>
                  </a:cxn>
                  <a:cxn ang="0">
                    <a:pos x="171" y="30"/>
                  </a:cxn>
                  <a:cxn ang="0">
                    <a:pos x="148" y="12"/>
                  </a:cxn>
                  <a:cxn ang="0">
                    <a:pos x="120" y="2"/>
                  </a:cxn>
                  <a:cxn ang="0">
                    <a:pos x="90" y="0"/>
                  </a:cxn>
                  <a:cxn ang="0">
                    <a:pos x="61" y="8"/>
                  </a:cxn>
                  <a:cxn ang="0">
                    <a:pos x="36" y="23"/>
                  </a:cxn>
                  <a:cxn ang="0">
                    <a:pos x="17" y="44"/>
                  </a:cxn>
                  <a:cxn ang="0">
                    <a:pos x="4" y="71"/>
                  </a:cxn>
                  <a:cxn ang="0">
                    <a:pos x="0" y="101"/>
                  </a:cxn>
                  <a:cxn ang="0">
                    <a:pos x="4" y="131"/>
                  </a:cxn>
                  <a:cxn ang="0">
                    <a:pos x="17" y="157"/>
                  </a:cxn>
                  <a:cxn ang="0">
                    <a:pos x="36" y="178"/>
                  </a:cxn>
                  <a:cxn ang="0">
                    <a:pos x="61" y="194"/>
                  </a:cxn>
                  <a:cxn ang="0">
                    <a:pos x="90" y="201"/>
                  </a:cxn>
                  <a:cxn ang="0">
                    <a:pos x="120" y="200"/>
                  </a:cxn>
                  <a:cxn ang="0">
                    <a:pos x="148" y="190"/>
                  </a:cxn>
                  <a:cxn ang="0">
                    <a:pos x="171" y="172"/>
                  </a:cxn>
                  <a:cxn ang="0">
                    <a:pos x="189" y="149"/>
                  </a:cxn>
                  <a:cxn ang="0">
                    <a:pos x="199" y="121"/>
                  </a:cxn>
                  <a:cxn ang="0">
                    <a:pos x="198" y="101"/>
                  </a:cxn>
                  <a:cxn ang="0">
                    <a:pos x="193" y="72"/>
                  </a:cxn>
                  <a:cxn ang="0">
                    <a:pos x="181" y="46"/>
                  </a:cxn>
                  <a:cxn ang="0">
                    <a:pos x="162" y="25"/>
                  </a:cxn>
                  <a:cxn ang="0">
                    <a:pos x="138" y="11"/>
                  </a:cxn>
                  <a:cxn ang="0">
                    <a:pos x="110" y="4"/>
                  </a:cxn>
                  <a:cxn ang="0">
                    <a:pos x="81" y="5"/>
                  </a:cxn>
                  <a:cxn ang="0">
                    <a:pos x="54" y="15"/>
                  </a:cxn>
                  <a:cxn ang="0">
                    <a:pos x="31" y="32"/>
                  </a:cxn>
                  <a:cxn ang="0">
                    <a:pos x="15" y="55"/>
                  </a:cxn>
                  <a:cxn ang="0">
                    <a:pos x="5" y="81"/>
                  </a:cxn>
                  <a:cxn ang="0">
                    <a:pos x="3" y="110"/>
                  </a:cxn>
                  <a:cxn ang="0">
                    <a:pos x="11" y="139"/>
                  </a:cxn>
                  <a:cxn ang="0">
                    <a:pos x="25" y="163"/>
                  </a:cxn>
                  <a:cxn ang="0">
                    <a:pos x="46" y="182"/>
                  </a:cxn>
                  <a:cxn ang="0">
                    <a:pos x="71" y="194"/>
                  </a:cxn>
                  <a:cxn ang="0">
                    <a:pos x="100" y="198"/>
                  </a:cxn>
                  <a:cxn ang="0">
                    <a:pos x="129" y="194"/>
                  </a:cxn>
                  <a:cxn ang="0">
                    <a:pos x="155" y="182"/>
                  </a:cxn>
                  <a:cxn ang="0">
                    <a:pos x="175" y="163"/>
                  </a:cxn>
                  <a:cxn ang="0">
                    <a:pos x="190" y="139"/>
                  </a:cxn>
                  <a:cxn ang="0">
                    <a:pos x="197" y="110"/>
                  </a:cxn>
                </a:cxnLst>
                <a:rect l="0" t="0" r="r" b="b"/>
                <a:pathLst>
                  <a:path w="201" h="202">
                    <a:moveTo>
                      <a:pt x="201" y="101"/>
                    </a:moveTo>
                    <a:lnTo>
                      <a:pt x="200" y="91"/>
                    </a:lnTo>
                    <a:lnTo>
                      <a:pt x="199" y="80"/>
                    </a:lnTo>
                    <a:lnTo>
                      <a:pt x="196" y="71"/>
                    </a:lnTo>
                    <a:lnTo>
                      <a:pt x="193" y="61"/>
                    </a:lnTo>
                    <a:lnTo>
                      <a:pt x="189" y="53"/>
                    </a:lnTo>
                    <a:lnTo>
                      <a:pt x="184" y="44"/>
                    </a:lnTo>
                    <a:lnTo>
                      <a:pt x="178" y="37"/>
                    </a:lnTo>
                    <a:lnTo>
                      <a:pt x="171" y="30"/>
                    </a:lnTo>
                    <a:lnTo>
                      <a:pt x="164" y="23"/>
                    </a:lnTo>
                    <a:lnTo>
                      <a:pt x="156" y="17"/>
                    </a:lnTo>
                    <a:lnTo>
                      <a:pt x="148" y="12"/>
                    </a:lnTo>
                    <a:lnTo>
                      <a:pt x="139" y="8"/>
                    </a:lnTo>
                    <a:lnTo>
                      <a:pt x="130" y="5"/>
                    </a:lnTo>
                    <a:lnTo>
                      <a:pt x="120" y="2"/>
                    </a:lnTo>
                    <a:lnTo>
                      <a:pt x="110" y="0"/>
                    </a:lnTo>
                    <a:lnTo>
                      <a:pt x="100" y="0"/>
                    </a:lnTo>
                    <a:lnTo>
                      <a:pt x="90" y="0"/>
                    </a:lnTo>
                    <a:lnTo>
                      <a:pt x="80" y="2"/>
                    </a:lnTo>
                    <a:lnTo>
                      <a:pt x="70" y="5"/>
                    </a:lnTo>
                    <a:lnTo>
                      <a:pt x="61" y="8"/>
                    </a:lnTo>
                    <a:lnTo>
                      <a:pt x="52" y="12"/>
                    </a:lnTo>
                    <a:lnTo>
                      <a:pt x="44" y="17"/>
                    </a:lnTo>
                    <a:lnTo>
                      <a:pt x="36" y="23"/>
                    </a:lnTo>
                    <a:lnTo>
                      <a:pt x="29" y="30"/>
                    </a:lnTo>
                    <a:lnTo>
                      <a:pt x="23" y="37"/>
                    </a:lnTo>
                    <a:lnTo>
                      <a:pt x="17" y="44"/>
                    </a:lnTo>
                    <a:lnTo>
                      <a:pt x="12" y="53"/>
                    </a:lnTo>
                    <a:lnTo>
                      <a:pt x="7" y="61"/>
                    </a:lnTo>
                    <a:lnTo>
                      <a:pt x="4" y="71"/>
                    </a:lnTo>
                    <a:lnTo>
                      <a:pt x="1" y="80"/>
                    </a:lnTo>
                    <a:lnTo>
                      <a:pt x="0" y="91"/>
                    </a:lnTo>
                    <a:lnTo>
                      <a:pt x="0" y="101"/>
                    </a:lnTo>
                    <a:lnTo>
                      <a:pt x="0" y="111"/>
                    </a:lnTo>
                    <a:lnTo>
                      <a:pt x="1" y="121"/>
                    </a:lnTo>
                    <a:lnTo>
                      <a:pt x="4" y="131"/>
                    </a:lnTo>
                    <a:lnTo>
                      <a:pt x="7" y="140"/>
                    </a:lnTo>
                    <a:lnTo>
                      <a:pt x="12" y="149"/>
                    </a:lnTo>
                    <a:lnTo>
                      <a:pt x="17" y="157"/>
                    </a:lnTo>
                    <a:lnTo>
                      <a:pt x="23" y="165"/>
                    </a:lnTo>
                    <a:lnTo>
                      <a:pt x="29" y="172"/>
                    </a:lnTo>
                    <a:lnTo>
                      <a:pt x="36" y="178"/>
                    </a:lnTo>
                    <a:lnTo>
                      <a:pt x="44" y="184"/>
                    </a:lnTo>
                    <a:lnTo>
                      <a:pt x="52" y="190"/>
                    </a:lnTo>
                    <a:lnTo>
                      <a:pt x="61" y="194"/>
                    </a:lnTo>
                    <a:lnTo>
                      <a:pt x="70" y="197"/>
                    </a:lnTo>
                    <a:lnTo>
                      <a:pt x="80" y="200"/>
                    </a:lnTo>
                    <a:lnTo>
                      <a:pt x="90" y="201"/>
                    </a:lnTo>
                    <a:lnTo>
                      <a:pt x="100" y="202"/>
                    </a:lnTo>
                    <a:lnTo>
                      <a:pt x="110" y="201"/>
                    </a:lnTo>
                    <a:lnTo>
                      <a:pt x="120" y="200"/>
                    </a:lnTo>
                    <a:lnTo>
                      <a:pt x="130" y="197"/>
                    </a:lnTo>
                    <a:lnTo>
                      <a:pt x="139" y="194"/>
                    </a:lnTo>
                    <a:lnTo>
                      <a:pt x="148" y="190"/>
                    </a:lnTo>
                    <a:lnTo>
                      <a:pt x="156" y="184"/>
                    </a:lnTo>
                    <a:lnTo>
                      <a:pt x="164" y="178"/>
                    </a:lnTo>
                    <a:lnTo>
                      <a:pt x="171" y="172"/>
                    </a:lnTo>
                    <a:lnTo>
                      <a:pt x="178" y="165"/>
                    </a:lnTo>
                    <a:lnTo>
                      <a:pt x="184" y="157"/>
                    </a:lnTo>
                    <a:lnTo>
                      <a:pt x="189" y="149"/>
                    </a:lnTo>
                    <a:lnTo>
                      <a:pt x="193" y="140"/>
                    </a:lnTo>
                    <a:lnTo>
                      <a:pt x="196" y="131"/>
                    </a:lnTo>
                    <a:lnTo>
                      <a:pt x="199" y="121"/>
                    </a:lnTo>
                    <a:lnTo>
                      <a:pt x="200" y="111"/>
                    </a:lnTo>
                    <a:lnTo>
                      <a:pt x="201" y="101"/>
                    </a:lnTo>
                    <a:close/>
                    <a:moveTo>
                      <a:pt x="198" y="101"/>
                    </a:moveTo>
                    <a:lnTo>
                      <a:pt x="197" y="91"/>
                    </a:lnTo>
                    <a:lnTo>
                      <a:pt x="196" y="81"/>
                    </a:lnTo>
                    <a:lnTo>
                      <a:pt x="193" y="72"/>
                    </a:lnTo>
                    <a:lnTo>
                      <a:pt x="190" y="63"/>
                    </a:lnTo>
                    <a:lnTo>
                      <a:pt x="186" y="55"/>
                    </a:lnTo>
                    <a:lnTo>
                      <a:pt x="181" y="46"/>
                    </a:lnTo>
                    <a:lnTo>
                      <a:pt x="175" y="39"/>
                    </a:lnTo>
                    <a:lnTo>
                      <a:pt x="169" y="32"/>
                    </a:lnTo>
                    <a:lnTo>
                      <a:pt x="162" y="25"/>
                    </a:lnTo>
                    <a:lnTo>
                      <a:pt x="155" y="20"/>
                    </a:lnTo>
                    <a:lnTo>
                      <a:pt x="146" y="15"/>
                    </a:lnTo>
                    <a:lnTo>
                      <a:pt x="138" y="11"/>
                    </a:lnTo>
                    <a:lnTo>
                      <a:pt x="129" y="8"/>
                    </a:lnTo>
                    <a:lnTo>
                      <a:pt x="120" y="5"/>
                    </a:lnTo>
                    <a:lnTo>
                      <a:pt x="110" y="4"/>
                    </a:lnTo>
                    <a:lnTo>
                      <a:pt x="100" y="3"/>
                    </a:lnTo>
                    <a:lnTo>
                      <a:pt x="90" y="4"/>
                    </a:lnTo>
                    <a:lnTo>
                      <a:pt x="81" y="5"/>
                    </a:lnTo>
                    <a:lnTo>
                      <a:pt x="71" y="8"/>
                    </a:lnTo>
                    <a:lnTo>
                      <a:pt x="62" y="11"/>
                    </a:lnTo>
                    <a:lnTo>
                      <a:pt x="54" y="15"/>
                    </a:lnTo>
                    <a:lnTo>
                      <a:pt x="46" y="20"/>
                    </a:lnTo>
                    <a:lnTo>
                      <a:pt x="38" y="25"/>
                    </a:lnTo>
                    <a:lnTo>
                      <a:pt x="31" y="32"/>
                    </a:lnTo>
                    <a:lnTo>
                      <a:pt x="25" y="39"/>
                    </a:lnTo>
                    <a:lnTo>
                      <a:pt x="19" y="46"/>
                    </a:lnTo>
                    <a:lnTo>
                      <a:pt x="15" y="55"/>
                    </a:lnTo>
                    <a:lnTo>
                      <a:pt x="11" y="63"/>
                    </a:lnTo>
                    <a:lnTo>
                      <a:pt x="7" y="72"/>
                    </a:lnTo>
                    <a:lnTo>
                      <a:pt x="5" y="81"/>
                    </a:lnTo>
                    <a:lnTo>
                      <a:pt x="3" y="91"/>
                    </a:lnTo>
                    <a:lnTo>
                      <a:pt x="3" y="101"/>
                    </a:lnTo>
                    <a:lnTo>
                      <a:pt x="3" y="110"/>
                    </a:lnTo>
                    <a:lnTo>
                      <a:pt x="5" y="120"/>
                    </a:lnTo>
                    <a:lnTo>
                      <a:pt x="7" y="130"/>
                    </a:lnTo>
                    <a:lnTo>
                      <a:pt x="11" y="139"/>
                    </a:lnTo>
                    <a:lnTo>
                      <a:pt x="15" y="147"/>
                    </a:lnTo>
                    <a:lnTo>
                      <a:pt x="19" y="155"/>
                    </a:lnTo>
                    <a:lnTo>
                      <a:pt x="25" y="163"/>
                    </a:lnTo>
                    <a:lnTo>
                      <a:pt x="31" y="170"/>
                    </a:lnTo>
                    <a:lnTo>
                      <a:pt x="38" y="176"/>
                    </a:lnTo>
                    <a:lnTo>
                      <a:pt x="46" y="182"/>
                    </a:lnTo>
                    <a:lnTo>
                      <a:pt x="54" y="186"/>
                    </a:lnTo>
                    <a:lnTo>
                      <a:pt x="62" y="190"/>
                    </a:lnTo>
                    <a:lnTo>
                      <a:pt x="71" y="194"/>
                    </a:lnTo>
                    <a:lnTo>
                      <a:pt x="81" y="196"/>
                    </a:lnTo>
                    <a:lnTo>
                      <a:pt x="90" y="198"/>
                    </a:lnTo>
                    <a:lnTo>
                      <a:pt x="100" y="198"/>
                    </a:lnTo>
                    <a:lnTo>
                      <a:pt x="110" y="198"/>
                    </a:lnTo>
                    <a:lnTo>
                      <a:pt x="120" y="196"/>
                    </a:lnTo>
                    <a:lnTo>
                      <a:pt x="129" y="194"/>
                    </a:lnTo>
                    <a:lnTo>
                      <a:pt x="138" y="190"/>
                    </a:lnTo>
                    <a:lnTo>
                      <a:pt x="146" y="186"/>
                    </a:lnTo>
                    <a:lnTo>
                      <a:pt x="155" y="182"/>
                    </a:lnTo>
                    <a:lnTo>
                      <a:pt x="162" y="176"/>
                    </a:lnTo>
                    <a:lnTo>
                      <a:pt x="169" y="170"/>
                    </a:lnTo>
                    <a:lnTo>
                      <a:pt x="175" y="163"/>
                    </a:lnTo>
                    <a:lnTo>
                      <a:pt x="181" y="155"/>
                    </a:lnTo>
                    <a:lnTo>
                      <a:pt x="186" y="147"/>
                    </a:lnTo>
                    <a:lnTo>
                      <a:pt x="190" y="139"/>
                    </a:lnTo>
                    <a:lnTo>
                      <a:pt x="193" y="130"/>
                    </a:lnTo>
                    <a:lnTo>
                      <a:pt x="196" y="120"/>
                    </a:lnTo>
                    <a:lnTo>
                      <a:pt x="197" y="110"/>
                    </a:lnTo>
                    <a:lnTo>
                      <a:pt x="198" y="101"/>
                    </a:lnTo>
                    <a:close/>
                  </a:path>
                </a:pathLst>
              </a:custGeom>
              <a:solidFill>
                <a:srgbClr val="FFD8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21" name="Freeform 1617"/>
              <p:cNvSpPr>
                <a:spLocks noEditPoints="1"/>
              </p:cNvSpPr>
              <p:nvPr/>
            </p:nvSpPr>
            <p:spPr bwMode="auto">
              <a:xfrm>
                <a:off x="799" y="1232"/>
                <a:ext cx="196" cy="195"/>
              </a:xfrm>
              <a:custGeom>
                <a:avLst/>
                <a:gdLst/>
                <a:ahLst/>
                <a:cxnLst>
                  <a:cxn ang="0">
                    <a:pos x="193" y="78"/>
                  </a:cxn>
                  <a:cxn ang="0">
                    <a:pos x="183" y="52"/>
                  </a:cxn>
                  <a:cxn ang="0">
                    <a:pos x="166" y="29"/>
                  </a:cxn>
                  <a:cxn ang="0">
                    <a:pos x="143" y="12"/>
                  </a:cxn>
                  <a:cxn ang="0">
                    <a:pos x="117" y="2"/>
                  </a:cxn>
                  <a:cxn ang="0">
                    <a:pos x="87" y="1"/>
                  </a:cxn>
                  <a:cxn ang="0">
                    <a:pos x="59" y="8"/>
                  </a:cxn>
                  <a:cxn ang="0">
                    <a:pos x="35" y="22"/>
                  </a:cxn>
                  <a:cxn ang="0">
                    <a:pos x="16" y="43"/>
                  </a:cxn>
                  <a:cxn ang="0">
                    <a:pos x="4" y="69"/>
                  </a:cxn>
                  <a:cxn ang="0">
                    <a:pos x="0" y="98"/>
                  </a:cxn>
                  <a:cxn ang="0">
                    <a:pos x="4" y="127"/>
                  </a:cxn>
                  <a:cxn ang="0">
                    <a:pos x="16" y="152"/>
                  </a:cxn>
                  <a:cxn ang="0">
                    <a:pos x="35" y="173"/>
                  </a:cxn>
                  <a:cxn ang="0">
                    <a:pos x="59" y="187"/>
                  </a:cxn>
                  <a:cxn ang="0">
                    <a:pos x="87" y="195"/>
                  </a:cxn>
                  <a:cxn ang="0">
                    <a:pos x="117" y="193"/>
                  </a:cxn>
                  <a:cxn ang="0">
                    <a:pos x="143" y="183"/>
                  </a:cxn>
                  <a:cxn ang="0">
                    <a:pos x="166" y="167"/>
                  </a:cxn>
                  <a:cxn ang="0">
                    <a:pos x="183" y="144"/>
                  </a:cxn>
                  <a:cxn ang="0">
                    <a:pos x="193" y="117"/>
                  </a:cxn>
                  <a:cxn ang="0">
                    <a:pos x="191" y="98"/>
                  </a:cxn>
                  <a:cxn ang="0">
                    <a:pos x="187" y="70"/>
                  </a:cxn>
                  <a:cxn ang="0">
                    <a:pos x="175" y="45"/>
                  </a:cxn>
                  <a:cxn ang="0">
                    <a:pos x="157" y="25"/>
                  </a:cxn>
                  <a:cxn ang="0">
                    <a:pos x="134" y="11"/>
                  </a:cxn>
                  <a:cxn ang="0">
                    <a:pos x="107" y="4"/>
                  </a:cxn>
                  <a:cxn ang="0">
                    <a:pos x="78" y="5"/>
                  </a:cxn>
                  <a:cxn ang="0">
                    <a:pos x="52" y="15"/>
                  </a:cxn>
                  <a:cxn ang="0">
                    <a:pos x="31" y="31"/>
                  </a:cxn>
                  <a:cxn ang="0">
                    <a:pos x="15" y="53"/>
                  </a:cxn>
                  <a:cxn ang="0">
                    <a:pos x="5" y="79"/>
                  </a:cxn>
                  <a:cxn ang="0">
                    <a:pos x="3" y="107"/>
                  </a:cxn>
                  <a:cxn ang="0">
                    <a:pos x="10" y="134"/>
                  </a:cxn>
                  <a:cxn ang="0">
                    <a:pos x="25" y="157"/>
                  </a:cxn>
                  <a:cxn ang="0">
                    <a:pos x="45" y="176"/>
                  </a:cxn>
                  <a:cxn ang="0">
                    <a:pos x="69" y="188"/>
                  </a:cxn>
                  <a:cxn ang="0">
                    <a:pos x="97" y="192"/>
                  </a:cxn>
                  <a:cxn ang="0">
                    <a:pos x="125" y="188"/>
                  </a:cxn>
                  <a:cxn ang="0">
                    <a:pos x="150" y="176"/>
                  </a:cxn>
                  <a:cxn ang="0">
                    <a:pos x="170" y="157"/>
                  </a:cxn>
                  <a:cxn ang="0">
                    <a:pos x="184" y="134"/>
                  </a:cxn>
                  <a:cxn ang="0">
                    <a:pos x="191" y="107"/>
                  </a:cxn>
                </a:cxnLst>
                <a:rect l="0" t="0" r="r" b="b"/>
                <a:pathLst>
                  <a:path w="195" h="195">
                    <a:moveTo>
                      <a:pt x="195" y="98"/>
                    </a:moveTo>
                    <a:lnTo>
                      <a:pt x="194" y="88"/>
                    </a:lnTo>
                    <a:lnTo>
                      <a:pt x="193" y="78"/>
                    </a:lnTo>
                    <a:lnTo>
                      <a:pt x="190" y="69"/>
                    </a:lnTo>
                    <a:lnTo>
                      <a:pt x="187" y="60"/>
                    </a:lnTo>
                    <a:lnTo>
                      <a:pt x="183" y="52"/>
                    </a:lnTo>
                    <a:lnTo>
                      <a:pt x="178" y="43"/>
                    </a:lnTo>
                    <a:lnTo>
                      <a:pt x="172" y="36"/>
                    </a:lnTo>
                    <a:lnTo>
                      <a:pt x="166" y="29"/>
                    </a:lnTo>
                    <a:lnTo>
                      <a:pt x="159" y="22"/>
                    </a:lnTo>
                    <a:lnTo>
                      <a:pt x="152" y="17"/>
                    </a:lnTo>
                    <a:lnTo>
                      <a:pt x="143" y="12"/>
                    </a:lnTo>
                    <a:lnTo>
                      <a:pt x="135" y="8"/>
                    </a:lnTo>
                    <a:lnTo>
                      <a:pt x="126" y="5"/>
                    </a:lnTo>
                    <a:lnTo>
                      <a:pt x="117" y="2"/>
                    </a:lnTo>
                    <a:lnTo>
                      <a:pt x="107" y="1"/>
                    </a:lnTo>
                    <a:lnTo>
                      <a:pt x="97" y="0"/>
                    </a:lnTo>
                    <a:lnTo>
                      <a:pt x="87" y="1"/>
                    </a:lnTo>
                    <a:lnTo>
                      <a:pt x="78" y="2"/>
                    </a:lnTo>
                    <a:lnTo>
                      <a:pt x="68" y="5"/>
                    </a:lnTo>
                    <a:lnTo>
                      <a:pt x="59" y="8"/>
                    </a:lnTo>
                    <a:lnTo>
                      <a:pt x="51" y="12"/>
                    </a:lnTo>
                    <a:lnTo>
                      <a:pt x="43" y="17"/>
                    </a:lnTo>
                    <a:lnTo>
                      <a:pt x="35" y="22"/>
                    </a:lnTo>
                    <a:lnTo>
                      <a:pt x="28" y="29"/>
                    </a:lnTo>
                    <a:lnTo>
                      <a:pt x="22" y="36"/>
                    </a:lnTo>
                    <a:lnTo>
                      <a:pt x="16" y="43"/>
                    </a:lnTo>
                    <a:lnTo>
                      <a:pt x="12" y="52"/>
                    </a:lnTo>
                    <a:lnTo>
                      <a:pt x="8" y="60"/>
                    </a:lnTo>
                    <a:lnTo>
                      <a:pt x="4" y="69"/>
                    </a:lnTo>
                    <a:lnTo>
                      <a:pt x="2" y="78"/>
                    </a:lnTo>
                    <a:lnTo>
                      <a:pt x="0" y="88"/>
                    </a:lnTo>
                    <a:lnTo>
                      <a:pt x="0" y="98"/>
                    </a:lnTo>
                    <a:lnTo>
                      <a:pt x="0" y="107"/>
                    </a:lnTo>
                    <a:lnTo>
                      <a:pt x="2" y="117"/>
                    </a:lnTo>
                    <a:lnTo>
                      <a:pt x="4" y="127"/>
                    </a:lnTo>
                    <a:lnTo>
                      <a:pt x="8" y="136"/>
                    </a:lnTo>
                    <a:lnTo>
                      <a:pt x="12" y="144"/>
                    </a:lnTo>
                    <a:lnTo>
                      <a:pt x="16" y="152"/>
                    </a:lnTo>
                    <a:lnTo>
                      <a:pt x="22" y="160"/>
                    </a:lnTo>
                    <a:lnTo>
                      <a:pt x="28" y="167"/>
                    </a:lnTo>
                    <a:lnTo>
                      <a:pt x="35" y="173"/>
                    </a:lnTo>
                    <a:lnTo>
                      <a:pt x="43" y="179"/>
                    </a:lnTo>
                    <a:lnTo>
                      <a:pt x="51" y="183"/>
                    </a:lnTo>
                    <a:lnTo>
                      <a:pt x="59" y="187"/>
                    </a:lnTo>
                    <a:lnTo>
                      <a:pt x="68" y="191"/>
                    </a:lnTo>
                    <a:lnTo>
                      <a:pt x="78" y="193"/>
                    </a:lnTo>
                    <a:lnTo>
                      <a:pt x="87" y="195"/>
                    </a:lnTo>
                    <a:lnTo>
                      <a:pt x="97" y="195"/>
                    </a:lnTo>
                    <a:lnTo>
                      <a:pt x="107" y="195"/>
                    </a:lnTo>
                    <a:lnTo>
                      <a:pt x="117" y="193"/>
                    </a:lnTo>
                    <a:lnTo>
                      <a:pt x="126" y="191"/>
                    </a:lnTo>
                    <a:lnTo>
                      <a:pt x="135" y="187"/>
                    </a:lnTo>
                    <a:lnTo>
                      <a:pt x="143" y="183"/>
                    </a:lnTo>
                    <a:lnTo>
                      <a:pt x="152" y="179"/>
                    </a:lnTo>
                    <a:lnTo>
                      <a:pt x="159" y="173"/>
                    </a:lnTo>
                    <a:lnTo>
                      <a:pt x="166" y="167"/>
                    </a:lnTo>
                    <a:lnTo>
                      <a:pt x="172" y="160"/>
                    </a:lnTo>
                    <a:lnTo>
                      <a:pt x="178" y="152"/>
                    </a:lnTo>
                    <a:lnTo>
                      <a:pt x="183" y="144"/>
                    </a:lnTo>
                    <a:lnTo>
                      <a:pt x="187" y="136"/>
                    </a:lnTo>
                    <a:lnTo>
                      <a:pt x="190" y="127"/>
                    </a:lnTo>
                    <a:lnTo>
                      <a:pt x="193" y="117"/>
                    </a:lnTo>
                    <a:lnTo>
                      <a:pt x="194" y="107"/>
                    </a:lnTo>
                    <a:lnTo>
                      <a:pt x="195" y="98"/>
                    </a:lnTo>
                    <a:close/>
                    <a:moveTo>
                      <a:pt x="191" y="98"/>
                    </a:moveTo>
                    <a:lnTo>
                      <a:pt x="191" y="88"/>
                    </a:lnTo>
                    <a:lnTo>
                      <a:pt x="190" y="79"/>
                    </a:lnTo>
                    <a:lnTo>
                      <a:pt x="187" y="70"/>
                    </a:lnTo>
                    <a:lnTo>
                      <a:pt x="184" y="61"/>
                    </a:lnTo>
                    <a:lnTo>
                      <a:pt x="180" y="53"/>
                    </a:lnTo>
                    <a:lnTo>
                      <a:pt x="175" y="45"/>
                    </a:lnTo>
                    <a:lnTo>
                      <a:pt x="170" y="38"/>
                    </a:lnTo>
                    <a:lnTo>
                      <a:pt x="164" y="31"/>
                    </a:lnTo>
                    <a:lnTo>
                      <a:pt x="157" y="25"/>
                    </a:lnTo>
                    <a:lnTo>
                      <a:pt x="150" y="20"/>
                    </a:lnTo>
                    <a:lnTo>
                      <a:pt x="142" y="15"/>
                    </a:lnTo>
                    <a:lnTo>
                      <a:pt x="134" y="11"/>
                    </a:lnTo>
                    <a:lnTo>
                      <a:pt x="125" y="8"/>
                    </a:lnTo>
                    <a:lnTo>
                      <a:pt x="116" y="5"/>
                    </a:lnTo>
                    <a:lnTo>
                      <a:pt x="107" y="4"/>
                    </a:lnTo>
                    <a:lnTo>
                      <a:pt x="97" y="3"/>
                    </a:lnTo>
                    <a:lnTo>
                      <a:pt x="87" y="4"/>
                    </a:lnTo>
                    <a:lnTo>
                      <a:pt x="78" y="5"/>
                    </a:lnTo>
                    <a:lnTo>
                      <a:pt x="69" y="8"/>
                    </a:lnTo>
                    <a:lnTo>
                      <a:pt x="61" y="11"/>
                    </a:lnTo>
                    <a:lnTo>
                      <a:pt x="52" y="15"/>
                    </a:lnTo>
                    <a:lnTo>
                      <a:pt x="45" y="20"/>
                    </a:lnTo>
                    <a:lnTo>
                      <a:pt x="38" y="25"/>
                    </a:lnTo>
                    <a:lnTo>
                      <a:pt x="31" y="31"/>
                    </a:lnTo>
                    <a:lnTo>
                      <a:pt x="25" y="38"/>
                    </a:lnTo>
                    <a:lnTo>
                      <a:pt x="19" y="45"/>
                    </a:lnTo>
                    <a:lnTo>
                      <a:pt x="15" y="53"/>
                    </a:lnTo>
                    <a:lnTo>
                      <a:pt x="10" y="61"/>
                    </a:lnTo>
                    <a:lnTo>
                      <a:pt x="7" y="70"/>
                    </a:lnTo>
                    <a:lnTo>
                      <a:pt x="5" y="79"/>
                    </a:lnTo>
                    <a:lnTo>
                      <a:pt x="3" y="88"/>
                    </a:lnTo>
                    <a:lnTo>
                      <a:pt x="3" y="98"/>
                    </a:lnTo>
                    <a:lnTo>
                      <a:pt x="3" y="107"/>
                    </a:lnTo>
                    <a:lnTo>
                      <a:pt x="5" y="117"/>
                    </a:lnTo>
                    <a:lnTo>
                      <a:pt x="7" y="126"/>
                    </a:lnTo>
                    <a:lnTo>
                      <a:pt x="10" y="134"/>
                    </a:lnTo>
                    <a:lnTo>
                      <a:pt x="15" y="143"/>
                    </a:lnTo>
                    <a:lnTo>
                      <a:pt x="19" y="150"/>
                    </a:lnTo>
                    <a:lnTo>
                      <a:pt x="25" y="157"/>
                    </a:lnTo>
                    <a:lnTo>
                      <a:pt x="31" y="164"/>
                    </a:lnTo>
                    <a:lnTo>
                      <a:pt x="38" y="170"/>
                    </a:lnTo>
                    <a:lnTo>
                      <a:pt x="45" y="176"/>
                    </a:lnTo>
                    <a:lnTo>
                      <a:pt x="52" y="181"/>
                    </a:lnTo>
                    <a:lnTo>
                      <a:pt x="61" y="185"/>
                    </a:lnTo>
                    <a:lnTo>
                      <a:pt x="69" y="188"/>
                    </a:lnTo>
                    <a:lnTo>
                      <a:pt x="78" y="190"/>
                    </a:lnTo>
                    <a:lnTo>
                      <a:pt x="87" y="192"/>
                    </a:lnTo>
                    <a:lnTo>
                      <a:pt x="97" y="192"/>
                    </a:lnTo>
                    <a:lnTo>
                      <a:pt x="107" y="192"/>
                    </a:lnTo>
                    <a:lnTo>
                      <a:pt x="116" y="190"/>
                    </a:lnTo>
                    <a:lnTo>
                      <a:pt x="125" y="188"/>
                    </a:lnTo>
                    <a:lnTo>
                      <a:pt x="134" y="185"/>
                    </a:lnTo>
                    <a:lnTo>
                      <a:pt x="142" y="181"/>
                    </a:lnTo>
                    <a:lnTo>
                      <a:pt x="150" y="176"/>
                    </a:lnTo>
                    <a:lnTo>
                      <a:pt x="157" y="170"/>
                    </a:lnTo>
                    <a:lnTo>
                      <a:pt x="164" y="164"/>
                    </a:lnTo>
                    <a:lnTo>
                      <a:pt x="170" y="157"/>
                    </a:lnTo>
                    <a:lnTo>
                      <a:pt x="175" y="150"/>
                    </a:lnTo>
                    <a:lnTo>
                      <a:pt x="180" y="143"/>
                    </a:lnTo>
                    <a:lnTo>
                      <a:pt x="184" y="134"/>
                    </a:lnTo>
                    <a:lnTo>
                      <a:pt x="187" y="126"/>
                    </a:lnTo>
                    <a:lnTo>
                      <a:pt x="190" y="117"/>
                    </a:lnTo>
                    <a:lnTo>
                      <a:pt x="191" y="107"/>
                    </a:lnTo>
                    <a:lnTo>
                      <a:pt x="191" y="98"/>
                    </a:lnTo>
                    <a:close/>
                  </a:path>
                </a:pathLst>
              </a:custGeom>
              <a:solidFill>
                <a:srgbClr val="FFD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22" name="Freeform 1618"/>
              <p:cNvSpPr>
                <a:spLocks noEditPoints="1"/>
              </p:cNvSpPr>
              <p:nvPr/>
            </p:nvSpPr>
            <p:spPr bwMode="auto">
              <a:xfrm>
                <a:off x="802" y="1236"/>
                <a:ext cx="188" cy="187"/>
              </a:xfrm>
              <a:custGeom>
                <a:avLst/>
                <a:gdLst/>
                <a:ahLst/>
                <a:cxnLst>
                  <a:cxn ang="0">
                    <a:pos x="187" y="76"/>
                  </a:cxn>
                  <a:cxn ang="0">
                    <a:pos x="177" y="50"/>
                  </a:cxn>
                  <a:cxn ang="0">
                    <a:pos x="161" y="28"/>
                  </a:cxn>
                  <a:cxn ang="0">
                    <a:pos x="139" y="12"/>
                  </a:cxn>
                  <a:cxn ang="0">
                    <a:pos x="113" y="2"/>
                  </a:cxn>
                  <a:cxn ang="0">
                    <a:pos x="84" y="1"/>
                  </a:cxn>
                  <a:cxn ang="0">
                    <a:pos x="58" y="8"/>
                  </a:cxn>
                  <a:cxn ang="0">
                    <a:pos x="35" y="22"/>
                  </a:cxn>
                  <a:cxn ang="0">
                    <a:pos x="16" y="42"/>
                  </a:cxn>
                  <a:cxn ang="0">
                    <a:pos x="4" y="67"/>
                  </a:cxn>
                  <a:cxn ang="0">
                    <a:pos x="0" y="95"/>
                  </a:cxn>
                  <a:cxn ang="0">
                    <a:pos x="4" y="123"/>
                  </a:cxn>
                  <a:cxn ang="0">
                    <a:pos x="16" y="147"/>
                  </a:cxn>
                  <a:cxn ang="0">
                    <a:pos x="35" y="167"/>
                  </a:cxn>
                  <a:cxn ang="0">
                    <a:pos x="58" y="182"/>
                  </a:cxn>
                  <a:cxn ang="0">
                    <a:pos x="84" y="189"/>
                  </a:cxn>
                  <a:cxn ang="0">
                    <a:pos x="113" y="187"/>
                  </a:cxn>
                  <a:cxn ang="0">
                    <a:pos x="139" y="178"/>
                  </a:cxn>
                  <a:cxn ang="0">
                    <a:pos x="161" y="161"/>
                  </a:cxn>
                  <a:cxn ang="0">
                    <a:pos x="177" y="140"/>
                  </a:cxn>
                  <a:cxn ang="0">
                    <a:pos x="187" y="114"/>
                  </a:cxn>
                  <a:cxn ang="0">
                    <a:pos x="185" y="95"/>
                  </a:cxn>
                  <a:cxn ang="0">
                    <a:pos x="181" y="68"/>
                  </a:cxn>
                  <a:cxn ang="0">
                    <a:pos x="169" y="44"/>
                  </a:cxn>
                  <a:cxn ang="0">
                    <a:pos x="152" y="25"/>
                  </a:cxn>
                  <a:cxn ang="0">
                    <a:pos x="129" y="11"/>
                  </a:cxn>
                  <a:cxn ang="0">
                    <a:pos x="103" y="4"/>
                  </a:cxn>
                  <a:cxn ang="0">
                    <a:pos x="76" y="6"/>
                  </a:cxn>
                  <a:cxn ang="0">
                    <a:pos x="51" y="15"/>
                  </a:cxn>
                  <a:cxn ang="0">
                    <a:pos x="30" y="31"/>
                  </a:cxn>
                  <a:cxn ang="0">
                    <a:pos x="14" y="51"/>
                  </a:cxn>
                  <a:cxn ang="0">
                    <a:pos x="5" y="77"/>
                  </a:cxn>
                  <a:cxn ang="0">
                    <a:pos x="4" y="104"/>
                  </a:cxn>
                  <a:cxn ang="0">
                    <a:pos x="11" y="130"/>
                  </a:cxn>
                  <a:cxn ang="0">
                    <a:pos x="24" y="153"/>
                  </a:cxn>
                  <a:cxn ang="0">
                    <a:pos x="43" y="170"/>
                  </a:cxn>
                  <a:cxn ang="0">
                    <a:pos x="67" y="182"/>
                  </a:cxn>
                  <a:cxn ang="0">
                    <a:pos x="94" y="186"/>
                  </a:cxn>
                  <a:cxn ang="0">
                    <a:pos x="121" y="182"/>
                  </a:cxn>
                  <a:cxn ang="0">
                    <a:pos x="145" y="170"/>
                  </a:cxn>
                  <a:cxn ang="0">
                    <a:pos x="164" y="153"/>
                  </a:cxn>
                  <a:cxn ang="0">
                    <a:pos x="178" y="130"/>
                  </a:cxn>
                  <a:cxn ang="0">
                    <a:pos x="185" y="104"/>
                  </a:cxn>
                </a:cxnLst>
                <a:rect l="0" t="0" r="r" b="b"/>
                <a:pathLst>
                  <a:path w="188" h="189">
                    <a:moveTo>
                      <a:pt x="188" y="95"/>
                    </a:moveTo>
                    <a:lnTo>
                      <a:pt x="188" y="85"/>
                    </a:lnTo>
                    <a:lnTo>
                      <a:pt x="187" y="76"/>
                    </a:lnTo>
                    <a:lnTo>
                      <a:pt x="184" y="67"/>
                    </a:lnTo>
                    <a:lnTo>
                      <a:pt x="181" y="58"/>
                    </a:lnTo>
                    <a:lnTo>
                      <a:pt x="177" y="50"/>
                    </a:lnTo>
                    <a:lnTo>
                      <a:pt x="172" y="42"/>
                    </a:lnTo>
                    <a:lnTo>
                      <a:pt x="167" y="35"/>
                    </a:lnTo>
                    <a:lnTo>
                      <a:pt x="161" y="28"/>
                    </a:lnTo>
                    <a:lnTo>
                      <a:pt x="154" y="22"/>
                    </a:lnTo>
                    <a:lnTo>
                      <a:pt x="147" y="17"/>
                    </a:lnTo>
                    <a:lnTo>
                      <a:pt x="139" y="12"/>
                    </a:lnTo>
                    <a:lnTo>
                      <a:pt x="131" y="8"/>
                    </a:lnTo>
                    <a:lnTo>
                      <a:pt x="122" y="5"/>
                    </a:lnTo>
                    <a:lnTo>
                      <a:pt x="113" y="2"/>
                    </a:lnTo>
                    <a:lnTo>
                      <a:pt x="104" y="1"/>
                    </a:lnTo>
                    <a:lnTo>
                      <a:pt x="94" y="0"/>
                    </a:lnTo>
                    <a:lnTo>
                      <a:pt x="84" y="1"/>
                    </a:lnTo>
                    <a:lnTo>
                      <a:pt x="75" y="2"/>
                    </a:lnTo>
                    <a:lnTo>
                      <a:pt x="66" y="5"/>
                    </a:lnTo>
                    <a:lnTo>
                      <a:pt x="58" y="8"/>
                    </a:lnTo>
                    <a:lnTo>
                      <a:pt x="49" y="12"/>
                    </a:lnTo>
                    <a:lnTo>
                      <a:pt x="42" y="17"/>
                    </a:lnTo>
                    <a:lnTo>
                      <a:pt x="35" y="22"/>
                    </a:lnTo>
                    <a:lnTo>
                      <a:pt x="28" y="28"/>
                    </a:lnTo>
                    <a:lnTo>
                      <a:pt x="22" y="35"/>
                    </a:lnTo>
                    <a:lnTo>
                      <a:pt x="16" y="42"/>
                    </a:lnTo>
                    <a:lnTo>
                      <a:pt x="12" y="50"/>
                    </a:lnTo>
                    <a:lnTo>
                      <a:pt x="7" y="58"/>
                    </a:lnTo>
                    <a:lnTo>
                      <a:pt x="4" y="67"/>
                    </a:lnTo>
                    <a:lnTo>
                      <a:pt x="2" y="76"/>
                    </a:lnTo>
                    <a:lnTo>
                      <a:pt x="0" y="85"/>
                    </a:lnTo>
                    <a:lnTo>
                      <a:pt x="0" y="95"/>
                    </a:lnTo>
                    <a:lnTo>
                      <a:pt x="0" y="104"/>
                    </a:lnTo>
                    <a:lnTo>
                      <a:pt x="2" y="114"/>
                    </a:lnTo>
                    <a:lnTo>
                      <a:pt x="4" y="123"/>
                    </a:lnTo>
                    <a:lnTo>
                      <a:pt x="7" y="131"/>
                    </a:lnTo>
                    <a:lnTo>
                      <a:pt x="12" y="140"/>
                    </a:lnTo>
                    <a:lnTo>
                      <a:pt x="16" y="147"/>
                    </a:lnTo>
                    <a:lnTo>
                      <a:pt x="22" y="154"/>
                    </a:lnTo>
                    <a:lnTo>
                      <a:pt x="28" y="161"/>
                    </a:lnTo>
                    <a:lnTo>
                      <a:pt x="35" y="167"/>
                    </a:lnTo>
                    <a:lnTo>
                      <a:pt x="42" y="173"/>
                    </a:lnTo>
                    <a:lnTo>
                      <a:pt x="49" y="178"/>
                    </a:lnTo>
                    <a:lnTo>
                      <a:pt x="58" y="182"/>
                    </a:lnTo>
                    <a:lnTo>
                      <a:pt x="66" y="185"/>
                    </a:lnTo>
                    <a:lnTo>
                      <a:pt x="75" y="187"/>
                    </a:lnTo>
                    <a:lnTo>
                      <a:pt x="84" y="189"/>
                    </a:lnTo>
                    <a:lnTo>
                      <a:pt x="94" y="189"/>
                    </a:lnTo>
                    <a:lnTo>
                      <a:pt x="104" y="189"/>
                    </a:lnTo>
                    <a:lnTo>
                      <a:pt x="113" y="187"/>
                    </a:lnTo>
                    <a:lnTo>
                      <a:pt x="122" y="185"/>
                    </a:lnTo>
                    <a:lnTo>
                      <a:pt x="131" y="182"/>
                    </a:lnTo>
                    <a:lnTo>
                      <a:pt x="139" y="178"/>
                    </a:lnTo>
                    <a:lnTo>
                      <a:pt x="147" y="173"/>
                    </a:lnTo>
                    <a:lnTo>
                      <a:pt x="154" y="167"/>
                    </a:lnTo>
                    <a:lnTo>
                      <a:pt x="161" y="161"/>
                    </a:lnTo>
                    <a:lnTo>
                      <a:pt x="167" y="154"/>
                    </a:lnTo>
                    <a:lnTo>
                      <a:pt x="172" y="147"/>
                    </a:lnTo>
                    <a:lnTo>
                      <a:pt x="177" y="140"/>
                    </a:lnTo>
                    <a:lnTo>
                      <a:pt x="181" y="131"/>
                    </a:lnTo>
                    <a:lnTo>
                      <a:pt x="184" y="123"/>
                    </a:lnTo>
                    <a:lnTo>
                      <a:pt x="187" y="114"/>
                    </a:lnTo>
                    <a:lnTo>
                      <a:pt x="188" y="104"/>
                    </a:lnTo>
                    <a:lnTo>
                      <a:pt x="188" y="95"/>
                    </a:lnTo>
                    <a:close/>
                    <a:moveTo>
                      <a:pt x="185" y="95"/>
                    </a:moveTo>
                    <a:lnTo>
                      <a:pt x="185" y="86"/>
                    </a:lnTo>
                    <a:lnTo>
                      <a:pt x="183" y="77"/>
                    </a:lnTo>
                    <a:lnTo>
                      <a:pt x="181" y="68"/>
                    </a:lnTo>
                    <a:lnTo>
                      <a:pt x="178" y="60"/>
                    </a:lnTo>
                    <a:lnTo>
                      <a:pt x="174" y="51"/>
                    </a:lnTo>
                    <a:lnTo>
                      <a:pt x="169" y="44"/>
                    </a:lnTo>
                    <a:lnTo>
                      <a:pt x="164" y="37"/>
                    </a:lnTo>
                    <a:lnTo>
                      <a:pt x="158" y="31"/>
                    </a:lnTo>
                    <a:lnTo>
                      <a:pt x="152" y="25"/>
                    </a:lnTo>
                    <a:lnTo>
                      <a:pt x="145" y="19"/>
                    </a:lnTo>
                    <a:lnTo>
                      <a:pt x="138" y="15"/>
                    </a:lnTo>
                    <a:lnTo>
                      <a:pt x="129" y="11"/>
                    </a:lnTo>
                    <a:lnTo>
                      <a:pt x="121" y="8"/>
                    </a:lnTo>
                    <a:lnTo>
                      <a:pt x="112" y="6"/>
                    </a:lnTo>
                    <a:lnTo>
                      <a:pt x="103" y="4"/>
                    </a:lnTo>
                    <a:lnTo>
                      <a:pt x="94" y="4"/>
                    </a:lnTo>
                    <a:lnTo>
                      <a:pt x="85" y="4"/>
                    </a:lnTo>
                    <a:lnTo>
                      <a:pt x="76" y="6"/>
                    </a:lnTo>
                    <a:lnTo>
                      <a:pt x="67" y="8"/>
                    </a:lnTo>
                    <a:lnTo>
                      <a:pt x="59" y="11"/>
                    </a:lnTo>
                    <a:lnTo>
                      <a:pt x="51" y="15"/>
                    </a:lnTo>
                    <a:lnTo>
                      <a:pt x="43" y="19"/>
                    </a:lnTo>
                    <a:lnTo>
                      <a:pt x="36" y="25"/>
                    </a:lnTo>
                    <a:lnTo>
                      <a:pt x="30" y="31"/>
                    </a:lnTo>
                    <a:lnTo>
                      <a:pt x="24" y="37"/>
                    </a:lnTo>
                    <a:lnTo>
                      <a:pt x="19" y="44"/>
                    </a:lnTo>
                    <a:lnTo>
                      <a:pt x="14" y="51"/>
                    </a:lnTo>
                    <a:lnTo>
                      <a:pt x="11" y="60"/>
                    </a:lnTo>
                    <a:lnTo>
                      <a:pt x="7" y="68"/>
                    </a:lnTo>
                    <a:lnTo>
                      <a:pt x="5" y="77"/>
                    </a:lnTo>
                    <a:lnTo>
                      <a:pt x="4" y="86"/>
                    </a:lnTo>
                    <a:lnTo>
                      <a:pt x="3" y="95"/>
                    </a:lnTo>
                    <a:lnTo>
                      <a:pt x="4" y="104"/>
                    </a:lnTo>
                    <a:lnTo>
                      <a:pt x="5" y="113"/>
                    </a:lnTo>
                    <a:lnTo>
                      <a:pt x="7" y="122"/>
                    </a:lnTo>
                    <a:lnTo>
                      <a:pt x="11" y="130"/>
                    </a:lnTo>
                    <a:lnTo>
                      <a:pt x="14" y="138"/>
                    </a:lnTo>
                    <a:lnTo>
                      <a:pt x="19" y="146"/>
                    </a:lnTo>
                    <a:lnTo>
                      <a:pt x="24" y="153"/>
                    </a:lnTo>
                    <a:lnTo>
                      <a:pt x="30" y="159"/>
                    </a:lnTo>
                    <a:lnTo>
                      <a:pt x="36" y="165"/>
                    </a:lnTo>
                    <a:lnTo>
                      <a:pt x="43" y="170"/>
                    </a:lnTo>
                    <a:lnTo>
                      <a:pt x="51" y="175"/>
                    </a:lnTo>
                    <a:lnTo>
                      <a:pt x="59" y="178"/>
                    </a:lnTo>
                    <a:lnTo>
                      <a:pt x="67" y="182"/>
                    </a:lnTo>
                    <a:lnTo>
                      <a:pt x="76" y="184"/>
                    </a:lnTo>
                    <a:lnTo>
                      <a:pt x="85" y="185"/>
                    </a:lnTo>
                    <a:lnTo>
                      <a:pt x="94" y="186"/>
                    </a:lnTo>
                    <a:lnTo>
                      <a:pt x="103" y="185"/>
                    </a:lnTo>
                    <a:lnTo>
                      <a:pt x="112" y="184"/>
                    </a:lnTo>
                    <a:lnTo>
                      <a:pt x="121" y="182"/>
                    </a:lnTo>
                    <a:lnTo>
                      <a:pt x="129" y="178"/>
                    </a:lnTo>
                    <a:lnTo>
                      <a:pt x="138" y="175"/>
                    </a:lnTo>
                    <a:lnTo>
                      <a:pt x="145" y="170"/>
                    </a:lnTo>
                    <a:lnTo>
                      <a:pt x="152" y="165"/>
                    </a:lnTo>
                    <a:lnTo>
                      <a:pt x="158" y="159"/>
                    </a:lnTo>
                    <a:lnTo>
                      <a:pt x="164" y="153"/>
                    </a:lnTo>
                    <a:lnTo>
                      <a:pt x="169" y="146"/>
                    </a:lnTo>
                    <a:lnTo>
                      <a:pt x="174" y="138"/>
                    </a:lnTo>
                    <a:lnTo>
                      <a:pt x="178" y="130"/>
                    </a:lnTo>
                    <a:lnTo>
                      <a:pt x="181" y="122"/>
                    </a:lnTo>
                    <a:lnTo>
                      <a:pt x="183" y="113"/>
                    </a:lnTo>
                    <a:lnTo>
                      <a:pt x="185" y="104"/>
                    </a:lnTo>
                    <a:lnTo>
                      <a:pt x="185" y="95"/>
                    </a:lnTo>
                    <a:close/>
                  </a:path>
                </a:pathLst>
              </a:custGeom>
              <a:solidFill>
                <a:srgbClr val="FFDB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23" name="Freeform 1619"/>
              <p:cNvSpPr>
                <a:spLocks noEditPoints="1"/>
              </p:cNvSpPr>
              <p:nvPr/>
            </p:nvSpPr>
            <p:spPr bwMode="auto">
              <a:xfrm>
                <a:off x="804" y="1240"/>
                <a:ext cx="184" cy="181"/>
              </a:xfrm>
              <a:custGeom>
                <a:avLst/>
                <a:gdLst/>
                <a:ahLst/>
                <a:cxnLst>
                  <a:cxn ang="0">
                    <a:pos x="180" y="73"/>
                  </a:cxn>
                  <a:cxn ang="0">
                    <a:pos x="171" y="47"/>
                  </a:cxn>
                  <a:cxn ang="0">
                    <a:pos x="155" y="27"/>
                  </a:cxn>
                  <a:cxn ang="0">
                    <a:pos x="135" y="11"/>
                  </a:cxn>
                  <a:cxn ang="0">
                    <a:pos x="109" y="2"/>
                  </a:cxn>
                  <a:cxn ang="0">
                    <a:pos x="82" y="0"/>
                  </a:cxn>
                  <a:cxn ang="0">
                    <a:pos x="56" y="7"/>
                  </a:cxn>
                  <a:cxn ang="0">
                    <a:pos x="33" y="21"/>
                  </a:cxn>
                  <a:cxn ang="0">
                    <a:pos x="16" y="40"/>
                  </a:cxn>
                  <a:cxn ang="0">
                    <a:pos x="4" y="64"/>
                  </a:cxn>
                  <a:cxn ang="0">
                    <a:pos x="0" y="91"/>
                  </a:cxn>
                  <a:cxn ang="0">
                    <a:pos x="4" y="118"/>
                  </a:cxn>
                  <a:cxn ang="0">
                    <a:pos x="16" y="142"/>
                  </a:cxn>
                  <a:cxn ang="0">
                    <a:pos x="33" y="161"/>
                  </a:cxn>
                  <a:cxn ang="0">
                    <a:pos x="56" y="174"/>
                  </a:cxn>
                  <a:cxn ang="0">
                    <a:pos x="82" y="181"/>
                  </a:cxn>
                  <a:cxn ang="0">
                    <a:pos x="109" y="180"/>
                  </a:cxn>
                  <a:cxn ang="0">
                    <a:pos x="135" y="171"/>
                  </a:cxn>
                  <a:cxn ang="0">
                    <a:pos x="155" y="155"/>
                  </a:cxn>
                  <a:cxn ang="0">
                    <a:pos x="171" y="134"/>
                  </a:cxn>
                  <a:cxn ang="0">
                    <a:pos x="180" y="109"/>
                  </a:cxn>
                  <a:cxn ang="0">
                    <a:pos x="179" y="91"/>
                  </a:cxn>
                  <a:cxn ang="0">
                    <a:pos x="175" y="65"/>
                  </a:cxn>
                  <a:cxn ang="0">
                    <a:pos x="164" y="42"/>
                  </a:cxn>
                  <a:cxn ang="0">
                    <a:pos x="147" y="23"/>
                  </a:cxn>
                  <a:cxn ang="0">
                    <a:pos x="125" y="10"/>
                  </a:cxn>
                  <a:cxn ang="0">
                    <a:pos x="100" y="3"/>
                  </a:cxn>
                  <a:cxn ang="0">
                    <a:pos x="74" y="5"/>
                  </a:cxn>
                  <a:cxn ang="0">
                    <a:pos x="50" y="14"/>
                  </a:cxn>
                  <a:cxn ang="0">
                    <a:pos x="29" y="29"/>
                  </a:cxn>
                  <a:cxn ang="0">
                    <a:pos x="14" y="49"/>
                  </a:cxn>
                  <a:cxn ang="0">
                    <a:pos x="5" y="73"/>
                  </a:cxn>
                  <a:cxn ang="0">
                    <a:pos x="4" y="100"/>
                  </a:cxn>
                  <a:cxn ang="0">
                    <a:pos x="10" y="125"/>
                  </a:cxn>
                  <a:cxn ang="0">
                    <a:pos x="24" y="146"/>
                  </a:cxn>
                  <a:cxn ang="0">
                    <a:pos x="42" y="163"/>
                  </a:cxn>
                  <a:cxn ang="0">
                    <a:pos x="65" y="174"/>
                  </a:cxn>
                  <a:cxn ang="0">
                    <a:pos x="91" y="179"/>
                  </a:cxn>
                  <a:cxn ang="0">
                    <a:pos x="117" y="174"/>
                  </a:cxn>
                  <a:cxn ang="0">
                    <a:pos x="140" y="163"/>
                  </a:cxn>
                  <a:cxn ang="0">
                    <a:pos x="159" y="146"/>
                  </a:cxn>
                  <a:cxn ang="0">
                    <a:pos x="172" y="125"/>
                  </a:cxn>
                  <a:cxn ang="0">
                    <a:pos x="178" y="100"/>
                  </a:cxn>
                </a:cxnLst>
                <a:rect l="0" t="0" r="r" b="b"/>
                <a:pathLst>
                  <a:path w="182" h="182">
                    <a:moveTo>
                      <a:pt x="182" y="91"/>
                    </a:moveTo>
                    <a:lnTo>
                      <a:pt x="182" y="82"/>
                    </a:lnTo>
                    <a:lnTo>
                      <a:pt x="180" y="73"/>
                    </a:lnTo>
                    <a:lnTo>
                      <a:pt x="178" y="64"/>
                    </a:lnTo>
                    <a:lnTo>
                      <a:pt x="175" y="56"/>
                    </a:lnTo>
                    <a:lnTo>
                      <a:pt x="171" y="47"/>
                    </a:lnTo>
                    <a:lnTo>
                      <a:pt x="166" y="40"/>
                    </a:lnTo>
                    <a:lnTo>
                      <a:pt x="161" y="33"/>
                    </a:lnTo>
                    <a:lnTo>
                      <a:pt x="155" y="27"/>
                    </a:lnTo>
                    <a:lnTo>
                      <a:pt x="149" y="21"/>
                    </a:lnTo>
                    <a:lnTo>
                      <a:pt x="142" y="15"/>
                    </a:lnTo>
                    <a:lnTo>
                      <a:pt x="135" y="11"/>
                    </a:lnTo>
                    <a:lnTo>
                      <a:pt x="126" y="7"/>
                    </a:lnTo>
                    <a:lnTo>
                      <a:pt x="118" y="4"/>
                    </a:lnTo>
                    <a:lnTo>
                      <a:pt x="109" y="2"/>
                    </a:lnTo>
                    <a:lnTo>
                      <a:pt x="100" y="0"/>
                    </a:lnTo>
                    <a:lnTo>
                      <a:pt x="91" y="0"/>
                    </a:lnTo>
                    <a:lnTo>
                      <a:pt x="82" y="0"/>
                    </a:lnTo>
                    <a:lnTo>
                      <a:pt x="73" y="2"/>
                    </a:lnTo>
                    <a:lnTo>
                      <a:pt x="64" y="4"/>
                    </a:lnTo>
                    <a:lnTo>
                      <a:pt x="56" y="7"/>
                    </a:lnTo>
                    <a:lnTo>
                      <a:pt x="48" y="11"/>
                    </a:lnTo>
                    <a:lnTo>
                      <a:pt x="40" y="15"/>
                    </a:lnTo>
                    <a:lnTo>
                      <a:pt x="33" y="21"/>
                    </a:lnTo>
                    <a:lnTo>
                      <a:pt x="27" y="27"/>
                    </a:lnTo>
                    <a:lnTo>
                      <a:pt x="21" y="33"/>
                    </a:lnTo>
                    <a:lnTo>
                      <a:pt x="16" y="40"/>
                    </a:lnTo>
                    <a:lnTo>
                      <a:pt x="11" y="47"/>
                    </a:lnTo>
                    <a:lnTo>
                      <a:pt x="8" y="56"/>
                    </a:lnTo>
                    <a:lnTo>
                      <a:pt x="4" y="64"/>
                    </a:lnTo>
                    <a:lnTo>
                      <a:pt x="2" y="73"/>
                    </a:lnTo>
                    <a:lnTo>
                      <a:pt x="1" y="82"/>
                    </a:lnTo>
                    <a:lnTo>
                      <a:pt x="0" y="91"/>
                    </a:lnTo>
                    <a:lnTo>
                      <a:pt x="1" y="100"/>
                    </a:lnTo>
                    <a:lnTo>
                      <a:pt x="2" y="109"/>
                    </a:lnTo>
                    <a:lnTo>
                      <a:pt x="4" y="118"/>
                    </a:lnTo>
                    <a:lnTo>
                      <a:pt x="8" y="126"/>
                    </a:lnTo>
                    <a:lnTo>
                      <a:pt x="11" y="134"/>
                    </a:lnTo>
                    <a:lnTo>
                      <a:pt x="16" y="142"/>
                    </a:lnTo>
                    <a:lnTo>
                      <a:pt x="21" y="149"/>
                    </a:lnTo>
                    <a:lnTo>
                      <a:pt x="27" y="155"/>
                    </a:lnTo>
                    <a:lnTo>
                      <a:pt x="33" y="161"/>
                    </a:lnTo>
                    <a:lnTo>
                      <a:pt x="40" y="166"/>
                    </a:lnTo>
                    <a:lnTo>
                      <a:pt x="48" y="171"/>
                    </a:lnTo>
                    <a:lnTo>
                      <a:pt x="56" y="174"/>
                    </a:lnTo>
                    <a:lnTo>
                      <a:pt x="64" y="178"/>
                    </a:lnTo>
                    <a:lnTo>
                      <a:pt x="73" y="180"/>
                    </a:lnTo>
                    <a:lnTo>
                      <a:pt x="82" y="181"/>
                    </a:lnTo>
                    <a:lnTo>
                      <a:pt x="91" y="182"/>
                    </a:lnTo>
                    <a:lnTo>
                      <a:pt x="100" y="181"/>
                    </a:lnTo>
                    <a:lnTo>
                      <a:pt x="109" y="180"/>
                    </a:lnTo>
                    <a:lnTo>
                      <a:pt x="118" y="178"/>
                    </a:lnTo>
                    <a:lnTo>
                      <a:pt x="126" y="174"/>
                    </a:lnTo>
                    <a:lnTo>
                      <a:pt x="135" y="171"/>
                    </a:lnTo>
                    <a:lnTo>
                      <a:pt x="142" y="166"/>
                    </a:lnTo>
                    <a:lnTo>
                      <a:pt x="149" y="161"/>
                    </a:lnTo>
                    <a:lnTo>
                      <a:pt x="155" y="155"/>
                    </a:lnTo>
                    <a:lnTo>
                      <a:pt x="161" y="149"/>
                    </a:lnTo>
                    <a:lnTo>
                      <a:pt x="166" y="142"/>
                    </a:lnTo>
                    <a:lnTo>
                      <a:pt x="171" y="134"/>
                    </a:lnTo>
                    <a:lnTo>
                      <a:pt x="175" y="126"/>
                    </a:lnTo>
                    <a:lnTo>
                      <a:pt x="178" y="118"/>
                    </a:lnTo>
                    <a:lnTo>
                      <a:pt x="180" y="109"/>
                    </a:lnTo>
                    <a:lnTo>
                      <a:pt x="182" y="100"/>
                    </a:lnTo>
                    <a:lnTo>
                      <a:pt x="182" y="91"/>
                    </a:lnTo>
                    <a:close/>
                    <a:moveTo>
                      <a:pt x="179" y="91"/>
                    </a:moveTo>
                    <a:lnTo>
                      <a:pt x="178" y="82"/>
                    </a:lnTo>
                    <a:lnTo>
                      <a:pt x="177" y="73"/>
                    </a:lnTo>
                    <a:lnTo>
                      <a:pt x="175" y="65"/>
                    </a:lnTo>
                    <a:lnTo>
                      <a:pt x="172" y="57"/>
                    </a:lnTo>
                    <a:lnTo>
                      <a:pt x="168" y="49"/>
                    </a:lnTo>
                    <a:lnTo>
                      <a:pt x="164" y="42"/>
                    </a:lnTo>
                    <a:lnTo>
                      <a:pt x="159" y="35"/>
                    </a:lnTo>
                    <a:lnTo>
                      <a:pt x="153" y="29"/>
                    </a:lnTo>
                    <a:lnTo>
                      <a:pt x="147" y="23"/>
                    </a:lnTo>
                    <a:lnTo>
                      <a:pt x="140" y="18"/>
                    </a:lnTo>
                    <a:lnTo>
                      <a:pt x="133" y="14"/>
                    </a:lnTo>
                    <a:lnTo>
                      <a:pt x="125" y="10"/>
                    </a:lnTo>
                    <a:lnTo>
                      <a:pt x="117" y="7"/>
                    </a:lnTo>
                    <a:lnTo>
                      <a:pt x="109" y="5"/>
                    </a:lnTo>
                    <a:lnTo>
                      <a:pt x="100" y="3"/>
                    </a:lnTo>
                    <a:lnTo>
                      <a:pt x="91" y="3"/>
                    </a:lnTo>
                    <a:lnTo>
                      <a:pt x="82" y="3"/>
                    </a:lnTo>
                    <a:lnTo>
                      <a:pt x="74" y="5"/>
                    </a:lnTo>
                    <a:lnTo>
                      <a:pt x="65" y="7"/>
                    </a:lnTo>
                    <a:lnTo>
                      <a:pt x="57" y="10"/>
                    </a:lnTo>
                    <a:lnTo>
                      <a:pt x="50" y="14"/>
                    </a:lnTo>
                    <a:lnTo>
                      <a:pt x="42" y="18"/>
                    </a:lnTo>
                    <a:lnTo>
                      <a:pt x="36" y="23"/>
                    </a:lnTo>
                    <a:lnTo>
                      <a:pt x="29" y="29"/>
                    </a:lnTo>
                    <a:lnTo>
                      <a:pt x="24" y="35"/>
                    </a:lnTo>
                    <a:lnTo>
                      <a:pt x="19" y="42"/>
                    </a:lnTo>
                    <a:lnTo>
                      <a:pt x="14" y="49"/>
                    </a:lnTo>
                    <a:lnTo>
                      <a:pt x="10" y="57"/>
                    </a:lnTo>
                    <a:lnTo>
                      <a:pt x="8" y="65"/>
                    </a:lnTo>
                    <a:lnTo>
                      <a:pt x="5" y="73"/>
                    </a:lnTo>
                    <a:lnTo>
                      <a:pt x="4" y="82"/>
                    </a:lnTo>
                    <a:lnTo>
                      <a:pt x="3" y="91"/>
                    </a:lnTo>
                    <a:lnTo>
                      <a:pt x="4" y="100"/>
                    </a:lnTo>
                    <a:lnTo>
                      <a:pt x="5" y="108"/>
                    </a:lnTo>
                    <a:lnTo>
                      <a:pt x="8" y="117"/>
                    </a:lnTo>
                    <a:lnTo>
                      <a:pt x="10" y="125"/>
                    </a:lnTo>
                    <a:lnTo>
                      <a:pt x="14" y="132"/>
                    </a:lnTo>
                    <a:lnTo>
                      <a:pt x="19" y="140"/>
                    </a:lnTo>
                    <a:lnTo>
                      <a:pt x="24" y="146"/>
                    </a:lnTo>
                    <a:lnTo>
                      <a:pt x="29" y="153"/>
                    </a:lnTo>
                    <a:lnTo>
                      <a:pt x="36" y="158"/>
                    </a:lnTo>
                    <a:lnTo>
                      <a:pt x="42" y="163"/>
                    </a:lnTo>
                    <a:lnTo>
                      <a:pt x="50" y="168"/>
                    </a:lnTo>
                    <a:lnTo>
                      <a:pt x="57" y="172"/>
                    </a:lnTo>
                    <a:lnTo>
                      <a:pt x="65" y="174"/>
                    </a:lnTo>
                    <a:lnTo>
                      <a:pt x="74" y="177"/>
                    </a:lnTo>
                    <a:lnTo>
                      <a:pt x="82" y="178"/>
                    </a:lnTo>
                    <a:lnTo>
                      <a:pt x="91" y="179"/>
                    </a:lnTo>
                    <a:lnTo>
                      <a:pt x="100" y="178"/>
                    </a:lnTo>
                    <a:lnTo>
                      <a:pt x="109" y="177"/>
                    </a:lnTo>
                    <a:lnTo>
                      <a:pt x="117" y="174"/>
                    </a:lnTo>
                    <a:lnTo>
                      <a:pt x="125" y="172"/>
                    </a:lnTo>
                    <a:lnTo>
                      <a:pt x="133" y="168"/>
                    </a:lnTo>
                    <a:lnTo>
                      <a:pt x="140" y="163"/>
                    </a:lnTo>
                    <a:lnTo>
                      <a:pt x="147" y="158"/>
                    </a:lnTo>
                    <a:lnTo>
                      <a:pt x="153" y="153"/>
                    </a:lnTo>
                    <a:lnTo>
                      <a:pt x="159" y="146"/>
                    </a:lnTo>
                    <a:lnTo>
                      <a:pt x="164" y="140"/>
                    </a:lnTo>
                    <a:lnTo>
                      <a:pt x="168" y="132"/>
                    </a:lnTo>
                    <a:lnTo>
                      <a:pt x="172" y="125"/>
                    </a:lnTo>
                    <a:lnTo>
                      <a:pt x="175" y="117"/>
                    </a:lnTo>
                    <a:lnTo>
                      <a:pt x="177" y="108"/>
                    </a:lnTo>
                    <a:lnTo>
                      <a:pt x="178" y="100"/>
                    </a:lnTo>
                    <a:lnTo>
                      <a:pt x="179" y="91"/>
                    </a:lnTo>
                    <a:close/>
                  </a:path>
                </a:pathLst>
              </a:custGeom>
              <a:solidFill>
                <a:srgbClr val="FFD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24" name="Freeform 1620"/>
              <p:cNvSpPr>
                <a:spLocks noEditPoints="1"/>
              </p:cNvSpPr>
              <p:nvPr/>
            </p:nvSpPr>
            <p:spPr bwMode="auto">
              <a:xfrm>
                <a:off x="807" y="1242"/>
                <a:ext cx="176" cy="175"/>
              </a:xfrm>
              <a:custGeom>
                <a:avLst/>
                <a:gdLst/>
                <a:ahLst/>
                <a:cxnLst>
                  <a:cxn ang="0">
                    <a:pos x="174" y="70"/>
                  </a:cxn>
                  <a:cxn ang="0">
                    <a:pos x="165" y="46"/>
                  </a:cxn>
                  <a:cxn ang="0">
                    <a:pos x="150" y="26"/>
                  </a:cxn>
                  <a:cxn ang="0">
                    <a:pos x="130" y="11"/>
                  </a:cxn>
                  <a:cxn ang="0">
                    <a:pos x="106" y="2"/>
                  </a:cxn>
                  <a:cxn ang="0">
                    <a:pos x="79" y="0"/>
                  </a:cxn>
                  <a:cxn ang="0">
                    <a:pos x="54" y="7"/>
                  </a:cxn>
                  <a:cxn ang="0">
                    <a:pos x="33" y="20"/>
                  </a:cxn>
                  <a:cxn ang="0">
                    <a:pos x="16" y="39"/>
                  </a:cxn>
                  <a:cxn ang="0">
                    <a:pos x="5" y="62"/>
                  </a:cxn>
                  <a:cxn ang="0">
                    <a:pos x="0" y="88"/>
                  </a:cxn>
                  <a:cxn ang="0">
                    <a:pos x="5" y="114"/>
                  </a:cxn>
                  <a:cxn ang="0">
                    <a:pos x="16" y="137"/>
                  </a:cxn>
                  <a:cxn ang="0">
                    <a:pos x="33" y="155"/>
                  </a:cxn>
                  <a:cxn ang="0">
                    <a:pos x="54" y="169"/>
                  </a:cxn>
                  <a:cxn ang="0">
                    <a:pos x="79" y="175"/>
                  </a:cxn>
                  <a:cxn ang="0">
                    <a:pos x="106" y="174"/>
                  </a:cxn>
                  <a:cxn ang="0">
                    <a:pos x="130" y="165"/>
                  </a:cxn>
                  <a:cxn ang="0">
                    <a:pos x="150" y="150"/>
                  </a:cxn>
                  <a:cxn ang="0">
                    <a:pos x="165" y="129"/>
                  </a:cxn>
                  <a:cxn ang="0">
                    <a:pos x="174" y="105"/>
                  </a:cxn>
                  <a:cxn ang="0">
                    <a:pos x="173" y="88"/>
                  </a:cxn>
                  <a:cxn ang="0">
                    <a:pos x="169" y="63"/>
                  </a:cxn>
                  <a:cxn ang="0">
                    <a:pos x="158" y="41"/>
                  </a:cxn>
                  <a:cxn ang="0">
                    <a:pos x="142" y="23"/>
                  </a:cxn>
                  <a:cxn ang="0">
                    <a:pos x="121" y="10"/>
                  </a:cxn>
                  <a:cxn ang="0">
                    <a:pos x="97" y="4"/>
                  </a:cxn>
                  <a:cxn ang="0">
                    <a:pos x="71" y="5"/>
                  </a:cxn>
                  <a:cxn ang="0">
                    <a:pos x="48" y="13"/>
                  </a:cxn>
                  <a:cxn ang="0">
                    <a:pos x="29" y="28"/>
                  </a:cxn>
                  <a:cxn ang="0">
                    <a:pos x="14" y="48"/>
                  </a:cxn>
                  <a:cxn ang="0">
                    <a:pos x="6" y="71"/>
                  </a:cxn>
                  <a:cxn ang="0">
                    <a:pos x="4" y="97"/>
                  </a:cxn>
                  <a:cxn ang="0">
                    <a:pos x="10" y="121"/>
                  </a:cxn>
                  <a:cxn ang="0">
                    <a:pos x="23" y="141"/>
                  </a:cxn>
                  <a:cxn ang="0">
                    <a:pos x="41" y="158"/>
                  </a:cxn>
                  <a:cxn ang="0">
                    <a:pos x="63" y="169"/>
                  </a:cxn>
                  <a:cxn ang="0">
                    <a:pos x="88" y="172"/>
                  </a:cxn>
                  <a:cxn ang="0">
                    <a:pos x="113" y="169"/>
                  </a:cxn>
                  <a:cxn ang="0">
                    <a:pos x="135" y="158"/>
                  </a:cxn>
                  <a:cxn ang="0">
                    <a:pos x="153" y="141"/>
                  </a:cxn>
                  <a:cxn ang="0">
                    <a:pos x="166" y="121"/>
                  </a:cxn>
                  <a:cxn ang="0">
                    <a:pos x="172" y="97"/>
                  </a:cxn>
                </a:cxnLst>
                <a:rect l="0" t="0" r="r" b="b"/>
                <a:pathLst>
                  <a:path w="176" h="176">
                    <a:moveTo>
                      <a:pt x="176" y="88"/>
                    </a:moveTo>
                    <a:lnTo>
                      <a:pt x="175" y="79"/>
                    </a:lnTo>
                    <a:lnTo>
                      <a:pt x="174" y="70"/>
                    </a:lnTo>
                    <a:lnTo>
                      <a:pt x="172" y="62"/>
                    </a:lnTo>
                    <a:lnTo>
                      <a:pt x="169" y="54"/>
                    </a:lnTo>
                    <a:lnTo>
                      <a:pt x="165" y="46"/>
                    </a:lnTo>
                    <a:lnTo>
                      <a:pt x="161" y="39"/>
                    </a:lnTo>
                    <a:lnTo>
                      <a:pt x="156" y="32"/>
                    </a:lnTo>
                    <a:lnTo>
                      <a:pt x="150" y="26"/>
                    </a:lnTo>
                    <a:lnTo>
                      <a:pt x="144" y="20"/>
                    </a:lnTo>
                    <a:lnTo>
                      <a:pt x="137" y="15"/>
                    </a:lnTo>
                    <a:lnTo>
                      <a:pt x="130" y="11"/>
                    </a:lnTo>
                    <a:lnTo>
                      <a:pt x="122" y="7"/>
                    </a:lnTo>
                    <a:lnTo>
                      <a:pt x="114" y="4"/>
                    </a:lnTo>
                    <a:lnTo>
                      <a:pt x="106" y="2"/>
                    </a:lnTo>
                    <a:lnTo>
                      <a:pt x="97" y="0"/>
                    </a:lnTo>
                    <a:lnTo>
                      <a:pt x="88" y="0"/>
                    </a:lnTo>
                    <a:lnTo>
                      <a:pt x="79" y="0"/>
                    </a:lnTo>
                    <a:lnTo>
                      <a:pt x="71" y="2"/>
                    </a:lnTo>
                    <a:lnTo>
                      <a:pt x="62" y="4"/>
                    </a:lnTo>
                    <a:lnTo>
                      <a:pt x="54" y="7"/>
                    </a:lnTo>
                    <a:lnTo>
                      <a:pt x="47" y="11"/>
                    </a:lnTo>
                    <a:lnTo>
                      <a:pt x="39" y="15"/>
                    </a:lnTo>
                    <a:lnTo>
                      <a:pt x="33" y="20"/>
                    </a:lnTo>
                    <a:lnTo>
                      <a:pt x="26" y="26"/>
                    </a:lnTo>
                    <a:lnTo>
                      <a:pt x="21" y="32"/>
                    </a:lnTo>
                    <a:lnTo>
                      <a:pt x="16" y="39"/>
                    </a:lnTo>
                    <a:lnTo>
                      <a:pt x="11" y="46"/>
                    </a:lnTo>
                    <a:lnTo>
                      <a:pt x="7" y="54"/>
                    </a:lnTo>
                    <a:lnTo>
                      <a:pt x="5" y="62"/>
                    </a:lnTo>
                    <a:lnTo>
                      <a:pt x="2" y="70"/>
                    </a:lnTo>
                    <a:lnTo>
                      <a:pt x="1" y="79"/>
                    </a:lnTo>
                    <a:lnTo>
                      <a:pt x="0" y="88"/>
                    </a:lnTo>
                    <a:lnTo>
                      <a:pt x="1" y="97"/>
                    </a:lnTo>
                    <a:lnTo>
                      <a:pt x="2" y="105"/>
                    </a:lnTo>
                    <a:lnTo>
                      <a:pt x="5" y="114"/>
                    </a:lnTo>
                    <a:lnTo>
                      <a:pt x="7" y="122"/>
                    </a:lnTo>
                    <a:lnTo>
                      <a:pt x="11" y="129"/>
                    </a:lnTo>
                    <a:lnTo>
                      <a:pt x="16" y="137"/>
                    </a:lnTo>
                    <a:lnTo>
                      <a:pt x="21" y="143"/>
                    </a:lnTo>
                    <a:lnTo>
                      <a:pt x="26" y="150"/>
                    </a:lnTo>
                    <a:lnTo>
                      <a:pt x="33" y="155"/>
                    </a:lnTo>
                    <a:lnTo>
                      <a:pt x="39" y="160"/>
                    </a:lnTo>
                    <a:lnTo>
                      <a:pt x="47" y="165"/>
                    </a:lnTo>
                    <a:lnTo>
                      <a:pt x="54" y="169"/>
                    </a:lnTo>
                    <a:lnTo>
                      <a:pt x="62" y="171"/>
                    </a:lnTo>
                    <a:lnTo>
                      <a:pt x="71" y="174"/>
                    </a:lnTo>
                    <a:lnTo>
                      <a:pt x="79" y="175"/>
                    </a:lnTo>
                    <a:lnTo>
                      <a:pt x="88" y="176"/>
                    </a:lnTo>
                    <a:lnTo>
                      <a:pt x="97" y="175"/>
                    </a:lnTo>
                    <a:lnTo>
                      <a:pt x="106" y="174"/>
                    </a:lnTo>
                    <a:lnTo>
                      <a:pt x="114" y="171"/>
                    </a:lnTo>
                    <a:lnTo>
                      <a:pt x="122" y="169"/>
                    </a:lnTo>
                    <a:lnTo>
                      <a:pt x="130" y="165"/>
                    </a:lnTo>
                    <a:lnTo>
                      <a:pt x="137" y="160"/>
                    </a:lnTo>
                    <a:lnTo>
                      <a:pt x="144" y="155"/>
                    </a:lnTo>
                    <a:lnTo>
                      <a:pt x="150" y="150"/>
                    </a:lnTo>
                    <a:lnTo>
                      <a:pt x="156" y="143"/>
                    </a:lnTo>
                    <a:lnTo>
                      <a:pt x="161" y="137"/>
                    </a:lnTo>
                    <a:lnTo>
                      <a:pt x="165" y="129"/>
                    </a:lnTo>
                    <a:lnTo>
                      <a:pt x="169" y="122"/>
                    </a:lnTo>
                    <a:lnTo>
                      <a:pt x="172" y="114"/>
                    </a:lnTo>
                    <a:lnTo>
                      <a:pt x="174" y="105"/>
                    </a:lnTo>
                    <a:lnTo>
                      <a:pt x="175" y="97"/>
                    </a:lnTo>
                    <a:lnTo>
                      <a:pt x="176" y="88"/>
                    </a:lnTo>
                    <a:close/>
                    <a:moveTo>
                      <a:pt x="173" y="88"/>
                    </a:moveTo>
                    <a:lnTo>
                      <a:pt x="172" y="79"/>
                    </a:lnTo>
                    <a:lnTo>
                      <a:pt x="171" y="71"/>
                    </a:lnTo>
                    <a:lnTo>
                      <a:pt x="169" y="63"/>
                    </a:lnTo>
                    <a:lnTo>
                      <a:pt x="166" y="55"/>
                    </a:lnTo>
                    <a:lnTo>
                      <a:pt x="162" y="48"/>
                    </a:lnTo>
                    <a:lnTo>
                      <a:pt x="158" y="41"/>
                    </a:lnTo>
                    <a:lnTo>
                      <a:pt x="153" y="34"/>
                    </a:lnTo>
                    <a:lnTo>
                      <a:pt x="148" y="28"/>
                    </a:lnTo>
                    <a:lnTo>
                      <a:pt x="142" y="23"/>
                    </a:lnTo>
                    <a:lnTo>
                      <a:pt x="135" y="18"/>
                    </a:lnTo>
                    <a:lnTo>
                      <a:pt x="128" y="13"/>
                    </a:lnTo>
                    <a:lnTo>
                      <a:pt x="121" y="10"/>
                    </a:lnTo>
                    <a:lnTo>
                      <a:pt x="113" y="7"/>
                    </a:lnTo>
                    <a:lnTo>
                      <a:pt x="105" y="5"/>
                    </a:lnTo>
                    <a:lnTo>
                      <a:pt x="97" y="4"/>
                    </a:lnTo>
                    <a:lnTo>
                      <a:pt x="88" y="3"/>
                    </a:lnTo>
                    <a:lnTo>
                      <a:pt x="79" y="4"/>
                    </a:lnTo>
                    <a:lnTo>
                      <a:pt x="71" y="5"/>
                    </a:lnTo>
                    <a:lnTo>
                      <a:pt x="63" y="7"/>
                    </a:lnTo>
                    <a:lnTo>
                      <a:pt x="55" y="10"/>
                    </a:lnTo>
                    <a:lnTo>
                      <a:pt x="48" y="13"/>
                    </a:lnTo>
                    <a:lnTo>
                      <a:pt x="41" y="18"/>
                    </a:lnTo>
                    <a:lnTo>
                      <a:pt x="35" y="23"/>
                    </a:lnTo>
                    <a:lnTo>
                      <a:pt x="29" y="28"/>
                    </a:lnTo>
                    <a:lnTo>
                      <a:pt x="23" y="34"/>
                    </a:lnTo>
                    <a:lnTo>
                      <a:pt x="18" y="41"/>
                    </a:lnTo>
                    <a:lnTo>
                      <a:pt x="14" y="48"/>
                    </a:lnTo>
                    <a:lnTo>
                      <a:pt x="10" y="55"/>
                    </a:lnTo>
                    <a:lnTo>
                      <a:pt x="7" y="63"/>
                    </a:lnTo>
                    <a:lnTo>
                      <a:pt x="6" y="71"/>
                    </a:lnTo>
                    <a:lnTo>
                      <a:pt x="4" y="79"/>
                    </a:lnTo>
                    <a:lnTo>
                      <a:pt x="4" y="88"/>
                    </a:lnTo>
                    <a:lnTo>
                      <a:pt x="4" y="97"/>
                    </a:lnTo>
                    <a:lnTo>
                      <a:pt x="6" y="105"/>
                    </a:lnTo>
                    <a:lnTo>
                      <a:pt x="7" y="113"/>
                    </a:lnTo>
                    <a:lnTo>
                      <a:pt x="10" y="121"/>
                    </a:lnTo>
                    <a:lnTo>
                      <a:pt x="14" y="128"/>
                    </a:lnTo>
                    <a:lnTo>
                      <a:pt x="18" y="135"/>
                    </a:lnTo>
                    <a:lnTo>
                      <a:pt x="23" y="141"/>
                    </a:lnTo>
                    <a:lnTo>
                      <a:pt x="29" y="147"/>
                    </a:lnTo>
                    <a:lnTo>
                      <a:pt x="35" y="153"/>
                    </a:lnTo>
                    <a:lnTo>
                      <a:pt x="41" y="158"/>
                    </a:lnTo>
                    <a:lnTo>
                      <a:pt x="48" y="162"/>
                    </a:lnTo>
                    <a:lnTo>
                      <a:pt x="55" y="166"/>
                    </a:lnTo>
                    <a:lnTo>
                      <a:pt x="63" y="169"/>
                    </a:lnTo>
                    <a:lnTo>
                      <a:pt x="71" y="171"/>
                    </a:lnTo>
                    <a:lnTo>
                      <a:pt x="79" y="172"/>
                    </a:lnTo>
                    <a:lnTo>
                      <a:pt x="88" y="172"/>
                    </a:lnTo>
                    <a:lnTo>
                      <a:pt x="97" y="172"/>
                    </a:lnTo>
                    <a:lnTo>
                      <a:pt x="105" y="171"/>
                    </a:lnTo>
                    <a:lnTo>
                      <a:pt x="113" y="169"/>
                    </a:lnTo>
                    <a:lnTo>
                      <a:pt x="121" y="166"/>
                    </a:lnTo>
                    <a:lnTo>
                      <a:pt x="128" y="162"/>
                    </a:lnTo>
                    <a:lnTo>
                      <a:pt x="135" y="158"/>
                    </a:lnTo>
                    <a:lnTo>
                      <a:pt x="142" y="153"/>
                    </a:lnTo>
                    <a:lnTo>
                      <a:pt x="148" y="147"/>
                    </a:lnTo>
                    <a:lnTo>
                      <a:pt x="153" y="141"/>
                    </a:lnTo>
                    <a:lnTo>
                      <a:pt x="158" y="135"/>
                    </a:lnTo>
                    <a:lnTo>
                      <a:pt x="162" y="128"/>
                    </a:lnTo>
                    <a:lnTo>
                      <a:pt x="166" y="121"/>
                    </a:lnTo>
                    <a:lnTo>
                      <a:pt x="169" y="113"/>
                    </a:lnTo>
                    <a:lnTo>
                      <a:pt x="171" y="105"/>
                    </a:lnTo>
                    <a:lnTo>
                      <a:pt x="172" y="97"/>
                    </a:lnTo>
                    <a:lnTo>
                      <a:pt x="173" y="88"/>
                    </a:lnTo>
                    <a:close/>
                  </a:path>
                </a:pathLst>
              </a:custGeom>
              <a:solidFill>
                <a:srgbClr val="FFD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25" name="Freeform 1621"/>
              <p:cNvSpPr>
                <a:spLocks noEditPoints="1"/>
              </p:cNvSpPr>
              <p:nvPr/>
            </p:nvSpPr>
            <p:spPr bwMode="auto">
              <a:xfrm>
                <a:off x="811" y="1246"/>
                <a:ext cx="169" cy="167"/>
              </a:xfrm>
              <a:custGeom>
                <a:avLst/>
                <a:gdLst/>
                <a:ahLst/>
                <a:cxnLst>
                  <a:cxn ang="0">
                    <a:pos x="167" y="68"/>
                  </a:cxn>
                  <a:cxn ang="0">
                    <a:pos x="158" y="45"/>
                  </a:cxn>
                  <a:cxn ang="0">
                    <a:pos x="144" y="25"/>
                  </a:cxn>
                  <a:cxn ang="0">
                    <a:pos x="124" y="10"/>
                  </a:cxn>
                  <a:cxn ang="0">
                    <a:pos x="101" y="2"/>
                  </a:cxn>
                  <a:cxn ang="0">
                    <a:pos x="75" y="1"/>
                  </a:cxn>
                  <a:cxn ang="0">
                    <a:pos x="51" y="7"/>
                  </a:cxn>
                  <a:cxn ang="0">
                    <a:pos x="31" y="20"/>
                  </a:cxn>
                  <a:cxn ang="0">
                    <a:pos x="14" y="38"/>
                  </a:cxn>
                  <a:cxn ang="0">
                    <a:pos x="3" y="60"/>
                  </a:cxn>
                  <a:cxn ang="0">
                    <a:pos x="0" y="85"/>
                  </a:cxn>
                  <a:cxn ang="0">
                    <a:pos x="3" y="110"/>
                  </a:cxn>
                  <a:cxn ang="0">
                    <a:pos x="14" y="132"/>
                  </a:cxn>
                  <a:cxn ang="0">
                    <a:pos x="31" y="150"/>
                  </a:cxn>
                  <a:cxn ang="0">
                    <a:pos x="51" y="163"/>
                  </a:cxn>
                  <a:cxn ang="0">
                    <a:pos x="75" y="169"/>
                  </a:cxn>
                  <a:cxn ang="0">
                    <a:pos x="101" y="168"/>
                  </a:cxn>
                  <a:cxn ang="0">
                    <a:pos x="124" y="159"/>
                  </a:cxn>
                  <a:cxn ang="0">
                    <a:pos x="144" y="144"/>
                  </a:cxn>
                  <a:cxn ang="0">
                    <a:pos x="158" y="125"/>
                  </a:cxn>
                  <a:cxn ang="0">
                    <a:pos x="167" y="102"/>
                  </a:cxn>
                  <a:cxn ang="0">
                    <a:pos x="165" y="85"/>
                  </a:cxn>
                  <a:cxn ang="0">
                    <a:pos x="162" y="61"/>
                  </a:cxn>
                  <a:cxn ang="0">
                    <a:pos x="152" y="39"/>
                  </a:cxn>
                  <a:cxn ang="0">
                    <a:pos x="136" y="22"/>
                  </a:cxn>
                  <a:cxn ang="0">
                    <a:pos x="116" y="10"/>
                  </a:cxn>
                  <a:cxn ang="0">
                    <a:pos x="92" y="4"/>
                  </a:cxn>
                  <a:cxn ang="0">
                    <a:pos x="68" y="5"/>
                  </a:cxn>
                  <a:cxn ang="0">
                    <a:pos x="45" y="13"/>
                  </a:cxn>
                  <a:cxn ang="0">
                    <a:pos x="27" y="27"/>
                  </a:cxn>
                  <a:cxn ang="0">
                    <a:pos x="13" y="46"/>
                  </a:cxn>
                  <a:cxn ang="0">
                    <a:pos x="5" y="69"/>
                  </a:cxn>
                  <a:cxn ang="0">
                    <a:pos x="3" y="93"/>
                  </a:cxn>
                  <a:cxn ang="0">
                    <a:pos x="9" y="116"/>
                  </a:cxn>
                  <a:cxn ang="0">
                    <a:pos x="21" y="137"/>
                  </a:cxn>
                  <a:cxn ang="0">
                    <a:pos x="39" y="152"/>
                  </a:cxn>
                  <a:cxn ang="0">
                    <a:pos x="60" y="162"/>
                  </a:cxn>
                  <a:cxn ang="0">
                    <a:pos x="84" y="166"/>
                  </a:cxn>
                  <a:cxn ang="0">
                    <a:pos x="108" y="162"/>
                  </a:cxn>
                  <a:cxn ang="0">
                    <a:pos x="129" y="152"/>
                  </a:cxn>
                  <a:cxn ang="0">
                    <a:pos x="147" y="137"/>
                  </a:cxn>
                  <a:cxn ang="0">
                    <a:pos x="159" y="116"/>
                  </a:cxn>
                  <a:cxn ang="0">
                    <a:pos x="165" y="93"/>
                  </a:cxn>
                </a:cxnLst>
                <a:rect l="0" t="0" r="r" b="b"/>
                <a:pathLst>
                  <a:path w="169" h="169">
                    <a:moveTo>
                      <a:pt x="169" y="85"/>
                    </a:moveTo>
                    <a:lnTo>
                      <a:pt x="168" y="76"/>
                    </a:lnTo>
                    <a:lnTo>
                      <a:pt x="167" y="68"/>
                    </a:lnTo>
                    <a:lnTo>
                      <a:pt x="165" y="60"/>
                    </a:lnTo>
                    <a:lnTo>
                      <a:pt x="162" y="52"/>
                    </a:lnTo>
                    <a:lnTo>
                      <a:pt x="158" y="45"/>
                    </a:lnTo>
                    <a:lnTo>
                      <a:pt x="154" y="38"/>
                    </a:lnTo>
                    <a:lnTo>
                      <a:pt x="149" y="31"/>
                    </a:lnTo>
                    <a:lnTo>
                      <a:pt x="144" y="25"/>
                    </a:lnTo>
                    <a:lnTo>
                      <a:pt x="138" y="20"/>
                    </a:lnTo>
                    <a:lnTo>
                      <a:pt x="131" y="15"/>
                    </a:lnTo>
                    <a:lnTo>
                      <a:pt x="124" y="10"/>
                    </a:lnTo>
                    <a:lnTo>
                      <a:pt x="117" y="7"/>
                    </a:lnTo>
                    <a:lnTo>
                      <a:pt x="109" y="4"/>
                    </a:lnTo>
                    <a:lnTo>
                      <a:pt x="101" y="2"/>
                    </a:lnTo>
                    <a:lnTo>
                      <a:pt x="93" y="1"/>
                    </a:lnTo>
                    <a:lnTo>
                      <a:pt x="84" y="0"/>
                    </a:lnTo>
                    <a:lnTo>
                      <a:pt x="75" y="1"/>
                    </a:lnTo>
                    <a:lnTo>
                      <a:pt x="67" y="2"/>
                    </a:lnTo>
                    <a:lnTo>
                      <a:pt x="59" y="4"/>
                    </a:lnTo>
                    <a:lnTo>
                      <a:pt x="51" y="7"/>
                    </a:lnTo>
                    <a:lnTo>
                      <a:pt x="44" y="10"/>
                    </a:lnTo>
                    <a:lnTo>
                      <a:pt x="37" y="15"/>
                    </a:lnTo>
                    <a:lnTo>
                      <a:pt x="31" y="20"/>
                    </a:lnTo>
                    <a:lnTo>
                      <a:pt x="25" y="25"/>
                    </a:lnTo>
                    <a:lnTo>
                      <a:pt x="19" y="31"/>
                    </a:lnTo>
                    <a:lnTo>
                      <a:pt x="14" y="38"/>
                    </a:lnTo>
                    <a:lnTo>
                      <a:pt x="10" y="45"/>
                    </a:lnTo>
                    <a:lnTo>
                      <a:pt x="6" y="52"/>
                    </a:lnTo>
                    <a:lnTo>
                      <a:pt x="3" y="60"/>
                    </a:lnTo>
                    <a:lnTo>
                      <a:pt x="2" y="68"/>
                    </a:lnTo>
                    <a:lnTo>
                      <a:pt x="0" y="76"/>
                    </a:lnTo>
                    <a:lnTo>
                      <a:pt x="0" y="85"/>
                    </a:lnTo>
                    <a:lnTo>
                      <a:pt x="0" y="94"/>
                    </a:lnTo>
                    <a:lnTo>
                      <a:pt x="2" y="102"/>
                    </a:lnTo>
                    <a:lnTo>
                      <a:pt x="3" y="110"/>
                    </a:lnTo>
                    <a:lnTo>
                      <a:pt x="6" y="118"/>
                    </a:lnTo>
                    <a:lnTo>
                      <a:pt x="10" y="125"/>
                    </a:lnTo>
                    <a:lnTo>
                      <a:pt x="14" y="132"/>
                    </a:lnTo>
                    <a:lnTo>
                      <a:pt x="19" y="138"/>
                    </a:lnTo>
                    <a:lnTo>
                      <a:pt x="25" y="144"/>
                    </a:lnTo>
                    <a:lnTo>
                      <a:pt x="31" y="150"/>
                    </a:lnTo>
                    <a:lnTo>
                      <a:pt x="37" y="155"/>
                    </a:lnTo>
                    <a:lnTo>
                      <a:pt x="44" y="159"/>
                    </a:lnTo>
                    <a:lnTo>
                      <a:pt x="51" y="163"/>
                    </a:lnTo>
                    <a:lnTo>
                      <a:pt x="59" y="166"/>
                    </a:lnTo>
                    <a:lnTo>
                      <a:pt x="67" y="168"/>
                    </a:lnTo>
                    <a:lnTo>
                      <a:pt x="75" y="169"/>
                    </a:lnTo>
                    <a:lnTo>
                      <a:pt x="84" y="169"/>
                    </a:lnTo>
                    <a:lnTo>
                      <a:pt x="93" y="169"/>
                    </a:lnTo>
                    <a:lnTo>
                      <a:pt x="101" y="168"/>
                    </a:lnTo>
                    <a:lnTo>
                      <a:pt x="109" y="166"/>
                    </a:lnTo>
                    <a:lnTo>
                      <a:pt x="117" y="163"/>
                    </a:lnTo>
                    <a:lnTo>
                      <a:pt x="124" y="159"/>
                    </a:lnTo>
                    <a:lnTo>
                      <a:pt x="131" y="155"/>
                    </a:lnTo>
                    <a:lnTo>
                      <a:pt x="138" y="150"/>
                    </a:lnTo>
                    <a:lnTo>
                      <a:pt x="144" y="144"/>
                    </a:lnTo>
                    <a:lnTo>
                      <a:pt x="149" y="138"/>
                    </a:lnTo>
                    <a:lnTo>
                      <a:pt x="154" y="132"/>
                    </a:lnTo>
                    <a:lnTo>
                      <a:pt x="158" y="125"/>
                    </a:lnTo>
                    <a:lnTo>
                      <a:pt x="162" y="118"/>
                    </a:lnTo>
                    <a:lnTo>
                      <a:pt x="165" y="110"/>
                    </a:lnTo>
                    <a:lnTo>
                      <a:pt x="167" y="102"/>
                    </a:lnTo>
                    <a:lnTo>
                      <a:pt x="168" y="94"/>
                    </a:lnTo>
                    <a:lnTo>
                      <a:pt x="169" y="85"/>
                    </a:lnTo>
                    <a:close/>
                    <a:moveTo>
                      <a:pt x="165" y="85"/>
                    </a:moveTo>
                    <a:lnTo>
                      <a:pt x="165" y="76"/>
                    </a:lnTo>
                    <a:lnTo>
                      <a:pt x="164" y="69"/>
                    </a:lnTo>
                    <a:lnTo>
                      <a:pt x="162" y="61"/>
                    </a:lnTo>
                    <a:lnTo>
                      <a:pt x="159" y="53"/>
                    </a:lnTo>
                    <a:lnTo>
                      <a:pt x="156" y="46"/>
                    </a:lnTo>
                    <a:lnTo>
                      <a:pt x="152" y="39"/>
                    </a:lnTo>
                    <a:lnTo>
                      <a:pt x="147" y="33"/>
                    </a:lnTo>
                    <a:lnTo>
                      <a:pt x="141" y="27"/>
                    </a:lnTo>
                    <a:lnTo>
                      <a:pt x="136" y="22"/>
                    </a:lnTo>
                    <a:lnTo>
                      <a:pt x="129" y="17"/>
                    </a:lnTo>
                    <a:lnTo>
                      <a:pt x="123" y="13"/>
                    </a:lnTo>
                    <a:lnTo>
                      <a:pt x="116" y="10"/>
                    </a:lnTo>
                    <a:lnTo>
                      <a:pt x="108" y="7"/>
                    </a:lnTo>
                    <a:lnTo>
                      <a:pt x="100" y="5"/>
                    </a:lnTo>
                    <a:lnTo>
                      <a:pt x="92" y="4"/>
                    </a:lnTo>
                    <a:lnTo>
                      <a:pt x="84" y="3"/>
                    </a:lnTo>
                    <a:lnTo>
                      <a:pt x="76" y="4"/>
                    </a:lnTo>
                    <a:lnTo>
                      <a:pt x="68" y="5"/>
                    </a:lnTo>
                    <a:lnTo>
                      <a:pt x="60" y="7"/>
                    </a:lnTo>
                    <a:lnTo>
                      <a:pt x="53" y="10"/>
                    </a:lnTo>
                    <a:lnTo>
                      <a:pt x="45" y="13"/>
                    </a:lnTo>
                    <a:lnTo>
                      <a:pt x="39" y="17"/>
                    </a:lnTo>
                    <a:lnTo>
                      <a:pt x="32" y="22"/>
                    </a:lnTo>
                    <a:lnTo>
                      <a:pt x="27" y="27"/>
                    </a:lnTo>
                    <a:lnTo>
                      <a:pt x="21" y="33"/>
                    </a:lnTo>
                    <a:lnTo>
                      <a:pt x="17" y="39"/>
                    </a:lnTo>
                    <a:lnTo>
                      <a:pt x="13" y="46"/>
                    </a:lnTo>
                    <a:lnTo>
                      <a:pt x="9" y="53"/>
                    </a:lnTo>
                    <a:lnTo>
                      <a:pt x="7" y="61"/>
                    </a:lnTo>
                    <a:lnTo>
                      <a:pt x="5" y="69"/>
                    </a:lnTo>
                    <a:lnTo>
                      <a:pt x="3" y="76"/>
                    </a:lnTo>
                    <a:lnTo>
                      <a:pt x="3" y="85"/>
                    </a:lnTo>
                    <a:lnTo>
                      <a:pt x="3" y="93"/>
                    </a:lnTo>
                    <a:lnTo>
                      <a:pt x="5" y="101"/>
                    </a:lnTo>
                    <a:lnTo>
                      <a:pt x="7" y="109"/>
                    </a:lnTo>
                    <a:lnTo>
                      <a:pt x="9" y="116"/>
                    </a:lnTo>
                    <a:lnTo>
                      <a:pt x="13" y="124"/>
                    </a:lnTo>
                    <a:lnTo>
                      <a:pt x="17" y="130"/>
                    </a:lnTo>
                    <a:lnTo>
                      <a:pt x="21" y="137"/>
                    </a:lnTo>
                    <a:lnTo>
                      <a:pt x="27" y="142"/>
                    </a:lnTo>
                    <a:lnTo>
                      <a:pt x="32" y="148"/>
                    </a:lnTo>
                    <a:lnTo>
                      <a:pt x="39" y="152"/>
                    </a:lnTo>
                    <a:lnTo>
                      <a:pt x="45" y="156"/>
                    </a:lnTo>
                    <a:lnTo>
                      <a:pt x="53" y="160"/>
                    </a:lnTo>
                    <a:lnTo>
                      <a:pt x="60" y="162"/>
                    </a:lnTo>
                    <a:lnTo>
                      <a:pt x="68" y="164"/>
                    </a:lnTo>
                    <a:lnTo>
                      <a:pt x="76" y="166"/>
                    </a:lnTo>
                    <a:lnTo>
                      <a:pt x="84" y="166"/>
                    </a:lnTo>
                    <a:lnTo>
                      <a:pt x="92" y="166"/>
                    </a:lnTo>
                    <a:lnTo>
                      <a:pt x="100" y="164"/>
                    </a:lnTo>
                    <a:lnTo>
                      <a:pt x="108" y="162"/>
                    </a:lnTo>
                    <a:lnTo>
                      <a:pt x="116" y="160"/>
                    </a:lnTo>
                    <a:lnTo>
                      <a:pt x="123" y="156"/>
                    </a:lnTo>
                    <a:lnTo>
                      <a:pt x="129" y="152"/>
                    </a:lnTo>
                    <a:lnTo>
                      <a:pt x="136" y="148"/>
                    </a:lnTo>
                    <a:lnTo>
                      <a:pt x="141" y="142"/>
                    </a:lnTo>
                    <a:lnTo>
                      <a:pt x="147" y="137"/>
                    </a:lnTo>
                    <a:lnTo>
                      <a:pt x="152" y="130"/>
                    </a:lnTo>
                    <a:lnTo>
                      <a:pt x="156" y="124"/>
                    </a:lnTo>
                    <a:lnTo>
                      <a:pt x="159" y="116"/>
                    </a:lnTo>
                    <a:lnTo>
                      <a:pt x="162" y="109"/>
                    </a:lnTo>
                    <a:lnTo>
                      <a:pt x="164" y="101"/>
                    </a:lnTo>
                    <a:lnTo>
                      <a:pt x="165" y="93"/>
                    </a:lnTo>
                    <a:lnTo>
                      <a:pt x="165" y="85"/>
                    </a:lnTo>
                    <a:close/>
                  </a:path>
                </a:pathLst>
              </a:custGeom>
              <a:solidFill>
                <a:srgbClr val="FFD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26" name="Freeform 1622"/>
              <p:cNvSpPr>
                <a:spLocks noEditPoints="1"/>
              </p:cNvSpPr>
              <p:nvPr/>
            </p:nvSpPr>
            <p:spPr bwMode="auto">
              <a:xfrm>
                <a:off x="814" y="1248"/>
                <a:ext cx="162" cy="163"/>
              </a:xfrm>
              <a:custGeom>
                <a:avLst/>
                <a:gdLst/>
                <a:ahLst/>
                <a:cxnLst>
                  <a:cxn ang="0">
                    <a:pos x="161" y="66"/>
                  </a:cxn>
                  <a:cxn ang="0">
                    <a:pos x="153" y="43"/>
                  </a:cxn>
                  <a:cxn ang="0">
                    <a:pos x="138" y="24"/>
                  </a:cxn>
                  <a:cxn ang="0">
                    <a:pos x="120" y="10"/>
                  </a:cxn>
                  <a:cxn ang="0">
                    <a:pos x="97" y="2"/>
                  </a:cxn>
                  <a:cxn ang="0">
                    <a:pos x="73" y="1"/>
                  </a:cxn>
                  <a:cxn ang="0">
                    <a:pos x="50" y="7"/>
                  </a:cxn>
                  <a:cxn ang="0">
                    <a:pos x="29" y="19"/>
                  </a:cxn>
                  <a:cxn ang="0">
                    <a:pos x="14" y="36"/>
                  </a:cxn>
                  <a:cxn ang="0">
                    <a:pos x="4" y="58"/>
                  </a:cxn>
                  <a:cxn ang="0">
                    <a:pos x="0" y="82"/>
                  </a:cxn>
                  <a:cxn ang="0">
                    <a:pos x="4" y="106"/>
                  </a:cxn>
                  <a:cxn ang="0">
                    <a:pos x="14" y="127"/>
                  </a:cxn>
                  <a:cxn ang="0">
                    <a:pos x="29" y="145"/>
                  </a:cxn>
                  <a:cxn ang="0">
                    <a:pos x="50" y="157"/>
                  </a:cxn>
                  <a:cxn ang="0">
                    <a:pos x="73" y="163"/>
                  </a:cxn>
                  <a:cxn ang="0">
                    <a:pos x="97" y="161"/>
                  </a:cxn>
                  <a:cxn ang="0">
                    <a:pos x="120" y="153"/>
                  </a:cxn>
                  <a:cxn ang="0">
                    <a:pos x="138" y="139"/>
                  </a:cxn>
                  <a:cxn ang="0">
                    <a:pos x="153" y="121"/>
                  </a:cxn>
                  <a:cxn ang="0">
                    <a:pos x="161" y="98"/>
                  </a:cxn>
                  <a:cxn ang="0">
                    <a:pos x="159" y="82"/>
                  </a:cxn>
                  <a:cxn ang="0">
                    <a:pos x="155" y="59"/>
                  </a:cxn>
                  <a:cxn ang="0">
                    <a:pos x="146" y="38"/>
                  </a:cxn>
                  <a:cxn ang="0">
                    <a:pos x="131" y="22"/>
                  </a:cxn>
                  <a:cxn ang="0">
                    <a:pos x="112" y="10"/>
                  </a:cxn>
                  <a:cxn ang="0">
                    <a:pos x="89" y="4"/>
                  </a:cxn>
                  <a:cxn ang="0">
                    <a:pos x="65" y="5"/>
                  </a:cxn>
                  <a:cxn ang="0">
                    <a:pos x="44" y="13"/>
                  </a:cxn>
                  <a:cxn ang="0">
                    <a:pos x="26" y="27"/>
                  </a:cxn>
                  <a:cxn ang="0">
                    <a:pos x="12" y="45"/>
                  </a:cxn>
                  <a:cxn ang="0">
                    <a:pos x="5" y="66"/>
                  </a:cxn>
                  <a:cxn ang="0">
                    <a:pos x="4" y="90"/>
                  </a:cxn>
                  <a:cxn ang="0">
                    <a:pos x="9" y="112"/>
                  </a:cxn>
                  <a:cxn ang="0">
                    <a:pos x="21" y="131"/>
                  </a:cxn>
                  <a:cxn ang="0">
                    <a:pos x="38" y="146"/>
                  </a:cxn>
                  <a:cxn ang="0">
                    <a:pos x="58" y="156"/>
                  </a:cxn>
                  <a:cxn ang="0">
                    <a:pos x="81" y="160"/>
                  </a:cxn>
                  <a:cxn ang="0">
                    <a:pos x="104" y="156"/>
                  </a:cxn>
                  <a:cxn ang="0">
                    <a:pos x="125" y="146"/>
                  </a:cxn>
                  <a:cxn ang="0">
                    <a:pos x="141" y="131"/>
                  </a:cxn>
                  <a:cxn ang="0">
                    <a:pos x="153" y="112"/>
                  </a:cxn>
                  <a:cxn ang="0">
                    <a:pos x="159" y="90"/>
                  </a:cxn>
                </a:cxnLst>
                <a:rect l="0" t="0" r="r" b="b"/>
                <a:pathLst>
                  <a:path w="162" h="163">
                    <a:moveTo>
                      <a:pt x="162" y="82"/>
                    </a:moveTo>
                    <a:lnTo>
                      <a:pt x="162" y="73"/>
                    </a:lnTo>
                    <a:lnTo>
                      <a:pt x="161" y="66"/>
                    </a:lnTo>
                    <a:lnTo>
                      <a:pt x="159" y="58"/>
                    </a:lnTo>
                    <a:lnTo>
                      <a:pt x="156" y="50"/>
                    </a:lnTo>
                    <a:lnTo>
                      <a:pt x="153" y="43"/>
                    </a:lnTo>
                    <a:lnTo>
                      <a:pt x="149" y="36"/>
                    </a:lnTo>
                    <a:lnTo>
                      <a:pt x="144" y="30"/>
                    </a:lnTo>
                    <a:lnTo>
                      <a:pt x="138" y="24"/>
                    </a:lnTo>
                    <a:lnTo>
                      <a:pt x="133" y="19"/>
                    </a:lnTo>
                    <a:lnTo>
                      <a:pt x="126" y="14"/>
                    </a:lnTo>
                    <a:lnTo>
                      <a:pt x="120" y="10"/>
                    </a:lnTo>
                    <a:lnTo>
                      <a:pt x="113" y="7"/>
                    </a:lnTo>
                    <a:lnTo>
                      <a:pt x="105" y="4"/>
                    </a:lnTo>
                    <a:lnTo>
                      <a:pt x="97" y="2"/>
                    </a:lnTo>
                    <a:lnTo>
                      <a:pt x="89" y="1"/>
                    </a:lnTo>
                    <a:lnTo>
                      <a:pt x="81" y="0"/>
                    </a:lnTo>
                    <a:lnTo>
                      <a:pt x="73" y="1"/>
                    </a:lnTo>
                    <a:lnTo>
                      <a:pt x="65" y="2"/>
                    </a:lnTo>
                    <a:lnTo>
                      <a:pt x="57" y="4"/>
                    </a:lnTo>
                    <a:lnTo>
                      <a:pt x="50" y="7"/>
                    </a:lnTo>
                    <a:lnTo>
                      <a:pt x="42" y="10"/>
                    </a:lnTo>
                    <a:lnTo>
                      <a:pt x="36" y="14"/>
                    </a:lnTo>
                    <a:lnTo>
                      <a:pt x="29" y="19"/>
                    </a:lnTo>
                    <a:lnTo>
                      <a:pt x="24" y="24"/>
                    </a:lnTo>
                    <a:lnTo>
                      <a:pt x="18" y="30"/>
                    </a:lnTo>
                    <a:lnTo>
                      <a:pt x="14" y="36"/>
                    </a:lnTo>
                    <a:lnTo>
                      <a:pt x="10" y="43"/>
                    </a:lnTo>
                    <a:lnTo>
                      <a:pt x="6" y="50"/>
                    </a:lnTo>
                    <a:lnTo>
                      <a:pt x="4" y="58"/>
                    </a:lnTo>
                    <a:lnTo>
                      <a:pt x="2" y="66"/>
                    </a:lnTo>
                    <a:lnTo>
                      <a:pt x="0" y="73"/>
                    </a:lnTo>
                    <a:lnTo>
                      <a:pt x="0" y="82"/>
                    </a:lnTo>
                    <a:lnTo>
                      <a:pt x="0" y="90"/>
                    </a:lnTo>
                    <a:lnTo>
                      <a:pt x="2" y="98"/>
                    </a:lnTo>
                    <a:lnTo>
                      <a:pt x="4" y="106"/>
                    </a:lnTo>
                    <a:lnTo>
                      <a:pt x="6" y="113"/>
                    </a:lnTo>
                    <a:lnTo>
                      <a:pt x="10" y="121"/>
                    </a:lnTo>
                    <a:lnTo>
                      <a:pt x="14" y="127"/>
                    </a:lnTo>
                    <a:lnTo>
                      <a:pt x="18" y="134"/>
                    </a:lnTo>
                    <a:lnTo>
                      <a:pt x="24" y="139"/>
                    </a:lnTo>
                    <a:lnTo>
                      <a:pt x="29" y="145"/>
                    </a:lnTo>
                    <a:lnTo>
                      <a:pt x="36" y="149"/>
                    </a:lnTo>
                    <a:lnTo>
                      <a:pt x="42" y="153"/>
                    </a:lnTo>
                    <a:lnTo>
                      <a:pt x="50" y="157"/>
                    </a:lnTo>
                    <a:lnTo>
                      <a:pt x="57" y="159"/>
                    </a:lnTo>
                    <a:lnTo>
                      <a:pt x="65" y="161"/>
                    </a:lnTo>
                    <a:lnTo>
                      <a:pt x="73" y="163"/>
                    </a:lnTo>
                    <a:lnTo>
                      <a:pt x="81" y="163"/>
                    </a:lnTo>
                    <a:lnTo>
                      <a:pt x="89" y="163"/>
                    </a:lnTo>
                    <a:lnTo>
                      <a:pt x="97" y="161"/>
                    </a:lnTo>
                    <a:lnTo>
                      <a:pt x="105" y="159"/>
                    </a:lnTo>
                    <a:lnTo>
                      <a:pt x="113" y="157"/>
                    </a:lnTo>
                    <a:lnTo>
                      <a:pt x="120" y="153"/>
                    </a:lnTo>
                    <a:lnTo>
                      <a:pt x="126" y="149"/>
                    </a:lnTo>
                    <a:lnTo>
                      <a:pt x="133" y="145"/>
                    </a:lnTo>
                    <a:lnTo>
                      <a:pt x="138" y="139"/>
                    </a:lnTo>
                    <a:lnTo>
                      <a:pt x="144" y="134"/>
                    </a:lnTo>
                    <a:lnTo>
                      <a:pt x="149" y="127"/>
                    </a:lnTo>
                    <a:lnTo>
                      <a:pt x="153" y="121"/>
                    </a:lnTo>
                    <a:lnTo>
                      <a:pt x="156" y="113"/>
                    </a:lnTo>
                    <a:lnTo>
                      <a:pt x="159" y="106"/>
                    </a:lnTo>
                    <a:lnTo>
                      <a:pt x="161" y="98"/>
                    </a:lnTo>
                    <a:lnTo>
                      <a:pt x="162" y="90"/>
                    </a:lnTo>
                    <a:lnTo>
                      <a:pt x="162" y="82"/>
                    </a:lnTo>
                    <a:close/>
                    <a:moveTo>
                      <a:pt x="159" y="82"/>
                    </a:moveTo>
                    <a:lnTo>
                      <a:pt x="159" y="74"/>
                    </a:lnTo>
                    <a:lnTo>
                      <a:pt x="158" y="66"/>
                    </a:lnTo>
                    <a:lnTo>
                      <a:pt x="155" y="59"/>
                    </a:lnTo>
                    <a:lnTo>
                      <a:pt x="153" y="51"/>
                    </a:lnTo>
                    <a:lnTo>
                      <a:pt x="150" y="45"/>
                    </a:lnTo>
                    <a:lnTo>
                      <a:pt x="146" y="38"/>
                    </a:lnTo>
                    <a:lnTo>
                      <a:pt x="141" y="32"/>
                    </a:lnTo>
                    <a:lnTo>
                      <a:pt x="136" y="27"/>
                    </a:lnTo>
                    <a:lnTo>
                      <a:pt x="131" y="22"/>
                    </a:lnTo>
                    <a:lnTo>
                      <a:pt x="125" y="17"/>
                    </a:lnTo>
                    <a:lnTo>
                      <a:pt x="118" y="13"/>
                    </a:lnTo>
                    <a:lnTo>
                      <a:pt x="112" y="10"/>
                    </a:lnTo>
                    <a:lnTo>
                      <a:pt x="104" y="7"/>
                    </a:lnTo>
                    <a:lnTo>
                      <a:pt x="97" y="5"/>
                    </a:lnTo>
                    <a:lnTo>
                      <a:pt x="89" y="4"/>
                    </a:lnTo>
                    <a:lnTo>
                      <a:pt x="81" y="4"/>
                    </a:lnTo>
                    <a:lnTo>
                      <a:pt x="73" y="4"/>
                    </a:lnTo>
                    <a:lnTo>
                      <a:pt x="65" y="5"/>
                    </a:lnTo>
                    <a:lnTo>
                      <a:pt x="58" y="7"/>
                    </a:lnTo>
                    <a:lnTo>
                      <a:pt x="51" y="10"/>
                    </a:lnTo>
                    <a:lnTo>
                      <a:pt x="44" y="13"/>
                    </a:lnTo>
                    <a:lnTo>
                      <a:pt x="38" y="17"/>
                    </a:lnTo>
                    <a:lnTo>
                      <a:pt x="32" y="22"/>
                    </a:lnTo>
                    <a:lnTo>
                      <a:pt x="26" y="27"/>
                    </a:lnTo>
                    <a:lnTo>
                      <a:pt x="21" y="32"/>
                    </a:lnTo>
                    <a:lnTo>
                      <a:pt x="17" y="38"/>
                    </a:lnTo>
                    <a:lnTo>
                      <a:pt x="12" y="45"/>
                    </a:lnTo>
                    <a:lnTo>
                      <a:pt x="9" y="51"/>
                    </a:lnTo>
                    <a:lnTo>
                      <a:pt x="7" y="59"/>
                    </a:lnTo>
                    <a:lnTo>
                      <a:pt x="5" y="66"/>
                    </a:lnTo>
                    <a:lnTo>
                      <a:pt x="4" y="74"/>
                    </a:lnTo>
                    <a:lnTo>
                      <a:pt x="3" y="82"/>
                    </a:lnTo>
                    <a:lnTo>
                      <a:pt x="4" y="90"/>
                    </a:lnTo>
                    <a:lnTo>
                      <a:pt x="5" y="97"/>
                    </a:lnTo>
                    <a:lnTo>
                      <a:pt x="7" y="105"/>
                    </a:lnTo>
                    <a:lnTo>
                      <a:pt x="9" y="112"/>
                    </a:lnTo>
                    <a:lnTo>
                      <a:pt x="12" y="119"/>
                    </a:lnTo>
                    <a:lnTo>
                      <a:pt x="17" y="125"/>
                    </a:lnTo>
                    <a:lnTo>
                      <a:pt x="21" y="131"/>
                    </a:lnTo>
                    <a:lnTo>
                      <a:pt x="26" y="137"/>
                    </a:lnTo>
                    <a:lnTo>
                      <a:pt x="32" y="142"/>
                    </a:lnTo>
                    <a:lnTo>
                      <a:pt x="38" y="146"/>
                    </a:lnTo>
                    <a:lnTo>
                      <a:pt x="44" y="151"/>
                    </a:lnTo>
                    <a:lnTo>
                      <a:pt x="51" y="154"/>
                    </a:lnTo>
                    <a:lnTo>
                      <a:pt x="58" y="156"/>
                    </a:lnTo>
                    <a:lnTo>
                      <a:pt x="65" y="158"/>
                    </a:lnTo>
                    <a:lnTo>
                      <a:pt x="73" y="159"/>
                    </a:lnTo>
                    <a:lnTo>
                      <a:pt x="81" y="160"/>
                    </a:lnTo>
                    <a:lnTo>
                      <a:pt x="89" y="159"/>
                    </a:lnTo>
                    <a:lnTo>
                      <a:pt x="97" y="158"/>
                    </a:lnTo>
                    <a:lnTo>
                      <a:pt x="104" y="156"/>
                    </a:lnTo>
                    <a:lnTo>
                      <a:pt x="112" y="154"/>
                    </a:lnTo>
                    <a:lnTo>
                      <a:pt x="118" y="151"/>
                    </a:lnTo>
                    <a:lnTo>
                      <a:pt x="125" y="146"/>
                    </a:lnTo>
                    <a:lnTo>
                      <a:pt x="131" y="142"/>
                    </a:lnTo>
                    <a:lnTo>
                      <a:pt x="136" y="137"/>
                    </a:lnTo>
                    <a:lnTo>
                      <a:pt x="141" y="131"/>
                    </a:lnTo>
                    <a:lnTo>
                      <a:pt x="146" y="125"/>
                    </a:lnTo>
                    <a:lnTo>
                      <a:pt x="150" y="119"/>
                    </a:lnTo>
                    <a:lnTo>
                      <a:pt x="153" y="112"/>
                    </a:lnTo>
                    <a:lnTo>
                      <a:pt x="155" y="105"/>
                    </a:lnTo>
                    <a:lnTo>
                      <a:pt x="158" y="97"/>
                    </a:lnTo>
                    <a:lnTo>
                      <a:pt x="159" y="90"/>
                    </a:lnTo>
                    <a:lnTo>
                      <a:pt x="159" y="82"/>
                    </a:lnTo>
                    <a:close/>
                  </a:path>
                </a:pathLst>
              </a:custGeom>
              <a:solidFill>
                <a:srgbClr val="FFE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27" name="Freeform 1623"/>
              <p:cNvSpPr>
                <a:spLocks noEditPoints="1"/>
              </p:cNvSpPr>
              <p:nvPr/>
            </p:nvSpPr>
            <p:spPr bwMode="auto">
              <a:xfrm>
                <a:off x="817" y="1252"/>
                <a:ext cx="155" cy="155"/>
              </a:xfrm>
              <a:custGeom>
                <a:avLst/>
                <a:gdLst/>
                <a:ahLst/>
                <a:cxnLst>
                  <a:cxn ang="0">
                    <a:pos x="155" y="62"/>
                  </a:cxn>
                  <a:cxn ang="0">
                    <a:pos x="147" y="41"/>
                  </a:cxn>
                  <a:cxn ang="0">
                    <a:pos x="133" y="23"/>
                  </a:cxn>
                  <a:cxn ang="0">
                    <a:pos x="115" y="9"/>
                  </a:cxn>
                  <a:cxn ang="0">
                    <a:pos x="94" y="1"/>
                  </a:cxn>
                  <a:cxn ang="0">
                    <a:pos x="70" y="0"/>
                  </a:cxn>
                  <a:cxn ang="0">
                    <a:pos x="48" y="6"/>
                  </a:cxn>
                  <a:cxn ang="0">
                    <a:pos x="29" y="18"/>
                  </a:cxn>
                  <a:cxn ang="0">
                    <a:pos x="14" y="34"/>
                  </a:cxn>
                  <a:cxn ang="0">
                    <a:pos x="4" y="55"/>
                  </a:cxn>
                  <a:cxn ang="0">
                    <a:pos x="0" y="78"/>
                  </a:cxn>
                  <a:cxn ang="0">
                    <a:pos x="4" y="101"/>
                  </a:cxn>
                  <a:cxn ang="0">
                    <a:pos x="14" y="121"/>
                  </a:cxn>
                  <a:cxn ang="0">
                    <a:pos x="29" y="138"/>
                  </a:cxn>
                  <a:cxn ang="0">
                    <a:pos x="48" y="150"/>
                  </a:cxn>
                  <a:cxn ang="0">
                    <a:pos x="70" y="155"/>
                  </a:cxn>
                  <a:cxn ang="0">
                    <a:pos x="94" y="154"/>
                  </a:cxn>
                  <a:cxn ang="0">
                    <a:pos x="115" y="147"/>
                  </a:cxn>
                  <a:cxn ang="0">
                    <a:pos x="133" y="133"/>
                  </a:cxn>
                  <a:cxn ang="0">
                    <a:pos x="147" y="115"/>
                  </a:cxn>
                  <a:cxn ang="0">
                    <a:pos x="155" y="93"/>
                  </a:cxn>
                  <a:cxn ang="0">
                    <a:pos x="152" y="78"/>
                  </a:cxn>
                  <a:cxn ang="0">
                    <a:pos x="149" y="56"/>
                  </a:cxn>
                  <a:cxn ang="0">
                    <a:pos x="140" y="36"/>
                  </a:cxn>
                  <a:cxn ang="0">
                    <a:pos x="125" y="20"/>
                  </a:cxn>
                  <a:cxn ang="0">
                    <a:pos x="107" y="9"/>
                  </a:cxn>
                  <a:cxn ang="0">
                    <a:pos x="86" y="4"/>
                  </a:cxn>
                  <a:cxn ang="0">
                    <a:pos x="63" y="5"/>
                  </a:cxn>
                  <a:cxn ang="0">
                    <a:pos x="43" y="13"/>
                  </a:cxn>
                  <a:cxn ang="0">
                    <a:pos x="26" y="25"/>
                  </a:cxn>
                  <a:cxn ang="0">
                    <a:pos x="13" y="43"/>
                  </a:cxn>
                  <a:cxn ang="0">
                    <a:pos x="5" y="63"/>
                  </a:cxn>
                  <a:cxn ang="0">
                    <a:pos x="4" y="85"/>
                  </a:cxn>
                  <a:cxn ang="0">
                    <a:pos x="10" y="106"/>
                  </a:cxn>
                  <a:cxn ang="0">
                    <a:pos x="21" y="125"/>
                  </a:cxn>
                  <a:cxn ang="0">
                    <a:pos x="37" y="139"/>
                  </a:cxn>
                  <a:cxn ang="0">
                    <a:pos x="56" y="149"/>
                  </a:cxn>
                  <a:cxn ang="0">
                    <a:pos x="78" y="152"/>
                  </a:cxn>
                  <a:cxn ang="0">
                    <a:pos x="100" y="149"/>
                  </a:cxn>
                  <a:cxn ang="0">
                    <a:pos x="120" y="139"/>
                  </a:cxn>
                  <a:cxn ang="0">
                    <a:pos x="135" y="125"/>
                  </a:cxn>
                  <a:cxn ang="0">
                    <a:pos x="146" y="106"/>
                  </a:cxn>
                  <a:cxn ang="0">
                    <a:pos x="152" y="85"/>
                  </a:cxn>
                </a:cxnLst>
                <a:rect l="0" t="0" r="r" b="b"/>
                <a:pathLst>
                  <a:path w="156" h="156">
                    <a:moveTo>
                      <a:pt x="156" y="78"/>
                    </a:moveTo>
                    <a:lnTo>
                      <a:pt x="156" y="70"/>
                    </a:lnTo>
                    <a:lnTo>
                      <a:pt x="155" y="62"/>
                    </a:lnTo>
                    <a:lnTo>
                      <a:pt x="152" y="55"/>
                    </a:lnTo>
                    <a:lnTo>
                      <a:pt x="150" y="47"/>
                    </a:lnTo>
                    <a:lnTo>
                      <a:pt x="147" y="41"/>
                    </a:lnTo>
                    <a:lnTo>
                      <a:pt x="143" y="34"/>
                    </a:lnTo>
                    <a:lnTo>
                      <a:pt x="138" y="28"/>
                    </a:lnTo>
                    <a:lnTo>
                      <a:pt x="133" y="23"/>
                    </a:lnTo>
                    <a:lnTo>
                      <a:pt x="128" y="18"/>
                    </a:lnTo>
                    <a:lnTo>
                      <a:pt x="122" y="13"/>
                    </a:lnTo>
                    <a:lnTo>
                      <a:pt x="115" y="9"/>
                    </a:lnTo>
                    <a:lnTo>
                      <a:pt x="109" y="6"/>
                    </a:lnTo>
                    <a:lnTo>
                      <a:pt x="101" y="3"/>
                    </a:lnTo>
                    <a:lnTo>
                      <a:pt x="94" y="1"/>
                    </a:lnTo>
                    <a:lnTo>
                      <a:pt x="86" y="0"/>
                    </a:lnTo>
                    <a:lnTo>
                      <a:pt x="78" y="0"/>
                    </a:lnTo>
                    <a:lnTo>
                      <a:pt x="70" y="0"/>
                    </a:lnTo>
                    <a:lnTo>
                      <a:pt x="62" y="1"/>
                    </a:lnTo>
                    <a:lnTo>
                      <a:pt x="55" y="3"/>
                    </a:lnTo>
                    <a:lnTo>
                      <a:pt x="48" y="6"/>
                    </a:lnTo>
                    <a:lnTo>
                      <a:pt x="41" y="9"/>
                    </a:lnTo>
                    <a:lnTo>
                      <a:pt x="35" y="13"/>
                    </a:lnTo>
                    <a:lnTo>
                      <a:pt x="29" y="18"/>
                    </a:lnTo>
                    <a:lnTo>
                      <a:pt x="23" y="23"/>
                    </a:lnTo>
                    <a:lnTo>
                      <a:pt x="18" y="28"/>
                    </a:lnTo>
                    <a:lnTo>
                      <a:pt x="14" y="34"/>
                    </a:lnTo>
                    <a:lnTo>
                      <a:pt x="9" y="41"/>
                    </a:lnTo>
                    <a:lnTo>
                      <a:pt x="6" y="47"/>
                    </a:lnTo>
                    <a:lnTo>
                      <a:pt x="4" y="55"/>
                    </a:lnTo>
                    <a:lnTo>
                      <a:pt x="2" y="62"/>
                    </a:lnTo>
                    <a:lnTo>
                      <a:pt x="1" y="70"/>
                    </a:lnTo>
                    <a:lnTo>
                      <a:pt x="0" y="78"/>
                    </a:lnTo>
                    <a:lnTo>
                      <a:pt x="1" y="86"/>
                    </a:lnTo>
                    <a:lnTo>
                      <a:pt x="2" y="93"/>
                    </a:lnTo>
                    <a:lnTo>
                      <a:pt x="4" y="101"/>
                    </a:lnTo>
                    <a:lnTo>
                      <a:pt x="6" y="108"/>
                    </a:lnTo>
                    <a:lnTo>
                      <a:pt x="9" y="115"/>
                    </a:lnTo>
                    <a:lnTo>
                      <a:pt x="14" y="121"/>
                    </a:lnTo>
                    <a:lnTo>
                      <a:pt x="18" y="127"/>
                    </a:lnTo>
                    <a:lnTo>
                      <a:pt x="23" y="133"/>
                    </a:lnTo>
                    <a:lnTo>
                      <a:pt x="29" y="138"/>
                    </a:lnTo>
                    <a:lnTo>
                      <a:pt x="35" y="142"/>
                    </a:lnTo>
                    <a:lnTo>
                      <a:pt x="41" y="147"/>
                    </a:lnTo>
                    <a:lnTo>
                      <a:pt x="48" y="150"/>
                    </a:lnTo>
                    <a:lnTo>
                      <a:pt x="55" y="152"/>
                    </a:lnTo>
                    <a:lnTo>
                      <a:pt x="62" y="154"/>
                    </a:lnTo>
                    <a:lnTo>
                      <a:pt x="70" y="155"/>
                    </a:lnTo>
                    <a:lnTo>
                      <a:pt x="78" y="156"/>
                    </a:lnTo>
                    <a:lnTo>
                      <a:pt x="86" y="155"/>
                    </a:lnTo>
                    <a:lnTo>
                      <a:pt x="94" y="154"/>
                    </a:lnTo>
                    <a:lnTo>
                      <a:pt x="101" y="152"/>
                    </a:lnTo>
                    <a:lnTo>
                      <a:pt x="109" y="150"/>
                    </a:lnTo>
                    <a:lnTo>
                      <a:pt x="115" y="147"/>
                    </a:lnTo>
                    <a:lnTo>
                      <a:pt x="122" y="142"/>
                    </a:lnTo>
                    <a:lnTo>
                      <a:pt x="128" y="138"/>
                    </a:lnTo>
                    <a:lnTo>
                      <a:pt x="133" y="133"/>
                    </a:lnTo>
                    <a:lnTo>
                      <a:pt x="138" y="127"/>
                    </a:lnTo>
                    <a:lnTo>
                      <a:pt x="143" y="121"/>
                    </a:lnTo>
                    <a:lnTo>
                      <a:pt x="147" y="115"/>
                    </a:lnTo>
                    <a:lnTo>
                      <a:pt x="150" y="108"/>
                    </a:lnTo>
                    <a:lnTo>
                      <a:pt x="152" y="101"/>
                    </a:lnTo>
                    <a:lnTo>
                      <a:pt x="155" y="93"/>
                    </a:lnTo>
                    <a:lnTo>
                      <a:pt x="156" y="86"/>
                    </a:lnTo>
                    <a:lnTo>
                      <a:pt x="156" y="78"/>
                    </a:lnTo>
                    <a:close/>
                    <a:moveTo>
                      <a:pt x="152" y="78"/>
                    </a:moveTo>
                    <a:lnTo>
                      <a:pt x="152" y="70"/>
                    </a:lnTo>
                    <a:lnTo>
                      <a:pt x="151" y="63"/>
                    </a:lnTo>
                    <a:lnTo>
                      <a:pt x="149" y="56"/>
                    </a:lnTo>
                    <a:lnTo>
                      <a:pt x="146" y="49"/>
                    </a:lnTo>
                    <a:lnTo>
                      <a:pt x="143" y="43"/>
                    </a:lnTo>
                    <a:lnTo>
                      <a:pt x="140" y="36"/>
                    </a:lnTo>
                    <a:lnTo>
                      <a:pt x="135" y="31"/>
                    </a:lnTo>
                    <a:lnTo>
                      <a:pt x="131" y="25"/>
                    </a:lnTo>
                    <a:lnTo>
                      <a:pt x="125" y="20"/>
                    </a:lnTo>
                    <a:lnTo>
                      <a:pt x="120" y="16"/>
                    </a:lnTo>
                    <a:lnTo>
                      <a:pt x="113" y="13"/>
                    </a:lnTo>
                    <a:lnTo>
                      <a:pt x="107" y="9"/>
                    </a:lnTo>
                    <a:lnTo>
                      <a:pt x="100" y="7"/>
                    </a:lnTo>
                    <a:lnTo>
                      <a:pt x="93" y="5"/>
                    </a:lnTo>
                    <a:lnTo>
                      <a:pt x="86" y="4"/>
                    </a:lnTo>
                    <a:lnTo>
                      <a:pt x="78" y="3"/>
                    </a:lnTo>
                    <a:lnTo>
                      <a:pt x="71" y="4"/>
                    </a:lnTo>
                    <a:lnTo>
                      <a:pt x="63" y="5"/>
                    </a:lnTo>
                    <a:lnTo>
                      <a:pt x="56" y="7"/>
                    </a:lnTo>
                    <a:lnTo>
                      <a:pt x="50" y="9"/>
                    </a:lnTo>
                    <a:lnTo>
                      <a:pt x="43" y="13"/>
                    </a:lnTo>
                    <a:lnTo>
                      <a:pt x="37" y="16"/>
                    </a:lnTo>
                    <a:lnTo>
                      <a:pt x="31" y="20"/>
                    </a:lnTo>
                    <a:lnTo>
                      <a:pt x="26" y="25"/>
                    </a:lnTo>
                    <a:lnTo>
                      <a:pt x="21" y="31"/>
                    </a:lnTo>
                    <a:lnTo>
                      <a:pt x="17" y="36"/>
                    </a:lnTo>
                    <a:lnTo>
                      <a:pt x="13" y="43"/>
                    </a:lnTo>
                    <a:lnTo>
                      <a:pt x="10" y="49"/>
                    </a:lnTo>
                    <a:lnTo>
                      <a:pt x="7" y="56"/>
                    </a:lnTo>
                    <a:lnTo>
                      <a:pt x="5" y="63"/>
                    </a:lnTo>
                    <a:lnTo>
                      <a:pt x="4" y="70"/>
                    </a:lnTo>
                    <a:lnTo>
                      <a:pt x="4" y="78"/>
                    </a:lnTo>
                    <a:lnTo>
                      <a:pt x="4" y="85"/>
                    </a:lnTo>
                    <a:lnTo>
                      <a:pt x="5" y="93"/>
                    </a:lnTo>
                    <a:lnTo>
                      <a:pt x="7" y="100"/>
                    </a:lnTo>
                    <a:lnTo>
                      <a:pt x="10" y="106"/>
                    </a:lnTo>
                    <a:lnTo>
                      <a:pt x="13" y="113"/>
                    </a:lnTo>
                    <a:lnTo>
                      <a:pt x="17" y="119"/>
                    </a:lnTo>
                    <a:lnTo>
                      <a:pt x="21" y="125"/>
                    </a:lnTo>
                    <a:lnTo>
                      <a:pt x="26" y="130"/>
                    </a:lnTo>
                    <a:lnTo>
                      <a:pt x="31" y="135"/>
                    </a:lnTo>
                    <a:lnTo>
                      <a:pt x="37" y="139"/>
                    </a:lnTo>
                    <a:lnTo>
                      <a:pt x="43" y="143"/>
                    </a:lnTo>
                    <a:lnTo>
                      <a:pt x="50" y="146"/>
                    </a:lnTo>
                    <a:lnTo>
                      <a:pt x="56" y="149"/>
                    </a:lnTo>
                    <a:lnTo>
                      <a:pt x="63" y="151"/>
                    </a:lnTo>
                    <a:lnTo>
                      <a:pt x="71" y="152"/>
                    </a:lnTo>
                    <a:lnTo>
                      <a:pt x="78" y="152"/>
                    </a:lnTo>
                    <a:lnTo>
                      <a:pt x="86" y="152"/>
                    </a:lnTo>
                    <a:lnTo>
                      <a:pt x="93" y="151"/>
                    </a:lnTo>
                    <a:lnTo>
                      <a:pt x="100" y="149"/>
                    </a:lnTo>
                    <a:lnTo>
                      <a:pt x="107" y="146"/>
                    </a:lnTo>
                    <a:lnTo>
                      <a:pt x="113" y="143"/>
                    </a:lnTo>
                    <a:lnTo>
                      <a:pt x="120" y="139"/>
                    </a:lnTo>
                    <a:lnTo>
                      <a:pt x="125" y="135"/>
                    </a:lnTo>
                    <a:lnTo>
                      <a:pt x="131" y="130"/>
                    </a:lnTo>
                    <a:lnTo>
                      <a:pt x="135" y="125"/>
                    </a:lnTo>
                    <a:lnTo>
                      <a:pt x="140" y="119"/>
                    </a:lnTo>
                    <a:lnTo>
                      <a:pt x="143" y="113"/>
                    </a:lnTo>
                    <a:lnTo>
                      <a:pt x="146" y="106"/>
                    </a:lnTo>
                    <a:lnTo>
                      <a:pt x="149" y="100"/>
                    </a:lnTo>
                    <a:lnTo>
                      <a:pt x="151" y="93"/>
                    </a:lnTo>
                    <a:lnTo>
                      <a:pt x="152" y="85"/>
                    </a:lnTo>
                    <a:lnTo>
                      <a:pt x="152" y="78"/>
                    </a:lnTo>
                    <a:close/>
                  </a:path>
                </a:pathLst>
              </a:custGeom>
              <a:solidFill>
                <a:srgbClr val="FFE1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28" name="Freeform 1624"/>
              <p:cNvSpPr>
                <a:spLocks noEditPoints="1"/>
              </p:cNvSpPr>
              <p:nvPr/>
            </p:nvSpPr>
            <p:spPr bwMode="auto">
              <a:xfrm>
                <a:off x="821" y="1256"/>
                <a:ext cx="148" cy="147"/>
              </a:xfrm>
              <a:custGeom>
                <a:avLst/>
                <a:gdLst/>
                <a:ahLst/>
                <a:cxnLst>
                  <a:cxn ang="0">
                    <a:pos x="148" y="67"/>
                  </a:cxn>
                  <a:cxn ang="0">
                    <a:pos x="145" y="53"/>
                  </a:cxn>
                  <a:cxn ang="0">
                    <a:pos x="139" y="40"/>
                  </a:cxn>
                  <a:cxn ang="0">
                    <a:pos x="131" y="28"/>
                  </a:cxn>
                  <a:cxn ang="0">
                    <a:pos x="121" y="17"/>
                  </a:cxn>
                  <a:cxn ang="0">
                    <a:pos x="109" y="10"/>
                  </a:cxn>
                  <a:cxn ang="0">
                    <a:pos x="96" y="4"/>
                  </a:cxn>
                  <a:cxn ang="0">
                    <a:pos x="82" y="1"/>
                  </a:cxn>
                  <a:cxn ang="0">
                    <a:pos x="67" y="1"/>
                  </a:cxn>
                  <a:cxn ang="0">
                    <a:pos x="52" y="4"/>
                  </a:cxn>
                  <a:cxn ang="0">
                    <a:pos x="39" y="10"/>
                  </a:cxn>
                  <a:cxn ang="0">
                    <a:pos x="27" y="17"/>
                  </a:cxn>
                  <a:cxn ang="0">
                    <a:pos x="17" y="28"/>
                  </a:cxn>
                  <a:cxn ang="0">
                    <a:pos x="9" y="40"/>
                  </a:cxn>
                  <a:cxn ang="0">
                    <a:pos x="3" y="53"/>
                  </a:cxn>
                  <a:cxn ang="0">
                    <a:pos x="0" y="67"/>
                  </a:cxn>
                  <a:cxn ang="0">
                    <a:pos x="0" y="82"/>
                  </a:cxn>
                  <a:cxn ang="0">
                    <a:pos x="3" y="97"/>
                  </a:cxn>
                  <a:cxn ang="0">
                    <a:pos x="9" y="110"/>
                  </a:cxn>
                  <a:cxn ang="0">
                    <a:pos x="17" y="122"/>
                  </a:cxn>
                  <a:cxn ang="0">
                    <a:pos x="27" y="132"/>
                  </a:cxn>
                  <a:cxn ang="0">
                    <a:pos x="39" y="140"/>
                  </a:cxn>
                  <a:cxn ang="0">
                    <a:pos x="52" y="146"/>
                  </a:cxn>
                  <a:cxn ang="0">
                    <a:pos x="67" y="149"/>
                  </a:cxn>
                  <a:cxn ang="0">
                    <a:pos x="82" y="149"/>
                  </a:cxn>
                  <a:cxn ang="0">
                    <a:pos x="96" y="146"/>
                  </a:cxn>
                  <a:cxn ang="0">
                    <a:pos x="109" y="140"/>
                  </a:cxn>
                  <a:cxn ang="0">
                    <a:pos x="121" y="132"/>
                  </a:cxn>
                  <a:cxn ang="0">
                    <a:pos x="131" y="122"/>
                  </a:cxn>
                  <a:cxn ang="0">
                    <a:pos x="139" y="110"/>
                  </a:cxn>
                  <a:cxn ang="0">
                    <a:pos x="145" y="97"/>
                  </a:cxn>
                  <a:cxn ang="0">
                    <a:pos x="148" y="82"/>
                  </a:cxn>
                  <a:cxn ang="0">
                    <a:pos x="145" y="75"/>
                  </a:cxn>
                  <a:cxn ang="0">
                    <a:pos x="140" y="47"/>
                  </a:cxn>
                  <a:cxn ang="0">
                    <a:pos x="124" y="24"/>
                  </a:cxn>
                  <a:cxn ang="0">
                    <a:pos x="102" y="9"/>
                  </a:cxn>
                  <a:cxn ang="0">
                    <a:pos x="74" y="4"/>
                  </a:cxn>
                  <a:cxn ang="0">
                    <a:pos x="46" y="9"/>
                  </a:cxn>
                  <a:cxn ang="0">
                    <a:pos x="24" y="24"/>
                  </a:cxn>
                  <a:cxn ang="0">
                    <a:pos x="9" y="47"/>
                  </a:cxn>
                  <a:cxn ang="0">
                    <a:pos x="3" y="75"/>
                  </a:cxn>
                  <a:cxn ang="0">
                    <a:pos x="9" y="103"/>
                  </a:cxn>
                  <a:cxn ang="0">
                    <a:pos x="24" y="125"/>
                  </a:cxn>
                  <a:cxn ang="0">
                    <a:pos x="46" y="140"/>
                  </a:cxn>
                  <a:cxn ang="0">
                    <a:pos x="74" y="146"/>
                  </a:cxn>
                  <a:cxn ang="0">
                    <a:pos x="102" y="140"/>
                  </a:cxn>
                  <a:cxn ang="0">
                    <a:pos x="124" y="125"/>
                  </a:cxn>
                  <a:cxn ang="0">
                    <a:pos x="140" y="103"/>
                  </a:cxn>
                  <a:cxn ang="0">
                    <a:pos x="145" y="75"/>
                  </a:cxn>
                </a:cxnLst>
                <a:rect l="0" t="0" r="r" b="b"/>
                <a:pathLst>
                  <a:path w="148" h="149">
                    <a:moveTo>
                      <a:pt x="148" y="75"/>
                    </a:moveTo>
                    <a:lnTo>
                      <a:pt x="148" y="67"/>
                    </a:lnTo>
                    <a:lnTo>
                      <a:pt x="147" y="60"/>
                    </a:lnTo>
                    <a:lnTo>
                      <a:pt x="145" y="53"/>
                    </a:lnTo>
                    <a:lnTo>
                      <a:pt x="142" y="46"/>
                    </a:lnTo>
                    <a:lnTo>
                      <a:pt x="139" y="40"/>
                    </a:lnTo>
                    <a:lnTo>
                      <a:pt x="136" y="33"/>
                    </a:lnTo>
                    <a:lnTo>
                      <a:pt x="131" y="28"/>
                    </a:lnTo>
                    <a:lnTo>
                      <a:pt x="127" y="22"/>
                    </a:lnTo>
                    <a:lnTo>
                      <a:pt x="121" y="17"/>
                    </a:lnTo>
                    <a:lnTo>
                      <a:pt x="116" y="13"/>
                    </a:lnTo>
                    <a:lnTo>
                      <a:pt x="109" y="10"/>
                    </a:lnTo>
                    <a:lnTo>
                      <a:pt x="103" y="6"/>
                    </a:lnTo>
                    <a:lnTo>
                      <a:pt x="96" y="4"/>
                    </a:lnTo>
                    <a:lnTo>
                      <a:pt x="89" y="2"/>
                    </a:lnTo>
                    <a:lnTo>
                      <a:pt x="82" y="1"/>
                    </a:lnTo>
                    <a:lnTo>
                      <a:pt x="74" y="0"/>
                    </a:lnTo>
                    <a:lnTo>
                      <a:pt x="67" y="1"/>
                    </a:lnTo>
                    <a:lnTo>
                      <a:pt x="59" y="2"/>
                    </a:lnTo>
                    <a:lnTo>
                      <a:pt x="52" y="4"/>
                    </a:lnTo>
                    <a:lnTo>
                      <a:pt x="46" y="6"/>
                    </a:lnTo>
                    <a:lnTo>
                      <a:pt x="39" y="10"/>
                    </a:lnTo>
                    <a:lnTo>
                      <a:pt x="33" y="13"/>
                    </a:lnTo>
                    <a:lnTo>
                      <a:pt x="27" y="17"/>
                    </a:lnTo>
                    <a:lnTo>
                      <a:pt x="22" y="22"/>
                    </a:lnTo>
                    <a:lnTo>
                      <a:pt x="17" y="28"/>
                    </a:lnTo>
                    <a:lnTo>
                      <a:pt x="13" y="33"/>
                    </a:lnTo>
                    <a:lnTo>
                      <a:pt x="9" y="40"/>
                    </a:lnTo>
                    <a:lnTo>
                      <a:pt x="6" y="46"/>
                    </a:lnTo>
                    <a:lnTo>
                      <a:pt x="3" y="53"/>
                    </a:lnTo>
                    <a:lnTo>
                      <a:pt x="1" y="60"/>
                    </a:lnTo>
                    <a:lnTo>
                      <a:pt x="0" y="67"/>
                    </a:lnTo>
                    <a:lnTo>
                      <a:pt x="0" y="75"/>
                    </a:lnTo>
                    <a:lnTo>
                      <a:pt x="0" y="82"/>
                    </a:lnTo>
                    <a:lnTo>
                      <a:pt x="1" y="90"/>
                    </a:lnTo>
                    <a:lnTo>
                      <a:pt x="3" y="97"/>
                    </a:lnTo>
                    <a:lnTo>
                      <a:pt x="6" y="103"/>
                    </a:lnTo>
                    <a:lnTo>
                      <a:pt x="9" y="110"/>
                    </a:lnTo>
                    <a:lnTo>
                      <a:pt x="13" y="116"/>
                    </a:lnTo>
                    <a:lnTo>
                      <a:pt x="17" y="122"/>
                    </a:lnTo>
                    <a:lnTo>
                      <a:pt x="22" y="127"/>
                    </a:lnTo>
                    <a:lnTo>
                      <a:pt x="27" y="132"/>
                    </a:lnTo>
                    <a:lnTo>
                      <a:pt x="33" y="136"/>
                    </a:lnTo>
                    <a:lnTo>
                      <a:pt x="39" y="140"/>
                    </a:lnTo>
                    <a:lnTo>
                      <a:pt x="46" y="143"/>
                    </a:lnTo>
                    <a:lnTo>
                      <a:pt x="52" y="146"/>
                    </a:lnTo>
                    <a:lnTo>
                      <a:pt x="59" y="148"/>
                    </a:lnTo>
                    <a:lnTo>
                      <a:pt x="67" y="149"/>
                    </a:lnTo>
                    <a:lnTo>
                      <a:pt x="74" y="149"/>
                    </a:lnTo>
                    <a:lnTo>
                      <a:pt x="82" y="149"/>
                    </a:lnTo>
                    <a:lnTo>
                      <a:pt x="89" y="148"/>
                    </a:lnTo>
                    <a:lnTo>
                      <a:pt x="96" y="146"/>
                    </a:lnTo>
                    <a:lnTo>
                      <a:pt x="103" y="143"/>
                    </a:lnTo>
                    <a:lnTo>
                      <a:pt x="109" y="140"/>
                    </a:lnTo>
                    <a:lnTo>
                      <a:pt x="116" y="136"/>
                    </a:lnTo>
                    <a:lnTo>
                      <a:pt x="121" y="132"/>
                    </a:lnTo>
                    <a:lnTo>
                      <a:pt x="127" y="127"/>
                    </a:lnTo>
                    <a:lnTo>
                      <a:pt x="131" y="122"/>
                    </a:lnTo>
                    <a:lnTo>
                      <a:pt x="136" y="116"/>
                    </a:lnTo>
                    <a:lnTo>
                      <a:pt x="139" y="110"/>
                    </a:lnTo>
                    <a:lnTo>
                      <a:pt x="142" y="103"/>
                    </a:lnTo>
                    <a:lnTo>
                      <a:pt x="145" y="97"/>
                    </a:lnTo>
                    <a:lnTo>
                      <a:pt x="147" y="90"/>
                    </a:lnTo>
                    <a:lnTo>
                      <a:pt x="148" y="82"/>
                    </a:lnTo>
                    <a:lnTo>
                      <a:pt x="148" y="75"/>
                    </a:lnTo>
                    <a:close/>
                    <a:moveTo>
                      <a:pt x="145" y="75"/>
                    </a:moveTo>
                    <a:lnTo>
                      <a:pt x="144" y="60"/>
                    </a:lnTo>
                    <a:lnTo>
                      <a:pt x="140" y="47"/>
                    </a:lnTo>
                    <a:lnTo>
                      <a:pt x="133" y="35"/>
                    </a:lnTo>
                    <a:lnTo>
                      <a:pt x="124" y="24"/>
                    </a:lnTo>
                    <a:lnTo>
                      <a:pt x="114" y="16"/>
                    </a:lnTo>
                    <a:lnTo>
                      <a:pt x="102" y="9"/>
                    </a:lnTo>
                    <a:lnTo>
                      <a:pt x="88" y="5"/>
                    </a:lnTo>
                    <a:lnTo>
                      <a:pt x="74" y="4"/>
                    </a:lnTo>
                    <a:lnTo>
                      <a:pt x="60" y="5"/>
                    </a:lnTo>
                    <a:lnTo>
                      <a:pt x="46" y="9"/>
                    </a:lnTo>
                    <a:lnTo>
                      <a:pt x="34" y="16"/>
                    </a:lnTo>
                    <a:lnTo>
                      <a:pt x="24" y="24"/>
                    </a:lnTo>
                    <a:lnTo>
                      <a:pt x="15" y="35"/>
                    </a:lnTo>
                    <a:lnTo>
                      <a:pt x="9" y="47"/>
                    </a:lnTo>
                    <a:lnTo>
                      <a:pt x="4" y="60"/>
                    </a:lnTo>
                    <a:lnTo>
                      <a:pt x="3" y="75"/>
                    </a:lnTo>
                    <a:lnTo>
                      <a:pt x="4" y="89"/>
                    </a:lnTo>
                    <a:lnTo>
                      <a:pt x="9" y="103"/>
                    </a:lnTo>
                    <a:lnTo>
                      <a:pt x="15" y="115"/>
                    </a:lnTo>
                    <a:lnTo>
                      <a:pt x="24" y="125"/>
                    </a:lnTo>
                    <a:lnTo>
                      <a:pt x="34" y="134"/>
                    </a:lnTo>
                    <a:lnTo>
                      <a:pt x="46" y="140"/>
                    </a:lnTo>
                    <a:lnTo>
                      <a:pt x="60" y="145"/>
                    </a:lnTo>
                    <a:lnTo>
                      <a:pt x="74" y="146"/>
                    </a:lnTo>
                    <a:lnTo>
                      <a:pt x="88" y="145"/>
                    </a:lnTo>
                    <a:lnTo>
                      <a:pt x="102" y="140"/>
                    </a:lnTo>
                    <a:lnTo>
                      <a:pt x="114" y="134"/>
                    </a:lnTo>
                    <a:lnTo>
                      <a:pt x="124" y="125"/>
                    </a:lnTo>
                    <a:lnTo>
                      <a:pt x="133" y="115"/>
                    </a:lnTo>
                    <a:lnTo>
                      <a:pt x="140" y="103"/>
                    </a:lnTo>
                    <a:lnTo>
                      <a:pt x="144" y="89"/>
                    </a:lnTo>
                    <a:lnTo>
                      <a:pt x="145" y="75"/>
                    </a:lnTo>
                    <a:close/>
                  </a:path>
                </a:pathLst>
              </a:custGeom>
              <a:solidFill>
                <a:srgbClr val="FFE2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29" name="Freeform 1625"/>
              <p:cNvSpPr>
                <a:spLocks noEditPoints="1"/>
              </p:cNvSpPr>
              <p:nvPr/>
            </p:nvSpPr>
            <p:spPr bwMode="auto">
              <a:xfrm>
                <a:off x="824" y="1260"/>
                <a:ext cx="142" cy="141"/>
              </a:xfrm>
              <a:custGeom>
                <a:avLst/>
                <a:gdLst/>
                <a:ahLst/>
                <a:cxnLst>
                  <a:cxn ang="0">
                    <a:pos x="141" y="56"/>
                  </a:cxn>
                  <a:cxn ang="0">
                    <a:pos x="130" y="31"/>
                  </a:cxn>
                  <a:cxn ang="0">
                    <a:pos x="111" y="12"/>
                  </a:cxn>
                  <a:cxn ang="0">
                    <a:pos x="85" y="1"/>
                  </a:cxn>
                  <a:cxn ang="0">
                    <a:pos x="57" y="1"/>
                  </a:cxn>
                  <a:cxn ang="0">
                    <a:pos x="31" y="12"/>
                  </a:cxn>
                  <a:cxn ang="0">
                    <a:pos x="12" y="31"/>
                  </a:cxn>
                  <a:cxn ang="0">
                    <a:pos x="1" y="56"/>
                  </a:cxn>
                  <a:cxn ang="0">
                    <a:pos x="1" y="85"/>
                  </a:cxn>
                  <a:cxn ang="0">
                    <a:pos x="12" y="111"/>
                  </a:cxn>
                  <a:cxn ang="0">
                    <a:pos x="31" y="130"/>
                  </a:cxn>
                  <a:cxn ang="0">
                    <a:pos x="57" y="141"/>
                  </a:cxn>
                  <a:cxn ang="0">
                    <a:pos x="85" y="141"/>
                  </a:cxn>
                  <a:cxn ang="0">
                    <a:pos x="111" y="130"/>
                  </a:cxn>
                  <a:cxn ang="0">
                    <a:pos x="130" y="111"/>
                  </a:cxn>
                  <a:cxn ang="0">
                    <a:pos x="141" y="85"/>
                  </a:cxn>
                  <a:cxn ang="0">
                    <a:pos x="139" y="71"/>
                  </a:cxn>
                  <a:cxn ang="0">
                    <a:pos x="133" y="44"/>
                  </a:cxn>
                  <a:cxn ang="0">
                    <a:pos x="119" y="23"/>
                  </a:cxn>
                  <a:cxn ang="0">
                    <a:pos x="97" y="8"/>
                  </a:cxn>
                  <a:cxn ang="0">
                    <a:pos x="71" y="3"/>
                  </a:cxn>
                  <a:cxn ang="0">
                    <a:pos x="45" y="8"/>
                  </a:cxn>
                  <a:cxn ang="0">
                    <a:pos x="23" y="23"/>
                  </a:cxn>
                  <a:cxn ang="0">
                    <a:pos x="9" y="44"/>
                  </a:cxn>
                  <a:cxn ang="0">
                    <a:pos x="3" y="71"/>
                  </a:cxn>
                  <a:cxn ang="0">
                    <a:pos x="9" y="97"/>
                  </a:cxn>
                  <a:cxn ang="0">
                    <a:pos x="23" y="119"/>
                  </a:cxn>
                  <a:cxn ang="0">
                    <a:pos x="45" y="133"/>
                  </a:cxn>
                  <a:cxn ang="0">
                    <a:pos x="71" y="139"/>
                  </a:cxn>
                  <a:cxn ang="0">
                    <a:pos x="97" y="133"/>
                  </a:cxn>
                  <a:cxn ang="0">
                    <a:pos x="119" y="119"/>
                  </a:cxn>
                  <a:cxn ang="0">
                    <a:pos x="133" y="97"/>
                  </a:cxn>
                  <a:cxn ang="0">
                    <a:pos x="139" y="71"/>
                  </a:cxn>
                </a:cxnLst>
                <a:rect l="0" t="0" r="r" b="b"/>
                <a:pathLst>
                  <a:path w="142" h="142">
                    <a:moveTo>
                      <a:pt x="142" y="71"/>
                    </a:moveTo>
                    <a:lnTo>
                      <a:pt x="141" y="56"/>
                    </a:lnTo>
                    <a:lnTo>
                      <a:pt x="137" y="43"/>
                    </a:lnTo>
                    <a:lnTo>
                      <a:pt x="130" y="31"/>
                    </a:lnTo>
                    <a:lnTo>
                      <a:pt x="121" y="20"/>
                    </a:lnTo>
                    <a:lnTo>
                      <a:pt x="111" y="12"/>
                    </a:lnTo>
                    <a:lnTo>
                      <a:pt x="99" y="5"/>
                    </a:lnTo>
                    <a:lnTo>
                      <a:pt x="85" y="1"/>
                    </a:lnTo>
                    <a:lnTo>
                      <a:pt x="71" y="0"/>
                    </a:lnTo>
                    <a:lnTo>
                      <a:pt x="57" y="1"/>
                    </a:lnTo>
                    <a:lnTo>
                      <a:pt x="43" y="5"/>
                    </a:lnTo>
                    <a:lnTo>
                      <a:pt x="31" y="12"/>
                    </a:lnTo>
                    <a:lnTo>
                      <a:pt x="21" y="20"/>
                    </a:lnTo>
                    <a:lnTo>
                      <a:pt x="12" y="31"/>
                    </a:lnTo>
                    <a:lnTo>
                      <a:pt x="6" y="43"/>
                    </a:lnTo>
                    <a:lnTo>
                      <a:pt x="1" y="56"/>
                    </a:lnTo>
                    <a:lnTo>
                      <a:pt x="0" y="71"/>
                    </a:lnTo>
                    <a:lnTo>
                      <a:pt x="1" y="85"/>
                    </a:lnTo>
                    <a:lnTo>
                      <a:pt x="6" y="99"/>
                    </a:lnTo>
                    <a:lnTo>
                      <a:pt x="12" y="111"/>
                    </a:lnTo>
                    <a:lnTo>
                      <a:pt x="21" y="121"/>
                    </a:lnTo>
                    <a:lnTo>
                      <a:pt x="31" y="130"/>
                    </a:lnTo>
                    <a:lnTo>
                      <a:pt x="43" y="136"/>
                    </a:lnTo>
                    <a:lnTo>
                      <a:pt x="57" y="141"/>
                    </a:lnTo>
                    <a:lnTo>
                      <a:pt x="71" y="142"/>
                    </a:lnTo>
                    <a:lnTo>
                      <a:pt x="85" y="141"/>
                    </a:lnTo>
                    <a:lnTo>
                      <a:pt x="99" y="136"/>
                    </a:lnTo>
                    <a:lnTo>
                      <a:pt x="111" y="130"/>
                    </a:lnTo>
                    <a:lnTo>
                      <a:pt x="121" y="121"/>
                    </a:lnTo>
                    <a:lnTo>
                      <a:pt x="130" y="111"/>
                    </a:lnTo>
                    <a:lnTo>
                      <a:pt x="137" y="99"/>
                    </a:lnTo>
                    <a:lnTo>
                      <a:pt x="141" y="85"/>
                    </a:lnTo>
                    <a:lnTo>
                      <a:pt x="142" y="71"/>
                    </a:lnTo>
                    <a:close/>
                    <a:moveTo>
                      <a:pt x="139" y="71"/>
                    </a:moveTo>
                    <a:lnTo>
                      <a:pt x="138" y="57"/>
                    </a:lnTo>
                    <a:lnTo>
                      <a:pt x="133" y="44"/>
                    </a:lnTo>
                    <a:lnTo>
                      <a:pt x="127" y="33"/>
                    </a:lnTo>
                    <a:lnTo>
                      <a:pt x="119" y="23"/>
                    </a:lnTo>
                    <a:lnTo>
                      <a:pt x="109" y="14"/>
                    </a:lnTo>
                    <a:lnTo>
                      <a:pt x="97" y="8"/>
                    </a:lnTo>
                    <a:lnTo>
                      <a:pt x="85" y="4"/>
                    </a:lnTo>
                    <a:lnTo>
                      <a:pt x="71" y="3"/>
                    </a:lnTo>
                    <a:lnTo>
                      <a:pt x="57" y="4"/>
                    </a:lnTo>
                    <a:lnTo>
                      <a:pt x="45" y="8"/>
                    </a:lnTo>
                    <a:lnTo>
                      <a:pt x="33" y="14"/>
                    </a:lnTo>
                    <a:lnTo>
                      <a:pt x="23" y="23"/>
                    </a:lnTo>
                    <a:lnTo>
                      <a:pt x="15" y="33"/>
                    </a:lnTo>
                    <a:lnTo>
                      <a:pt x="9" y="44"/>
                    </a:lnTo>
                    <a:lnTo>
                      <a:pt x="5" y="57"/>
                    </a:lnTo>
                    <a:lnTo>
                      <a:pt x="3" y="71"/>
                    </a:lnTo>
                    <a:lnTo>
                      <a:pt x="5" y="85"/>
                    </a:lnTo>
                    <a:lnTo>
                      <a:pt x="9" y="97"/>
                    </a:lnTo>
                    <a:lnTo>
                      <a:pt x="15" y="109"/>
                    </a:lnTo>
                    <a:lnTo>
                      <a:pt x="23" y="119"/>
                    </a:lnTo>
                    <a:lnTo>
                      <a:pt x="33" y="127"/>
                    </a:lnTo>
                    <a:lnTo>
                      <a:pt x="45" y="133"/>
                    </a:lnTo>
                    <a:lnTo>
                      <a:pt x="57" y="137"/>
                    </a:lnTo>
                    <a:lnTo>
                      <a:pt x="71" y="139"/>
                    </a:lnTo>
                    <a:lnTo>
                      <a:pt x="85" y="137"/>
                    </a:lnTo>
                    <a:lnTo>
                      <a:pt x="97" y="133"/>
                    </a:lnTo>
                    <a:lnTo>
                      <a:pt x="109" y="127"/>
                    </a:lnTo>
                    <a:lnTo>
                      <a:pt x="119" y="119"/>
                    </a:lnTo>
                    <a:lnTo>
                      <a:pt x="127" y="109"/>
                    </a:lnTo>
                    <a:lnTo>
                      <a:pt x="133" y="97"/>
                    </a:lnTo>
                    <a:lnTo>
                      <a:pt x="138" y="85"/>
                    </a:lnTo>
                    <a:lnTo>
                      <a:pt x="139" y="71"/>
                    </a:lnTo>
                    <a:close/>
                  </a:path>
                </a:pathLst>
              </a:custGeom>
              <a:solidFill>
                <a:srgbClr val="FFE4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30" name="Freeform 1626"/>
              <p:cNvSpPr>
                <a:spLocks noEditPoints="1"/>
              </p:cNvSpPr>
              <p:nvPr/>
            </p:nvSpPr>
            <p:spPr bwMode="auto">
              <a:xfrm>
                <a:off x="828" y="1262"/>
                <a:ext cx="138" cy="135"/>
              </a:xfrm>
              <a:custGeom>
                <a:avLst/>
                <a:gdLst/>
                <a:ahLst/>
                <a:cxnLst>
                  <a:cxn ang="0">
                    <a:pos x="135" y="54"/>
                  </a:cxn>
                  <a:cxn ang="0">
                    <a:pos x="124" y="30"/>
                  </a:cxn>
                  <a:cxn ang="0">
                    <a:pos x="106" y="11"/>
                  </a:cxn>
                  <a:cxn ang="0">
                    <a:pos x="82" y="1"/>
                  </a:cxn>
                  <a:cxn ang="0">
                    <a:pos x="54" y="1"/>
                  </a:cxn>
                  <a:cxn ang="0">
                    <a:pos x="30" y="11"/>
                  </a:cxn>
                  <a:cxn ang="0">
                    <a:pos x="12" y="30"/>
                  </a:cxn>
                  <a:cxn ang="0">
                    <a:pos x="2" y="54"/>
                  </a:cxn>
                  <a:cxn ang="0">
                    <a:pos x="2" y="82"/>
                  </a:cxn>
                  <a:cxn ang="0">
                    <a:pos x="12" y="106"/>
                  </a:cxn>
                  <a:cxn ang="0">
                    <a:pos x="30" y="124"/>
                  </a:cxn>
                  <a:cxn ang="0">
                    <a:pos x="54" y="134"/>
                  </a:cxn>
                  <a:cxn ang="0">
                    <a:pos x="82" y="134"/>
                  </a:cxn>
                  <a:cxn ang="0">
                    <a:pos x="106" y="124"/>
                  </a:cxn>
                  <a:cxn ang="0">
                    <a:pos x="124" y="106"/>
                  </a:cxn>
                  <a:cxn ang="0">
                    <a:pos x="135" y="82"/>
                  </a:cxn>
                  <a:cxn ang="0">
                    <a:pos x="133" y="68"/>
                  </a:cxn>
                  <a:cxn ang="0">
                    <a:pos x="128" y="43"/>
                  </a:cxn>
                  <a:cxn ang="0">
                    <a:pos x="114" y="22"/>
                  </a:cxn>
                  <a:cxn ang="0">
                    <a:pos x="93" y="8"/>
                  </a:cxn>
                  <a:cxn ang="0">
                    <a:pos x="68" y="3"/>
                  </a:cxn>
                  <a:cxn ang="0">
                    <a:pos x="43" y="8"/>
                  </a:cxn>
                  <a:cxn ang="0">
                    <a:pos x="22" y="22"/>
                  </a:cxn>
                  <a:cxn ang="0">
                    <a:pos x="9" y="43"/>
                  </a:cxn>
                  <a:cxn ang="0">
                    <a:pos x="4" y="68"/>
                  </a:cxn>
                  <a:cxn ang="0">
                    <a:pos x="9" y="93"/>
                  </a:cxn>
                  <a:cxn ang="0">
                    <a:pos x="22" y="114"/>
                  </a:cxn>
                  <a:cxn ang="0">
                    <a:pos x="43" y="127"/>
                  </a:cxn>
                  <a:cxn ang="0">
                    <a:pos x="68" y="132"/>
                  </a:cxn>
                  <a:cxn ang="0">
                    <a:pos x="93" y="127"/>
                  </a:cxn>
                  <a:cxn ang="0">
                    <a:pos x="114" y="114"/>
                  </a:cxn>
                  <a:cxn ang="0">
                    <a:pos x="128" y="93"/>
                  </a:cxn>
                  <a:cxn ang="0">
                    <a:pos x="133" y="68"/>
                  </a:cxn>
                </a:cxnLst>
                <a:rect l="0" t="0" r="r" b="b"/>
                <a:pathLst>
                  <a:path w="136" h="136">
                    <a:moveTo>
                      <a:pt x="136" y="68"/>
                    </a:moveTo>
                    <a:lnTo>
                      <a:pt x="135" y="54"/>
                    </a:lnTo>
                    <a:lnTo>
                      <a:pt x="130" y="41"/>
                    </a:lnTo>
                    <a:lnTo>
                      <a:pt x="124" y="30"/>
                    </a:lnTo>
                    <a:lnTo>
                      <a:pt x="116" y="20"/>
                    </a:lnTo>
                    <a:lnTo>
                      <a:pt x="106" y="11"/>
                    </a:lnTo>
                    <a:lnTo>
                      <a:pt x="94" y="5"/>
                    </a:lnTo>
                    <a:lnTo>
                      <a:pt x="82" y="1"/>
                    </a:lnTo>
                    <a:lnTo>
                      <a:pt x="68" y="0"/>
                    </a:lnTo>
                    <a:lnTo>
                      <a:pt x="54" y="1"/>
                    </a:lnTo>
                    <a:lnTo>
                      <a:pt x="42" y="5"/>
                    </a:lnTo>
                    <a:lnTo>
                      <a:pt x="30" y="11"/>
                    </a:lnTo>
                    <a:lnTo>
                      <a:pt x="20" y="20"/>
                    </a:lnTo>
                    <a:lnTo>
                      <a:pt x="12" y="30"/>
                    </a:lnTo>
                    <a:lnTo>
                      <a:pt x="6" y="41"/>
                    </a:lnTo>
                    <a:lnTo>
                      <a:pt x="2" y="54"/>
                    </a:lnTo>
                    <a:lnTo>
                      <a:pt x="0" y="68"/>
                    </a:lnTo>
                    <a:lnTo>
                      <a:pt x="2" y="82"/>
                    </a:lnTo>
                    <a:lnTo>
                      <a:pt x="6" y="94"/>
                    </a:lnTo>
                    <a:lnTo>
                      <a:pt x="12" y="106"/>
                    </a:lnTo>
                    <a:lnTo>
                      <a:pt x="20" y="116"/>
                    </a:lnTo>
                    <a:lnTo>
                      <a:pt x="30" y="124"/>
                    </a:lnTo>
                    <a:lnTo>
                      <a:pt x="42" y="130"/>
                    </a:lnTo>
                    <a:lnTo>
                      <a:pt x="54" y="134"/>
                    </a:lnTo>
                    <a:lnTo>
                      <a:pt x="68" y="136"/>
                    </a:lnTo>
                    <a:lnTo>
                      <a:pt x="82" y="134"/>
                    </a:lnTo>
                    <a:lnTo>
                      <a:pt x="94" y="130"/>
                    </a:lnTo>
                    <a:lnTo>
                      <a:pt x="106" y="124"/>
                    </a:lnTo>
                    <a:lnTo>
                      <a:pt x="116" y="116"/>
                    </a:lnTo>
                    <a:lnTo>
                      <a:pt x="124" y="106"/>
                    </a:lnTo>
                    <a:lnTo>
                      <a:pt x="130" y="94"/>
                    </a:lnTo>
                    <a:lnTo>
                      <a:pt x="135" y="82"/>
                    </a:lnTo>
                    <a:lnTo>
                      <a:pt x="136" y="68"/>
                    </a:lnTo>
                    <a:close/>
                    <a:moveTo>
                      <a:pt x="133" y="68"/>
                    </a:moveTo>
                    <a:lnTo>
                      <a:pt x="131" y="55"/>
                    </a:lnTo>
                    <a:lnTo>
                      <a:pt x="128" y="43"/>
                    </a:lnTo>
                    <a:lnTo>
                      <a:pt x="122" y="32"/>
                    </a:lnTo>
                    <a:lnTo>
                      <a:pt x="114" y="22"/>
                    </a:lnTo>
                    <a:lnTo>
                      <a:pt x="104" y="14"/>
                    </a:lnTo>
                    <a:lnTo>
                      <a:pt x="93" y="8"/>
                    </a:lnTo>
                    <a:lnTo>
                      <a:pt x="81" y="4"/>
                    </a:lnTo>
                    <a:lnTo>
                      <a:pt x="68" y="3"/>
                    </a:lnTo>
                    <a:lnTo>
                      <a:pt x="55" y="4"/>
                    </a:lnTo>
                    <a:lnTo>
                      <a:pt x="43" y="8"/>
                    </a:lnTo>
                    <a:lnTo>
                      <a:pt x="32" y="14"/>
                    </a:lnTo>
                    <a:lnTo>
                      <a:pt x="22" y="22"/>
                    </a:lnTo>
                    <a:lnTo>
                      <a:pt x="15" y="32"/>
                    </a:lnTo>
                    <a:lnTo>
                      <a:pt x="9" y="43"/>
                    </a:lnTo>
                    <a:lnTo>
                      <a:pt x="5" y="55"/>
                    </a:lnTo>
                    <a:lnTo>
                      <a:pt x="4" y="68"/>
                    </a:lnTo>
                    <a:lnTo>
                      <a:pt x="5" y="81"/>
                    </a:lnTo>
                    <a:lnTo>
                      <a:pt x="9" y="93"/>
                    </a:lnTo>
                    <a:lnTo>
                      <a:pt x="15" y="104"/>
                    </a:lnTo>
                    <a:lnTo>
                      <a:pt x="22" y="114"/>
                    </a:lnTo>
                    <a:lnTo>
                      <a:pt x="32" y="121"/>
                    </a:lnTo>
                    <a:lnTo>
                      <a:pt x="43" y="127"/>
                    </a:lnTo>
                    <a:lnTo>
                      <a:pt x="55" y="131"/>
                    </a:lnTo>
                    <a:lnTo>
                      <a:pt x="68" y="132"/>
                    </a:lnTo>
                    <a:lnTo>
                      <a:pt x="81" y="131"/>
                    </a:lnTo>
                    <a:lnTo>
                      <a:pt x="93" y="127"/>
                    </a:lnTo>
                    <a:lnTo>
                      <a:pt x="104" y="121"/>
                    </a:lnTo>
                    <a:lnTo>
                      <a:pt x="114" y="114"/>
                    </a:lnTo>
                    <a:lnTo>
                      <a:pt x="122" y="104"/>
                    </a:lnTo>
                    <a:lnTo>
                      <a:pt x="128" y="93"/>
                    </a:lnTo>
                    <a:lnTo>
                      <a:pt x="131" y="81"/>
                    </a:lnTo>
                    <a:lnTo>
                      <a:pt x="133" y="68"/>
                    </a:lnTo>
                    <a:close/>
                  </a:path>
                </a:pathLst>
              </a:custGeom>
              <a:solidFill>
                <a:srgbClr val="FFE5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31" name="Freeform 1627"/>
              <p:cNvSpPr>
                <a:spLocks noEditPoints="1"/>
              </p:cNvSpPr>
              <p:nvPr/>
            </p:nvSpPr>
            <p:spPr bwMode="auto">
              <a:xfrm>
                <a:off x="831" y="1266"/>
                <a:ext cx="130" cy="127"/>
              </a:xfrm>
              <a:custGeom>
                <a:avLst/>
                <a:gdLst/>
                <a:ahLst/>
                <a:cxnLst>
                  <a:cxn ang="0">
                    <a:pos x="127" y="52"/>
                  </a:cxn>
                  <a:cxn ang="0">
                    <a:pos x="118" y="29"/>
                  </a:cxn>
                  <a:cxn ang="0">
                    <a:pos x="100" y="11"/>
                  </a:cxn>
                  <a:cxn ang="0">
                    <a:pos x="77" y="1"/>
                  </a:cxn>
                  <a:cxn ang="0">
                    <a:pos x="51" y="1"/>
                  </a:cxn>
                  <a:cxn ang="0">
                    <a:pos x="28" y="11"/>
                  </a:cxn>
                  <a:cxn ang="0">
                    <a:pos x="11" y="29"/>
                  </a:cxn>
                  <a:cxn ang="0">
                    <a:pos x="1" y="52"/>
                  </a:cxn>
                  <a:cxn ang="0">
                    <a:pos x="1" y="78"/>
                  </a:cxn>
                  <a:cxn ang="0">
                    <a:pos x="11" y="101"/>
                  </a:cxn>
                  <a:cxn ang="0">
                    <a:pos x="28" y="118"/>
                  </a:cxn>
                  <a:cxn ang="0">
                    <a:pos x="51" y="128"/>
                  </a:cxn>
                  <a:cxn ang="0">
                    <a:pos x="77" y="128"/>
                  </a:cxn>
                  <a:cxn ang="0">
                    <a:pos x="100" y="118"/>
                  </a:cxn>
                  <a:cxn ang="0">
                    <a:pos x="118" y="101"/>
                  </a:cxn>
                  <a:cxn ang="0">
                    <a:pos x="127" y="78"/>
                  </a:cxn>
                  <a:cxn ang="0">
                    <a:pos x="126" y="65"/>
                  </a:cxn>
                  <a:cxn ang="0">
                    <a:pos x="120" y="41"/>
                  </a:cxn>
                  <a:cxn ang="0">
                    <a:pos x="108" y="21"/>
                  </a:cxn>
                  <a:cxn ang="0">
                    <a:pos x="88" y="8"/>
                  </a:cxn>
                  <a:cxn ang="0">
                    <a:pos x="64" y="3"/>
                  </a:cxn>
                  <a:cxn ang="0">
                    <a:pos x="40" y="8"/>
                  </a:cxn>
                  <a:cxn ang="0">
                    <a:pos x="21" y="21"/>
                  </a:cxn>
                  <a:cxn ang="0">
                    <a:pos x="8" y="41"/>
                  </a:cxn>
                  <a:cxn ang="0">
                    <a:pos x="3" y="65"/>
                  </a:cxn>
                  <a:cxn ang="0">
                    <a:pos x="8" y="89"/>
                  </a:cxn>
                  <a:cxn ang="0">
                    <a:pos x="21" y="108"/>
                  </a:cxn>
                  <a:cxn ang="0">
                    <a:pos x="40" y="121"/>
                  </a:cxn>
                  <a:cxn ang="0">
                    <a:pos x="64" y="126"/>
                  </a:cxn>
                  <a:cxn ang="0">
                    <a:pos x="88" y="121"/>
                  </a:cxn>
                  <a:cxn ang="0">
                    <a:pos x="108" y="108"/>
                  </a:cxn>
                  <a:cxn ang="0">
                    <a:pos x="120" y="89"/>
                  </a:cxn>
                  <a:cxn ang="0">
                    <a:pos x="126" y="65"/>
                  </a:cxn>
                </a:cxnLst>
                <a:rect l="0" t="0" r="r" b="b"/>
                <a:pathLst>
                  <a:path w="129" h="129">
                    <a:moveTo>
                      <a:pt x="129" y="65"/>
                    </a:moveTo>
                    <a:lnTo>
                      <a:pt x="127" y="52"/>
                    </a:lnTo>
                    <a:lnTo>
                      <a:pt x="124" y="40"/>
                    </a:lnTo>
                    <a:lnTo>
                      <a:pt x="118" y="29"/>
                    </a:lnTo>
                    <a:lnTo>
                      <a:pt x="110" y="19"/>
                    </a:lnTo>
                    <a:lnTo>
                      <a:pt x="100" y="11"/>
                    </a:lnTo>
                    <a:lnTo>
                      <a:pt x="89" y="5"/>
                    </a:lnTo>
                    <a:lnTo>
                      <a:pt x="77" y="1"/>
                    </a:lnTo>
                    <a:lnTo>
                      <a:pt x="64" y="0"/>
                    </a:lnTo>
                    <a:lnTo>
                      <a:pt x="51" y="1"/>
                    </a:lnTo>
                    <a:lnTo>
                      <a:pt x="39" y="5"/>
                    </a:lnTo>
                    <a:lnTo>
                      <a:pt x="28" y="11"/>
                    </a:lnTo>
                    <a:lnTo>
                      <a:pt x="18" y="19"/>
                    </a:lnTo>
                    <a:lnTo>
                      <a:pt x="11" y="29"/>
                    </a:lnTo>
                    <a:lnTo>
                      <a:pt x="5" y="40"/>
                    </a:lnTo>
                    <a:lnTo>
                      <a:pt x="1" y="52"/>
                    </a:lnTo>
                    <a:lnTo>
                      <a:pt x="0" y="65"/>
                    </a:lnTo>
                    <a:lnTo>
                      <a:pt x="1" y="78"/>
                    </a:lnTo>
                    <a:lnTo>
                      <a:pt x="5" y="90"/>
                    </a:lnTo>
                    <a:lnTo>
                      <a:pt x="11" y="101"/>
                    </a:lnTo>
                    <a:lnTo>
                      <a:pt x="18" y="111"/>
                    </a:lnTo>
                    <a:lnTo>
                      <a:pt x="28" y="118"/>
                    </a:lnTo>
                    <a:lnTo>
                      <a:pt x="39" y="124"/>
                    </a:lnTo>
                    <a:lnTo>
                      <a:pt x="51" y="128"/>
                    </a:lnTo>
                    <a:lnTo>
                      <a:pt x="64" y="129"/>
                    </a:lnTo>
                    <a:lnTo>
                      <a:pt x="77" y="128"/>
                    </a:lnTo>
                    <a:lnTo>
                      <a:pt x="89" y="124"/>
                    </a:lnTo>
                    <a:lnTo>
                      <a:pt x="100" y="118"/>
                    </a:lnTo>
                    <a:lnTo>
                      <a:pt x="110" y="111"/>
                    </a:lnTo>
                    <a:lnTo>
                      <a:pt x="118" y="101"/>
                    </a:lnTo>
                    <a:lnTo>
                      <a:pt x="124" y="90"/>
                    </a:lnTo>
                    <a:lnTo>
                      <a:pt x="127" y="78"/>
                    </a:lnTo>
                    <a:lnTo>
                      <a:pt x="129" y="65"/>
                    </a:lnTo>
                    <a:close/>
                    <a:moveTo>
                      <a:pt x="126" y="65"/>
                    </a:moveTo>
                    <a:lnTo>
                      <a:pt x="124" y="52"/>
                    </a:lnTo>
                    <a:lnTo>
                      <a:pt x="120" y="41"/>
                    </a:lnTo>
                    <a:lnTo>
                      <a:pt x="115" y="31"/>
                    </a:lnTo>
                    <a:lnTo>
                      <a:pt x="108" y="21"/>
                    </a:lnTo>
                    <a:lnTo>
                      <a:pt x="98" y="14"/>
                    </a:lnTo>
                    <a:lnTo>
                      <a:pt x="88" y="8"/>
                    </a:lnTo>
                    <a:lnTo>
                      <a:pt x="77" y="5"/>
                    </a:lnTo>
                    <a:lnTo>
                      <a:pt x="64" y="3"/>
                    </a:lnTo>
                    <a:lnTo>
                      <a:pt x="52" y="5"/>
                    </a:lnTo>
                    <a:lnTo>
                      <a:pt x="40" y="8"/>
                    </a:lnTo>
                    <a:lnTo>
                      <a:pt x="30" y="14"/>
                    </a:lnTo>
                    <a:lnTo>
                      <a:pt x="21" y="21"/>
                    </a:lnTo>
                    <a:lnTo>
                      <a:pt x="13" y="31"/>
                    </a:lnTo>
                    <a:lnTo>
                      <a:pt x="8" y="41"/>
                    </a:lnTo>
                    <a:lnTo>
                      <a:pt x="4" y="52"/>
                    </a:lnTo>
                    <a:lnTo>
                      <a:pt x="3" y="65"/>
                    </a:lnTo>
                    <a:lnTo>
                      <a:pt x="4" y="77"/>
                    </a:lnTo>
                    <a:lnTo>
                      <a:pt x="8" y="89"/>
                    </a:lnTo>
                    <a:lnTo>
                      <a:pt x="13" y="99"/>
                    </a:lnTo>
                    <a:lnTo>
                      <a:pt x="21" y="108"/>
                    </a:lnTo>
                    <a:lnTo>
                      <a:pt x="30" y="116"/>
                    </a:lnTo>
                    <a:lnTo>
                      <a:pt x="40" y="121"/>
                    </a:lnTo>
                    <a:lnTo>
                      <a:pt x="52" y="125"/>
                    </a:lnTo>
                    <a:lnTo>
                      <a:pt x="64" y="126"/>
                    </a:lnTo>
                    <a:lnTo>
                      <a:pt x="77" y="125"/>
                    </a:lnTo>
                    <a:lnTo>
                      <a:pt x="88" y="121"/>
                    </a:lnTo>
                    <a:lnTo>
                      <a:pt x="98" y="116"/>
                    </a:lnTo>
                    <a:lnTo>
                      <a:pt x="108" y="108"/>
                    </a:lnTo>
                    <a:lnTo>
                      <a:pt x="115" y="99"/>
                    </a:lnTo>
                    <a:lnTo>
                      <a:pt x="120" y="89"/>
                    </a:lnTo>
                    <a:lnTo>
                      <a:pt x="124" y="77"/>
                    </a:lnTo>
                    <a:lnTo>
                      <a:pt x="126" y="65"/>
                    </a:lnTo>
                    <a:close/>
                  </a:path>
                </a:pathLst>
              </a:custGeom>
              <a:solidFill>
                <a:srgbClr val="FFE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32" name="Freeform 1628"/>
              <p:cNvSpPr>
                <a:spLocks noEditPoints="1"/>
              </p:cNvSpPr>
              <p:nvPr/>
            </p:nvSpPr>
            <p:spPr bwMode="auto">
              <a:xfrm>
                <a:off x="834" y="1268"/>
                <a:ext cx="123" cy="123"/>
              </a:xfrm>
              <a:custGeom>
                <a:avLst/>
                <a:gdLst/>
                <a:ahLst/>
                <a:cxnLst>
                  <a:cxn ang="0">
                    <a:pos x="121" y="49"/>
                  </a:cxn>
                  <a:cxn ang="0">
                    <a:pos x="112" y="28"/>
                  </a:cxn>
                  <a:cxn ang="0">
                    <a:pos x="95" y="11"/>
                  </a:cxn>
                  <a:cxn ang="0">
                    <a:pos x="74" y="2"/>
                  </a:cxn>
                  <a:cxn ang="0">
                    <a:pos x="49" y="2"/>
                  </a:cxn>
                  <a:cxn ang="0">
                    <a:pos x="27" y="11"/>
                  </a:cxn>
                  <a:cxn ang="0">
                    <a:pos x="10" y="28"/>
                  </a:cxn>
                  <a:cxn ang="0">
                    <a:pos x="1" y="49"/>
                  </a:cxn>
                  <a:cxn ang="0">
                    <a:pos x="1" y="74"/>
                  </a:cxn>
                  <a:cxn ang="0">
                    <a:pos x="10" y="96"/>
                  </a:cxn>
                  <a:cxn ang="0">
                    <a:pos x="27" y="113"/>
                  </a:cxn>
                  <a:cxn ang="0">
                    <a:pos x="49" y="122"/>
                  </a:cxn>
                  <a:cxn ang="0">
                    <a:pos x="74" y="122"/>
                  </a:cxn>
                  <a:cxn ang="0">
                    <a:pos x="95" y="113"/>
                  </a:cxn>
                  <a:cxn ang="0">
                    <a:pos x="112" y="96"/>
                  </a:cxn>
                  <a:cxn ang="0">
                    <a:pos x="121" y="74"/>
                  </a:cxn>
                  <a:cxn ang="0">
                    <a:pos x="119" y="62"/>
                  </a:cxn>
                  <a:cxn ang="0">
                    <a:pos x="115" y="39"/>
                  </a:cxn>
                  <a:cxn ang="0">
                    <a:pos x="102" y="21"/>
                  </a:cxn>
                  <a:cxn ang="0">
                    <a:pos x="84" y="8"/>
                  </a:cxn>
                  <a:cxn ang="0">
                    <a:pos x="61" y="4"/>
                  </a:cxn>
                  <a:cxn ang="0">
                    <a:pos x="39" y="8"/>
                  </a:cxn>
                  <a:cxn ang="0">
                    <a:pos x="20" y="21"/>
                  </a:cxn>
                  <a:cxn ang="0">
                    <a:pos x="8" y="39"/>
                  </a:cxn>
                  <a:cxn ang="0">
                    <a:pos x="3" y="62"/>
                  </a:cxn>
                  <a:cxn ang="0">
                    <a:pos x="8" y="84"/>
                  </a:cxn>
                  <a:cxn ang="0">
                    <a:pos x="20" y="103"/>
                  </a:cxn>
                  <a:cxn ang="0">
                    <a:pos x="39" y="115"/>
                  </a:cxn>
                  <a:cxn ang="0">
                    <a:pos x="61" y="120"/>
                  </a:cxn>
                  <a:cxn ang="0">
                    <a:pos x="84" y="115"/>
                  </a:cxn>
                  <a:cxn ang="0">
                    <a:pos x="102" y="103"/>
                  </a:cxn>
                  <a:cxn ang="0">
                    <a:pos x="115" y="84"/>
                  </a:cxn>
                  <a:cxn ang="0">
                    <a:pos x="119" y="62"/>
                  </a:cxn>
                </a:cxnLst>
                <a:rect l="0" t="0" r="r" b="b"/>
                <a:pathLst>
                  <a:path w="123" h="123">
                    <a:moveTo>
                      <a:pt x="123" y="62"/>
                    </a:moveTo>
                    <a:lnTo>
                      <a:pt x="121" y="49"/>
                    </a:lnTo>
                    <a:lnTo>
                      <a:pt x="117" y="38"/>
                    </a:lnTo>
                    <a:lnTo>
                      <a:pt x="112" y="28"/>
                    </a:lnTo>
                    <a:lnTo>
                      <a:pt x="105" y="18"/>
                    </a:lnTo>
                    <a:lnTo>
                      <a:pt x="95" y="11"/>
                    </a:lnTo>
                    <a:lnTo>
                      <a:pt x="85" y="5"/>
                    </a:lnTo>
                    <a:lnTo>
                      <a:pt x="74" y="2"/>
                    </a:lnTo>
                    <a:lnTo>
                      <a:pt x="61" y="0"/>
                    </a:lnTo>
                    <a:lnTo>
                      <a:pt x="49" y="2"/>
                    </a:lnTo>
                    <a:lnTo>
                      <a:pt x="37" y="5"/>
                    </a:lnTo>
                    <a:lnTo>
                      <a:pt x="27" y="11"/>
                    </a:lnTo>
                    <a:lnTo>
                      <a:pt x="18" y="18"/>
                    </a:lnTo>
                    <a:lnTo>
                      <a:pt x="10" y="28"/>
                    </a:lnTo>
                    <a:lnTo>
                      <a:pt x="5" y="38"/>
                    </a:lnTo>
                    <a:lnTo>
                      <a:pt x="1" y="49"/>
                    </a:lnTo>
                    <a:lnTo>
                      <a:pt x="0" y="62"/>
                    </a:lnTo>
                    <a:lnTo>
                      <a:pt x="1" y="74"/>
                    </a:lnTo>
                    <a:lnTo>
                      <a:pt x="5" y="86"/>
                    </a:lnTo>
                    <a:lnTo>
                      <a:pt x="10" y="96"/>
                    </a:lnTo>
                    <a:lnTo>
                      <a:pt x="18" y="105"/>
                    </a:lnTo>
                    <a:lnTo>
                      <a:pt x="27" y="113"/>
                    </a:lnTo>
                    <a:lnTo>
                      <a:pt x="37" y="118"/>
                    </a:lnTo>
                    <a:lnTo>
                      <a:pt x="49" y="122"/>
                    </a:lnTo>
                    <a:lnTo>
                      <a:pt x="61" y="123"/>
                    </a:lnTo>
                    <a:lnTo>
                      <a:pt x="74" y="122"/>
                    </a:lnTo>
                    <a:lnTo>
                      <a:pt x="85" y="118"/>
                    </a:lnTo>
                    <a:lnTo>
                      <a:pt x="95" y="113"/>
                    </a:lnTo>
                    <a:lnTo>
                      <a:pt x="105" y="105"/>
                    </a:lnTo>
                    <a:lnTo>
                      <a:pt x="112" y="96"/>
                    </a:lnTo>
                    <a:lnTo>
                      <a:pt x="117" y="86"/>
                    </a:lnTo>
                    <a:lnTo>
                      <a:pt x="121" y="74"/>
                    </a:lnTo>
                    <a:lnTo>
                      <a:pt x="123" y="62"/>
                    </a:lnTo>
                    <a:close/>
                    <a:moveTo>
                      <a:pt x="119" y="62"/>
                    </a:moveTo>
                    <a:lnTo>
                      <a:pt x="118" y="50"/>
                    </a:lnTo>
                    <a:lnTo>
                      <a:pt x="115" y="39"/>
                    </a:lnTo>
                    <a:lnTo>
                      <a:pt x="109" y="29"/>
                    </a:lnTo>
                    <a:lnTo>
                      <a:pt x="102" y="21"/>
                    </a:lnTo>
                    <a:lnTo>
                      <a:pt x="93" y="14"/>
                    </a:lnTo>
                    <a:lnTo>
                      <a:pt x="84" y="8"/>
                    </a:lnTo>
                    <a:lnTo>
                      <a:pt x="73" y="5"/>
                    </a:lnTo>
                    <a:lnTo>
                      <a:pt x="61" y="4"/>
                    </a:lnTo>
                    <a:lnTo>
                      <a:pt x="50" y="5"/>
                    </a:lnTo>
                    <a:lnTo>
                      <a:pt x="39" y="8"/>
                    </a:lnTo>
                    <a:lnTo>
                      <a:pt x="29" y="14"/>
                    </a:lnTo>
                    <a:lnTo>
                      <a:pt x="20" y="21"/>
                    </a:lnTo>
                    <a:lnTo>
                      <a:pt x="13" y="29"/>
                    </a:lnTo>
                    <a:lnTo>
                      <a:pt x="8" y="39"/>
                    </a:lnTo>
                    <a:lnTo>
                      <a:pt x="4" y="50"/>
                    </a:lnTo>
                    <a:lnTo>
                      <a:pt x="3" y="62"/>
                    </a:lnTo>
                    <a:lnTo>
                      <a:pt x="4" y="73"/>
                    </a:lnTo>
                    <a:lnTo>
                      <a:pt x="8" y="84"/>
                    </a:lnTo>
                    <a:lnTo>
                      <a:pt x="13" y="94"/>
                    </a:lnTo>
                    <a:lnTo>
                      <a:pt x="20" y="103"/>
                    </a:lnTo>
                    <a:lnTo>
                      <a:pt x="29" y="110"/>
                    </a:lnTo>
                    <a:lnTo>
                      <a:pt x="39" y="115"/>
                    </a:lnTo>
                    <a:lnTo>
                      <a:pt x="50" y="119"/>
                    </a:lnTo>
                    <a:lnTo>
                      <a:pt x="61" y="120"/>
                    </a:lnTo>
                    <a:lnTo>
                      <a:pt x="73" y="119"/>
                    </a:lnTo>
                    <a:lnTo>
                      <a:pt x="84" y="115"/>
                    </a:lnTo>
                    <a:lnTo>
                      <a:pt x="93" y="110"/>
                    </a:lnTo>
                    <a:lnTo>
                      <a:pt x="102" y="103"/>
                    </a:lnTo>
                    <a:lnTo>
                      <a:pt x="109" y="94"/>
                    </a:lnTo>
                    <a:lnTo>
                      <a:pt x="115" y="84"/>
                    </a:lnTo>
                    <a:lnTo>
                      <a:pt x="118" y="73"/>
                    </a:lnTo>
                    <a:lnTo>
                      <a:pt x="119" y="62"/>
                    </a:lnTo>
                    <a:close/>
                  </a:path>
                </a:pathLst>
              </a:custGeom>
              <a:solidFill>
                <a:srgbClr val="FFE7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33" name="Freeform 1629"/>
              <p:cNvSpPr>
                <a:spLocks noEditPoints="1"/>
              </p:cNvSpPr>
              <p:nvPr/>
            </p:nvSpPr>
            <p:spPr bwMode="auto">
              <a:xfrm>
                <a:off x="838" y="1272"/>
                <a:ext cx="116" cy="115"/>
              </a:xfrm>
              <a:custGeom>
                <a:avLst/>
                <a:gdLst/>
                <a:ahLst/>
                <a:cxnLst>
                  <a:cxn ang="0">
                    <a:pos x="115" y="46"/>
                  </a:cxn>
                  <a:cxn ang="0">
                    <a:pos x="106" y="25"/>
                  </a:cxn>
                  <a:cxn ang="0">
                    <a:pos x="90" y="10"/>
                  </a:cxn>
                  <a:cxn ang="0">
                    <a:pos x="70" y="1"/>
                  </a:cxn>
                  <a:cxn ang="0">
                    <a:pos x="47" y="1"/>
                  </a:cxn>
                  <a:cxn ang="0">
                    <a:pos x="26" y="10"/>
                  </a:cxn>
                  <a:cxn ang="0">
                    <a:pos x="10" y="25"/>
                  </a:cxn>
                  <a:cxn ang="0">
                    <a:pos x="1" y="46"/>
                  </a:cxn>
                  <a:cxn ang="0">
                    <a:pos x="1" y="69"/>
                  </a:cxn>
                  <a:cxn ang="0">
                    <a:pos x="10" y="90"/>
                  </a:cxn>
                  <a:cxn ang="0">
                    <a:pos x="26" y="106"/>
                  </a:cxn>
                  <a:cxn ang="0">
                    <a:pos x="47" y="115"/>
                  </a:cxn>
                  <a:cxn ang="0">
                    <a:pos x="70" y="115"/>
                  </a:cxn>
                  <a:cxn ang="0">
                    <a:pos x="90" y="106"/>
                  </a:cxn>
                  <a:cxn ang="0">
                    <a:pos x="106" y="90"/>
                  </a:cxn>
                  <a:cxn ang="0">
                    <a:pos x="115" y="69"/>
                  </a:cxn>
                  <a:cxn ang="0">
                    <a:pos x="113" y="58"/>
                  </a:cxn>
                  <a:cxn ang="0">
                    <a:pos x="109" y="37"/>
                  </a:cxn>
                  <a:cxn ang="0">
                    <a:pos x="97" y="19"/>
                  </a:cxn>
                  <a:cxn ang="0">
                    <a:pos x="79" y="7"/>
                  </a:cxn>
                  <a:cxn ang="0">
                    <a:pos x="58" y="3"/>
                  </a:cxn>
                  <a:cxn ang="0">
                    <a:pos x="37" y="7"/>
                  </a:cxn>
                  <a:cxn ang="0">
                    <a:pos x="19" y="19"/>
                  </a:cxn>
                  <a:cxn ang="0">
                    <a:pos x="7" y="37"/>
                  </a:cxn>
                  <a:cxn ang="0">
                    <a:pos x="3" y="58"/>
                  </a:cxn>
                  <a:cxn ang="0">
                    <a:pos x="7" y="79"/>
                  </a:cxn>
                  <a:cxn ang="0">
                    <a:pos x="19" y="97"/>
                  </a:cxn>
                  <a:cxn ang="0">
                    <a:pos x="37" y="109"/>
                  </a:cxn>
                  <a:cxn ang="0">
                    <a:pos x="58" y="113"/>
                  </a:cxn>
                  <a:cxn ang="0">
                    <a:pos x="79" y="109"/>
                  </a:cxn>
                  <a:cxn ang="0">
                    <a:pos x="97" y="97"/>
                  </a:cxn>
                  <a:cxn ang="0">
                    <a:pos x="109" y="79"/>
                  </a:cxn>
                  <a:cxn ang="0">
                    <a:pos x="113" y="58"/>
                  </a:cxn>
                </a:cxnLst>
                <a:rect l="0" t="0" r="r" b="b"/>
                <a:pathLst>
                  <a:path w="116" h="116">
                    <a:moveTo>
                      <a:pt x="116" y="58"/>
                    </a:moveTo>
                    <a:lnTo>
                      <a:pt x="115" y="46"/>
                    </a:lnTo>
                    <a:lnTo>
                      <a:pt x="112" y="35"/>
                    </a:lnTo>
                    <a:lnTo>
                      <a:pt x="106" y="25"/>
                    </a:lnTo>
                    <a:lnTo>
                      <a:pt x="99" y="17"/>
                    </a:lnTo>
                    <a:lnTo>
                      <a:pt x="90" y="10"/>
                    </a:lnTo>
                    <a:lnTo>
                      <a:pt x="81" y="4"/>
                    </a:lnTo>
                    <a:lnTo>
                      <a:pt x="70" y="1"/>
                    </a:lnTo>
                    <a:lnTo>
                      <a:pt x="58" y="0"/>
                    </a:lnTo>
                    <a:lnTo>
                      <a:pt x="47" y="1"/>
                    </a:lnTo>
                    <a:lnTo>
                      <a:pt x="36" y="4"/>
                    </a:lnTo>
                    <a:lnTo>
                      <a:pt x="26" y="10"/>
                    </a:lnTo>
                    <a:lnTo>
                      <a:pt x="17" y="17"/>
                    </a:lnTo>
                    <a:lnTo>
                      <a:pt x="10" y="25"/>
                    </a:lnTo>
                    <a:lnTo>
                      <a:pt x="5" y="35"/>
                    </a:lnTo>
                    <a:lnTo>
                      <a:pt x="1" y="46"/>
                    </a:lnTo>
                    <a:lnTo>
                      <a:pt x="0" y="58"/>
                    </a:lnTo>
                    <a:lnTo>
                      <a:pt x="1" y="69"/>
                    </a:lnTo>
                    <a:lnTo>
                      <a:pt x="5" y="80"/>
                    </a:lnTo>
                    <a:lnTo>
                      <a:pt x="10" y="90"/>
                    </a:lnTo>
                    <a:lnTo>
                      <a:pt x="17" y="99"/>
                    </a:lnTo>
                    <a:lnTo>
                      <a:pt x="26" y="106"/>
                    </a:lnTo>
                    <a:lnTo>
                      <a:pt x="36" y="111"/>
                    </a:lnTo>
                    <a:lnTo>
                      <a:pt x="47" y="115"/>
                    </a:lnTo>
                    <a:lnTo>
                      <a:pt x="58" y="116"/>
                    </a:lnTo>
                    <a:lnTo>
                      <a:pt x="70" y="115"/>
                    </a:lnTo>
                    <a:lnTo>
                      <a:pt x="81" y="111"/>
                    </a:lnTo>
                    <a:lnTo>
                      <a:pt x="90" y="106"/>
                    </a:lnTo>
                    <a:lnTo>
                      <a:pt x="99" y="99"/>
                    </a:lnTo>
                    <a:lnTo>
                      <a:pt x="106" y="90"/>
                    </a:lnTo>
                    <a:lnTo>
                      <a:pt x="112" y="80"/>
                    </a:lnTo>
                    <a:lnTo>
                      <a:pt x="115" y="69"/>
                    </a:lnTo>
                    <a:lnTo>
                      <a:pt x="116" y="58"/>
                    </a:lnTo>
                    <a:close/>
                    <a:moveTo>
                      <a:pt x="113" y="58"/>
                    </a:moveTo>
                    <a:lnTo>
                      <a:pt x="112" y="47"/>
                    </a:lnTo>
                    <a:lnTo>
                      <a:pt x="109" y="37"/>
                    </a:lnTo>
                    <a:lnTo>
                      <a:pt x="103" y="27"/>
                    </a:lnTo>
                    <a:lnTo>
                      <a:pt x="97" y="19"/>
                    </a:lnTo>
                    <a:lnTo>
                      <a:pt x="89" y="12"/>
                    </a:lnTo>
                    <a:lnTo>
                      <a:pt x="79" y="7"/>
                    </a:lnTo>
                    <a:lnTo>
                      <a:pt x="69" y="4"/>
                    </a:lnTo>
                    <a:lnTo>
                      <a:pt x="58" y="3"/>
                    </a:lnTo>
                    <a:lnTo>
                      <a:pt x="47" y="4"/>
                    </a:lnTo>
                    <a:lnTo>
                      <a:pt x="37" y="7"/>
                    </a:lnTo>
                    <a:lnTo>
                      <a:pt x="28" y="12"/>
                    </a:lnTo>
                    <a:lnTo>
                      <a:pt x="19" y="19"/>
                    </a:lnTo>
                    <a:lnTo>
                      <a:pt x="13" y="27"/>
                    </a:lnTo>
                    <a:lnTo>
                      <a:pt x="7" y="37"/>
                    </a:lnTo>
                    <a:lnTo>
                      <a:pt x="4" y="47"/>
                    </a:lnTo>
                    <a:lnTo>
                      <a:pt x="3" y="58"/>
                    </a:lnTo>
                    <a:lnTo>
                      <a:pt x="4" y="69"/>
                    </a:lnTo>
                    <a:lnTo>
                      <a:pt x="7" y="79"/>
                    </a:lnTo>
                    <a:lnTo>
                      <a:pt x="13" y="88"/>
                    </a:lnTo>
                    <a:lnTo>
                      <a:pt x="19" y="97"/>
                    </a:lnTo>
                    <a:lnTo>
                      <a:pt x="28" y="103"/>
                    </a:lnTo>
                    <a:lnTo>
                      <a:pt x="37" y="109"/>
                    </a:lnTo>
                    <a:lnTo>
                      <a:pt x="47" y="112"/>
                    </a:lnTo>
                    <a:lnTo>
                      <a:pt x="58" y="113"/>
                    </a:lnTo>
                    <a:lnTo>
                      <a:pt x="69" y="112"/>
                    </a:lnTo>
                    <a:lnTo>
                      <a:pt x="79" y="109"/>
                    </a:lnTo>
                    <a:lnTo>
                      <a:pt x="89" y="103"/>
                    </a:lnTo>
                    <a:lnTo>
                      <a:pt x="97" y="97"/>
                    </a:lnTo>
                    <a:lnTo>
                      <a:pt x="103" y="88"/>
                    </a:lnTo>
                    <a:lnTo>
                      <a:pt x="109" y="79"/>
                    </a:lnTo>
                    <a:lnTo>
                      <a:pt x="112" y="69"/>
                    </a:lnTo>
                    <a:lnTo>
                      <a:pt x="113" y="58"/>
                    </a:lnTo>
                    <a:close/>
                  </a:path>
                </a:pathLst>
              </a:custGeom>
              <a:solidFill>
                <a:srgbClr val="FFE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34" name="Freeform 1630"/>
              <p:cNvSpPr>
                <a:spLocks noEditPoints="1"/>
              </p:cNvSpPr>
              <p:nvPr/>
            </p:nvSpPr>
            <p:spPr bwMode="auto">
              <a:xfrm>
                <a:off x="840" y="1276"/>
                <a:ext cx="114" cy="109"/>
              </a:xfrm>
              <a:custGeom>
                <a:avLst/>
                <a:gdLst/>
                <a:ahLst/>
                <a:cxnLst>
                  <a:cxn ang="0">
                    <a:pos x="109" y="44"/>
                  </a:cxn>
                  <a:cxn ang="0">
                    <a:pos x="100" y="24"/>
                  </a:cxn>
                  <a:cxn ang="0">
                    <a:pos x="86" y="9"/>
                  </a:cxn>
                  <a:cxn ang="0">
                    <a:pos x="66" y="1"/>
                  </a:cxn>
                  <a:cxn ang="0">
                    <a:pos x="44" y="1"/>
                  </a:cxn>
                  <a:cxn ang="0">
                    <a:pos x="25" y="9"/>
                  </a:cxn>
                  <a:cxn ang="0">
                    <a:pos x="10" y="24"/>
                  </a:cxn>
                  <a:cxn ang="0">
                    <a:pos x="1" y="44"/>
                  </a:cxn>
                  <a:cxn ang="0">
                    <a:pos x="1" y="66"/>
                  </a:cxn>
                  <a:cxn ang="0">
                    <a:pos x="10" y="85"/>
                  </a:cxn>
                  <a:cxn ang="0">
                    <a:pos x="25" y="100"/>
                  </a:cxn>
                  <a:cxn ang="0">
                    <a:pos x="44" y="109"/>
                  </a:cxn>
                  <a:cxn ang="0">
                    <a:pos x="66" y="109"/>
                  </a:cxn>
                  <a:cxn ang="0">
                    <a:pos x="86" y="100"/>
                  </a:cxn>
                  <a:cxn ang="0">
                    <a:pos x="100" y="85"/>
                  </a:cxn>
                  <a:cxn ang="0">
                    <a:pos x="109" y="66"/>
                  </a:cxn>
                  <a:cxn ang="0">
                    <a:pos x="107" y="55"/>
                  </a:cxn>
                  <a:cxn ang="0">
                    <a:pos x="103" y="35"/>
                  </a:cxn>
                  <a:cxn ang="0">
                    <a:pos x="92" y="18"/>
                  </a:cxn>
                  <a:cxn ang="0">
                    <a:pos x="75" y="7"/>
                  </a:cxn>
                  <a:cxn ang="0">
                    <a:pos x="55" y="3"/>
                  </a:cxn>
                  <a:cxn ang="0">
                    <a:pos x="35" y="7"/>
                  </a:cxn>
                  <a:cxn ang="0">
                    <a:pos x="19" y="18"/>
                  </a:cxn>
                  <a:cxn ang="0">
                    <a:pos x="8" y="35"/>
                  </a:cxn>
                  <a:cxn ang="0">
                    <a:pos x="3" y="55"/>
                  </a:cxn>
                  <a:cxn ang="0">
                    <a:pos x="8" y="75"/>
                  </a:cxn>
                  <a:cxn ang="0">
                    <a:pos x="19" y="91"/>
                  </a:cxn>
                  <a:cxn ang="0">
                    <a:pos x="35" y="102"/>
                  </a:cxn>
                  <a:cxn ang="0">
                    <a:pos x="55" y="107"/>
                  </a:cxn>
                  <a:cxn ang="0">
                    <a:pos x="75" y="102"/>
                  </a:cxn>
                  <a:cxn ang="0">
                    <a:pos x="92" y="91"/>
                  </a:cxn>
                  <a:cxn ang="0">
                    <a:pos x="103" y="75"/>
                  </a:cxn>
                  <a:cxn ang="0">
                    <a:pos x="107" y="55"/>
                  </a:cxn>
                </a:cxnLst>
                <a:rect l="0" t="0" r="r" b="b"/>
                <a:pathLst>
                  <a:path w="110" h="110">
                    <a:moveTo>
                      <a:pt x="110" y="55"/>
                    </a:moveTo>
                    <a:lnTo>
                      <a:pt x="109" y="44"/>
                    </a:lnTo>
                    <a:lnTo>
                      <a:pt x="106" y="34"/>
                    </a:lnTo>
                    <a:lnTo>
                      <a:pt x="100" y="24"/>
                    </a:lnTo>
                    <a:lnTo>
                      <a:pt x="94" y="16"/>
                    </a:lnTo>
                    <a:lnTo>
                      <a:pt x="86" y="9"/>
                    </a:lnTo>
                    <a:lnTo>
                      <a:pt x="76" y="4"/>
                    </a:lnTo>
                    <a:lnTo>
                      <a:pt x="66" y="1"/>
                    </a:lnTo>
                    <a:lnTo>
                      <a:pt x="55" y="0"/>
                    </a:lnTo>
                    <a:lnTo>
                      <a:pt x="44" y="1"/>
                    </a:lnTo>
                    <a:lnTo>
                      <a:pt x="34" y="4"/>
                    </a:lnTo>
                    <a:lnTo>
                      <a:pt x="25" y="9"/>
                    </a:lnTo>
                    <a:lnTo>
                      <a:pt x="16" y="16"/>
                    </a:lnTo>
                    <a:lnTo>
                      <a:pt x="10" y="24"/>
                    </a:lnTo>
                    <a:lnTo>
                      <a:pt x="4" y="34"/>
                    </a:lnTo>
                    <a:lnTo>
                      <a:pt x="1" y="44"/>
                    </a:lnTo>
                    <a:lnTo>
                      <a:pt x="0" y="55"/>
                    </a:lnTo>
                    <a:lnTo>
                      <a:pt x="1" y="66"/>
                    </a:lnTo>
                    <a:lnTo>
                      <a:pt x="4" y="76"/>
                    </a:lnTo>
                    <a:lnTo>
                      <a:pt x="10" y="85"/>
                    </a:lnTo>
                    <a:lnTo>
                      <a:pt x="16" y="94"/>
                    </a:lnTo>
                    <a:lnTo>
                      <a:pt x="25" y="100"/>
                    </a:lnTo>
                    <a:lnTo>
                      <a:pt x="34" y="106"/>
                    </a:lnTo>
                    <a:lnTo>
                      <a:pt x="44" y="109"/>
                    </a:lnTo>
                    <a:lnTo>
                      <a:pt x="55" y="110"/>
                    </a:lnTo>
                    <a:lnTo>
                      <a:pt x="66" y="109"/>
                    </a:lnTo>
                    <a:lnTo>
                      <a:pt x="76" y="106"/>
                    </a:lnTo>
                    <a:lnTo>
                      <a:pt x="86" y="100"/>
                    </a:lnTo>
                    <a:lnTo>
                      <a:pt x="94" y="94"/>
                    </a:lnTo>
                    <a:lnTo>
                      <a:pt x="100" y="85"/>
                    </a:lnTo>
                    <a:lnTo>
                      <a:pt x="106" y="76"/>
                    </a:lnTo>
                    <a:lnTo>
                      <a:pt x="109" y="66"/>
                    </a:lnTo>
                    <a:lnTo>
                      <a:pt x="110" y="55"/>
                    </a:lnTo>
                    <a:close/>
                    <a:moveTo>
                      <a:pt x="107" y="55"/>
                    </a:moveTo>
                    <a:lnTo>
                      <a:pt x="106" y="45"/>
                    </a:lnTo>
                    <a:lnTo>
                      <a:pt x="103" y="35"/>
                    </a:lnTo>
                    <a:lnTo>
                      <a:pt x="98" y="26"/>
                    </a:lnTo>
                    <a:lnTo>
                      <a:pt x="92" y="18"/>
                    </a:lnTo>
                    <a:lnTo>
                      <a:pt x="84" y="12"/>
                    </a:lnTo>
                    <a:lnTo>
                      <a:pt x="75" y="7"/>
                    </a:lnTo>
                    <a:lnTo>
                      <a:pt x="65" y="4"/>
                    </a:lnTo>
                    <a:lnTo>
                      <a:pt x="55" y="3"/>
                    </a:lnTo>
                    <a:lnTo>
                      <a:pt x="45" y="4"/>
                    </a:lnTo>
                    <a:lnTo>
                      <a:pt x="35" y="7"/>
                    </a:lnTo>
                    <a:lnTo>
                      <a:pt x="27" y="12"/>
                    </a:lnTo>
                    <a:lnTo>
                      <a:pt x="19" y="18"/>
                    </a:lnTo>
                    <a:lnTo>
                      <a:pt x="12" y="26"/>
                    </a:lnTo>
                    <a:lnTo>
                      <a:pt x="8" y="35"/>
                    </a:lnTo>
                    <a:lnTo>
                      <a:pt x="4" y="45"/>
                    </a:lnTo>
                    <a:lnTo>
                      <a:pt x="3" y="55"/>
                    </a:lnTo>
                    <a:lnTo>
                      <a:pt x="4" y="65"/>
                    </a:lnTo>
                    <a:lnTo>
                      <a:pt x="8" y="75"/>
                    </a:lnTo>
                    <a:lnTo>
                      <a:pt x="12" y="83"/>
                    </a:lnTo>
                    <a:lnTo>
                      <a:pt x="19" y="91"/>
                    </a:lnTo>
                    <a:lnTo>
                      <a:pt x="27" y="98"/>
                    </a:lnTo>
                    <a:lnTo>
                      <a:pt x="35" y="102"/>
                    </a:lnTo>
                    <a:lnTo>
                      <a:pt x="45" y="106"/>
                    </a:lnTo>
                    <a:lnTo>
                      <a:pt x="55" y="107"/>
                    </a:lnTo>
                    <a:lnTo>
                      <a:pt x="65" y="106"/>
                    </a:lnTo>
                    <a:lnTo>
                      <a:pt x="75" y="102"/>
                    </a:lnTo>
                    <a:lnTo>
                      <a:pt x="84" y="98"/>
                    </a:lnTo>
                    <a:lnTo>
                      <a:pt x="92" y="91"/>
                    </a:lnTo>
                    <a:lnTo>
                      <a:pt x="98" y="83"/>
                    </a:lnTo>
                    <a:lnTo>
                      <a:pt x="103" y="75"/>
                    </a:lnTo>
                    <a:lnTo>
                      <a:pt x="106" y="65"/>
                    </a:lnTo>
                    <a:lnTo>
                      <a:pt x="107" y="55"/>
                    </a:lnTo>
                    <a:close/>
                  </a:path>
                </a:pathLst>
              </a:custGeom>
              <a:solidFill>
                <a:srgbClr val="FFEA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35" name="Freeform 1631"/>
              <p:cNvSpPr>
                <a:spLocks noEditPoints="1"/>
              </p:cNvSpPr>
              <p:nvPr/>
            </p:nvSpPr>
            <p:spPr bwMode="auto">
              <a:xfrm>
                <a:off x="843" y="1278"/>
                <a:ext cx="104" cy="104"/>
              </a:xfrm>
              <a:custGeom>
                <a:avLst/>
                <a:gdLst/>
                <a:ahLst/>
                <a:cxnLst>
                  <a:cxn ang="0">
                    <a:pos x="103" y="42"/>
                  </a:cxn>
                  <a:cxn ang="0">
                    <a:pos x="95" y="23"/>
                  </a:cxn>
                  <a:cxn ang="0">
                    <a:pos x="81" y="9"/>
                  </a:cxn>
                  <a:cxn ang="0">
                    <a:pos x="62" y="1"/>
                  </a:cxn>
                  <a:cxn ang="0">
                    <a:pos x="42" y="1"/>
                  </a:cxn>
                  <a:cxn ang="0">
                    <a:pos x="24" y="9"/>
                  </a:cxn>
                  <a:cxn ang="0">
                    <a:pos x="9" y="23"/>
                  </a:cxn>
                  <a:cxn ang="0">
                    <a:pos x="1" y="42"/>
                  </a:cxn>
                  <a:cxn ang="0">
                    <a:pos x="1" y="62"/>
                  </a:cxn>
                  <a:cxn ang="0">
                    <a:pos x="9" y="80"/>
                  </a:cxn>
                  <a:cxn ang="0">
                    <a:pos x="24" y="95"/>
                  </a:cxn>
                  <a:cxn ang="0">
                    <a:pos x="42" y="103"/>
                  </a:cxn>
                  <a:cxn ang="0">
                    <a:pos x="62" y="103"/>
                  </a:cxn>
                  <a:cxn ang="0">
                    <a:pos x="81" y="95"/>
                  </a:cxn>
                  <a:cxn ang="0">
                    <a:pos x="95" y="80"/>
                  </a:cxn>
                  <a:cxn ang="0">
                    <a:pos x="103" y="62"/>
                  </a:cxn>
                  <a:cxn ang="0">
                    <a:pos x="101" y="52"/>
                  </a:cxn>
                  <a:cxn ang="0">
                    <a:pos x="97" y="33"/>
                  </a:cxn>
                  <a:cxn ang="0">
                    <a:pos x="86" y="18"/>
                  </a:cxn>
                  <a:cxn ang="0">
                    <a:pos x="71" y="7"/>
                  </a:cxn>
                  <a:cxn ang="0">
                    <a:pos x="52" y="3"/>
                  </a:cxn>
                  <a:cxn ang="0">
                    <a:pos x="34" y="7"/>
                  </a:cxn>
                  <a:cxn ang="0">
                    <a:pos x="18" y="18"/>
                  </a:cxn>
                  <a:cxn ang="0">
                    <a:pos x="7" y="33"/>
                  </a:cxn>
                  <a:cxn ang="0">
                    <a:pos x="4" y="52"/>
                  </a:cxn>
                  <a:cxn ang="0">
                    <a:pos x="7" y="70"/>
                  </a:cxn>
                  <a:cxn ang="0">
                    <a:pos x="18" y="86"/>
                  </a:cxn>
                  <a:cxn ang="0">
                    <a:pos x="34" y="97"/>
                  </a:cxn>
                  <a:cxn ang="0">
                    <a:pos x="52" y="100"/>
                  </a:cxn>
                  <a:cxn ang="0">
                    <a:pos x="71" y="97"/>
                  </a:cxn>
                  <a:cxn ang="0">
                    <a:pos x="86" y="86"/>
                  </a:cxn>
                  <a:cxn ang="0">
                    <a:pos x="97" y="70"/>
                  </a:cxn>
                  <a:cxn ang="0">
                    <a:pos x="101" y="52"/>
                  </a:cxn>
                </a:cxnLst>
                <a:rect l="0" t="0" r="r" b="b"/>
                <a:pathLst>
                  <a:path w="104" h="104">
                    <a:moveTo>
                      <a:pt x="104" y="52"/>
                    </a:moveTo>
                    <a:lnTo>
                      <a:pt x="103" y="42"/>
                    </a:lnTo>
                    <a:lnTo>
                      <a:pt x="100" y="32"/>
                    </a:lnTo>
                    <a:lnTo>
                      <a:pt x="95" y="23"/>
                    </a:lnTo>
                    <a:lnTo>
                      <a:pt x="89" y="15"/>
                    </a:lnTo>
                    <a:lnTo>
                      <a:pt x="81" y="9"/>
                    </a:lnTo>
                    <a:lnTo>
                      <a:pt x="72" y="4"/>
                    </a:lnTo>
                    <a:lnTo>
                      <a:pt x="62" y="1"/>
                    </a:lnTo>
                    <a:lnTo>
                      <a:pt x="52" y="0"/>
                    </a:lnTo>
                    <a:lnTo>
                      <a:pt x="42" y="1"/>
                    </a:lnTo>
                    <a:lnTo>
                      <a:pt x="32" y="4"/>
                    </a:lnTo>
                    <a:lnTo>
                      <a:pt x="24" y="9"/>
                    </a:lnTo>
                    <a:lnTo>
                      <a:pt x="16" y="15"/>
                    </a:lnTo>
                    <a:lnTo>
                      <a:pt x="9" y="23"/>
                    </a:lnTo>
                    <a:lnTo>
                      <a:pt x="5" y="32"/>
                    </a:lnTo>
                    <a:lnTo>
                      <a:pt x="1" y="42"/>
                    </a:lnTo>
                    <a:lnTo>
                      <a:pt x="0" y="52"/>
                    </a:lnTo>
                    <a:lnTo>
                      <a:pt x="1" y="62"/>
                    </a:lnTo>
                    <a:lnTo>
                      <a:pt x="5" y="72"/>
                    </a:lnTo>
                    <a:lnTo>
                      <a:pt x="9" y="80"/>
                    </a:lnTo>
                    <a:lnTo>
                      <a:pt x="16" y="88"/>
                    </a:lnTo>
                    <a:lnTo>
                      <a:pt x="24" y="95"/>
                    </a:lnTo>
                    <a:lnTo>
                      <a:pt x="32" y="99"/>
                    </a:lnTo>
                    <a:lnTo>
                      <a:pt x="42" y="103"/>
                    </a:lnTo>
                    <a:lnTo>
                      <a:pt x="52" y="104"/>
                    </a:lnTo>
                    <a:lnTo>
                      <a:pt x="62" y="103"/>
                    </a:lnTo>
                    <a:lnTo>
                      <a:pt x="72" y="99"/>
                    </a:lnTo>
                    <a:lnTo>
                      <a:pt x="81" y="95"/>
                    </a:lnTo>
                    <a:lnTo>
                      <a:pt x="89" y="88"/>
                    </a:lnTo>
                    <a:lnTo>
                      <a:pt x="95" y="80"/>
                    </a:lnTo>
                    <a:lnTo>
                      <a:pt x="100" y="72"/>
                    </a:lnTo>
                    <a:lnTo>
                      <a:pt x="103" y="62"/>
                    </a:lnTo>
                    <a:lnTo>
                      <a:pt x="104" y="52"/>
                    </a:lnTo>
                    <a:close/>
                    <a:moveTo>
                      <a:pt x="101" y="52"/>
                    </a:moveTo>
                    <a:lnTo>
                      <a:pt x="100" y="42"/>
                    </a:lnTo>
                    <a:lnTo>
                      <a:pt x="97" y="33"/>
                    </a:lnTo>
                    <a:lnTo>
                      <a:pt x="92" y="25"/>
                    </a:lnTo>
                    <a:lnTo>
                      <a:pt x="86" y="18"/>
                    </a:lnTo>
                    <a:lnTo>
                      <a:pt x="79" y="12"/>
                    </a:lnTo>
                    <a:lnTo>
                      <a:pt x="71" y="7"/>
                    </a:lnTo>
                    <a:lnTo>
                      <a:pt x="62" y="4"/>
                    </a:lnTo>
                    <a:lnTo>
                      <a:pt x="52" y="3"/>
                    </a:lnTo>
                    <a:lnTo>
                      <a:pt x="42" y="4"/>
                    </a:lnTo>
                    <a:lnTo>
                      <a:pt x="34" y="7"/>
                    </a:lnTo>
                    <a:lnTo>
                      <a:pt x="25" y="12"/>
                    </a:lnTo>
                    <a:lnTo>
                      <a:pt x="18" y="18"/>
                    </a:lnTo>
                    <a:lnTo>
                      <a:pt x="12" y="25"/>
                    </a:lnTo>
                    <a:lnTo>
                      <a:pt x="7" y="33"/>
                    </a:lnTo>
                    <a:lnTo>
                      <a:pt x="5" y="42"/>
                    </a:lnTo>
                    <a:lnTo>
                      <a:pt x="4" y="52"/>
                    </a:lnTo>
                    <a:lnTo>
                      <a:pt x="5" y="61"/>
                    </a:lnTo>
                    <a:lnTo>
                      <a:pt x="7" y="70"/>
                    </a:lnTo>
                    <a:lnTo>
                      <a:pt x="12" y="79"/>
                    </a:lnTo>
                    <a:lnTo>
                      <a:pt x="18" y="86"/>
                    </a:lnTo>
                    <a:lnTo>
                      <a:pt x="25" y="92"/>
                    </a:lnTo>
                    <a:lnTo>
                      <a:pt x="34" y="97"/>
                    </a:lnTo>
                    <a:lnTo>
                      <a:pt x="42" y="99"/>
                    </a:lnTo>
                    <a:lnTo>
                      <a:pt x="52" y="100"/>
                    </a:lnTo>
                    <a:lnTo>
                      <a:pt x="62" y="99"/>
                    </a:lnTo>
                    <a:lnTo>
                      <a:pt x="71" y="97"/>
                    </a:lnTo>
                    <a:lnTo>
                      <a:pt x="79" y="92"/>
                    </a:lnTo>
                    <a:lnTo>
                      <a:pt x="86" y="86"/>
                    </a:lnTo>
                    <a:lnTo>
                      <a:pt x="92" y="79"/>
                    </a:lnTo>
                    <a:lnTo>
                      <a:pt x="97" y="70"/>
                    </a:lnTo>
                    <a:lnTo>
                      <a:pt x="100" y="61"/>
                    </a:lnTo>
                    <a:lnTo>
                      <a:pt x="101" y="52"/>
                    </a:lnTo>
                    <a:close/>
                  </a:path>
                </a:pathLst>
              </a:custGeom>
              <a:solidFill>
                <a:srgbClr val="FFEB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36" name="Freeform 1632"/>
              <p:cNvSpPr>
                <a:spLocks noEditPoints="1"/>
              </p:cNvSpPr>
              <p:nvPr/>
            </p:nvSpPr>
            <p:spPr bwMode="auto">
              <a:xfrm>
                <a:off x="848" y="1282"/>
                <a:ext cx="96" cy="96"/>
              </a:xfrm>
              <a:custGeom>
                <a:avLst/>
                <a:gdLst/>
                <a:ahLst/>
                <a:cxnLst>
                  <a:cxn ang="0">
                    <a:pos x="96" y="39"/>
                  </a:cxn>
                  <a:cxn ang="0">
                    <a:pos x="88" y="22"/>
                  </a:cxn>
                  <a:cxn ang="0">
                    <a:pos x="75" y="9"/>
                  </a:cxn>
                  <a:cxn ang="0">
                    <a:pos x="58" y="1"/>
                  </a:cxn>
                  <a:cxn ang="0">
                    <a:pos x="38" y="1"/>
                  </a:cxn>
                  <a:cxn ang="0">
                    <a:pos x="21" y="9"/>
                  </a:cxn>
                  <a:cxn ang="0">
                    <a:pos x="8" y="22"/>
                  </a:cxn>
                  <a:cxn ang="0">
                    <a:pos x="1" y="39"/>
                  </a:cxn>
                  <a:cxn ang="0">
                    <a:pos x="1" y="58"/>
                  </a:cxn>
                  <a:cxn ang="0">
                    <a:pos x="8" y="76"/>
                  </a:cxn>
                  <a:cxn ang="0">
                    <a:pos x="21" y="89"/>
                  </a:cxn>
                  <a:cxn ang="0">
                    <a:pos x="38" y="96"/>
                  </a:cxn>
                  <a:cxn ang="0">
                    <a:pos x="58" y="96"/>
                  </a:cxn>
                  <a:cxn ang="0">
                    <a:pos x="75" y="89"/>
                  </a:cxn>
                  <a:cxn ang="0">
                    <a:pos x="88" y="76"/>
                  </a:cxn>
                  <a:cxn ang="0">
                    <a:pos x="96" y="58"/>
                  </a:cxn>
                  <a:cxn ang="0">
                    <a:pos x="93" y="49"/>
                  </a:cxn>
                  <a:cxn ang="0">
                    <a:pos x="90" y="31"/>
                  </a:cxn>
                  <a:cxn ang="0">
                    <a:pos x="80" y="17"/>
                  </a:cxn>
                  <a:cxn ang="0">
                    <a:pos x="66" y="7"/>
                  </a:cxn>
                  <a:cxn ang="0">
                    <a:pos x="48" y="3"/>
                  </a:cxn>
                  <a:cxn ang="0">
                    <a:pos x="31" y="7"/>
                  </a:cxn>
                  <a:cxn ang="0">
                    <a:pos x="16" y="17"/>
                  </a:cxn>
                  <a:cxn ang="0">
                    <a:pos x="7" y="31"/>
                  </a:cxn>
                  <a:cxn ang="0">
                    <a:pos x="3" y="49"/>
                  </a:cxn>
                  <a:cxn ang="0">
                    <a:pos x="7" y="66"/>
                  </a:cxn>
                  <a:cxn ang="0">
                    <a:pos x="16" y="81"/>
                  </a:cxn>
                  <a:cxn ang="0">
                    <a:pos x="31" y="90"/>
                  </a:cxn>
                  <a:cxn ang="0">
                    <a:pos x="48" y="94"/>
                  </a:cxn>
                  <a:cxn ang="0">
                    <a:pos x="66" y="90"/>
                  </a:cxn>
                  <a:cxn ang="0">
                    <a:pos x="80" y="81"/>
                  </a:cxn>
                  <a:cxn ang="0">
                    <a:pos x="90" y="66"/>
                  </a:cxn>
                  <a:cxn ang="0">
                    <a:pos x="93" y="49"/>
                  </a:cxn>
                </a:cxnLst>
                <a:rect l="0" t="0" r="r" b="b"/>
                <a:pathLst>
                  <a:path w="97" h="97">
                    <a:moveTo>
                      <a:pt x="97" y="49"/>
                    </a:moveTo>
                    <a:lnTo>
                      <a:pt x="96" y="39"/>
                    </a:lnTo>
                    <a:lnTo>
                      <a:pt x="93" y="30"/>
                    </a:lnTo>
                    <a:lnTo>
                      <a:pt x="88" y="22"/>
                    </a:lnTo>
                    <a:lnTo>
                      <a:pt x="82" y="15"/>
                    </a:lnTo>
                    <a:lnTo>
                      <a:pt x="75" y="9"/>
                    </a:lnTo>
                    <a:lnTo>
                      <a:pt x="67" y="4"/>
                    </a:lnTo>
                    <a:lnTo>
                      <a:pt x="58" y="1"/>
                    </a:lnTo>
                    <a:lnTo>
                      <a:pt x="48" y="0"/>
                    </a:lnTo>
                    <a:lnTo>
                      <a:pt x="38" y="1"/>
                    </a:lnTo>
                    <a:lnTo>
                      <a:pt x="30" y="4"/>
                    </a:lnTo>
                    <a:lnTo>
                      <a:pt x="21" y="9"/>
                    </a:lnTo>
                    <a:lnTo>
                      <a:pt x="14" y="15"/>
                    </a:lnTo>
                    <a:lnTo>
                      <a:pt x="8" y="22"/>
                    </a:lnTo>
                    <a:lnTo>
                      <a:pt x="3" y="30"/>
                    </a:lnTo>
                    <a:lnTo>
                      <a:pt x="1" y="39"/>
                    </a:lnTo>
                    <a:lnTo>
                      <a:pt x="0" y="49"/>
                    </a:lnTo>
                    <a:lnTo>
                      <a:pt x="1" y="58"/>
                    </a:lnTo>
                    <a:lnTo>
                      <a:pt x="3" y="67"/>
                    </a:lnTo>
                    <a:lnTo>
                      <a:pt x="8" y="76"/>
                    </a:lnTo>
                    <a:lnTo>
                      <a:pt x="14" y="83"/>
                    </a:lnTo>
                    <a:lnTo>
                      <a:pt x="21" y="89"/>
                    </a:lnTo>
                    <a:lnTo>
                      <a:pt x="30" y="94"/>
                    </a:lnTo>
                    <a:lnTo>
                      <a:pt x="38" y="96"/>
                    </a:lnTo>
                    <a:lnTo>
                      <a:pt x="48" y="97"/>
                    </a:lnTo>
                    <a:lnTo>
                      <a:pt x="58" y="96"/>
                    </a:lnTo>
                    <a:lnTo>
                      <a:pt x="67" y="94"/>
                    </a:lnTo>
                    <a:lnTo>
                      <a:pt x="75" y="89"/>
                    </a:lnTo>
                    <a:lnTo>
                      <a:pt x="82" y="83"/>
                    </a:lnTo>
                    <a:lnTo>
                      <a:pt x="88" y="76"/>
                    </a:lnTo>
                    <a:lnTo>
                      <a:pt x="93" y="67"/>
                    </a:lnTo>
                    <a:lnTo>
                      <a:pt x="96" y="58"/>
                    </a:lnTo>
                    <a:lnTo>
                      <a:pt x="97" y="49"/>
                    </a:lnTo>
                    <a:close/>
                    <a:moveTo>
                      <a:pt x="93" y="49"/>
                    </a:moveTo>
                    <a:lnTo>
                      <a:pt x="92" y="40"/>
                    </a:lnTo>
                    <a:lnTo>
                      <a:pt x="90" y="31"/>
                    </a:lnTo>
                    <a:lnTo>
                      <a:pt x="86" y="23"/>
                    </a:lnTo>
                    <a:lnTo>
                      <a:pt x="80" y="17"/>
                    </a:lnTo>
                    <a:lnTo>
                      <a:pt x="74" y="11"/>
                    </a:lnTo>
                    <a:lnTo>
                      <a:pt x="66" y="7"/>
                    </a:lnTo>
                    <a:lnTo>
                      <a:pt x="57" y="4"/>
                    </a:lnTo>
                    <a:lnTo>
                      <a:pt x="48" y="3"/>
                    </a:lnTo>
                    <a:lnTo>
                      <a:pt x="39" y="4"/>
                    </a:lnTo>
                    <a:lnTo>
                      <a:pt x="31" y="7"/>
                    </a:lnTo>
                    <a:lnTo>
                      <a:pt x="23" y="11"/>
                    </a:lnTo>
                    <a:lnTo>
                      <a:pt x="16" y="17"/>
                    </a:lnTo>
                    <a:lnTo>
                      <a:pt x="11" y="23"/>
                    </a:lnTo>
                    <a:lnTo>
                      <a:pt x="7" y="31"/>
                    </a:lnTo>
                    <a:lnTo>
                      <a:pt x="4" y="40"/>
                    </a:lnTo>
                    <a:lnTo>
                      <a:pt x="3" y="49"/>
                    </a:lnTo>
                    <a:lnTo>
                      <a:pt x="4" y="58"/>
                    </a:lnTo>
                    <a:lnTo>
                      <a:pt x="7" y="66"/>
                    </a:lnTo>
                    <a:lnTo>
                      <a:pt x="11" y="74"/>
                    </a:lnTo>
                    <a:lnTo>
                      <a:pt x="16" y="81"/>
                    </a:lnTo>
                    <a:lnTo>
                      <a:pt x="23" y="86"/>
                    </a:lnTo>
                    <a:lnTo>
                      <a:pt x="31" y="90"/>
                    </a:lnTo>
                    <a:lnTo>
                      <a:pt x="39" y="93"/>
                    </a:lnTo>
                    <a:lnTo>
                      <a:pt x="48" y="94"/>
                    </a:lnTo>
                    <a:lnTo>
                      <a:pt x="57" y="93"/>
                    </a:lnTo>
                    <a:lnTo>
                      <a:pt x="66" y="90"/>
                    </a:lnTo>
                    <a:lnTo>
                      <a:pt x="74" y="86"/>
                    </a:lnTo>
                    <a:lnTo>
                      <a:pt x="80" y="81"/>
                    </a:lnTo>
                    <a:lnTo>
                      <a:pt x="86" y="74"/>
                    </a:lnTo>
                    <a:lnTo>
                      <a:pt x="90" y="66"/>
                    </a:lnTo>
                    <a:lnTo>
                      <a:pt x="92" y="58"/>
                    </a:lnTo>
                    <a:lnTo>
                      <a:pt x="93" y="49"/>
                    </a:lnTo>
                    <a:close/>
                  </a:path>
                </a:pathLst>
              </a:custGeom>
              <a:solidFill>
                <a:srgbClr val="FFE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37" name="Freeform 1633"/>
              <p:cNvSpPr>
                <a:spLocks noEditPoints="1"/>
              </p:cNvSpPr>
              <p:nvPr/>
            </p:nvSpPr>
            <p:spPr bwMode="auto">
              <a:xfrm>
                <a:off x="850" y="1284"/>
                <a:ext cx="90" cy="92"/>
              </a:xfrm>
              <a:custGeom>
                <a:avLst/>
                <a:gdLst/>
                <a:ahLst/>
                <a:cxnLst>
                  <a:cxn ang="0">
                    <a:pos x="89" y="37"/>
                  </a:cxn>
                  <a:cxn ang="0">
                    <a:pos x="83" y="20"/>
                  </a:cxn>
                  <a:cxn ang="0">
                    <a:pos x="71" y="8"/>
                  </a:cxn>
                  <a:cxn ang="0">
                    <a:pos x="54" y="1"/>
                  </a:cxn>
                  <a:cxn ang="0">
                    <a:pos x="36" y="1"/>
                  </a:cxn>
                  <a:cxn ang="0">
                    <a:pos x="20" y="8"/>
                  </a:cxn>
                  <a:cxn ang="0">
                    <a:pos x="8" y="20"/>
                  </a:cxn>
                  <a:cxn ang="0">
                    <a:pos x="1" y="37"/>
                  </a:cxn>
                  <a:cxn ang="0">
                    <a:pos x="1" y="55"/>
                  </a:cxn>
                  <a:cxn ang="0">
                    <a:pos x="8" y="71"/>
                  </a:cxn>
                  <a:cxn ang="0">
                    <a:pos x="20" y="83"/>
                  </a:cxn>
                  <a:cxn ang="0">
                    <a:pos x="36" y="90"/>
                  </a:cxn>
                  <a:cxn ang="0">
                    <a:pos x="54" y="90"/>
                  </a:cxn>
                  <a:cxn ang="0">
                    <a:pos x="71" y="83"/>
                  </a:cxn>
                  <a:cxn ang="0">
                    <a:pos x="83" y="71"/>
                  </a:cxn>
                  <a:cxn ang="0">
                    <a:pos x="89" y="55"/>
                  </a:cxn>
                  <a:cxn ang="0">
                    <a:pos x="87" y="46"/>
                  </a:cxn>
                  <a:cxn ang="0">
                    <a:pos x="84" y="30"/>
                  </a:cxn>
                  <a:cxn ang="0">
                    <a:pos x="75" y="16"/>
                  </a:cxn>
                  <a:cxn ang="0">
                    <a:pos x="61" y="7"/>
                  </a:cxn>
                  <a:cxn ang="0">
                    <a:pos x="45" y="4"/>
                  </a:cxn>
                  <a:cxn ang="0">
                    <a:pos x="29" y="7"/>
                  </a:cxn>
                  <a:cxn ang="0">
                    <a:pos x="16" y="16"/>
                  </a:cxn>
                  <a:cxn ang="0">
                    <a:pos x="6" y="30"/>
                  </a:cxn>
                  <a:cxn ang="0">
                    <a:pos x="3" y="46"/>
                  </a:cxn>
                  <a:cxn ang="0">
                    <a:pos x="6" y="62"/>
                  </a:cxn>
                  <a:cxn ang="0">
                    <a:pos x="16" y="75"/>
                  </a:cxn>
                  <a:cxn ang="0">
                    <a:pos x="29" y="85"/>
                  </a:cxn>
                  <a:cxn ang="0">
                    <a:pos x="45" y="88"/>
                  </a:cxn>
                  <a:cxn ang="0">
                    <a:pos x="61" y="85"/>
                  </a:cxn>
                  <a:cxn ang="0">
                    <a:pos x="75" y="75"/>
                  </a:cxn>
                  <a:cxn ang="0">
                    <a:pos x="84" y="62"/>
                  </a:cxn>
                  <a:cxn ang="0">
                    <a:pos x="87" y="46"/>
                  </a:cxn>
                </a:cxnLst>
                <a:rect l="0" t="0" r="r" b="b"/>
                <a:pathLst>
                  <a:path w="90" h="91">
                    <a:moveTo>
                      <a:pt x="90" y="46"/>
                    </a:moveTo>
                    <a:lnTo>
                      <a:pt x="89" y="37"/>
                    </a:lnTo>
                    <a:lnTo>
                      <a:pt x="87" y="28"/>
                    </a:lnTo>
                    <a:lnTo>
                      <a:pt x="83" y="20"/>
                    </a:lnTo>
                    <a:lnTo>
                      <a:pt x="77" y="14"/>
                    </a:lnTo>
                    <a:lnTo>
                      <a:pt x="71" y="8"/>
                    </a:lnTo>
                    <a:lnTo>
                      <a:pt x="63" y="4"/>
                    </a:lnTo>
                    <a:lnTo>
                      <a:pt x="54" y="1"/>
                    </a:lnTo>
                    <a:lnTo>
                      <a:pt x="45" y="0"/>
                    </a:lnTo>
                    <a:lnTo>
                      <a:pt x="36" y="1"/>
                    </a:lnTo>
                    <a:lnTo>
                      <a:pt x="28" y="4"/>
                    </a:lnTo>
                    <a:lnTo>
                      <a:pt x="20" y="8"/>
                    </a:lnTo>
                    <a:lnTo>
                      <a:pt x="13" y="14"/>
                    </a:lnTo>
                    <a:lnTo>
                      <a:pt x="8" y="20"/>
                    </a:lnTo>
                    <a:lnTo>
                      <a:pt x="4" y="28"/>
                    </a:lnTo>
                    <a:lnTo>
                      <a:pt x="1" y="37"/>
                    </a:lnTo>
                    <a:lnTo>
                      <a:pt x="0" y="46"/>
                    </a:lnTo>
                    <a:lnTo>
                      <a:pt x="1" y="55"/>
                    </a:lnTo>
                    <a:lnTo>
                      <a:pt x="4" y="63"/>
                    </a:lnTo>
                    <a:lnTo>
                      <a:pt x="8" y="71"/>
                    </a:lnTo>
                    <a:lnTo>
                      <a:pt x="13" y="78"/>
                    </a:lnTo>
                    <a:lnTo>
                      <a:pt x="20" y="83"/>
                    </a:lnTo>
                    <a:lnTo>
                      <a:pt x="28" y="87"/>
                    </a:lnTo>
                    <a:lnTo>
                      <a:pt x="36" y="90"/>
                    </a:lnTo>
                    <a:lnTo>
                      <a:pt x="45" y="91"/>
                    </a:lnTo>
                    <a:lnTo>
                      <a:pt x="54" y="90"/>
                    </a:lnTo>
                    <a:lnTo>
                      <a:pt x="63" y="87"/>
                    </a:lnTo>
                    <a:lnTo>
                      <a:pt x="71" y="83"/>
                    </a:lnTo>
                    <a:lnTo>
                      <a:pt x="77" y="78"/>
                    </a:lnTo>
                    <a:lnTo>
                      <a:pt x="83" y="71"/>
                    </a:lnTo>
                    <a:lnTo>
                      <a:pt x="87" y="63"/>
                    </a:lnTo>
                    <a:lnTo>
                      <a:pt x="89" y="55"/>
                    </a:lnTo>
                    <a:lnTo>
                      <a:pt x="90" y="46"/>
                    </a:lnTo>
                    <a:close/>
                    <a:moveTo>
                      <a:pt x="87" y="46"/>
                    </a:moveTo>
                    <a:lnTo>
                      <a:pt x="86" y="37"/>
                    </a:lnTo>
                    <a:lnTo>
                      <a:pt x="84" y="30"/>
                    </a:lnTo>
                    <a:lnTo>
                      <a:pt x="80" y="22"/>
                    </a:lnTo>
                    <a:lnTo>
                      <a:pt x="75" y="16"/>
                    </a:lnTo>
                    <a:lnTo>
                      <a:pt x="69" y="11"/>
                    </a:lnTo>
                    <a:lnTo>
                      <a:pt x="61" y="7"/>
                    </a:lnTo>
                    <a:lnTo>
                      <a:pt x="53" y="5"/>
                    </a:lnTo>
                    <a:lnTo>
                      <a:pt x="45" y="4"/>
                    </a:lnTo>
                    <a:lnTo>
                      <a:pt x="37" y="5"/>
                    </a:lnTo>
                    <a:lnTo>
                      <a:pt x="29" y="7"/>
                    </a:lnTo>
                    <a:lnTo>
                      <a:pt x="22" y="11"/>
                    </a:lnTo>
                    <a:lnTo>
                      <a:pt x="16" y="16"/>
                    </a:lnTo>
                    <a:lnTo>
                      <a:pt x="11" y="22"/>
                    </a:lnTo>
                    <a:lnTo>
                      <a:pt x="6" y="30"/>
                    </a:lnTo>
                    <a:lnTo>
                      <a:pt x="4" y="37"/>
                    </a:lnTo>
                    <a:lnTo>
                      <a:pt x="3" y="46"/>
                    </a:lnTo>
                    <a:lnTo>
                      <a:pt x="4" y="54"/>
                    </a:lnTo>
                    <a:lnTo>
                      <a:pt x="6" y="62"/>
                    </a:lnTo>
                    <a:lnTo>
                      <a:pt x="11" y="69"/>
                    </a:lnTo>
                    <a:lnTo>
                      <a:pt x="16" y="75"/>
                    </a:lnTo>
                    <a:lnTo>
                      <a:pt x="22" y="80"/>
                    </a:lnTo>
                    <a:lnTo>
                      <a:pt x="29" y="85"/>
                    </a:lnTo>
                    <a:lnTo>
                      <a:pt x="37" y="87"/>
                    </a:lnTo>
                    <a:lnTo>
                      <a:pt x="45" y="88"/>
                    </a:lnTo>
                    <a:lnTo>
                      <a:pt x="53" y="87"/>
                    </a:lnTo>
                    <a:lnTo>
                      <a:pt x="61" y="85"/>
                    </a:lnTo>
                    <a:lnTo>
                      <a:pt x="69" y="80"/>
                    </a:lnTo>
                    <a:lnTo>
                      <a:pt x="75" y="75"/>
                    </a:lnTo>
                    <a:lnTo>
                      <a:pt x="80" y="69"/>
                    </a:lnTo>
                    <a:lnTo>
                      <a:pt x="84" y="62"/>
                    </a:lnTo>
                    <a:lnTo>
                      <a:pt x="86" y="54"/>
                    </a:lnTo>
                    <a:lnTo>
                      <a:pt x="87" y="46"/>
                    </a:lnTo>
                    <a:close/>
                  </a:path>
                </a:pathLst>
              </a:custGeom>
              <a:solidFill>
                <a:srgbClr val="FFEE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38" name="Freeform 1634"/>
              <p:cNvSpPr>
                <a:spLocks noEditPoints="1"/>
              </p:cNvSpPr>
              <p:nvPr/>
            </p:nvSpPr>
            <p:spPr bwMode="auto">
              <a:xfrm>
                <a:off x="853" y="1288"/>
                <a:ext cx="84" cy="84"/>
              </a:xfrm>
              <a:custGeom>
                <a:avLst/>
                <a:gdLst/>
                <a:ahLst/>
                <a:cxnLst>
                  <a:cxn ang="0">
                    <a:pos x="83" y="33"/>
                  </a:cxn>
                  <a:cxn ang="0">
                    <a:pos x="77" y="18"/>
                  </a:cxn>
                  <a:cxn ang="0">
                    <a:pos x="66" y="7"/>
                  </a:cxn>
                  <a:cxn ang="0">
                    <a:pos x="50" y="1"/>
                  </a:cxn>
                  <a:cxn ang="0">
                    <a:pos x="34" y="1"/>
                  </a:cxn>
                  <a:cxn ang="0">
                    <a:pos x="19" y="7"/>
                  </a:cxn>
                  <a:cxn ang="0">
                    <a:pos x="8" y="18"/>
                  </a:cxn>
                  <a:cxn ang="0">
                    <a:pos x="1" y="33"/>
                  </a:cxn>
                  <a:cxn ang="0">
                    <a:pos x="1" y="50"/>
                  </a:cxn>
                  <a:cxn ang="0">
                    <a:pos x="8" y="65"/>
                  </a:cxn>
                  <a:cxn ang="0">
                    <a:pos x="19" y="76"/>
                  </a:cxn>
                  <a:cxn ang="0">
                    <a:pos x="34" y="83"/>
                  </a:cxn>
                  <a:cxn ang="0">
                    <a:pos x="50" y="83"/>
                  </a:cxn>
                  <a:cxn ang="0">
                    <a:pos x="66" y="76"/>
                  </a:cxn>
                  <a:cxn ang="0">
                    <a:pos x="77" y="65"/>
                  </a:cxn>
                  <a:cxn ang="0">
                    <a:pos x="83" y="50"/>
                  </a:cxn>
                  <a:cxn ang="0">
                    <a:pos x="81" y="42"/>
                  </a:cxn>
                  <a:cxn ang="0">
                    <a:pos x="78" y="27"/>
                  </a:cxn>
                  <a:cxn ang="0">
                    <a:pos x="69" y="15"/>
                  </a:cxn>
                  <a:cxn ang="0">
                    <a:pos x="57" y="6"/>
                  </a:cxn>
                  <a:cxn ang="0">
                    <a:pos x="42" y="3"/>
                  </a:cxn>
                  <a:cxn ang="0">
                    <a:pos x="27" y="6"/>
                  </a:cxn>
                  <a:cxn ang="0">
                    <a:pos x="15" y="15"/>
                  </a:cxn>
                  <a:cxn ang="0">
                    <a:pos x="7" y="27"/>
                  </a:cxn>
                  <a:cxn ang="0">
                    <a:pos x="3" y="42"/>
                  </a:cxn>
                  <a:cxn ang="0">
                    <a:pos x="7" y="57"/>
                  </a:cxn>
                  <a:cxn ang="0">
                    <a:pos x="15" y="69"/>
                  </a:cxn>
                  <a:cxn ang="0">
                    <a:pos x="27" y="77"/>
                  </a:cxn>
                  <a:cxn ang="0">
                    <a:pos x="42" y="81"/>
                  </a:cxn>
                  <a:cxn ang="0">
                    <a:pos x="57" y="77"/>
                  </a:cxn>
                  <a:cxn ang="0">
                    <a:pos x="69" y="69"/>
                  </a:cxn>
                  <a:cxn ang="0">
                    <a:pos x="78" y="57"/>
                  </a:cxn>
                  <a:cxn ang="0">
                    <a:pos x="81" y="42"/>
                  </a:cxn>
                </a:cxnLst>
                <a:rect l="0" t="0" r="r" b="b"/>
                <a:pathLst>
                  <a:path w="84" h="84">
                    <a:moveTo>
                      <a:pt x="84" y="42"/>
                    </a:moveTo>
                    <a:lnTo>
                      <a:pt x="83" y="33"/>
                    </a:lnTo>
                    <a:lnTo>
                      <a:pt x="81" y="26"/>
                    </a:lnTo>
                    <a:lnTo>
                      <a:pt x="77" y="18"/>
                    </a:lnTo>
                    <a:lnTo>
                      <a:pt x="72" y="12"/>
                    </a:lnTo>
                    <a:lnTo>
                      <a:pt x="66" y="7"/>
                    </a:lnTo>
                    <a:lnTo>
                      <a:pt x="58" y="3"/>
                    </a:lnTo>
                    <a:lnTo>
                      <a:pt x="50" y="1"/>
                    </a:lnTo>
                    <a:lnTo>
                      <a:pt x="42" y="0"/>
                    </a:lnTo>
                    <a:lnTo>
                      <a:pt x="34" y="1"/>
                    </a:lnTo>
                    <a:lnTo>
                      <a:pt x="26" y="3"/>
                    </a:lnTo>
                    <a:lnTo>
                      <a:pt x="19" y="7"/>
                    </a:lnTo>
                    <a:lnTo>
                      <a:pt x="13" y="12"/>
                    </a:lnTo>
                    <a:lnTo>
                      <a:pt x="8" y="18"/>
                    </a:lnTo>
                    <a:lnTo>
                      <a:pt x="3" y="26"/>
                    </a:lnTo>
                    <a:lnTo>
                      <a:pt x="1" y="33"/>
                    </a:lnTo>
                    <a:lnTo>
                      <a:pt x="0" y="42"/>
                    </a:lnTo>
                    <a:lnTo>
                      <a:pt x="1" y="50"/>
                    </a:lnTo>
                    <a:lnTo>
                      <a:pt x="3" y="58"/>
                    </a:lnTo>
                    <a:lnTo>
                      <a:pt x="8" y="65"/>
                    </a:lnTo>
                    <a:lnTo>
                      <a:pt x="13" y="71"/>
                    </a:lnTo>
                    <a:lnTo>
                      <a:pt x="19" y="76"/>
                    </a:lnTo>
                    <a:lnTo>
                      <a:pt x="26" y="81"/>
                    </a:lnTo>
                    <a:lnTo>
                      <a:pt x="34" y="83"/>
                    </a:lnTo>
                    <a:lnTo>
                      <a:pt x="42" y="84"/>
                    </a:lnTo>
                    <a:lnTo>
                      <a:pt x="50" y="83"/>
                    </a:lnTo>
                    <a:lnTo>
                      <a:pt x="58" y="81"/>
                    </a:lnTo>
                    <a:lnTo>
                      <a:pt x="66" y="76"/>
                    </a:lnTo>
                    <a:lnTo>
                      <a:pt x="72" y="71"/>
                    </a:lnTo>
                    <a:lnTo>
                      <a:pt x="77" y="65"/>
                    </a:lnTo>
                    <a:lnTo>
                      <a:pt x="81" y="58"/>
                    </a:lnTo>
                    <a:lnTo>
                      <a:pt x="83" y="50"/>
                    </a:lnTo>
                    <a:lnTo>
                      <a:pt x="84" y="42"/>
                    </a:lnTo>
                    <a:close/>
                    <a:moveTo>
                      <a:pt x="81" y="42"/>
                    </a:moveTo>
                    <a:lnTo>
                      <a:pt x="80" y="34"/>
                    </a:lnTo>
                    <a:lnTo>
                      <a:pt x="78" y="27"/>
                    </a:lnTo>
                    <a:lnTo>
                      <a:pt x="74" y="20"/>
                    </a:lnTo>
                    <a:lnTo>
                      <a:pt x="69" y="15"/>
                    </a:lnTo>
                    <a:lnTo>
                      <a:pt x="64" y="9"/>
                    </a:lnTo>
                    <a:lnTo>
                      <a:pt x="57" y="6"/>
                    </a:lnTo>
                    <a:lnTo>
                      <a:pt x="50" y="4"/>
                    </a:lnTo>
                    <a:lnTo>
                      <a:pt x="42" y="3"/>
                    </a:lnTo>
                    <a:lnTo>
                      <a:pt x="34" y="4"/>
                    </a:lnTo>
                    <a:lnTo>
                      <a:pt x="27" y="6"/>
                    </a:lnTo>
                    <a:lnTo>
                      <a:pt x="20" y="9"/>
                    </a:lnTo>
                    <a:lnTo>
                      <a:pt x="15" y="15"/>
                    </a:lnTo>
                    <a:lnTo>
                      <a:pt x="10" y="20"/>
                    </a:lnTo>
                    <a:lnTo>
                      <a:pt x="7" y="27"/>
                    </a:lnTo>
                    <a:lnTo>
                      <a:pt x="4" y="34"/>
                    </a:lnTo>
                    <a:lnTo>
                      <a:pt x="3" y="42"/>
                    </a:lnTo>
                    <a:lnTo>
                      <a:pt x="4" y="50"/>
                    </a:lnTo>
                    <a:lnTo>
                      <a:pt x="7" y="57"/>
                    </a:lnTo>
                    <a:lnTo>
                      <a:pt x="10" y="63"/>
                    </a:lnTo>
                    <a:lnTo>
                      <a:pt x="15" y="69"/>
                    </a:lnTo>
                    <a:lnTo>
                      <a:pt x="20" y="74"/>
                    </a:lnTo>
                    <a:lnTo>
                      <a:pt x="27" y="77"/>
                    </a:lnTo>
                    <a:lnTo>
                      <a:pt x="34" y="80"/>
                    </a:lnTo>
                    <a:lnTo>
                      <a:pt x="42" y="81"/>
                    </a:lnTo>
                    <a:lnTo>
                      <a:pt x="50" y="80"/>
                    </a:lnTo>
                    <a:lnTo>
                      <a:pt x="57" y="77"/>
                    </a:lnTo>
                    <a:lnTo>
                      <a:pt x="64" y="74"/>
                    </a:lnTo>
                    <a:lnTo>
                      <a:pt x="69" y="69"/>
                    </a:lnTo>
                    <a:lnTo>
                      <a:pt x="74" y="63"/>
                    </a:lnTo>
                    <a:lnTo>
                      <a:pt x="78" y="57"/>
                    </a:lnTo>
                    <a:lnTo>
                      <a:pt x="80" y="50"/>
                    </a:lnTo>
                    <a:lnTo>
                      <a:pt x="81" y="42"/>
                    </a:lnTo>
                    <a:close/>
                  </a:path>
                </a:pathLst>
              </a:custGeom>
              <a:solidFill>
                <a:srgbClr val="FFE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39" name="Freeform 1635"/>
              <p:cNvSpPr>
                <a:spLocks noEditPoints="1"/>
              </p:cNvSpPr>
              <p:nvPr/>
            </p:nvSpPr>
            <p:spPr bwMode="auto">
              <a:xfrm>
                <a:off x="857" y="1292"/>
                <a:ext cx="80" cy="78"/>
              </a:xfrm>
              <a:custGeom>
                <a:avLst/>
                <a:gdLst/>
                <a:ahLst/>
                <a:cxnLst>
                  <a:cxn ang="0">
                    <a:pos x="77" y="31"/>
                  </a:cxn>
                  <a:cxn ang="0">
                    <a:pos x="71" y="17"/>
                  </a:cxn>
                  <a:cxn ang="0">
                    <a:pos x="61" y="6"/>
                  </a:cxn>
                  <a:cxn ang="0">
                    <a:pos x="47" y="1"/>
                  </a:cxn>
                  <a:cxn ang="0">
                    <a:pos x="31" y="1"/>
                  </a:cxn>
                  <a:cxn ang="0">
                    <a:pos x="17" y="6"/>
                  </a:cxn>
                  <a:cxn ang="0">
                    <a:pos x="7" y="17"/>
                  </a:cxn>
                  <a:cxn ang="0">
                    <a:pos x="1" y="31"/>
                  </a:cxn>
                  <a:cxn ang="0">
                    <a:pos x="1" y="47"/>
                  </a:cxn>
                  <a:cxn ang="0">
                    <a:pos x="7" y="60"/>
                  </a:cxn>
                  <a:cxn ang="0">
                    <a:pos x="17" y="71"/>
                  </a:cxn>
                  <a:cxn ang="0">
                    <a:pos x="31" y="77"/>
                  </a:cxn>
                  <a:cxn ang="0">
                    <a:pos x="47" y="77"/>
                  </a:cxn>
                  <a:cxn ang="0">
                    <a:pos x="61" y="71"/>
                  </a:cxn>
                  <a:cxn ang="0">
                    <a:pos x="71" y="60"/>
                  </a:cxn>
                  <a:cxn ang="0">
                    <a:pos x="77" y="47"/>
                  </a:cxn>
                  <a:cxn ang="0">
                    <a:pos x="75" y="39"/>
                  </a:cxn>
                  <a:cxn ang="0">
                    <a:pos x="72" y="25"/>
                  </a:cxn>
                  <a:cxn ang="0">
                    <a:pos x="64" y="14"/>
                  </a:cxn>
                  <a:cxn ang="0">
                    <a:pos x="53" y="6"/>
                  </a:cxn>
                  <a:cxn ang="0">
                    <a:pos x="39" y="3"/>
                  </a:cxn>
                  <a:cxn ang="0">
                    <a:pos x="25" y="6"/>
                  </a:cxn>
                  <a:cxn ang="0">
                    <a:pos x="14" y="14"/>
                  </a:cxn>
                  <a:cxn ang="0">
                    <a:pos x="6" y="25"/>
                  </a:cxn>
                  <a:cxn ang="0">
                    <a:pos x="4" y="39"/>
                  </a:cxn>
                  <a:cxn ang="0">
                    <a:pos x="6" y="53"/>
                  </a:cxn>
                  <a:cxn ang="0">
                    <a:pos x="14" y="64"/>
                  </a:cxn>
                  <a:cxn ang="0">
                    <a:pos x="25" y="72"/>
                  </a:cxn>
                  <a:cxn ang="0">
                    <a:pos x="39" y="74"/>
                  </a:cxn>
                  <a:cxn ang="0">
                    <a:pos x="53" y="72"/>
                  </a:cxn>
                  <a:cxn ang="0">
                    <a:pos x="64" y="64"/>
                  </a:cxn>
                  <a:cxn ang="0">
                    <a:pos x="72" y="53"/>
                  </a:cxn>
                  <a:cxn ang="0">
                    <a:pos x="75" y="39"/>
                  </a:cxn>
                </a:cxnLst>
                <a:rect l="0" t="0" r="r" b="b"/>
                <a:pathLst>
                  <a:path w="78" h="78">
                    <a:moveTo>
                      <a:pt x="78" y="39"/>
                    </a:moveTo>
                    <a:lnTo>
                      <a:pt x="77" y="31"/>
                    </a:lnTo>
                    <a:lnTo>
                      <a:pt x="75" y="24"/>
                    </a:lnTo>
                    <a:lnTo>
                      <a:pt x="71" y="17"/>
                    </a:lnTo>
                    <a:lnTo>
                      <a:pt x="66" y="12"/>
                    </a:lnTo>
                    <a:lnTo>
                      <a:pt x="61" y="6"/>
                    </a:lnTo>
                    <a:lnTo>
                      <a:pt x="54" y="3"/>
                    </a:lnTo>
                    <a:lnTo>
                      <a:pt x="47" y="1"/>
                    </a:lnTo>
                    <a:lnTo>
                      <a:pt x="39" y="0"/>
                    </a:lnTo>
                    <a:lnTo>
                      <a:pt x="31" y="1"/>
                    </a:lnTo>
                    <a:lnTo>
                      <a:pt x="24" y="3"/>
                    </a:lnTo>
                    <a:lnTo>
                      <a:pt x="17" y="6"/>
                    </a:lnTo>
                    <a:lnTo>
                      <a:pt x="12" y="12"/>
                    </a:lnTo>
                    <a:lnTo>
                      <a:pt x="7" y="17"/>
                    </a:lnTo>
                    <a:lnTo>
                      <a:pt x="4" y="24"/>
                    </a:lnTo>
                    <a:lnTo>
                      <a:pt x="1" y="31"/>
                    </a:lnTo>
                    <a:lnTo>
                      <a:pt x="0" y="39"/>
                    </a:lnTo>
                    <a:lnTo>
                      <a:pt x="1" y="47"/>
                    </a:lnTo>
                    <a:lnTo>
                      <a:pt x="4" y="54"/>
                    </a:lnTo>
                    <a:lnTo>
                      <a:pt x="7" y="60"/>
                    </a:lnTo>
                    <a:lnTo>
                      <a:pt x="12" y="66"/>
                    </a:lnTo>
                    <a:lnTo>
                      <a:pt x="17" y="71"/>
                    </a:lnTo>
                    <a:lnTo>
                      <a:pt x="24" y="74"/>
                    </a:lnTo>
                    <a:lnTo>
                      <a:pt x="31" y="77"/>
                    </a:lnTo>
                    <a:lnTo>
                      <a:pt x="39" y="78"/>
                    </a:lnTo>
                    <a:lnTo>
                      <a:pt x="47" y="77"/>
                    </a:lnTo>
                    <a:lnTo>
                      <a:pt x="54" y="74"/>
                    </a:lnTo>
                    <a:lnTo>
                      <a:pt x="61" y="71"/>
                    </a:lnTo>
                    <a:lnTo>
                      <a:pt x="66" y="66"/>
                    </a:lnTo>
                    <a:lnTo>
                      <a:pt x="71" y="60"/>
                    </a:lnTo>
                    <a:lnTo>
                      <a:pt x="75" y="54"/>
                    </a:lnTo>
                    <a:lnTo>
                      <a:pt x="77" y="47"/>
                    </a:lnTo>
                    <a:lnTo>
                      <a:pt x="78" y="39"/>
                    </a:lnTo>
                    <a:close/>
                    <a:moveTo>
                      <a:pt x="75" y="39"/>
                    </a:moveTo>
                    <a:lnTo>
                      <a:pt x="74" y="32"/>
                    </a:lnTo>
                    <a:lnTo>
                      <a:pt x="72" y="25"/>
                    </a:lnTo>
                    <a:lnTo>
                      <a:pt x="69" y="19"/>
                    </a:lnTo>
                    <a:lnTo>
                      <a:pt x="64" y="14"/>
                    </a:lnTo>
                    <a:lnTo>
                      <a:pt x="59" y="9"/>
                    </a:lnTo>
                    <a:lnTo>
                      <a:pt x="53" y="6"/>
                    </a:lnTo>
                    <a:lnTo>
                      <a:pt x="46" y="4"/>
                    </a:lnTo>
                    <a:lnTo>
                      <a:pt x="39" y="3"/>
                    </a:lnTo>
                    <a:lnTo>
                      <a:pt x="32" y="4"/>
                    </a:lnTo>
                    <a:lnTo>
                      <a:pt x="25" y="6"/>
                    </a:lnTo>
                    <a:lnTo>
                      <a:pt x="19" y="9"/>
                    </a:lnTo>
                    <a:lnTo>
                      <a:pt x="14" y="14"/>
                    </a:lnTo>
                    <a:lnTo>
                      <a:pt x="10" y="19"/>
                    </a:lnTo>
                    <a:lnTo>
                      <a:pt x="6" y="25"/>
                    </a:lnTo>
                    <a:lnTo>
                      <a:pt x="5" y="32"/>
                    </a:lnTo>
                    <a:lnTo>
                      <a:pt x="4" y="39"/>
                    </a:lnTo>
                    <a:lnTo>
                      <a:pt x="5" y="46"/>
                    </a:lnTo>
                    <a:lnTo>
                      <a:pt x="6" y="53"/>
                    </a:lnTo>
                    <a:lnTo>
                      <a:pt x="10" y="59"/>
                    </a:lnTo>
                    <a:lnTo>
                      <a:pt x="14" y="64"/>
                    </a:lnTo>
                    <a:lnTo>
                      <a:pt x="19" y="68"/>
                    </a:lnTo>
                    <a:lnTo>
                      <a:pt x="25" y="72"/>
                    </a:lnTo>
                    <a:lnTo>
                      <a:pt x="32" y="73"/>
                    </a:lnTo>
                    <a:lnTo>
                      <a:pt x="39" y="74"/>
                    </a:lnTo>
                    <a:lnTo>
                      <a:pt x="46" y="73"/>
                    </a:lnTo>
                    <a:lnTo>
                      <a:pt x="53" y="72"/>
                    </a:lnTo>
                    <a:lnTo>
                      <a:pt x="59" y="68"/>
                    </a:lnTo>
                    <a:lnTo>
                      <a:pt x="64" y="64"/>
                    </a:lnTo>
                    <a:lnTo>
                      <a:pt x="69" y="59"/>
                    </a:lnTo>
                    <a:lnTo>
                      <a:pt x="72" y="53"/>
                    </a:lnTo>
                    <a:lnTo>
                      <a:pt x="74" y="46"/>
                    </a:lnTo>
                    <a:lnTo>
                      <a:pt x="75" y="39"/>
                    </a:lnTo>
                    <a:close/>
                  </a:path>
                </a:pathLst>
              </a:custGeom>
              <a:solidFill>
                <a:srgbClr val="FFF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40" name="Freeform 1636"/>
              <p:cNvSpPr>
                <a:spLocks noEditPoints="1"/>
              </p:cNvSpPr>
              <p:nvPr/>
            </p:nvSpPr>
            <p:spPr bwMode="auto">
              <a:xfrm>
                <a:off x="860" y="1294"/>
                <a:ext cx="72" cy="72"/>
              </a:xfrm>
              <a:custGeom>
                <a:avLst/>
                <a:gdLst/>
                <a:ahLst/>
                <a:cxnLst>
                  <a:cxn ang="0">
                    <a:pos x="70" y="29"/>
                  </a:cxn>
                  <a:cxn ang="0">
                    <a:pos x="65" y="16"/>
                  </a:cxn>
                  <a:cxn ang="0">
                    <a:pos x="55" y="6"/>
                  </a:cxn>
                  <a:cxn ang="0">
                    <a:pos x="42" y="1"/>
                  </a:cxn>
                  <a:cxn ang="0">
                    <a:pos x="28" y="1"/>
                  </a:cxn>
                  <a:cxn ang="0">
                    <a:pos x="15" y="6"/>
                  </a:cxn>
                  <a:cxn ang="0">
                    <a:pos x="6" y="16"/>
                  </a:cxn>
                  <a:cxn ang="0">
                    <a:pos x="1" y="29"/>
                  </a:cxn>
                  <a:cxn ang="0">
                    <a:pos x="1" y="43"/>
                  </a:cxn>
                  <a:cxn ang="0">
                    <a:pos x="6" y="56"/>
                  </a:cxn>
                  <a:cxn ang="0">
                    <a:pos x="15" y="65"/>
                  </a:cxn>
                  <a:cxn ang="0">
                    <a:pos x="28" y="70"/>
                  </a:cxn>
                  <a:cxn ang="0">
                    <a:pos x="42" y="70"/>
                  </a:cxn>
                  <a:cxn ang="0">
                    <a:pos x="55" y="65"/>
                  </a:cxn>
                  <a:cxn ang="0">
                    <a:pos x="65" y="56"/>
                  </a:cxn>
                  <a:cxn ang="0">
                    <a:pos x="70" y="43"/>
                  </a:cxn>
                  <a:cxn ang="0">
                    <a:pos x="67" y="36"/>
                  </a:cxn>
                  <a:cxn ang="0">
                    <a:pos x="65" y="23"/>
                  </a:cxn>
                  <a:cxn ang="0">
                    <a:pos x="58" y="13"/>
                  </a:cxn>
                  <a:cxn ang="0">
                    <a:pos x="48" y="6"/>
                  </a:cxn>
                  <a:cxn ang="0">
                    <a:pos x="35" y="3"/>
                  </a:cxn>
                  <a:cxn ang="0">
                    <a:pos x="23" y="6"/>
                  </a:cxn>
                  <a:cxn ang="0">
                    <a:pos x="13" y="13"/>
                  </a:cxn>
                  <a:cxn ang="0">
                    <a:pos x="6" y="23"/>
                  </a:cxn>
                  <a:cxn ang="0">
                    <a:pos x="3" y="36"/>
                  </a:cxn>
                  <a:cxn ang="0">
                    <a:pos x="6" y="48"/>
                  </a:cxn>
                  <a:cxn ang="0">
                    <a:pos x="13" y="58"/>
                  </a:cxn>
                  <a:cxn ang="0">
                    <a:pos x="23" y="65"/>
                  </a:cxn>
                  <a:cxn ang="0">
                    <a:pos x="35" y="68"/>
                  </a:cxn>
                  <a:cxn ang="0">
                    <a:pos x="48" y="65"/>
                  </a:cxn>
                  <a:cxn ang="0">
                    <a:pos x="58" y="58"/>
                  </a:cxn>
                  <a:cxn ang="0">
                    <a:pos x="65" y="48"/>
                  </a:cxn>
                  <a:cxn ang="0">
                    <a:pos x="67" y="36"/>
                  </a:cxn>
                </a:cxnLst>
                <a:rect l="0" t="0" r="r" b="b"/>
                <a:pathLst>
                  <a:path w="71" h="71">
                    <a:moveTo>
                      <a:pt x="71" y="36"/>
                    </a:moveTo>
                    <a:lnTo>
                      <a:pt x="70" y="29"/>
                    </a:lnTo>
                    <a:lnTo>
                      <a:pt x="68" y="22"/>
                    </a:lnTo>
                    <a:lnTo>
                      <a:pt x="65" y="16"/>
                    </a:lnTo>
                    <a:lnTo>
                      <a:pt x="60" y="11"/>
                    </a:lnTo>
                    <a:lnTo>
                      <a:pt x="55" y="6"/>
                    </a:lnTo>
                    <a:lnTo>
                      <a:pt x="49" y="3"/>
                    </a:lnTo>
                    <a:lnTo>
                      <a:pt x="42" y="1"/>
                    </a:lnTo>
                    <a:lnTo>
                      <a:pt x="35" y="0"/>
                    </a:lnTo>
                    <a:lnTo>
                      <a:pt x="28" y="1"/>
                    </a:lnTo>
                    <a:lnTo>
                      <a:pt x="21" y="3"/>
                    </a:lnTo>
                    <a:lnTo>
                      <a:pt x="15" y="6"/>
                    </a:lnTo>
                    <a:lnTo>
                      <a:pt x="10" y="11"/>
                    </a:lnTo>
                    <a:lnTo>
                      <a:pt x="6" y="16"/>
                    </a:lnTo>
                    <a:lnTo>
                      <a:pt x="2" y="22"/>
                    </a:lnTo>
                    <a:lnTo>
                      <a:pt x="1" y="29"/>
                    </a:lnTo>
                    <a:lnTo>
                      <a:pt x="0" y="36"/>
                    </a:lnTo>
                    <a:lnTo>
                      <a:pt x="1" y="43"/>
                    </a:lnTo>
                    <a:lnTo>
                      <a:pt x="2" y="50"/>
                    </a:lnTo>
                    <a:lnTo>
                      <a:pt x="6" y="56"/>
                    </a:lnTo>
                    <a:lnTo>
                      <a:pt x="10" y="61"/>
                    </a:lnTo>
                    <a:lnTo>
                      <a:pt x="15" y="65"/>
                    </a:lnTo>
                    <a:lnTo>
                      <a:pt x="21" y="69"/>
                    </a:lnTo>
                    <a:lnTo>
                      <a:pt x="28" y="70"/>
                    </a:lnTo>
                    <a:lnTo>
                      <a:pt x="35" y="71"/>
                    </a:lnTo>
                    <a:lnTo>
                      <a:pt x="42" y="70"/>
                    </a:lnTo>
                    <a:lnTo>
                      <a:pt x="49" y="69"/>
                    </a:lnTo>
                    <a:lnTo>
                      <a:pt x="55" y="65"/>
                    </a:lnTo>
                    <a:lnTo>
                      <a:pt x="60" y="61"/>
                    </a:lnTo>
                    <a:lnTo>
                      <a:pt x="65" y="56"/>
                    </a:lnTo>
                    <a:lnTo>
                      <a:pt x="68" y="50"/>
                    </a:lnTo>
                    <a:lnTo>
                      <a:pt x="70" y="43"/>
                    </a:lnTo>
                    <a:lnTo>
                      <a:pt x="71" y="36"/>
                    </a:lnTo>
                    <a:close/>
                    <a:moveTo>
                      <a:pt x="67" y="36"/>
                    </a:moveTo>
                    <a:lnTo>
                      <a:pt x="67" y="29"/>
                    </a:lnTo>
                    <a:lnTo>
                      <a:pt x="65" y="23"/>
                    </a:lnTo>
                    <a:lnTo>
                      <a:pt x="62" y="18"/>
                    </a:lnTo>
                    <a:lnTo>
                      <a:pt x="58" y="13"/>
                    </a:lnTo>
                    <a:lnTo>
                      <a:pt x="53" y="9"/>
                    </a:lnTo>
                    <a:lnTo>
                      <a:pt x="48" y="6"/>
                    </a:lnTo>
                    <a:lnTo>
                      <a:pt x="42" y="4"/>
                    </a:lnTo>
                    <a:lnTo>
                      <a:pt x="35" y="3"/>
                    </a:lnTo>
                    <a:lnTo>
                      <a:pt x="29" y="4"/>
                    </a:lnTo>
                    <a:lnTo>
                      <a:pt x="23" y="6"/>
                    </a:lnTo>
                    <a:lnTo>
                      <a:pt x="17" y="9"/>
                    </a:lnTo>
                    <a:lnTo>
                      <a:pt x="13" y="13"/>
                    </a:lnTo>
                    <a:lnTo>
                      <a:pt x="8" y="18"/>
                    </a:lnTo>
                    <a:lnTo>
                      <a:pt x="6" y="23"/>
                    </a:lnTo>
                    <a:lnTo>
                      <a:pt x="3" y="29"/>
                    </a:lnTo>
                    <a:lnTo>
                      <a:pt x="3" y="36"/>
                    </a:lnTo>
                    <a:lnTo>
                      <a:pt x="3" y="42"/>
                    </a:lnTo>
                    <a:lnTo>
                      <a:pt x="6" y="48"/>
                    </a:lnTo>
                    <a:lnTo>
                      <a:pt x="8" y="54"/>
                    </a:lnTo>
                    <a:lnTo>
                      <a:pt x="13" y="58"/>
                    </a:lnTo>
                    <a:lnTo>
                      <a:pt x="17" y="63"/>
                    </a:lnTo>
                    <a:lnTo>
                      <a:pt x="23" y="65"/>
                    </a:lnTo>
                    <a:lnTo>
                      <a:pt x="29" y="68"/>
                    </a:lnTo>
                    <a:lnTo>
                      <a:pt x="35" y="68"/>
                    </a:lnTo>
                    <a:lnTo>
                      <a:pt x="42" y="68"/>
                    </a:lnTo>
                    <a:lnTo>
                      <a:pt x="48" y="65"/>
                    </a:lnTo>
                    <a:lnTo>
                      <a:pt x="53" y="63"/>
                    </a:lnTo>
                    <a:lnTo>
                      <a:pt x="58" y="58"/>
                    </a:lnTo>
                    <a:lnTo>
                      <a:pt x="62" y="54"/>
                    </a:lnTo>
                    <a:lnTo>
                      <a:pt x="65" y="48"/>
                    </a:lnTo>
                    <a:lnTo>
                      <a:pt x="67" y="42"/>
                    </a:lnTo>
                    <a:lnTo>
                      <a:pt x="67" y="36"/>
                    </a:lnTo>
                    <a:close/>
                  </a:path>
                </a:pathLst>
              </a:custGeom>
              <a:solidFill>
                <a:srgbClr val="FFF2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41" name="Freeform 1637"/>
              <p:cNvSpPr>
                <a:spLocks noEditPoints="1"/>
              </p:cNvSpPr>
              <p:nvPr/>
            </p:nvSpPr>
            <p:spPr bwMode="auto">
              <a:xfrm>
                <a:off x="863" y="1298"/>
                <a:ext cx="63" cy="64"/>
              </a:xfrm>
              <a:custGeom>
                <a:avLst/>
                <a:gdLst/>
                <a:ahLst/>
                <a:cxnLst>
                  <a:cxn ang="0">
                    <a:pos x="64" y="26"/>
                  </a:cxn>
                  <a:cxn ang="0">
                    <a:pos x="59" y="15"/>
                  </a:cxn>
                  <a:cxn ang="0">
                    <a:pos x="50" y="6"/>
                  </a:cxn>
                  <a:cxn ang="0">
                    <a:pos x="39" y="1"/>
                  </a:cxn>
                  <a:cxn ang="0">
                    <a:pos x="26" y="1"/>
                  </a:cxn>
                  <a:cxn ang="0">
                    <a:pos x="14" y="6"/>
                  </a:cxn>
                  <a:cxn ang="0">
                    <a:pos x="5" y="15"/>
                  </a:cxn>
                  <a:cxn ang="0">
                    <a:pos x="0" y="26"/>
                  </a:cxn>
                  <a:cxn ang="0">
                    <a:pos x="0" y="39"/>
                  </a:cxn>
                  <a:cxn ang="0">
                    <a:pos x="5" y="51"/>
                  </a:cxn>
                  <a:cxn ang="0">
                    <a:pos x="14" y="60"/>
                  </a:cxn>
                  <a:cxn ang="0">
                    <a:pos x="26" y="65"/>
                  </a:cxn>
                  <a:cxn ang="0">
                    <a:pos x="39" y="65"/>
                  </a:cxn>
                  <a:cxn ang="0">
                    <a:pos x="50" y="60"/>
                  </a:cxn>
                  <a:cxn ang="0">
                    <a:pos x="59" y="51"/>
                  </a:cxn>
                  <a:cxn ang="0">
                    <a:pos x="64" y="39"/>
                  </a:cxn>
                  <a:cxn ang="0">
                    <a:pos x="61" y="33"/>
                  </a:cxn>
                  <a:cxn ang="0">
                    <a:pos x="59" y="22"/>
                  </a:cxn>
                  <a:cxn ang="0">
                    <a:pos x="52" y="12"/>
                  </a:cxn>
                  <a:cxn ang="0">
                    <a:pos x="43" y="6"/>
                  </a:cxn>
                  <a:cxn ang="0">
                    <a:pos x="32" y="4"/>
                  </a:cxn>
                  <a:cxn ang="0">
                    <a:pos x="21" y="6"/>
                  </a:cxn>
                  <a:cxn ang="0">
                    <a:pos x="12" y="12"/>
                  </a:cxn>
                  <a:cxn ang="0">
                    <a:pos x="5" y="22"/>
                  </a:cxn>
                  <a:cxn ang="0">
                    <a:pos x="3" y="33"/>
                  </a:cxn>
                  <a:cxn ang="0">
                    <a:pos x="5" y="44"/>
                  </a:cxn>
                  <a:cxn ang="0">
                    <a:pos x="12" y="53"/>
                  </a:cxn>
                  <a:cxn ang="0">
                    <a:pos x="21" y="60"/>
                  </a:cxn>
                  <a:cxn ang="0">
                    <a:pos x="32" y="62"/>
                  </a:cxn>
                  <a:cxn ang="0">
                    <a:pos x="43" y="60"/>
                  </a:cxn>
                  <a:cxn ang="0">
                    <a:pos x="52" y="53"/>
                  </a:cxn>
                  <a:cxn ang="0">
                    <a:pos x="59" y="44"/>
                  </a:cxn>
                  <a:cxn ang="0">
                    <a:pos x="61" y="33"/>
                  </a:cxn>
                </a:cxnLst>
                <a:rect l="0" t="0" r="r" b="b"/>
                <a:pathLst>
                  <a:path w="64" h="65">
                    <a:moveTo>
                      <a:pt x="64" y="33"/>
                    </a:moveTo>
                    <a:lnTo>
                      <a:pt x="64" y="26"/>
                    </a:lnTo>
                    <a:lnTo>
                      <a:pt x="62" y="20"/>
                    </a:lnTo>
                    <a:lnTo>
                      <a:pt x="59" y="15"/>
                    </a:lnTo>
                    <a:lnTo>
                      <a:pt x="55" y="10"/>
                    </a:lnTo>
                    <a:lnTo>
                      <a:pt x="50" y="6"/>
                    </a:lnTo>
                    <a:lnTo>
                      <a:pt x="45" y="3"/>
                    </a:lnTo>
                    <a:lnTo>
                      <a:pt x="39" y="1"/>
                    </a:lnTo>
                    <a:lnTo>
                      <a:pt x="32" y="0"/>
                    </a:lnTo>
                    <a:lnTo>
                      <a:pt x="26" y="1"/>
                    </a:lnTo>
                    <a:lnTo>
                      <a:pt x="20" y="3"/>
                    </a:lnTo>
                    <a:lnTo>
                      <a:pt x="14" y="6"/>
                    </a:lnTo>
                    <a:lnTo>
                      <a:pt x="10" y="10"/>
                    </a:lnTo>
                    <a:lnTo>
                      <a:pt x="5" y="15"/>
                    </a:lnTo>
                    <a:lnTo>
                      <a:pt x="3" y="20"/>
                    </a:lnTo>
                    <a:lnTo>
                      <a:pt x="0" y="26"/>
                    </a:lnTo>
                    <a:lnTo>
                      <a:pt x="0" y="33"/>
                    </a:lnTo>
                    <a:lnTo>
                      <a:pt x="0" y="39"/>
                    </a:lnTo>
                    <a:lnTo>
                      <a:pt x="3" y="45"/>
                    </a:lnTo>
                    <a:lnTo>
                      <a:pt x="5" y="51"/>
                    </a:lnTo>
                    <a:lnTo>
                      <a:pt x="10" y="55"/>
                    </a:lnTo>
                    <a:lnTo>
                      <a:pt x="14" y="60"/>
                    </a:lnTo>
                    <a:lnTo>
                      <a:pt x="20" y="62"/>
                    </a:lnTo>
                    <a:lnTo>
                      <a:pt x="26" y="65"/>
                    </a:lnTo>
                    <a:lnTo>
                      <a:pt x="32" y="65"/>
                    </a:lnTo>
                    <a:lnTo>
                      <a:pt x="39" y="65"/>
                    </a:lnTo>
                    <a:lnTo>
                      <a:pt x="45" y="62"/>
                    </a:lnTo>
                    <a:lnTo>
                      <a:pt x="50" y="60"/>
                    </a:lnTo>
                    <a:lnTo>
                      <a:pt x="55" y="55"/>
                    </a:lnTo>
                    <a:lnTo>
                      <a:pt x="59" y="51"/>
                    </a:lnTo>
                    <a:lnTo>
                      <a:pt x="62" y="45"/>
                    </a:lnTo>
                    <a:lnTo>
                      <a:pt x="64" y="39"/>
                    </a:lnTo>
                    <a:lnTo>
                      <a:pt x="64" y="33"/>
                    </a:lnTo>
                    <a:close/>
                    <a:moveTo>
                      <a:pt x="61" y="33"/>
                    </a:moveTo>
                    <a:lnTo>
                      <a:pt x="61" y="27"/>
                    </a:lnTo>
                    <a:lnTo>
                      <a:pt x="59" y="22"/>
                    </a:lnTo>
                    <a:lnTo>
                      <a:pt x="56" y="17"/>
                    </a:lnTo>
                    <a:lnTo>
                      <a:pt x="52" y="12"/>
                    </a:lnTo>
                    <a:lnTo>
                      <a:pt x="48" y="9"/>
                    </a:lnTo>
                    <a:lnTo>
                      <a:pt x="43" y="6"/>
                    </a:lnTo>
                    <a:lnTo>
                      <a:pt x="38" y="4"/>
                    </a:lnTo>
                    <a:lnTo>
                      <a:pt x="32" y="4"/>
                    </a:lnTo>
                    <a:lnTo>
                      <a:pt x="27" y="4"/>
                    </a:lnTo>
                    <a:lnTo>
                      <a:pt x="21" y="6"/>
                    </a:lnTo>
                    <a:lnTo>
                      <a:pt x="16" y="9"/>
                    </a:lnTo>
                    <a:lnTo>
                      <a:pt x="12" y="12"/>
                    </a:lnTo>
                    <a:lnTo>
                      <a:pt x="8" y="17"/>
                    </a:lnTo>
                    <a:lnTo>
                      <a:pt x="5" y="22"/>
                    </a:lnTo>
                    <a:lnTo>
                      <a:pt x="4" y="27"/>
                    </a:lnTo>
                    <a:lnTo>
                      <a:pt x="3" y="33"/>
                    </a:lnTo>
                    <a:lnTo>
                      <a:pt x="4" y="38"/>
                    </a:lnTo>
                    <a:lnTo>
                      <a:pt x="5" y="44"/>
                    </a:lnTo>
                    <a:lnTo>
                      <a:pt x="8" y="49"/>
                    </a:lnTo>
                    <a:lnTo>
                      <a:pt x="12" y="53"/>
                    </a:lnTo>
                    <a:lnTo>
                      <a:pt x="16" y="57"/>
                    </a:lnTo>
                    <a:lnTo>
                      <a:pt x="21" y="60"/>
                    </a:lnTo>
                    <a:lnTo>
                      <a:pt x="27" y="61"/>
                    </a:lnTo>
                    <a:lnTo>
                      <a:pt x="32" y="62"/>
                    </a:lnTo>
                    <a:lnTo>
                      <a:pt x="38" y="61"/>
                    </a:lnTo>
                    <a:lnTo>
                      <a:pt x="43" y="60"/>
                    </a:lnTo>
                    <a:lnTo>
                      <a:pt x="48" y="57"/>
                    </a:lnTo>
                    <a:lnTo>
                      <a:pt x="52" y="53"/>
                    </a:lnTo>
                    <a:lnTo>
                      <a:pt x="56" y="49"/>
                    </a:lnTo>
                    <a:lnTo>
                      <a:pt x="59" y="44"/>
                    </a:lnTo>
                    <a:lnTo>
                      <a:pt x="61" y="38"/>
                    </a:lnTo>
                    <a:lnTo>
                      <a:pt x="61" y="33"/>
                    </a:lnTo>
                    <a:close/>
                  </a:path>
                </a:pathLst>
              </a:custGeom>
              <a:solidFill>
                <a:srgbClr val="FFF3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42" name="Freeform 1638"/>
              <p:cNvSpPr>
                <a:spLocks noEditPoints="1"/>
              </p:cNvSpPr>
              <p:nvPr/>
            </p:nvSpPr>
            <p:spPr bwMode="auto">
              <a:xfrm>
                <a:off x="867" y="1302"/>
                <a:ext cx="58" cy="58"/>
              </a:xfrm>
              <a:custGeom>
                <a:avLst/>
                <a:gdLst/>
                <a:ahLst/>
                <a:cxnLst>
                  <a:cxn ang="0">
                    <a:pos x="58" y="23"/>
                  </a:cxn>
                  <a:cxn ang="0">
                    <a:pos x="53" y="13"/>
                  </a:cxn>
                  <a:cxn ang="0">
                    <a:pos x="45" y="5"/>
                  </a:cxn>
                  <a:cxn ang="0">
                    <a:pos x="35" y="0"/>
                  </a:cxn>
                  <a:cxn ang="0">
                    <a:pos x="24" y="0"/>
                  </a:cxn>
                  <a:cxn ang="0">
                    <a:pos x="13" y="5"/>
                  </a:cxn>
                  <a:cxn ang="0">
                    <a:pos x="5" y="13"/>
                  </a:cxn>
                  <a:cxn ang="0">
                    <a:pos x="1" y="23"/>
                  </a:cxn>
                  <a:cxn ang="0">
                    <a:pos x="1" y="34"/>
                  </a:cxn>
                  <a:cxn ang="0">
                    <a:pos x="5" y="45"/>
                  </a:cxn>
                  <a:cxn ang="0">
                    <a:pos x="13" y="53"/>
                  </a:cxn>
                  <a:cxn ang="0">
                    <a:pos x="24" y="57"/>
                  </a:cxn>
                  <a:cxn ang="0">
                    <a:pos x="35" y="57"/>
                  </a:cxn>
                  <a:cxn ang="0">
                    <a:pos x="45" y="53"/>
                  </a:cxn>
                  <a:cxn ang="0">
                    <a:pos x="53" y="45"/>
                  </a:cxn>
                  <a:cxn ang="0">
                    <a:pos x="58" y="34"/>
                  </a:cxn>
                  <a:cxn ang="0">
                    <a:pos x="55" y="29"/>
                  </a:cxn>
                  <a:cxn ang="0">
                    <a:pos x="53" y="19"/>
                  </a:cxn>
                  <a:cxn ang="0">
                    <a:pos x="47" y="11"/>
                  </a:cxn>
                  <a:cxn ang="0">
                    <a:pos x="39" y="5"/>
                  </a:cxn>
                  <a:cxn ang="0">
                    <a:pos x="29" y="3"/>
                  </a:cxn>
                  <a:cxn ang="0">
                    <a:pos x="19" y="5"/>
                  </a:cxn>
                  <a:cxn ang="0">
                    <a:pos x="11" y="11"/>
                  </a:cxn>
                  <a:cxn ang="0">
                    <a:pos x="6" y="19"/>
                  </a:cxn>
                  <a:cxn ang="0">
                    <a:pos x="3" y="29"/>
                  </a:cxn>
                  <a:cxn ang="0">
                    <a:pos x="6" y="38"/>
                  </a:cxn>
                  <a:cxn ang="0">
                    <a:pos x="11" y="47"/>
                  </a:cxn>
                  <a:cxn ang="0">
                    <a:pos x="19" y="52"/>
                  </a:cxn>
                  <a:cxn ang="0">
                    <a:pos x="29" y="55"/>
                  </a:cxn>
                  <a:cxn ang="0">
                    <a:pos x="39" y="52"/>
                  </a:cxn>
                  <a:cxn ang="0">
                    <a:pos x="47" y="47"/>
                  </a:cxn>
                  <a:cxn ang="0">
                    <a:pos x="53" y="38"/>
                  </a:cxn>
                  <a:cxn ang="0">
                    <a:pos x="55" y="29"/>
                  </a:cxn>
                </a:cxnLst>
                <a:rect l="0" t="0" r="r" b="b"/>
                <a:pathLst>
                  <a:path w="58" h="58">
                    <a:moveTo>
                      <a:pt x="58" y="29"/>
                    </a:moveTo>
                    <a:lnTo>
                      <a:pt x="58" y="23"/>
                    </a:lnTo>
                    <a:lnTo>
                      <a:pt x="56" y="18"/>
                    </a:lnTo>
                    <a:lnTo>
                      <a:pt x="53" y="13"/>
                    </a:lnTo>
                    <a:lnTo>
                      <a:pt x="49" y="8"/>
                    </a:lnTo>
                    <a:lnTo>
                      <a:pt x="45" y="5"/>
                    </a:lnTo>
                    <a:lnTo>
                      <a:pt x="40" y="2"/>
                    </a:lnTo>
                    <a:lnTo>
                      <a:pt x="35" y="0"/>
                    </a:lnTo>
                    <a:lnTo>
                      <a:pt x="29" y="0"/>
                    </a:lnTo>
                    <a:lnTo>
                      <a:pt x="24" y="0"/>
                    </a:lnTo>
                    <a:lnTo>
                      <a:pt x="18" y="2"/>
                    </a:lnTo>
                    <a:lnTo>
                      <a:pt x="13" y="5"/>
                    </a:lnTo>
                    <a:lnTo>
                      <a:pt x="9" y="8"/>
                    </a:lnTo>
                    <a:lnTo>
                      <a:pt x="5" y="13"/>
                    </a:lnTo>
                    <a:lnTo>
                      <a:pt x="2" y="18"/>
                    </a:lnTo>
                    <a:lnTo>
                      <a:pt x="1" y="23"/>
                    </a:lnTo>
                    <a:lnTo>
                      <a:pt x="0" y="29"/>
                    </a:lnTo>
                    <a:lnTo>
                      <a:pt x="1" y="34"/>
                    </a:lnTo>
                    <a:lnTo>
                      <a:pt x="2" y="40"/>
                    </a:lnTo>
                    <a:lnTo>
                      <a:pt x="5" y="45"/>
                    </a:lnTo>
                    <a:lnTo>
                      <a:pt x="9" y="49"/>
                    </a:lnTo>
                    <a:lnTo>
                      <a:pt x="13" y="53"/>
                    </a:lnTo>
                    <a:lnTo>
                      <a:pt x="18" y="56"/>
                    </a:lnTo>
                    <a:lnTo>
                      <a:pt x="24" y="57"/>
                    </a:lnTo>
                    <a:lnTo>
                      <a:pt x="29" y="58"/>
                    </a:lnTo>
                    <a:lnTo>
                      <a:pt x="35" y="57"/>
                    </a:lnTo>
                    <a:lnTo>
                      <a:pt x="40" y="56"/>
                    </a:lnTo>
                    <a:lnTo>
                      <a:pt x="45" y="53"/>
                    </a:lnTo>
                    <a:lnTo>
                      <a:pt x="49" y="49"/>
                    </a:lnTo>
                    <a:lnTo>
                      <a:pt x="53" y="45"/>
                    </a:lnTo>
                    <a:lnTo>
                      <a:pt x="56" y="40"/>
                    </a:lnTo>
                    <a:lnTo>
                      <a:pt x="58" y="34"/>
                    </a:lnTo>
                    <a:lnTo>
                      <a:pt x="58" y="29"/>
                    </a:lnTo>
                    <a:close/>
                    <a:moveTo>
                      <a:pt x="55" y="29"/>
                    </a:moveTo>
                    <a:lnTo>
                      <a:pt x="55" y="24"/>
                    </a:lnTo>
                    <a:lnTo>
                      <a:pt x="53" y="19"/>
                    </a:lnTo>
                    <a:lnTo>
                      <a:pt x="50" y="14"/>
                    </a:lnTo>
                    <a:lnTo>
                      <a:pt x="47" y="11"/>
                    </a:lnTo>
                    <a:lnTo>
                      <a:pt x="43" y="8"/>
                    </a:lnTo>
                    <a:lnTo>
                      <a:pt x="39" y="5"/>
                    </a:lnTo>
                    <a:lnTo>
                      <a:pt x="34" y="3"/>
                    </a:lnTo>
                    <a:lnTo>
                      <a:pt x="29" y="3"/>
                    </a:lnTo>
                    <a:lnTo>
                      <a:pt x="24" y="3"/>
                    </a:lnTo>
                    <a:lnTo>
                      <a:pt x="19" y="5"/>
                    </a:lnTo>
                    <a:lnTo>
                      <a:pt x="15" y="8"/>
                    </a:lnTo>
                    <a:lnTo>
                      <a:pt x="11" y="11"/>
                    </a:lnTo>
                    <a:lnTo>
                      <a:pt x="8" y="14"/>
                    </a:lnTo>
                    <a:lnTo>
                      <a:pt x="6" y="19"/>
                    </a:lnTo>
                    <a:lnTo>
                      <a:pt x="4" y="24"/>
                    </a:lnTo>
                    <a:lnTo>
                      <a:pt x="3" y="29"/>
                    </a:lnTo>
                    <a:lnTo>
                      <a:pt x="4" y="34"/>
                    </a:lnTo>
                    <a:lnTo>
                      <a:pt x="6" y="38"/>
                    </a:lnTo>
                    <a:lnTo>
                      <a:pt x="8" y="43"/>
                    </a:lnTo>
                    <a:lnTo>
                      <a:pt x="11" y="47"/>
                    </a:lnTo>
                    <a:lnTo>
                      <a:pt x="15" y="50"/>
                    </a:lnTo>
                    <a:lnTo>
                      <a:pt x="19" y="52"/>
                    </a:lnTo>
                    <a:lnTo>
                      <a:pt x="24" y="54"/>
                    </a:lnTo>
                    <a:lnTo>
                      <a:pt x="29" y="55"/>
                    </a:lnTo>
                    <a:lnTo>
                      <a:pt x="34" y="54"/>
                    </a:lnTo>
                    <a:lnTo>
                      <a:pt x="39" y="52"/>
                    </a:lnTo>
                    <a:lnTo>
                      <a:pt x="43" y="50"/>
                    </a:lnTo>
                    <a:lnTo>
                      <a:pt x="47" y="47"/>
                    </a:lnTo>
                    <a:lnTo>
                      <a:pt x="50" y="43"/>
                    </a:lnTo>
                    <a:lnTo>
                      <a:pt x="53" y="38"/>
                    </a:lnTo>
                    <a:lnTo>
                      <a:pt x="55" y="34"/>
                    </a:lnTo>
                    <a:lnTo>
                      <a:pt x="55" y="29"/>
                    </a:lnTo>
                    <a:close/>
                  </a:path>
                </a:pathLst>
              </a:custGeom>
              <a:solidFill>
                <a:srgbClr val="FFF4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43" name="Freeform 1639"/>
              <p:cNvSpPr>
                <a:spLocks noEditPoints="1"/>
              </p:cNvSpPr>
              <p:nvPr/>
            </p:nvSpPr>
            <p:spPr bwMode="auto">
              <a:xfrm>
                <a:off x="869" y="1304"/>
                <a:ext cx="56" cy="52"/>
              </a:xfrm>
              <a:custGeom>
                <a:avLst/>
                <a:gdLst/>
                <a:ahLst/>
                <a:cxnLst>
                  <a:cxn ang="0">
                    <a:pos x="52" y="21"/>
                  </a:cxn>
                  <a:cxn ang="0">
                    <a:pos x="47" y="11"/>
                  </a:cxn>
                  <a:cxn ang="0">
                    <a:pos x="40" y="5"/>
                  </a:cxn>
                  <a:cxn ang="0">
                    <a:pos x="31" y="0"/>
                  </a:cxn>
                  <a:cxn ang="0">
                    <a:pos x="21" y="0"/>
                  </a:cxn>
                  <a:cxn ang="0">
                    <a:pos x="12" y="5"/>
                  </a:cxn>
                  <a:cxn ang="0">
                    <a:pos x="5" y="11"/>
                  </a:cxn>
                  <a:cxn ang="0">
                    <a:pos x="1" y="21"/>
                  </a:cxn>
                  <a:cxn ang="0">
                    <a:pos x="1" y="31"/>
                  </a:cxn>
                  <a:cxn ang="0">
                    <a:pos x="5" y="40"/>
                  </a:cxn>
                  <a:cxn ang="0">
                    <a:pos x="12" y="47"/>
                  </a:cxn>
                  <a:cxn ang="0">
                    <a:pos x="21" y="51"/>
                  </a:cxn>
                  <a:cxn ang="0">
                    <a:pos x="31" y="51"/>
                  </a:cxn>
                  <a:cxn ang="0">
                    <a:pos x="40" y="47"/>
                  </a:cxn>
                  <a:cxn ang="0">
                    <a:pos x="47" y="40"/>
                  </a:cxn>
                  <a:cxn ang="0">
                    <a:pos x="52" y="31"/>
                  </a:cxn>
                  <a:cxn ang="0">
                    <a:pos x="49" y="26"/>
                  </a:cxn>
                  <a:cxn ang="0">
                    <a:pos x="47" y="17"/>
                  </a:cxn>
                  <a:cxn ang="0">
                    <a:pos x="42" y="10"/>
                  </a:cxn>
                  <a:cxn ang="0">
                    <a:pos x="35" y="5"/>
                  </a:cxn>
                  <a:cxn ang="0">
                    <a:pos x="26" y="3"/>
                  </a:cxn>
                  <a:cxn ang="0">
                    <a:pos x="17" y="5"/>
                  </a:cxn>
                  <a:cxn ang="0">
                    <a:pos x="10" y="10"/>
                  </a:cxn>
                  <a:cxn ang="0">
                    <a:pos x="5" y="17"/>
                  </a:cxn>
                  <a:cxn ang="0">
                    <a:pos x="4" y="26"/>
                  </a:cxn>
                  <a:cxn ang="0">
                    <a:pos x="5" y="35"/>
                  </a:cxn>
                  <a:cxn ang="0">
                    <a:pos x="10" y="42"/>
                  </a:cxn>
                  <a:cxn ang="0">
                    <a:pos x="17" y="47"/>
                  </a:cxn>
                  <a:cxn ang="0">
                    <a:pos x="26" y="48"/>
                  </a:cxn>
                  <a:cxn ang="0">
                    <a:pos x="35" y="47"/>
                  </a:cxn>
                  <a:cxn ang="0">
                    <a:pos x="42" y="42"/>
                  </a:cxn>
                  <a:cxn ang="0">
                    <a:pos x="47" y="35"/>
                  </a:cxn>
                  <a:cxn ang="0">
                    <a:pos x="49" y="26"/>
                  </a:cxn>
                </a:cxnLst>
                <a:rect l="0" t="0" r="r" b="b"/>
                <a:pathLst>
                  <a:path w="52" h="52">
                    <a:moveTo>
                      <a:pt x="52" y="26"/>
                    </a:moveTo>
                    <a:lnTo>
                      <a:pt x="52" y="21"/>
                    </a:lnTo>
                    <a:lnTo>
                      <a:pt x="50" y="16"/>
                    </a:lnTo>
                    <a:lnTo>
                      <a:pt x="47" y="11"/>
                    </a:lnTo>
                    <a:lnTo>
                      <a:pt x="44" y="8"/>
                    </a:lnTo>
                    <a:lnTo>
                      <a:pt x="40" y="5"/>
                    </a:lnTo>
                    <a:lnTo>
                      <a:pt x="36" y="2"/>
                    </a:lnTo>
                    <a:lnTo>
                      <a:pt x="31" y="0"/>
                    </a:lnTo>
                    <a:lnTo>
                      <a:pt x="26" y="0"/>
                    </a:lnTo>
                    <a:lnTo>
                      <a:pt x="21" y="0"/>
                    </a:lnTo>
                    <a:lnTo>
                      <a:pt x="16" y="2"/>
                    </a:lnTo>
                    <a:lnTo>
                      <a:pt x="12" y="5"/>
                    </a:lnTo>
                    <a:lnTo>
                      <a:pt x="8" y="8"/>
                    </a:lnTo>
                    <a:lnTo>
                      <a:pt x="5" y="11"/>
                    </a:lnTo>
                    <a:lnTo>
                      <a:pt x="3" y="16"/>
                    </a:lnTo>
                    <a:lnTo>
                      <a:pt x="1" y="21"/>
                    </a:lnTo>
                    <a:lnTo>
                      <a:pt x="0" y="26"/>
                    </a:lnTo>
                    <a:lnTo>
                      <a:pt x="1" y="31"/>
                    </a:lnTo>
                    <a:lnTo>
                      <a:pt x="3" y="35"/>
                    </a:lnTo>
                    <a:lnTo>
                      <a:pt x="5" y="40"/>
                    </a:lnTo>
                    <a:lnTo>
                      <a:pt x="8" y="44"/>
                    </a:lnTo>
                    <a:lnTo>
                      <a:pt x="12" y="47"/>
                    </a:lnTo>
                    <a:lnTo>
                      <a:pt x="16" y="49"/>
                    </a:lnTo>
                    <a:lnTo>
                      <a:pt x="21" y="51"/>
                    </a:lnTo>
                    <a:lnTo>
                      <a:pt x="26" y="52"/>
                    </a:lnTo>
                    <a:lnTo>
                      <a:pt x="31" y="51"/>
                    </a:lnTo>
                    <a:lnTo>
                      <a:pt x="36" y="49"/>
                    </a:lnTo>
                    <a:lnTo>
                      <a:pt x="40" y="47"/>
                    </a:lnTo>
                    <a:lnTo>
                      <a:pt x="44" y="44"/>
                    </a:lnTo>
                    <a:lnTo>
                      <a:pt x="47" y="40"/>
                    </a:lnTo>
                    <a:lnTo>
                      <a:pt x="50" y="35"/>
                    </a:lnTo>
                    <a:lnTo>
                      <a:pt x="52" y="31"/>
                    </a:lnTo>
                    <a:lnTo>
                      <a:pt x="52" y="26"/>
                    </a:lnTo>
                    <a:close/>
                    <a:moveTo>
                      <a:pt x="49" y="26"/>
                    </a:moveTo>
                    <a:lnTo>
                      <a:pt x="48" y="21"/>
                    </a:lnTo>
                    <a:lnTo>
                      <a:pt x="47" y="17"/>
                    </a:lnTo>
                    <a:lnTo>
                      <a:pt x="45" y="13"/>
                    </a:lnTo>
                    <a:lnTo>
                      <a:pt x="42" y="10"/>
                    </a:lnTo>
                    <a:lnTo>
                      <a:pt x="39" y="7"/>
                    </a:lnTo>
                    <a:lnTo>
                      <a:pt x="35" y="5"/>
                    </a:lnTo>
                    <a:lnTo>
                      <a:pt x="31" y="4"/>
                    </a:lnTo>
                    <a:lnTo>
                      <a:pt x="26" y="3"/>
                    </a:lnTo>
                    <a:lnTo>
                      <a:pt x="22" y="4"/>
                    </a:lnTo>
                    <a:lnTo>
                      <a:pt x="17" y="5"/>
                    </a:lnTo>
                    <a:lnTo>
                      <a:pt x="14" y="7"/>
                    </a:lnTo>
                    <a:lnTo>
                      <a:pt x="10" y="10"/>
                    </a:lnTo>
                    <a:lnTo>
                      <a:pt x="7" y="13"/>
                    </a:lnTo>
                    <a:lnTo>
                      <a:pt x="5" y="17"/>
                    </a:lnTo>
                    <a:lnTo>
                      <a:pt x="4" y="21"/>
                    </a:lnTo>
                    <a:lnTo>
                      <a:pt x="4" y="26"/>
                    </a:lnTo>
                    <a:lnTo>
                      <a:pt x="4" y="30"/>
                    </a:lnTo>
                    <a:lnTo>
                      <a:pt x="5" y="35"/>
                    </a:lnTo>
                    <a:lnTo>
                      <a:pt x="7" y="38"/>
                    </a:lnTo>
                    <a:lnTo>
                      <a:pt x="10" y="42"/>
                    </a:lnTo>
                    <a:lnTo>
                      <a:pt x="14" y="45"/>
                    </a:lnTo>
                    <a:lnTo>
                      <a:pt x="17" y="47"/>
                    </a:lnTo>
                    <a:lnTo>
                      <a:pt x="22" y="48"/>
                    </a:lnTo>
                    <a:lnTo>
                      <a:pt x="26" y="48"/>
                    </a:lnTo>
                    <a:lnTo>
                      <a:pt x="31" y="48"/>
                    </a:lnTo>
                    <a:lnTo>
                      <a:pt x="35" y="47"/>
                    </a:lnTo>
                    <a:lnTo>
                      <a:pt x="39" y="45"/>
                    </a:lnTo>
                    <a:lnTo>
                      <a:pt x="42" y="42"/>
                    </a:lnTo>
                    <a:lnTo>
                      <a:pt x="45" y="38"/>
                    </a:lnTo>
                    <a:lnTo>
                      <a:pt x="47" y="35"/>
                    </a:lnTo>
                    <a:lnTo>
                      <a:pt x="48" y="30"/>
                    </a:lnTo>
                    <a:lnTo>
                      <a:pt x="49" y="26"/>
                    </a:lnTo>
                    <a:close/>
                  </a:path>
                </a:pathLst>
              </a:custGeom>
              <a:solidFill>
                <a:srgbClr val="FFF6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44" name="Freeform 1640"/>
              <p:cNvSpPr>
                <a:spLocks noEditPoints="1"/>
              </p:cNvSpPr>
              <p:nvPr/>
            </p:nvSpPr>
            <p:spPr bwMode="auto">
              <a:xfrm>
                <a:off x="874" y="1308"/>
                <a:ext cx="44" cy="44"/>
              </a:xfrm>
              <a:custGeom>
                <a:avLst/>
                <a:gdLst/>
                <a:ahLst/>
                <a:cxnLst>
                  <a:cxn ang="0">
                    <a:pos x="44" y="18"/>
                  </a:cxn>
                  <a:cxn ang="0">
                    <a:pos x="41" y="10"/>
                  </a:cxn>
                  <a:cxn ang="0">
                    <a:pos x="35" y="4"/>
                  </a:cxn>
                  <a:cxn ang="0">
                    <a:pos x="27" y="1"/>
                  </a:cxn>
                  <a:cxn ang="0">
                    <a:pos x="18" y="1"/>
                  </a:cxn>
                  <a:cxn ang="0">
                    <a:pos x="10" y="4"/>
                  </a:cxn>
                  <a:cxn ang="0">
                    <a:pos x="3" y="10"/>
                  </a:cxn>
                  <a:cxn ang="0">
                    <a:pos x="0" y="18"/>
                  </a:cxn>
                  <a:cxn ang="0">
                    <a:pos x="0" y="27"/>
                  </a:cxn>
                  <a:cxn ang="0">
                    <a:pos x="3" y="35"/>
                  </a:cxn>
                  <a:cxn ang="0">
                    <a:pos x="10" y="42"/>
                  </a:cxn>
                  <a:cxn ang="0">
                    <a:pos x="18" y="45"/>
                  </a:cxn>
                  <a:cxn ang="0">
                    <a:pos x="27" y="45"/>
                  </a:cxn>
                  <a:cxn ang="0">
                    <a:pos x="35" y="42"/>
                  </a:cxn>
                  <a:cxn ang="0">
                    <a:pos x="41" y="35"/>
                  </a:cxn>
                  <a:cxn ang="0">
                    <a:pos x="44" y="27"/>
                  </a:cxn>
                  <a:cxn ang="0">
                    <a:pos x="42" y="23"/>
                  </a:cxn>
                  <a:cxn ang="0">
                    <a:pos x="40" y="15"/>
                  </a:cxn>
                  <a:cxn ang="0">
                    <a:pos x="36" y="9"/>
                  </a:cxn>
                  <a:cxn ang="0">
                    <a:pos x="30" y="5"/>
                  </a:cxn>
                  <a:cxn ang="0">
                    <a:pos x="22" y="3"/>
                  </a:cxn>
                  <a:cxn ang="0">
                    <a:pos x="15" y="5"/>
                  </a:cxn>
                  <a:cxn ang="0">
                    <a:pos x="8" y="9"/>
                  </a:cxn>
                  <a:cxn ang="0">
                    <a:pos x="4" y="15"/>
                  </a:cxn>
                  <a:cxn ang="0">
                    <a:pos x="3" y="23"/>
                  </a:cxn>
                  <a:cxn ang="0">
                    <a:pos x="4" y="30"/>
                  </a:cxn>
                  <a:cxn ang="0">
                    <a:pos x="8" y="37"/>
                  </a:cxn>
                  <a:cxn ang="0">
                    <a:pos x="15" y="41"/>
                  </a:cxn>
                  <a:cxn ang="0">
                    <a:pos x="22" y="42"/>
                  </a:cxn>
                  <a:cxn ang="0">
                    <a:pos x="30" y="41"/>
                  </a:cxn>
                  <a:cxn ang="0">
                    <a:pos x="36" y="37"/>
                  </a:cxn>
                  <a:cxn ang="0">
                    <a:pos x="40" y="30"/>
                  </a:cxn>
                  <a:cxn ang="0">
                    <a:pos x="42" y="23"/>
                  </a:cxn>
                </a:cxnLst>
                <a:rect l="0" t="0" r="r" b="b"/>
                <a:pathLst>
                  <a:path w="45" h="45">
                    <a:moveTo>
                      <a:pt x="45" y="23"/>
                    </a:moveTo>
                    <a:lnTo>
                      <a:pt x="44" y="18"/>
                    </a:lnTo>
                    <a:lnTo>
                      <a:pt x="43" y="14"/>
                    </a:lnTo>
                    <a:lnTo>
                      <a:pt x="41" y="10"/>
                    </a:lnTo>
                    <a:lnTo>
                      <a:pt x="38" y="7"/>
                    </a:lnTo>
                    <a:lnTo>
                      <a:pt x="35" y="4"/>
                    </a:lnTo>
                    <a:lnTo>
                      <a:pt x="31" y="2"/>
                    </a:lnTo>
                    <a:lnTo>
                      <a:pt x="27" y="1"/>
                    </a:lnTo>
                    <a:lnTo>
                      <a:pt x="22" y="0"/>
                    </a:lnTo>
                    <a:lnTo>
                      <a:pt x="18" y="1"/>
                    </a:lnTo>
                    <a:lnTo>
                      <a:pt x="13" y="2"/>
                    </a:lnTo>
                    <a:lnTo>
                      <a:pt x="10" y="4"/>
                    </a:lnTo>
                    <a:lnTo>
                      <a:pt x="6" y="7"/>
                    </a:lnTo>
                    <a:lnTo>
                      <a:pt x="3" y="10"/>
                    </a:lnTo>
                    <a:lnTo>
                      <a:pt x="1" y="14"/>
                    </a:lnTo>
                    <a:lnTo>
                      <a:pt x="0" y="18"/>
                    </a:lnTo>
                    <a:lnTo>
                      <a:pt x="0" y="23"/>
                    </a:lnTo>
                    <a:lnTo>
                      <a:pt x="0" y="27"/>
                    </a:lnTo>
                    <a:lnTo>
                      <a:pt x="1" y="32"/>
                    </a:lnTo>
                    <a:lnTo>
                      <a:pt x="3" y="35"/>
                    </a:lnTo>
                    <a:lnTo>
                      <a:pt x="6" y="39"/>
                    </a:lnTo>
                    <a:lnTo>
                      <a:pt x="10" y="42"/>
                    </a:lnTo>
                    <a:lnTo>
                      <a:pt x="13" y="44"/>
                    </a:lnTo>
                    <a:lnTo>
                      <a:pt x="18" y="45"/>
                    </a:lnTo>
                    <a:lnTo>
                      <a:pt x="22" y="45"/>
                    </a:lnTo>
                    <a:lnTo>
                      <a:pt x="27" y="45"/>
                    </a:lnTo>
                    <a:lnTo>
                      <a:pt x="31" y="44"/>
                    </a:lnTo>
                    <a:lnTo>
                      <a:pt x="35" y="42"/>
                    </a:lnTo>
                    <a:lnTo>
                      <a:pt x="38" y="39"/>
                    </a:lnTo>
                    <a:lnTo>
                      <a:pt x="41" y="35"/>
                    </a:lnTo>
                    <a:lnTo>
                      <a:pt x="43" y="32"/>
                    </a:lnTo>
                    <a:lnTo>
                      <a:pt x="44" y="27"/>
                    </a:lnTo>
                    <a:lnTo>
                      <a:pt x="45" y="23"/>
                    </a:lnTo>
                    <a:close/>
                    <a:moveTo>
                      <a:pt x="42" y="23"/>
                    </a:moveTo>
                    <a:lnTo>
                      <a:pt x="41" y="19"/>
                    </a:lnTo>
                    <a:lnTo>
                      <a:pt x="40" y="15"/>
                    </a:lnTo>
                    <a:lnTo>
                      <a:pt x="38" y="12"/>
                    </a:lnTo>
                    <a:lnTo>
                      <a:pt x="36" y="9"/>
                    </a:lnTo>
                    <a:lnTo>
                      <a:pt x="33" y="7"/>
                    </a:lnTo>
                    <a:lnTo>
                      <a:pt x="30" y="5"/>
                    </a:lnTo>
                    <a:lnTo>
                      <a:pt x="26" y="4"/>
                    </a:lnTo>
                    <a:lnTo>
                      <a:pt x="22" y="3"/>
                    </a:lnTo>
                    <a:lnTo>
                      <a:pt x="18" y="4"/>
                    </a:lnTo>
                    <a:lnTo>
                      <a:pt x="15" y="5"/>
                    </a:lnTo>
                    <a:lnTo>
                      <a:pt x="12" y="7"/>
                    </a:lnTo>
                    <a:lnTo>
                      <a:pt x="8" y="9"/>
                    </a:lnTo>
                    <a:lnTo>
                      <a:pt x="6" y="12"/>
                    </a:lnTo>
                    <a:lnTo>
                      <a:pt x="4" y="15"/>
                    </a:lnTo>
                    <a:lnTo>
                      <a:pt x="3" y="19"/>
                    </a:lnTo>
                    <a:lnTo>
                      <a:pt x="3" y="23"/>
                    </a:lnTo>
                    <a:lnTo>
                      <a:pt x="3" y="26"/>
                    </a:lnTo>
                    <a:lnTo>
                      <a:pt x="4" y="30"/>
                    </a:lnTo>
                    <a:lnTo>
                      <a:pt x="6" y="33"/>
                    </a:lnTo>
                    <a:lnTo>
                      <a:pt x="8" y="37"/>
                    </a:lnTo>
                    <a:lnTo>
                      <a:pt x="12" y="39"/>
                    </a:lnTo>
                    <a:lnTo>
                      <a:pt x="15" y="41"/>
                    </a:lnTo>
                    <a:lnTo>
                      <a:pt x="18" y="42"/>
                    </a:lnTo>
                    <a:lnTo>
                      <a:pt x="22" y="42"/>
                    </a:lnTo>
                    <a:lnTo>
                      <a:pt x="26" y="42"/>
                    </a:lnTo>
                    <a:lnTo>
                      <a:pt x="30" y="41"/>
                    </a:lnTo>
                    <a:lnTo>
                      <a:pt x="33" y="39"/>
                    </a:lnTo>
                    <a:lnTo>
                      <a:pt x="36" y="37"/>
                    </a:lnTo>
                    <a:lnTo>
                      <a:pt x="38" y="33"/>
                    </a:lnTo>
                    <a:lnTo>
                      <a:pt x="40" y="30"/>
                    </a:lnTo>
                    <a:lnTo>
                      <a:pt x="41" y="26"/>
                    </a:lnTo>
                    <a:lnTo>
                      <a:pt x="42" y="23"/>
                    </a:lnTo>
                    <a:close/>
                  </a:path>
                </a:pathLst>
              </a:custGeom>
              <a:solidFill>
                <a:srgbClr val="FFF7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45" name="Freeform 1641"/>
              <p:cNvSpPr>
                <a:spLocks noEditPoints="1"/>
              </p:cNvSpPr>
              <p:nvPr/>
            </p:nvSpPr>
            <p:spPr bwMode="auto">
              <a:xfrm>
                <a:off x="877" y="1310"/>
                <a:ext cx="38" cy="40"/>
              </a:xfrm>
              <a:custGeom>
                <a:avLst/>
                <a:gdLst/>
                <a:ahLst/>
                <a:cxnLst>
                  <a:cxn ang="0">
                    <a:pos x="38" y="16"/>
                  </a:cxn>
                  <a:cxn ang="0">
                    <a:pos x="35" y="9"/>
                  </a:cxn>
                  <a:cxn ang="0">
                    <a:pos x="30" y="4"/>
                  </a:cxn>
                  <a:cxn ang="0">
                    <a:pos x="23" y="1"/>
                  </a:cxn>
                  <a:cxn ang="0">
                    <a:pos x="15" y="1"/>
                  </a:cxn>
                  <a:cxn ang="0">
                    <a:pos x="9" y="4"/>
                  </a:cxn>
                  <a:cxn ang="0">
                    <a:pos x="3" y="9"/>
                  </a:cxn>
                  <a:cxn ang="0">
                    <a:pos x="0" y="16"/>
                  </a:cxn>
                  <a:cxn ang="0">
                    <a:pos x="0" y="23"/>
                  </a:cxn>
                  <a:cxn ang="0">
                    <a:pos x="3" y="30"/>
                  </a:cxn>
                  <a:cxn ang="0">
                    <a:pos x="9" y="36"/>
                  </a:cxn>
                  <a:cxn ang="0">
                    <a:pos x="15" y="39"/>
                  </a:cxn>
                  <a:cxn ang="0">
                    <a:pos x="23" y="39"/>
                  </a:cxn>
                  <a:cxn ang="0">
                    <a:pos x="30" y="36"/>
                  </a:cxn>
                  <a:cxn ang="0">
                    <a:pos x="35" y="30"/>
                  </a:cxn>
                  <a:cxn ang="0">
                    <a:pos x="38" y="23"/>
                  </a:cxn>
                  <a:cxn ang="0">
                    <a:pos x="35" y="20"/>
                  </a:cxn>
                  <a:cxn ang="0">
                    <a:pos x="34" y="14"/>
                  </a:cxn>
                  <a:cxn ang="0">
                    <a:pos x="31" y="8"/>
                  </a:cxn>
                  <a:cxn ang="0">
                    <a:pos x="25" y="5"/>
                  </a:cxn>
                  <a:cxn ang="0">
                    <a:pos x="19" y="4"/>
                  </a:cxn>
                  <a:cxn ang="0">
                    <a:pos x="13" y="5"/>
                  </a:cxn>
                  <a:cxn ang="0">
                    <a:pos x="8" y="8"/>
                  </a:cxn>
                  <a:cxn ang="0">
                    <a:pos x="4" y="14"/>
                  </a:cxn>
                  <a:cxn ang="0">
                    <a:pos x="3" y="20"/>
                  </a:cxn>
                  <a:cxn ang="0">
                    <a:pos x="4" y="26"/>
                  </a:cxn>
                  <a:cxn ang="0">
                    <a:pos x="8" y="31"/>
                  </a:cxn>
                  <a:cxn ang="0">
                    <a:pos x="13" y="35"/>
                  </a:cxn>
                  <a:cxn ang="0">
                    <a:pos x="19" y="36"/>
                  </a:cxn>
                  <a:cxn ang="0">
                    <a:pos x="25" y="35"/>
                  </a:cxn>
                  <a:cxn ang="0">
                    <a:pos x="31" y="31"/>
                  </a:cxn>
                  <a:cxn ang="0">
                    <a:pos x="34" y="26"/>
                  </a:cxn>
                  <a:cxn ang="0">
                    <a:pos x="35" y="20"/>
                  </a:cxn>
                </a:cxnLst>
                <a:rect l="0" t="0" r="r" b="b"/>
                <a:pathLst>
                  <a:path w="39" h="39">
                    <a:moveTo>
                      <a:pt x="39" y="20"/>
                    </a:moveTo>
                    <a:lnTo>
                      <a:pt x="38" y="16"/>
                    </a:lnTo>
                    <a:lnTo>
                      <a:pt x="37" y="12"/>
                    </a:lnTo>
                    <a:lnTo>
                      <a:pt x="35" y="9"/>
                    </a:lnTo>
                    <a:lnTo>
                      <a:pt x="33" y="6"/>
                    </a:lnTo>
                    <a:lnTo>
                      <a:pt x="30" y="4"/>
                    </a:lnTo>
                    <a:lnTo>
                      <a:pt x="27" y="2"/>
                    </a:lnTo>
                    <a:lnTo>
                      <a:pt x="23" y="1"/>
                    </a:lnTo>
                    <a:lnTo>
                      <a:pt x="19" y="0"/>
                    </a:lnTo>
                    <a:lnTo>
                      <a:pt x="15" y="1"/>
                    </a:lnTo>
                    <a:lnTo>
                      <a:pt x="12" y="2"/>
                    </a:lnTo>
                    <a:lnTo>
                      <a:pt x="9" y="4"/>
                    </a:lnTo>
                    <a:lnTo>
                      <a:pt x="5" y="6"/>
                    </a:lnTo>
                    <a:lnTo>
                      <a:pt x="3" y="9"/>
                    </a:lnTo>
                    <a:lnTo>
                      <a:pt x="1" y="12"/>
                    </a:lnTo>
                    <a:lnTo>
                      <a:pt x="0" y="16"/>
                    </a:lnTo>
                    <a:lnTo>
                      <a:pt x="0" y="20"/>
                    </a:lnTo>
                    <a:lnTo>
                      <a:pt x="0" y="23"/>
                    </a:lnTo>
                    <a:lnTo>
                      <a:pt x="1" y="27"/>
                    </a:lnTo>
                    <a:lnTo>
                      <a:pt x="3" y="30"/>
                    </a:lnTo>
                    <a:lnTo>
                      <a:pt x="5" y="34"/>
                    </a:lnTo>
                    <a:lnTo>
                      <a:pt x="9" y="36"/>
                    </a:lnTo>
                    <a:lnTo>
                      <a:pt x="12" y="38"/>
                    </a:lnTo>
                    <a:lnTo>
                      <a:pt x="15" y="39"/>
                    </a:lnTo>
                    <a:lnTo>
                      <a:pt x="19" y="39"/>
                    </a:lnTo>
                    <a:lnTo>
                      <a:pt x="23" y="39"/>
                    </a:lnTo>
                    <a:lnTo>
                      <a:pt x="27" y="38"/>
                    </a:lnTo>
                    <a:lnTo>
                      <a:pt x="30" y="36"/>
                    </a:lnTo>
                    <a:lnTo>
                      <a:pt x="33" y="34"/>
                    </a:lnTo>
                    <a:lnTo>
                      <a:pt x="35" y="30"/>
                    </a:lnTo>
                    <a:lnTo>
                      <a:pt x="37" y="27"/>
                    </a:lnTo>
                    <a:lnTo>
                      <a:pt x="38" y="23"/>
                    </a:lnTo>
                    <a:lnTo>
                      <a:pt x="39" y="20"/>
                    </a:lnTo>
                    <a:close/>
                    <a:moveTo>
                      <a:pt x="35" y="20"/>
                    </a:moveTo>
                    <a:lnTo>
                      <a:pt x="35" y="17"/>
                    </a:lnTo>
                    <a:lnTo>
                      <a:pt x="34" y="14"/>
                    </a:lnTo>
                    <a:lnTo>
                      <a:pt x="33" y="11"/>
                    </a:lnTo>
                    <a:lnTo>
                      <a:pt x="31" y="8"/>
                    </a:lnTo>
                    <a:lnTo>
                      <a:pt x="28" y="6"/>
                    </a:lnTo>
                    <a:lnTo>
                      <a:pt x="25" y="5"/>
                    </a:lnTo>
                    <a:lnTo>
                      <a:pt x="22" y="4"/>
                    </a:lnTo>
                    <a:lnTo>
                      <a:pt x="19" y="4"/>
                    </a:lnTo>
                    <a:lnTo>
                      <a:pt x="16" y="4"/>
                    </a:lnTo>
                    <a:lnTo>
                      <a:pt x="13" y="5"/>
                    </a:lnTo>
                    <a:lnTo>
                      <a:pt x="10" y="6"/>
                    </a:lnTo>
                    <a:lnTo>
                      <a:pt x="8" y="8"/>
                    </a:lnTo>
                    <a:lnTo>
                      <a:pt x="6" y="11"/>
                    </a:lnTo>
                    <a:lnTo>
                      <a:pt x="4" y="14"/>
                    </a:lnTo>
                    <a:lnTo>
                      <a:pt x="3" y="17"/>
                    </a:lnTo>
                    <a:lnTo>
                      <a:pt x="3" y="20"/>
                    </a:lnTo>
                    <a:lnTo>
                      <a:pt x="3" y="23"/>
                    </a:lnTo>
                    <a:lnTo>
                      <a:pt x="4" y="26"/>
                    </a:lnTo>
                    <a:lnTo>
                      <a:pt x="6" y="29"/>
                    </a:lnTo>
                    <a:lnTo>
                      <a:pt x="8" y="31"/>
                    </a:lnTo>
                    <a:lnTo>
                      <a:pt x="10" y="33"/>
                    </a:lnTo>
                    <a:lnTo>
                      <a:pt x="13" y="35"/>
                    </a:lnTo>
                    <a:lnTo>
                      <a:pt x="16" y="35"/>
                    </a:lnTo>
                    <a:lnTo>
                      <a:pt x="19" y="36"/>
                    </a:lnTo>
                    <a:lnTo>
                      <a:pt x="22" y="35"/>
                    </a:lnTo>
                    <a:lnTo>
                      <a:pt x="25" y="35"/>
                    </a:lnTo>
                    <a:lnTo>
                      <a:pt x="28" y="33"/>
                    </a:lnTo>
                    <a:lnTo>
                      <a:pt x="31" y="31"/>
                    </a:lnTo>
                    <a:lnTo>
                      <a:pt x="33" y="29"/>
                    </a:lnTo>
                    <a:lnTo>
                      <a:pt x="34" y="26"/>
                    </a:lnTo>
                    <a:lnTo>
                      <a:pt x="35" y="23"/>
                    </a:lnTo>
                    <a:lnTo>
                      <a:pt x="35" y="20"/>
                    </a:lnTo>
                    <a:close/>
                  </a:path>
                </a:pathLst>
              </a:custGeom>
              <a:solidFill>
                <a:srgbClr val="FFF8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46" name="Freeform 1642"/>
              <p:cNvSpPr>
                <a:spLocks noEditPoints="1"/>
              </p:cNvSpPr>
              <p:nvPr/>
            </p:nvSpPr>
            <p:spPr bwMode="auto">
              <a:xfrm>
                <a:off x="879" y="1314"/>
                <a:ext cx="32" cy="32"/>
              </a:xfrm>
              <a:custGeom>
                <a:avLst/>
                <a:gdLst/>
                <a:ahLst/>
                <a:cxnLst>
                  <a:cxn ang="0">
                    <a:pos x="32" y="16"/>
                  </a:cxn>
                  <a:cxn ang="0">
                    <a:pos x="32" y="13"/>
                  </a:cxn>
                  <a:cxn ang="0">
                    <a:pos x="31" y="10"/>
                  </a:cxn>
                  <a:cxn ang="0">
                    <a:pos x="30" y="7"/>
                  </a:cxn>
                  <a:cxn ang="0">
                    <a:pos x="28" y="4"/>
                  </a:cxn>
                  <a:cxn ang="0">
                    <a:pos x="25" y="2"/>
                  </a:cxn>
                  <a:cxn ang="0">
                    <a:pos x="22" y="1"/>
                  </a:cxn>
                  <a:cxn ang="0">
                    <a:pos x="19" y="0"/>
                  </a:cxn>
                  <a:cxn ang="0">
                    <a:pos x="16" y="0"/>
                  </a:cxn>
                  <a:cxn ang="0">
                    <a:pos x="13" y="0"/>
                  </a:cxn>
                  <a:cxn ang="0">
                    <a:pos x="10" y="1"/>
                  </a:cxn>
                  <a:cxn ang="0">
                    <a:pos x="7" y="2"/>
                  </a:cxn>
                  <a:cxn ang="0">
                    <a:pos x="5" y="4"/>
                  </a:cxn>
                  <a:cxn ang="0">
                    <a:pos x="3" y="7"/>
                  </a:cxn>
                  <a:cxn ang="0">
                    <a:pos x="1" y="10"/>
                  </a:cxn>
                  <a:cxn ang="0">
                    <a:pos x="0" y="13"/>
                  </a:cxn>
                  <a:cxn ang="0">
                    <a:pos x="0" y="16"/>
                  </a:cxn>
                  <a:cxn ang="0">
                    <a:pos x="0" y="19"/>
                  </a:cxn>
                  <a:cxn ang="0">
                    <a:pos x="1" y="22"/>
                  </a:cxn>
                  <a:cxn ang="0">
                    <a:pos x="3" y="25"/>
                  </a:cxn>
                  <a:cxn ang="0">
                    <a:pos x="5" y="27"/>
                  </a:cxn>
                  <a:cxn ang="0">
                    <a:pos x="7" y="29"/>
                  </a:cxn>
                  <a:cxn ang="0">
                    <a:pos x="10" y="31"/>
                  </a:cxn>
                  <a:cxn ang="0">
                    <a:pos x="13" y="31"/>
                  </a:cxn>
                  <a:cxn ang="0">
                    <a:pos x="16" y="32"/>
                  </a:cxn>
                  <a:cxn ang="0">
                    <a:pos x="19" y="31"/>
                  </a:cxn>
                  <a:cxn ang="0">
                    <a:pos x="22" y="31"/>
                  </a:cxn>
                  <a:cxn ang="0">
                    <a:pos x="25" y="29"/>
                  </a:cxn>
                  <a:cxn ang="0">
                    <a:pos x="28" y="27"/>
                  </a:cxn>
                  <a:cxn ang="0">
                    <a:pos x="30" y="25"/>
                  </a:cxn>
                  <a:cxn ang="0">
                    <a:pos x="31" y="22"/>
                  </a:cxn>
                  <a:cxn ang="0">
                    <a:pos x="32" y="19"/>
                  </a:cxn>
                  <a:cxn ang="0">
                    <a:pos x="32" y="16"/>
                  </a:cxn>
                  <a:cxn ang="0">
                    <a:pos x="29" y="16"/>
                  </a:cxn>
                  <a:cxn ang="0">
                    <a:pos x="28" y="11"/>
                  </a:cxn>
                  <a:cxn ang="0">
                    <a:pos x="25" y="7"/>
                  </a:cxn>
                  <a:cxn ang="0">
                    <a:pos x="21" y="4"/>
                  </a:cxn>
                  <a:cxn ang="0">
                    <a:pos x="16" y="3"/>
                  </a:cxn>
                  <a:cxn ang="0">
                    <a:pos x="11" y="4"/>
                  </a:cxn>
                  <a:cxn ang="0">
                    <a:pos x="7" y="7"/>
                  </a:cxn>
                  <a:cxn ang="0">
                    <a:pos x="4" y="11"/>
                  </a:cxn>
                  <a:cxn ang="0">
                    <a:pos x="3" y="16"/>
                  </a:cxn>
                  <a:cxn ang="0">
                    <a:pos x="4" y="21"/>
                  </a:cxn>
                  <a:cxn ang="0">
                    <a:pos x="7" y="25"/>
                  </a:cxn>
                  <a:cxn ang="0">
                    <a:pos x="11" y="28"/>
                  </a:cxn>
                  <a:cxn ang="0">
                    <a:pos x="16" y="29"/>
                  </a:cxn>
                  <a:cxn ang="0">
                    <a:pos x="21" y="28"/>
                  </a:cxn>
                  <a:cxn ang="0">
                    <a:pos x="25" y="25"/>
                  </a:cxn>
                  <a:cxn ang="0">
                    <a:pos x="28" y="21"/>
                  </a:cxn>
                  <a:cxn ang="0">
                    <a:pos x="29" y="16"/>
                  </a:cxn>
                </a:cxnLst>
                <a:rect l="0" t="0" r="r" b="b"/>
                <a:pathLst>
                  <a:path w="32" h="32">
                    <a:moveTo>
                      <a:pt x="32" y="16"/>
                    </a:moveTo>
                    <a:lnTo>
                      <a:pt x="32" y="13"/>
                    </a:lnTo>
                    <a:lnTo>
                      <a:pt x="31" y="10"/>
                    </a:lnTo>
                    <a:lnTo>
                      <a:pt x="30" y="7"/>
                    </a:lnTo>
                    <a:lnTo>
                      <a:pt x="28" y="4"/>
                    </a:lnTo>
                    <a:lnTo>
                      <a:pt x="25" y="2"/>
                    </a:lnTo>
                    <a:lnTo>
                      <a:pt x="22" y="1"/>
                    </a:lnTo>
                    <a:lnTo>
                      <a:pt x="19" y="0"/>
                    </a:lnTo>
                    <a:lnTo>
                      <a:pt x="16" y="0"/>
                    </a:lnTo>
                    <a:lnTo>
                      <a:pt x="13" y="0"/>
                    </a:lnTo>
                    <a:lnTo>
                      <a:pt x="10" y="1"/>
                    </a:lnTo>
                    <a:lnTo>
                      <a:pt x="7" y="2"/>
                    </a:lnTo>
                    <a:lnTo>
                      <a:pt x="5" y="4"/>
                    </a:lnTo>
                    <a:lnTo>
                      <a:pt x="3" y="7"/>
                    </a:lnTo>
                    <a:lnTo>
                      <a:pt x="1" y="10"/>
                    </a:lnTo>
                    <a:lnTo>
                      <a:pt x="0" y="13"/>
                    </a:lnTo>
                    <a:lnTo>
                      <a:pt x="0" y="16"/>
                    </a:lnTo>
                    <a:lnTo>
                      <a:pt x="0" y="19"/>
                    </a:lnTo>
                    <a:lnTo>
                      <a:pt x="1" y="22"/>
                    </a:lnTo>
                    <a:lnTo>
                      <a:pt x="3" y="25"/>
                    </a:lnTo>
                    <a:lnTo>
                      <a:pt x="5" y="27"/>
                    </a:lnTo>
                    <a:lnTo>
                      <a:pt x="7" y="29"/>
                    </a:lnTo>
                    <a:lnTo>
                      <a:pt x="10" y="31"/>
                    </a:lnTo>
                    <a:lnTo>
                      <a:pt x="13" y="31"/>
                    </a:lnTo>
                    <a:lnTo>
                      <a:pt x="16" y="32"/>
                    </a:lnTo>
                    <a:lnTo>
                      <a:pt x="19" y="31"/>
                    </a:lnTo>
                    <a:lnTo>
                      <a:pt x="22" y="31"/>
                    </a:lnTo>
                    <a:lnTo>
                      <a:pt x="25" y="29"/>
                    </a:lnTo>
                    <a:lnTo>
                      <a:pt x="28" y="27"/>
                    </a:lnTo>
                    <a:lnTo>
                      <a:pt x="30" y="25"/>
                    </a:lnTo>
                    <a:lnTo>
                      <a:pt x="31" y="22"/>
                    </a:lnTo>
                    <a:lnTo>
                      <a:pt x="32" y="19"/>
                    </a:lnTo>
                    <a:lnTo>
                      <a:pt x="32" y="16"/>
                    </a:lnTo>
                    <a:close/>
                    <a:moveTo>
                      <a:pt x="29" y="16"/>
                    </a:moveTo>
                    <a:lnTo>
                      <a:pt x="28" y="11"/>
                    </a:lnTo>
                    <a:lnTo>
                      <a:pt x="25" y="7"/>
                    </a:lnTo>
                    <a:lnTo>
                      <a:pt x="21" y="4"/>
                    </a:lnTo>
                    <a:lnTo>
                      <a:pt x="16" y="3"/>
                    </a:lnTo>
                    <a:lnTo>
                      <a:pt x="11" y="4"/>
                    </a:lnTo>
                    <a:lnTo>
                      <a:pt x="7" y="7"/>
                    </a:lnTo>
                    <a:lnTo>
                      <a:pt x="4" y="11"/>
                    </a:lnTo>
                    <a:lnTo>
                      <a:pt x="3" y="16"/>
                    </a:lnTo>
                    <a:lnTo>
                      <a:pt x="4" y="21"/>
                    </a:lnTo>
                    <a:lnTo>
                      <a:pt x="7" y="25"/>
                    </a:lnTo>
                    <a:lnTo>
                      <a:pt x="11" y="28"/>
                    </a:lnTo>
                    <a:lnTo>
                      <a:pt x="16" y="29"/>
                    </a:lnTo>
                    <a:lnTo>
                      <a:pt x="21" y="28"/>
                    </a:lnTo>
                    <a:lnTo>
                      <a:pt x="25" y="25"/>
                    </a:lnTo>
                    <a:lnTo>
                      <a:pt x="28" y="21"/>
                    </a:lnTo>
                    <a:lnTo>
                      <a:pt x="29" y="16"/>
                    </a:lnTo>
                    <a:close/>
                  </a:path>
                </a:pathLst>
              </a:custGeom>
              <a:solidFill>
                <a:srgbClr val="FFF9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47" name="Freeform 1643"/>
              <p:cNvSpPr>
                <a:spLocks noEditPoints="1"/>
              </p:cNvSpPr>
              <p:nvPr/>
            </p:nvSpPr>
            <p:spPr bwMode="auto">
              <a:xfrm>
                <a:off x="882" y="1318"/>
                <a:ext cx="26" cy="26"/>
              </a:xfrm>
              <a:custGeom>
                <a:avLst/>
                <a:gdLst/>
                <a:ahLst/>
                <a:cxnLst>
                  <a:cxn ang="0">
                    <a:pos x="26" y="13"/>
                  </a:cxn>
                  <a:cxn ang="0">
                    <a:pos x="25" y="8"/>
                  </a:cxn>
                  <a:cxn ang="0">
                    <a:pos x="22" y="4"/>
                  </a:cxn>
                  <a:cxn ang="0">
                    <a:pos x="18" y="1"/>
                  </a:cxn>
                  <a:cxn ang="0">
                    <a:pos x="13" y="0"/>
                  </a:cxn>
                  <a:cxn ang="0">
                    <a:pos x="8" y="1"/>
                  </a:cxn>
                  <a:cxn ang="0">
                    <a:pos x="4" y="4"/>
                  </a:cxn>
                  <a:cxn ang="0">
                    <a:pos x="1" y="8"/>
                  </a:cxn>
                  <a:cxn ang="0">
                    <a:pos x="0" y="13"/>
                  </a:cxn>
                  <a:cxn ang="0">
                    <a:pos x="1" y="18"/>
                  </a:cxn>
                  <a:cxn ang="0">
                    <a:pos x="4" y="22"/>
                  </a:cxn>
                  <a:cxn ang="0">
                    <a:pos x="8" y="25"/>
                  </a:cxn>
                  <a:cxn ang="0">
                    <a:pos x="13" y="26"/>
                  </a:cxn>
                  <a:cxn ang="0">
                    <a:pos x="18" y="25"/>
                  </a:cxn>
                  <a:cxn ang="0">
                    <a:pos x="22" y="22"/>
                  </a:cxn>
                  <a:cxn ang="0">
                    <a:pos x="25" y="18"/>
                  </a:cxn>
                  <a:cxn ang="0">
                    <a:pos x="26" y="13"/>
                  </a:cxn>
                  <a:cxn ang="0">
                    <a:pos x="23" y="13"/>
                  </a:cxn>
                  <a:cxn ang="0">
                    <a:pos x="22" y="9"/>
                  </a:cxn>
                  <a:cxn ang="0">
                    <a:pos x="20" y="6"/>
                  </a:cxn>
                  <a:cxn ang="0">
                    <a:pos x="17" y="4"/>
                  </a:cxn>
                  <a:cxn ang="0">
                    <a:pos x="13" y="3"/>
                  </a:cxn>
                  <a:cxn ang="0">
                    <a:pos x="9" y="4"/>
                  </a:cxn>
                  <a:cxn ang="0">
                    <a:pos x="6" y="6"/>
                  </a:cxn>
                  <a:cxn ang="0">
                    <a:pos x="4" y="9"/>
                  </a:cxn>
                  <a:cxn ang="0">
                    <a:pos x="3" y="13"/>
                  </a:cxn>
                  <a:cxn ang="0">
                    <a:pos x="4" y="16"/>
                  </a:cxn>
                  <a:cxn ang="0">
                    <a:pos x="6" y="20"/>
                  </a:cxn>
                  <a:cxn ang="0">
                    <a:pos x="9" y="22"/>
                  </a:cxn>
                  <a:cxn ang="0">
                    <a:pos x="13" y="22"/>
                  </a:cxn>
                  <a:cxn ang="0">
                    <a:pos x="17" y="22"/>
                  </a:cxn>
                  <a:cxn ang="0">
                    <a:pos x="20" y="20"/>
                  </a:cxn>
                  <a:cxn ang="0">
                    <a:pos x="22" y="16"/>
                  </a:cxn>
                  <a:cxn ang="0">
                    <a:pos x="23" y="13"/>
                  </a:cxn>
                </a:cxnLst>
                <a:rect l="0" t="0" r="r" b="b"/>
                <a:pathLst>
                  <a:path w="26" h="26">
                    <a:moveTo>
                      <a:pt x="26" y="13"/>
                    </a:moveTo>
                    <a:lnTo>
                      <a:pt x="25" y="8"/>
                    </a:lnTo>
                    <a:lnTo>
                      <a:pt x="22" y="4"/>
                    </a:lnTo>
                    <a:lnTo>
                      <a:pt x="18" y="1"/>
                    </a:lnTo>
                    <a:lnTo>
                      <a:pt x="13" y="0"/>
                    </a:lnTo>
                    <a:lnTo>
                      <a:pt x="8" y="1"/>
                    </a:lnTo>
                    <a:lnTo>
                      <a:pt x="4" y="4"/>
                    </a:lnTo>
                    <a:lnTo>
                      <a:pt x="1" y="8"/>
                    </a:lnTo>
                    <a:lnTo>
                      <a:pt x="0" y="13"/>
                    </a:lnTo>
                    <a:lnTo>
                      <a:pt x="1" y="18"/>
                    </a:lnTo>
                    <a:lnTo>
                      <a:pt x="4" y="22"/>
                    </a:lnTo>
                    <a:lnTo>
                      <a:pt x="8" y="25"/>
                    </a:lnTo>
                    <a:lnTo>
                      <a:pt x="13" y="26"/>
                    </a:lnTo>
                    <a:lnTo>
                      <a:pt x="18" y="25"/>
                    </a:lnTo>
                    <a:lnTo>
                      <a:pt x="22" y="22"/>
                    </a:lnTo>
                    <a:lnTo>
                      <a:pt x="25" y="18"/>
                    </a:lnTo>
                    <a:lnTo>
                      <a:pt x="26" y="13"/>
                    </a:lnTo>
                    <a:close/>
                    <a:moveTo>
                      <a:pt x="23" y="13"/>
                    </a:moveTo>
                    <a:lnTo>
                      <a:pt x="22" y="9"/>
                    </a:lnTo>
                    <a:lnTo>
                      <a:pt x="20" y="6"/>
                    </a:lnTo>
                    <a:lnTo>
                      <a:pt x="17" y="4"/>
                    </a:lnTo>
                    <a:lnTo>
                      <a:pt x="13" y="3"/>
                    </a:lnTo>
                    <a:lnTo>
                      <a:pt x="9" y="4"/>
                    </a:lnTo>
                    <a:lnTo>
                      <a:pt x="6" y="6"/>
                    </a:lnTo>
                    <a:lnTo>
                      <a:pt x="4" y="9"/>
                    </a:lnTo>
                    <a:lnTo>
                      <a:pt x="3" y="13"/>
                    </a:lnTo>
                    <a:lnTo>
                      <a:pt x="4" y="16"/>
                    </a:lnTo>
                    <a:lnTo>
                      <a:pt x="6" y="20"/>
                    </a:lnTo>
                    <a:lnTo>
                      <a:pt x="9" y="22"/>
                    </a:lnTo>
                    <a:lnTo>
                      <a:pt x="13" y="22"/>
                    </a:lnTo>
                    <a:lnTo>
                      <a:pt x="17" y="22"/>
                    </a:lnTo>
                    <a:lnTo>
                      <a:pt x="20" y="20"/>
                    </a:lnTo>
                    <a:lnTo>
                      <a:pt x="22" y="16"/>
                    </a:lnTo>
                    <a:lnTo>
                      <a:pt x="23" y="13"/>
                    </a:lnTo>
                    <a:close/>
                  </a:path>
                </a:pathLst>
              </a:custGeom>
              <a:solidFill>
                <a:srgbClr val="FFFB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48" name="Freeform 1644"/>
              <p:cNvSpPr>
                <a:spLocks noEditPoints="1"/>
              </p:cNvSpPr>
              <p:nvPr/>
            </p:nvSpPr>
            <p:spPr bwMode="auto">
              <a:xfrm>
                <a:off x="886" y="1320"/>
                <a:ext cx="20" cy="20"/>
              </a:xfrm>
              <a:custGeom>
                <a:avLst/>
                <a:gdLst/>
                <a:ahLst/>
                <a:cxnLst>
                  <a:cxn ang="0">
                    <a:pos x="20" y="10"/>
                  </a:cxn>
                  <a:cxn ang="0">
                    <a:pos x="19" y="6"/>
                  </a:cxn>
                  <a:cxn ang="0">
                    <a:pos x="17" y="3"/>
                  </a:cxn>
                  <a:cxn ang="0">
                    <a:pos x="14" y="1"/>
                  </a:cxn>
                  <a:cxn ang="0">
                    <a:pos x="10" y="0"/>
                  </a:cxn>
                  <a:cxn ang="0">
                    <a:pos x="6" y="1"/>
                  </a:cxn>
                  <a:cxn ang="0">
                    <a:pos x="3" y="3"/>
                  </a:cxn>
                  <a:cxn ang="0">
                    <a:pos x="1" y="6"/>
                  </a:cxn>
                  <a:cxn ang="0">
                    <a:pos x="0" y="10"/>
                  </a:cxn>
                  <a:cxn ang="0">
                    <a:pos x="1" y="13"/>
                  </a:cxn>
                  <a:cxn ang="0">
                    <a:pos x="3" y="17"/>
                  </a:cxn>
                  <a:cxn ang="0">
                    <a:pos x="6" y="19"/>
                  </a:cxn>
                  <a:cxn ang="0">
                    <a:pos x="10" y="19"/>
                  </a:cxn>
                  <a:cxn ang="0">
                    <a:pos x="14" y="19"/>
                  </a:cxn>
                  <a:cxn ang="0">
                    <a:pos x="17" y="17"/>
                  </a:cxn>
                  <a:cxn ang="0">
                    <a:pos x="19" y="13"/>
                  </a:cxn>
                  <a:cxn ang="0">
                    <a:pos x="20" y="10"/>
                  </a:cxn>
                  <a:cxn ang="0">
                    <a:pos x="17" y="10"/>
                  </a:cxn>
                  <a:cxn ang="0">
                    <a:pos x="16" y="7"/>
                  </a:cxn>
                  <a:cxn ang="0">
                    <a:pos x="15" y="5"/>
                  </a:cxn>
                  <a:cxn ang="0">
                    <a:pos x="12" y="4"/>
                  </a:cxn>
                  <a:cxn ang="0">
                    <a:pos x="10" y="3"/>
                  </a:cxn>
                  <a:cxn ang="0">
                    <a:pos x="8" y="4"/>
                  </a:cxn>
                  <a:cxn ang="0">
                    <a:pos x="6" y="5"/>
                  </a:cxn>
                  <a:cxn ang="0">
                    <a:pos x="4" y="7"/>
                  </a:cxn>
                  <a:cxn ang="0">
                    <a:pos x="4" y="10"/>
                  </a:cxn>
                  <a:cxn ang="0">
                    <a:pos x="4" y="12"/>
                  </a:cxn>
                  <a:cxn ang="0">
                    <a:pos x="6" y="14"/>
                  </a:cxn>
                  <a:cxn ang="0">
                    <a:pos x="8" y="16"/>
                  </a:cxn>
                  <a:cxn ang="0">
                    <a:pos x="10" y="16"/>
                  </a:cxn>
                  <a:cxn ang="0">
                    <a:pos x="12" y="16"/>
                  </a:cxn>
                  <a:cxn ang="0">
                    <a:pos x="15" y="14"/>
                  </a:cxn>
                  <a:cxn ang="0">
                    <a:pos x="16" y="12"/>
                  </a:cxn>
                  <a:cxn ang="0">
                    <a:pos x="17" y="10"/>
                  </a:cxn>
                </a:cxnLst>
                <a:rect l="0" t="0" r="r" b="b"/>
                <a:pathLst>
                  <a:path w="20" h="19">
                    <a:moveTo>
                      <a:pt x="20" y="10"/>
                    </a:moveTo>
                    <a:lnTo>
                      <a:pt x="19" y="6"/>
                    </a:lnTo>
                    <a:lnTo>
                      <a:pt x="17" y="3"/>
                    </a:lnTo>
                    <a:lnTo>
                      <a:pt x="14" y="1"/>
                    </a:lnTo>
                    <a:lnTo>
                      <a:pt x="10" y="0"/>
                    </a:lnTo>
                    <a:lnTo>
                      <a:pt x="6" y="1"/>
                    </a:lnTo>
                    <a:lnTo>
                      <a:pt x="3" y="3"/>
                    </a:lnTo>
                    <a:lnTo>
                      <a:pt x="1" y="6"/>
                    </a:lnTo>
                    <a:lnTo>
                      <a:pt x="0" y="10"/>
                    </a:lnTo>
                    <a:lnTo>
                      <a:pt x="1" y="13"/>
                    </a:lnTo>
                    <a:lnTo>
                      <a:pt x="3" y="17"/>
                    </a:lnTo>
                    <a:lnTo>
                      <a:pt x="6" y="19"/>
                    </a:lnTo>
                    <a:lnTo>
                      <a:pt x="10" y="19"/>
                    </a:lnTo>
                    <a:lnTo>
                      <a:pt x="14" y="19"/>
                    </a:lnTo>
                    <a:lnTo>
                      <a:pt x="17" y="17"/>
                    </a:lnTo>
                    <a:lnTo>
                      <a:pt x="19" y="13"/>
                    </a:lnTo>
                    <a:lnTo>
                      <a:pt x="20" y="10"/>
                    </a:lnTo>
                    <a:close/>
                    <a:moveTo>
                      <a:pt x="17" y="10"/>
                    </a:moveTo>
                    <a:lnTo>
                      <a:pt x="16" y="7"/>
                    </a:lnTo>
                    <a:lnTo>
                      <a:pt x="15" y="5"/>
                    </a:lnTo>
                    <a:lnTo>
                      <a:pt x="12" y="4"/>
                    </a:lnTo>
                    <a:lnTo>
                      <a:pt x="10" y="3"/>
                    </a:lnTo>
                    <a:lnTo>
                      <a:pt x="8" y="4"/>
                    </a:lnTo>
                    <a:lnTo>
                      <a:pt x="6" y="5"/>
                    </a:lnTo>
                    <a:lnTo>
                      <a:pt x="4" y="7"/>
                    </a:lnTo>
                    <a:lnTo>
                      <a:pt x="4" y="10"/>
                    </a:lnTo>
                    <a:lnTo>
                      <a:pt x="4" y="12"/>
                    </a:lnTo>
                    <a:lnTo>
                      <a:pt x="6" y="14"/>
                    </a:lnTo>
                    <a:lnTo>
                      <a:pt x="8" y="16"/>
                    </a:lnTo>
                    <a:lnTo>
                      <a:pt x="10" y="16"/>
                    </a:lnTo>
                    <a:lnTo>
                      <a:pt x="12" y="16"/>
                    </a:lnTo>
                    <a:lnTo>
                      <a:pt x="15" y="14"/>
                    </a:lnTo>
                    <a:lnTo>
                      <a:pt x="16" y="12"/>
                    </a:lnTo>
                    <a:lnTo>
                      <a:pt x="17" y="10"/>
                    </a:lnTo>
                    <a:close/>
                  </a:path>
                </a:pathLst>
              </a:custGeom>
              <a:solidFill>
                <a:srgbClr val="FFFC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49" name="Freeform 1645"/>
              <p:cNvSpPr>
                <a:spLocks noEditPoints="1"/>
              </p:cNvSpPr>
              <p:nvPr/>
            </p:nvSpPr>
            <p:spPr bwMode="auto">
              <a:xfrm>
                <a:off x="889" y="1324"/>
                <a:ext cx="14" cy="12"/>
              </a:xfrm>
              <a:custGeom>
                <a:avLst/>
                <a:gdLst/>
                <a:ahLst/>
                <a:cxnLst>
                  <a:cxn ang="0">
                    <a:pos x="13" y="7"/>
                  </a:cxn>
                  <a:cxn ang="0">
                    <a:pos x="12" y="4"/>
                  </a:cxn>
                  <a:cxn ang="0">
                    <a:pos x="11" y="2"/>
                  </a:cxn>
                  <a:cxn ang="0">
                    <a:pos x="8" y="1"/>
                  </a:cxn>
                  <a:cxn ang="0">
                    <a:pos x="6" y="0"/>
                  </a:cxn>
                  <a:cxn ang="0">
                    <a:pos x="4" y="1"/>
                  </a:cxn>
                  <a:cxn ang="0">
                    <a:pos x="2" y="2"/>
                  </a:cxn>
                  <a:cxn ang="0">
                    <a:pos x="0" y="4"/>
                  </a:cxn>
                  <a:cxn ang="0">
                    <a:pos x="0" y="7"/>
                  </a:cxn>
                  <a:cxn ang="0">
                    <a:pos x="0" y="9"/>
                  </a:cxn>
                  <a:cxn ang="0">
                    <a:pos x="2" y="11"/>
                  </a:cxn>
                  <a:cxn ang="0">
                    <a:pos x="4" y="13"/>
                  </a:cxn>
                  <a:cxn ang="0">
                    <a:pos x="6" y="13"/>
                  </a:cxn>
                  <a:cxn ang="0">
                    <a:pos x="8" y="13"/>
                  </a:cxn>
                  <a:cxn ang="0">
                    <a:pos x="11" y="11"/>
                  </a:cxn>
                  <a:cxn ang="0">
                    <a:pos x="12" y="9"/>
                  </a:cxn>
                  <a:cxn ang="0">
                    <a:pos x="13" y="7"/>
                  </a:cxn>
                  <a:cxn ang="0">
                    <a:pos x="9" y="7"/>
                  </a:cxn>
                  <a:cxn ang="0">
                    <a:pos x="9" y="6"/>
                  </a:cxn>
                  <a:cxn ang="0">
                    <a:pos x="8" y="4"/>
                  </a:cxn>
                  <a:cxn ang="0">
                    <a:pos x="7" y="4"/>
                  </a:cxn>
                  <a:cxn ang="0">
                    <a:pos x="6" y="4"/>
                  </a:cxn>
                  <a:cxn ang="0">
                    <a:pos x="5" y="4"/>
                  </a:cxn>
                  <a:cxn ang="0">
                    <a:pos x="4" y="4"/>
                  </a:cxn>
                  <a:cxn ang="0">
                    <a:pos x="3" y="6"/>
                  </a:cxn>
                  <a:cxn ang="0">
                    <a:pos x="3" y="7"/>
                  </a:cxn>
                  <a:cxn ang="0">
                    <a:pos x="3" y="8"/>
                  </a:cxn>
                  <a:cxn ang="0">
                    <a:pos x="4" y="9"/>
                  </a:cxn>
                  <a:cxn ang="0">
                    <a:pos x="5" y="10"/>
                  </a:cxn>
                  <a:cxn ang="0">
                    <a:pos x="6" y="10"/>
                  </a:cxn>
                  <a:cxn ang="0">
                    <a:pos x="7" y="10"/>
                  </a:cxn>
                  <a:cxn ang="0">
                    <a:pos x="8" y="9"/>
                  </a:cxn>
                  <a:cxn ang="0">
                    <a:pos x="9" y="8"/>
                  </a:cxn>
                  <a:cxn ang="0">
                    <a:pos x="9" y="7"/>
                  </a:cxn>
                </a:cxnLst>
                <a:rect l="0" t="0" r="r" b="b"/>
                <a:pathLst>
                  <a:path w="13" h="13">
                    <a:moveTo>
                      <a:pt x="13" y="7"/>
                    </a:moveTo>
                    <a:lnTo>
                      <a:pt x="12" y="4"/>
                    </a:lnTo>
                    <a:lnTo>
                      <a:pt x="11" y="2"/>
                    </a:lnTo>
                    <a:lnTo>
                      <a:pt x="8" y="1"/>
                    </a:lnTo>
                    <a:lnTo>
                      <a:pt x="6" y="0"/>
                    </a:lnTo>
                    <a:lnTo>
                      <a:pt x="4" y="1"/>
                    </a:lnTo>
                    <a:lnTo>
                      <a:pt x="2" y="2"/>
                    </a:lnTo>
                    <a:lnTo>
                      <a:pt x="0" y="4"/>
                    </a:lnTo>
                    <a:lnTo>
                      <a:pt x="0" y="7"/>
                    </a:lnTo>
                    <a:lnTo>
                      <a:pt x="0" y="9"/>
                    </a:lnTo>
                    <a:lnTo>
                      <a:pt x="2" y="11"/>
                    </a:lnTo>
                    <a:lnTo>
                      <a:pt x="4" y="13"/>
                    </a:lnTo>
                    <a:lnTo>
                      <a:pt x="6" y="13"/>
                    </a:lnTo>
                    <a:lnTo>
                      <a:pt x="8" y="13"/>
                    </a:lnTo>
                    <a:lnTo>
                      <a:pt x="11" y="11"/>
                    </a:lnTo>
                    <a:lnTo>
                      <a:pt x="12" y="9"/>
                    </a:lnTo>
                    <a:lnTo>
                      <a:pt x="13" y="7"/>
                    </a:lnTo>
                    <a:close/>
                    <a:moveTo>
                      <a:pt x="9" y="7"/>
                    </a:moveTo>
                    <a:lnTo>
                      <a:pt x="9" y="6"/>
                    </a:lnTo>
                    <a:lnTo>
                      <a:pt x="8" y="4"/>
                    </a:lnTo>
                    <a:lnTo>
                      <a:pt x="7" y="4"/>
                    </a:lnTo>
                    <a:lnTo>
                      <a:pt x="6" y="4"/>
                    </a:lnTo>
                    <a:lnTo>
                      <a:pt x="5" y="4"/>
                    </a:lnTo>
                    <a:lnTo>
                      <a:pt x="4" y="4"/>
                    </a:lnTo>
                    <a:lnTo>
                      <a:pt x="3" y="6"/>
                    </a:lnTo>
                    <a:lnTo>
                      <a:pt x="3" y="7"/>
                    </a:lnTo>
                    <a:lnTo>
                      <a:pt x="3" y="8"/>
                    </a:lnTo>
                    <a:lnTo>
                      <a:pt x="4" y="9"/>
                    </a:lnTo>
                    <a:lnTo>
                      <a:pt x="5" y="10"/>
                    </a:lnTo>
                    <a:lnTo>
                      <a:pt x="6" y="10"/>
                    </a:lnTo>
                    <a:lnTo>
                      <a:pt x="7" y="10"/>
                    </a:lnTo>
                    <a:lnTo>
                      <a:pt x="8" y="9"/>
                    </a:lnTo>
                    <a:lnTo>
                      <a:pt x="9" y="8"/>
                    </a:lnTo>
                    <a:lnTo>
                      <a:pt x="9" y="7"/>
                    </a:lnTo>
                    <a:close/>
                  </a:path>
                </a:pathLst>
              </a:custGeom>
              <a:solidFill>
                <a:srgbClr val="FFFD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50" name="Freeform 1646"/>
              <p:cNvSpPr>
                <a:spLocks/>
              </p:cNvSpPr>
              <p:nvPr/>
            </p:nvSpPr>
            <p:spPr bwMode="auto">
              <a:xfrm>
                <a:off x="892" y="1328"/>
                <a:ext cx="5" cy="6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6" y="2"/>
                  </a:cxn>
                  <a:cxn ang="0">
                    <a:pos x="5" y="0"/>
                  </a:cxn>
                  <a:cxn ang="0">
                    <a:pos x="4" y="0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0" y="3"/>
                  </a:cxn>
                  <a:cxn ang="0">
                    <a:pos x="0" y="4"/>
                  </a:cxn>
                  <a:cxn ang="0">
                    <a:pos x="1" y="5"/>
                  </a:cxn>
                  <a:cxn ang="0">
                    <a:pos x="2" y="6"/>
                  </a:cxn>
                  <a:cxn ang="0">
                    <a:pos x="3" y="6"/>
                  </a:cxn>
                  <a:cxn ang="0">
                    <a:pos x="4" y="6"/>
                  </a:cxn>
                  <a:cxn ang="0">
                    <a:pos x="5" y="5"/>
                  </a:cxn>
                  <a:cxn ang="0">
                    <a:pos x="6" y="4"/>
                  </a:cxn>
                  <a:cxn ang="0">
                    <a:pos x="6" y="3"/>
                  </a:cxn>
                </a:cxnLst>
                <a:rect l="0" t="0" r="r" b="b"/>
                <a:pathLst>
                  <a:path w="6" h="6">
                    <a:moveTo>
                      <a:pt x="6" y="3"/>
                    </a:moveTo>
                    <a:lnTo>
                      <a:pt x="6" y="2"/>
                    </a:lnTo>
                    <a:lnTo>
                      <a:pt x="5" y="0"/>
                    </a:lnTo>
                    <a:lnTo>
                      <a:pt x="4" y="0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1" y="0"/>
                    </a:lnTo>
                    <a:lnTo>
                      <a:pt x="0" y="2"/>
                    </a:lnTo>
                    <a:lnTo>
                      <a:pt x="0" y="3"/>
                    </a:lnTo>
                    <a:lnTo>
                      <a:pt x="0" y="4"/>
                    </a:lnTo>
                    <a:lnTo>
                      <a:pt x="1" y="5"/>
                    </a:lnTo>
                    <a:lnTo>
                      <a:pt x="2" y="6"/>
                    </a:lnTo>
                    <a:lnTo>
                      <a:pt x="3" y="6"/>
                    </a:lnTo>
                    <a:lnTo>
                      <a:pt x="4" y="6"/>
                    </a:lnTo>
                    <a:lnTo>
                      <a:pt x="5" y="5"/>
                    </a:lnTo>
                    <a:lnTo>
                      <a:pt x="6" y="4"/>
                    </a:lnTo>
                    <a:lnTo>
                      <a:pt x="6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51" name="Freeform 1647"/>
              <p:cNvSpPr>
                <a:spLocks/>
              </p:cNvSpPr>
              <p:nvPr/>
            </p:nvSpPr>
            <p:spPr bwMode="auto">
              <a:xfrm>
                <a:off x="898" y="1545"/>
                <a:ext cx="20" cy="26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20" y="0"/>
                  </a:cxn>
                  <a:cxn ang="0">
                    <a:pos x="0" y="0"/>
                  </a:cxn>
                  <a:cxn ang="0">
                    <a:pos x="0" y="25"/>
                  </a:cxn>
                  <a:cxn ang="0">
                    <a:pos x="20" y="25"/>
                  </a:cxn>
                  <a:cxn ang="0">
                    <a:pos x="21" y="25"/>
                  </a:cxn>
                  <a:cxn ang="0">
                    <a:pos x="18" y="0"/>
                  </a:cxn>
                </a:cxnLst>
                <a:rect l="0" t="0" r="r" b="b"/>
                <a:pathLst>
                  <a:path w="21" h="25">
                    <a:moveTo>
                      <a:pt x="18" y="0"/>
                    </a:moveTo>
                    <a:lnTo>
                      <a:pt x="20" y="0"/>
                    </a:lnTo>
                    <a:lnTo>
                      <a:pt x="0" y="0"/>
                    </a:lnTo>
                    <a:lnTo>
                      <a:pt x="0" y="25"/>
                    </a:lnTo>
                    <a:lnTo>
                      <a:pt x="20" y="25"/>
                    </a:lnTo>
                    <a:lnTo>
                      <a:pt x="21" y="25"/>
                    </a:lnTo>
                    <a:lnTo>
                      <a:pt x="18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52" name="Freeform 1648"/>
              <p:cNvSpPr>
                <a:spLocks/>
              </p:cNvSpPr>
              <p:nvPr/>
            </p:nvSpPr>
            <p:spPr bwMode="auto">
              <a:xfrm>
                <a:off x="915" y="1545"/>
                <a:ext cx="29" cy="28"/>
              </a:xfrm>
              <a:custGeom>
                <a:avLst/>
                <a:gdLst/>
                <a:ahLst/>
                <a:cxnLst>
                  <a:cxn ang="0">
                    <a:pos x="22" y="0"/>
                  </a:cxn>
                  <a:cxn ang="0">
                    <a:pos x="24" y="0"/>
                  </a:cxn>
                  <a:cxn ang="0">
                    <a:pos x="0" y="2"/>
                  </a:cxn>
                  <a:cxn ang="0">
                    <a:pos x="3" y="27"/>
                  </a:cxn>
                  <a:cxn ang="0">
                    <a:pos x="26" y="24"/>
                  </a:cxn>
                  <a:cxn ang="0">
                    <a:pos x="28" y="24"/>
                  </a:cxn>
                  <a:cxn ang="0">
                    <a:pos x="22" y="0"/>
                  </a:cxn>
                </a:cxnLst>
                <a:rect l="0" t="0" r="r" b="b"/>
                <a:pathLst>
                  <a:path w="28" h="27">
                    <a:moveTo>
                      <a:pt x="22" y="0"/>
                    </a:moveTo>
                    <a:lnTo>
                      <a:pt x="24" y="0"/>
                    </a:lnTo>
                    <a:lnTo>
                      <a:pt x="0" y="2"/>
                    </a:lnTo>
                    <a:lnTo>
                      <a:pt x="3" y="27"/>
                    </a:lnTo>
                    <a:lnTo>
                      <a:pt x="26" y="24"/>
                    </a:lnTo>
                    <a:lnTo>
                      <a:pt x="28" y="24"/>
                    </a:lnTo>
                    <a:lnTo>
                      <a:pt x="22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53" name="Freeform 1649"/>
              <p:cNvSpPr>
                <a:spLocks/>
              </p:cNvSpPr>
              <p:nvPr/>
            </p:nvSpPr>
            <p:spPr bwMode="auto">
              <a:xfrm>
                <a:off x="937" y="1545"/>
                <a:ext cx="29" cy="30"/>
              </a:xfrm>
              <a:custGeom>
                <a:avLst/>
                <a:gdLst/>
                <a:ahLst/>
                <a:cxnLst>
                  <a:cxn ang="0">
                    <a:pos x="23" y="0"/>
                  </a:cxn>
                  <a:cxn ang="0">
                    <a:pos x="23" y="0"/>
                  </a:cxn>
                  <a:cxn ang="0">
                    <a:pos x="0" y="6"/>
                  </a:cxn>
                  <a:cxn ang="0">
                    <a:pos x="6" y="30"/>
                  </a:cxn>
                  <a:cxn ang="0">
                    <a:pos x="29" y="24"/>
                  </a:cxn>
                  <a:cxn ang="0">
                    <a:pos x="29" y="24"/>
                  </a:cxn>
                  <a:cxn ang="0">
                    <a:pos x="23" y="0"/>
                  </a:cxn>
                </a:cxnLst>
                <a:rect l="0" t="0" r="r" b="b"/>
                <a:pathLst>
                  <a:path w="29" h="30">
                    <a:moveTo>
                      <a:pt x="23" y="0"/>
                    </a:moveTo>
                    <a:lnTo>
                      <a:pt x="23" y="0"/>
                    </a:lnTo>
                    <a:lnTo>
                      <a:pt x="0" y="6"/>
                    </a:lnTo>
                    <a:lnTo>
                      <a:pt x="6" y="30"/>
                    </a:lnTo>
                    <a:lnTo>
                      <a:pt x="29" y="24"/>
                    </a:lnTo>
                    <a:lnTo>
                      <a:pt x="29" y="24"/>
                    </a:lnTo>
                    <a:lnTo>
                      <a:pt x="23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54" name="Freeform 1650"/>
              <p:cNvSpPr>
                <a:spLocks/>
              </p:cNvSpPr>
              <p:nvPr/>
            </p:nvSpPr>
            <p:spPr bwMode="auto">
              <a:xfrm>
                <a:off x="961" y="1545"/>
                <a:ext cx="27" cy="28"/>
              </a:xfrm>
              <a:custGeom>
                <a:avLst/>
                <a:gdLst/>
                <a:ahLst/>
                <a:cxnLst>
                  <a:cxn ang="0">
                    <a:pos x="19" y="0"/>
                  </a:cxn>
                  <a:cxn ang="0">
                    <a:pos x="20" y="0"/>
                  </a:cxn>
                  <a:cxn ang="0">
                    <a:pos x="0" y="5"/>
                  </a:cxn>
                  <a:cxn ang="0">
                    <a:pos x="6" y="29"/>
                  </a:cxn>
                  <a:cxn ang="0">
                    <a:pos x="26" y="24"/>
                  </a:cxn>
                  <a:cxn ang="0">
                    <a:pos x="27" y="24"/>
                  </a:cxn>
                  <a:cxn ang="0">
                    <a:pos x="19" y="0"/>
                  </a:cxn>
                </a:cxnLst>
                <a:rect l="0" t="0" r="r" b="b"/>
                <a:pathLst>
                  <a:path w="27" h="29">
                    <a:moveTo>
                      <a:pt x="19" y="0"/>
                    </a:moveTo>
                    <a:lnTo>
                      <a:pt x="20" y="0"/>
                    </a:lnTo>
                    <a:lnTo>
                      <a:pt x="0" y="5"/>
                    </a:lnTo>
                    <a:lnTo>
                      <a:pt x="6" y="29"/>
                    </a:lnTo>
                    <a:lnTo>
                      <a:pt x="26" y="24"/>
                    </a:lnTo>
                    <a:lnTo>
                      <a:pt x="27" y="24"/>
                    </a:lnTo>
                    <a:lnTo>
                      <a:pt x="19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55" name="Freeform 1651"/>
              <p:cNvSpPr>
                <a:spLocks/>
              </p:cNvSpPr>
              <p:nvPr/>
            </p:nvSpPr>
            <p:spPr bwMode="auto">
              <a:xfrm>
                <a:off x="980" y="1545"/>
                <a:ext cx="29" cy="30"/>
              </a:xfrm>
              <a:custGeom>
                <a:avLst/>
                <a:gdLst/>
                <a:ahLst/>
                <a:cxnLst>
                  <a:cxn ang="0">
                    <a:pos x="18" y="1"/>
                  </a:cxn>
                  <a:cxn ang="0">
                    <a:pos x="20" y="0"/>
                  </a:cxn>
                  <a:cxn ang="0">
                    <a:pos x="0" y="6"/>
                  </a:cxn>
                  <a:cxn ang="0">
                    <a:pos x="8" y="30"/>
                  </a:cxn>
                  <a:cxn ang="0">
                    <a:pos x="27" y="24"/>
                  </a:cxn>
                  <a:cxn ang="0">
                    <a:pos x="30" y="23"/>
                  </a:cxn>
                  <a:cxn ang="0">
                    <a:pos x="27" y="24"/>
                  </a:cxn>
                  <a:cxn ang="0">
                    <a:pos x="28" y="23"/>
                  </a:cxn>
                  <a:cxn ang="0">
                    <a:pos x="30" y="23"/>
                  </a:cxn>
                  <a:cxn ang="0">
                    <a:pos x="18" y="1"/>
                  </a:cxn>
                </a:cxnLst>
                <a:rect l="0" t="0" r="r" b="b"/>
                <a:pathLst>
                  <a:path w="30" h="30">
                    <a:moveTo>
                      <a:pt x="18" y="1"/>
                    </a:moveTo>
                    <a:lnTo>
                      <a:pt x="20" y="0"/>
                    </a:lnTo>
                    <a:lnTo>
                      <a:pt x="0" y="6"/>
                    </a:lnTo>
                    <a:lnTo>
                      <a:pt x="8" y="30"/>
                    </a:lnTo>
                    <a:lnTo>
                      <a:pt x="27" y="24"/>
                    </a:lnTo>
                    <a:lnTo>
                      <a:pt x="30" y="23"/>
                    </a:lnTo>
                    <a:lnTo>
                      <a:pt x="27" y="24"/>
                    </a:lnTo>
                    <a:lnTo>
                      <a:pt x="28" y="23"/>
                    </a:lnTo>
                    <a:lnTo>
                      <a:pt x="30" y="23"/>
                    </a:lnTo>
                    <a:lnTo>
                      <a:pt x="18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56" name="Freeform 1652"/>
              <p:cNvSpPr>
                <a:spLocks/>
              </p:cNvSpPr>
              <p:nvPr/>
            </p:nvSpPr>
            <p:spPr bwMode="auto">
              <a:xfrm>
                <a:off x="997" y="1545"/>
                <a:ext cx="32" cy="32"/>
              </a:xfrm>
              <a:custGeom>
                <a:avLst/>
                <a:gdLst/>
                <a:ahLst/>
                <a:cxnLst>
                  <a:cxn ang="0">
                    <a:pos x="21" y="0"/>
                  </a:cxn>
                  <a:cxn ang="0">
                    <a:pos x="20" y="0"/>
                  </a:cxn>
                  <a:cxn ang="0">
                    <a:pos x="0" y="11"/>
                  </a:cxn>
                  <a:cxn ang="0">
                    <a:pos x="12" y="33"/>
                  </a:cxn>
                  <a:cxn ang="0">
                    <a:pos x="32" y="22"/>
                  </a:cxn>
                  <a:cxn ang="0">
                    <a:pos x="32" y="22"/>
                  </a:cxn>
                  <a:cxn ang="0">
                    <a:pos x="21" y="0"/>
                  </a:cxn>
                </a:cxnLst>
                <a:rect l="0" t="0" r="r" b="b"/>
                <a:pathLst>
                  <a:path w="32" h="33">
                    <a:moveTo>
                      <a:pt x="21" y="0"/>
                    </a:moveTo>
                    <a:lnTo>
                      <a:pt x="20" y="0"/>
                    </a:lnTo>
                    <a:lnTo>
                      <a:pt x="0" y="11"/>
                    </a:lnTo>
                    <a:lnTo>
                      <a:pt x="12" y="33"/>
                    </a:lnTo>
                    <a:lnTo>
                      <a:pt x="32" y="22"/>
                    </a:lnTo>
                    <a:lnTo>
                      <a:pt x="32" y="22"/>
                    </a:lnTo>
                    <a:lnTo>
                      <a:pt x="21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57" name="Freeform 1653"/>
              <p:cNvSpPr>
                <a:spLocks/>
              </p:cNvSpPr>
              <p:nvPr/>
            </p:nvSpPr>
            <p:spPr bwMode="auto">
              <a:xfrm>
                <a:off x="1019" y="1545"/>
                <a:ext cx="29" cy="32"/>
              </a:xfrm>
              <a:custGeom>
                <a:avLst/>
                <a:gdLst/>
                <a:ahLst/>
                <a:cxnLst>
                  <a:cxn ang="0">
                    <a:pos x="15" y="1"/>
                  </a:cxn>
                  <a:cxn ang="0">
                    <a:pos x="17" y="0"/>
                  </a:cxn>
                  <a:cxn ang="0">
                    <a:pos x="0" y="9"/>
                  </a:cxn>
                  <a:cxn ang="0">
                    <a:pos x="11" y="31"/>
                  </a:cxn>
                  <a:cxn ang="0">
                    <a:pos x="28" y="22"/>
                  </a:cxn>
                  <a:cxn ang="0">
                    <a:pos x="29" y="21"/>
                  </a:cxn>
                  <a:cxn ang="0">
                    <a:pos x="15" y="1"/>
                  </a:cxn>
                </a:cxnLst>
                <a:rect l="0" t="0" r="r" b="b"/>
                <a:pathLst>
                  <a:path w="29" h="31">
                    <a:moveTo>
                      <a:pt x="15" y="1"/>
                    </a:moveTo>
                    <a:lnTo>
                      <a:pt x="17" y="0"/>
                    </a:lnTo>
                    <a:lnTo>
                      <a:pt x="0" y="9"/>
                    </a:lnTo>
                    <a:lnTo>
                      <a:pt x="11" y="31"/>
                    </a:lnTo>
                    <a:lnTo>
                      <a:pt x="28" y="22"/>
                    </a:lnTo>
                    <a:lnTo>
                      <a:pt x="29" y="21"/>
                    </a:lnTo>
                    <a:lnTo>
                      <a:pt x="15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58" name="Freeform 1654"/>
              <p:cNvSpPr>
                <a:spLocks/>
              </p:cNvSpPr>
              <p:nvPr/>
            </p:nvSpPr>
            <p:spPr bwMode="auto">
              <a:xfrm>
                <a:off x="1034" y="1543"/>
                <a:ext cx="32" cy="32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8" y="0"/>
                  </a:cxn>
                  <a:cxn ang="0">
                    <a:pos x="0" y="12"/>
                  </a:cxn>
                  <a:cxn ang="0">
                    <a:pos x="14" y="32"/>
                  </a:cxn>
                  <a:cxn ang="0">
                    <a:pos x="32" y="20"/>
                  </a:cxn>
                  <a:cxn ang="0">
                    <a:pos x="33" y="20"/>
                  </a:cxn>
                  <a:cxn ang="0">
                    <a:pos x="17" y="0"/>
                  </a:cxn>
                </a:cxnLst>
                <a:rect l="0" t="0" r="r" b="b"/>
                <a:pathLst>
                  <a:path w="33" h="32">
                    <a:moveTo>
                      <a:pt x="17" y="0"/>
                    </a:moveTo>
                    <a:lnTo>
                      <a:pt x="18" y="0"/>
                    </a:lnTo>
                    <a:lnTo>
                      <a:pt x="0" y="12"/>
                    </a:lnTo>
                    <a:lnTo>
                      <a:pt x="14" y="32"/>
                    </a:lnTo>
                    <a:lnTo>
                      <a:pt x="32" y="20"/>
                    </a:lnTo>
                    <a:lnTo>
                      <a:pt x="33" y="2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59" name="Freeform 1655"/>
              <p:cNvSpPr>
                <a:spLocks/>
              </p:cNvSpPr>
              <p:nvPr/>
            </p:nvSpPr>
            <p:spPr bwMode="auto">
              <a:xfrm>
                <a:off x="1050" y="1529"/>
                <a:ext cx="34" cy="34"/>
              </a:xfrm>
              <a:custGeom>
                <a:avLst/>
                <a:gdLst/>
                <a:ahLst/>
                <a:cxnLst>
                  <a:cxn ang="0">
                    <a:pos x="17" y="0"/>
                  </a:cxn>
                  <a:cxn ang="0">
                    <a:pos x="17" y="0"/>
                  </a:cxn>
                  <a:cxn ang="0">
                    <a:pos x="0" y="14"/>
                  </a:cxn>
                  <a:cxn ang="0">
                    <a:pos x="16" y="34"/>
                  </a:cxn>
                  <a:cxn ang="0">
                    <a:pos x="33" y="20"/>
                  </a:cxn>
                  <a:cxn ang="0">
                    <a:pos x="33" y="20"/>
                  </a:cxn>
                  <a:cxn ang="0">
                    <a:pos x="17" y="0"/>
                  </a:cxn>
                </a:cxnLst>
                <a:rect l="0" t="0" r="r" b="b"/>
                <a:pathLst>
                  <a:path w="33" h="34">
                    <a:moveTo>
                      <a:pt x="17" y="0"/>
                    </a:moveTo>
                    <a:lnTo>
                      <a:pt x="17" y="0"/>
                    </a:lnTo>
                    <a:lnTo>
                      <a:pt x="0" y="14"/>
                    </a:lnTo>
                    <a:lnTo>
                      <a:pt x="16" y="34"/>
                    </a:lnTo>
                    <a:lnTo>
                      <a:pt x="33" y="20"/>
                    </a:lnTo>
                    <a:lnTo>
                      <a:pt x="33" y="2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60" name="Freeform 1656"/>
              <p:cNvSpPr>
                <a:spLocks/>
              </p:cNvSpPr>
              <p:nvPr/>
            </p:nvSpPr>
            <p:spPr bwMode="auto">
              <a:xfrm>
                <a:off x="1067" y="1515"/>
                <a:ext cx="34" cy="34"/>
              </a:xfrm>
              <a:custGeom>
                <a:avLst/>
                <a:gdLst/>
                <a:ahLst/>
                <a:cxnLst>
                  <a:cxn ang="0">
                    <a:pos x="16" y="1"/>
                  </a:cxn>
                  <a:cxn ang="0">
                    <a:pos x="17" y="0"/>
                  </a:cxn>
                  <a:cxn ang="0">
                    <a:pos x="0" y="14"/>
                  </a:cxn>
                  <a:cxn ang="0">
                    <a:pos x="16" y="34"/>
                  </a:cxn>
                  <a:cxn ang="0">
                    <a:pos x="33" y="20"/>
                  </a:cxn>
                  <a:cxn ang="0">
                    <a:pos x="34" y="18"/>
                  </a:cxn>
                  <a:cxn ang="0">
                    <a:pos x="16" y="1"/>
                  </a:cxn>
                </a:cxnLst>
                <a:rect l="0" t="0" r="r" b="b"/>
                <a:pathLst>
                  <a:path w="34" h="34">
                    <a:moveTo>
                      <a:pt x="16" y="1"/>
                    </a:moveTo>
                    <a:lnTo>
                      <a:pt x="17" y="0"/>
                    </a:lnTo>
                    <a:lnTo>
                      <a:pt x="0" y="14"/>
                    </a:lnTo>
                    <a:lnTo>
                      <a:pt x="16" y="34"/>
                    </a:lnTo>
                    <a:lnTo>
                      <a:pt x="33" y="20"/>
                    </a:lnTo>
                    <a:lnTo>
                      <a:pt x="34" y="18"/>
                    </a:lnTo>
                    <a:lnTo>
                      <a:pt x="16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61" name="Freeform 1657"/>
              <p:cNvSpPr>
                <a:spLocks/>
              </p:cNvSpPr>
              <p:nvPr/>
            </p:nvSpPr>
            <p:spPr bwMode="auto">
              <a:xfrm>
                <a:off x="1084" y="1501"/>
                <a:ext cx="32" cy="32"/>
              </a:xfrm>
              <a:custGeom>
                <a:avLst/>
                <a:gdLst/>
                <a:ahLst/>
                <a:cxnLst>
                  <a:cxn ang="0">
                    <a:pos x="13" y="1"/>
                  </a:cxn>
                  <a:cxn ang="0">
                    <a:pos x="13" y="0"/>
                  </a:cxn>
                  <a:cxn ang="0">
                    <a:pos x="0" y="14"/>
                  </a:cxn>
                  <a:cxn ang="0">
                    <a:pos x="18" y="31"/>
                  </a:cxn>
                  <a:cxn ang="0">
                    <a:pos x="32" y="16"/>
                  </a:cxn>
                  <a:cxn ang="0">
                    <a:pos x="33" y="15"/>
                  </a:cxn>
                  <a:cxn ang="0">
                    <a:pos x="13" y="1"/>
                  </a:cxn>
                </a:cxnLst>
                <a:rect l="0" t="0" r="r" b="b"/>
                <a:pathLst>
                  <a:path w="33" h="31">
                    <a:moveTo>
                      <a:pt x="13" y="1"/>
                    </a:moveTo>
                    <a:lnTo>
                      <a:pt x="13" y="0"/>
                    </a:lnTo>
                    <a:lnTo>
                      <a:pt x="0" y="14"/>
                    </a:lnTo>
                    <a:lnTo>
                      <a:pt x="18" y="31"/>
                    </a:lnTo>
                    <a:lnTo>
                      <a:pt x="32" y="16"/>
                    </a:lnTo>
                    <a:lnTo>
                      <a:pt x="33" y="15"/>
                    </a:lnTo>
                    <a:lnTo>
                      <a:pt x="13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62" name="Freeform 1658"/>
              <p:cNvSpPr>
                <a:spLocks/>
              </p:cNvSpPr>
              <p:nvPr/>
            </p:nvSpPr>
            <p:spPr bwMode="auto">
              <a:xfrm>
                <a:off x="1096" y="1485"/>
                <a:ext cx="32" cy="32"/>
              </a:xfrm>
              <a:custGeom>
                <a:avLst/>
                <a:gdLst/>
                <a:ahLst/>
                <a:cxnLst>
                  <a:cxn ang="0">
                    <a:pos x="11" y="0"/>
                  </a:cxn>
                  <a:cxn ang="0">
                    <a:pos x="12" y="0"/>
                  </a:cxn>
                  <a:cxn ang="0">
                    <a:pos x="0" y="17"/>
                  </a:cxn>
                  <a:cxn ang="0">
                    <a:pos x="20" y="31"/>
                  </a:cxn>
                  <a:cxn ang="0">
                    <a:pos x="32" y="14"/>
                  </a:cxn>
                  <a:cxn ang="0">
                    <a:pos x="32" y="14"/>
                  </a:cxn>
                  <a:cxn ang="0">
                    <a:pos x="11" y="0"/>
                  </a:cxn>
                </a:cxnLst>
                <a:rect l="0" t="0" r="r" b="b"/>
                <a:pathLst>
                  <a:path w="32" h="31">
                    <a:moveTo>
                      <a:pt x="11" y="0"/>
                    </a:moveTo>
                    <a:lnTo>
                      <a:pt x="12" y="0"/>
                    </a:lnTo>
                    <a:lnTo>
                      <a:pt x="0" y="17"/>
                    </a:lnTo>
                    <a:lnTo>
                      <a:pt x="20" y="31"/>
                    </a:lnTo>
                    <a:lnTo>
                      <a:pt x="32" y="14"/>
                    </a:lnTo>
                    <a:lnTo>
                      <a:pt x="32" y="14"/>
                    </a:lnTo>
                    <a:lnTo>
                      <a:pt x="11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63" name="Freeform 1659"/>
              <p:cNvSpPr>
                <a:spLocks/>
              </p:cNvSpPr>
              <p:nvPr/>
            </p:nvSpPr>
            <p:spPr bwMode="auto">
              <a:xfrm>
                <a:off x="1108" y="1469"/>
                <a:ext cx="32" cy="30"/>
              </a:xfrm>
              <a:custGeom>
                <a:avLst/>
                <a:gdLst/>
                <a:ahLst/>
                <a:cxnLst>
                  <a:cxn ang="0">
                    <a:pos x="11" y="1"/>
                  </a:cxn>
                  <a:cxn ang="0">
                    <a:pos x="11" y="0"/>
                  </a:cxn>
                  <a:cxn ang="0">
                    <a:pos x="0" y="17"/>
                  </a:cxn>
                  <a:cxn ang="0">
                    <a:pos x="21" y="31"/>
                  </a:cxn>
                  <a:cxn ang="0">
                    <a:pos x="32" y="14"/>
                  </a:cxn>
                  <a:cxn ang="0">
                    <a:pos x="33" y="13"/>
                  </a:cxn>
                  <a:cxn ang="0">
                    <a:pos x="11" y="1"/>
                  </a:cxn>
                </a:cxnLst>
                <a:rect l="0" t="0" r="r" b="b"/>
                <a:pathLst>
                  <a:path w="33" h="31">
                    <a:moveTo>
                      <a:pt x="11" y="1"/>
                    </a:moveTo>
                    <a:lnTo>
                      <a:pt x="11" y="0"/>
                    </a:lnTo>
                    <a:lnTo>
                      <a:pt x="0" y="17"/>
                    </a:lnTo>
                    <a:lnTo>
                      <a:pt x="21" y="31"/>
                    </a:lnTo>
                    <a:lnTo>
                      <a:pt x="32" y="14"/>
                    </a:lnTo>
                    <a:lnTo>
                      <a:pt x="33" y="13"/>
                    </a:lnTo>
                    <a:lnTo>
                      <a:pt x="11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64" name="Freeform 1660"/>
              <p:cNvSpPr>
                <a:spLocks/>
              </p:cNvSpPr>
              <p:nvPr/>
            </p:nvSpPr>
            <p:spPr bwMode="auto">
              <a:xfrm>
                <a:off x="1118" y="1449"/>
                <a:ext cx="34" cy="32"/>
              </a:xfrm>
              <a:custGeom>
                <a:avLst/>
                <a:gdLst/>
                <a:ahLst/>
                <a:cxnLst>
                  <a:cxn ang="0">
                    <a:pos x="10" y="1"/>
                  </a:cxn>
                  <a:cxn ang="0">
                    <a:pos x="11" y="0"/>
                  </a:cxn>
                  <a:cxn ang="0">
                    <a:pos x="0" y="20"/>
                  </a:cxn>
                  <a:cxn ang="0">
                    <a:pos x="22" y="32"/>
                  </a:cxn>
                  <a:cxn ang="0">
                    <a:pos x="33" y="12"/>
                  </a:cxn>
                  <a:cxn ang="0">
                    <a:pos x="33" y="11"/>
                  </a:cxn>
                  <a:cxn ang="0">
                    <a:pos x="10" y="1"/>
                  </a:cxn>
                </a:cxnLst>
                <a:rect l="0" t="0" r="r" b="b"/>
                <a:pathLst>
                  <a:path w="33" h="32">
                    <a:moveTo>
                      <a:pt x="10" y="1"/>
                    </a:moveTo>
                    <a:lnTo>
                      <a:pt x="11" y="0"/>
                    </a:lnTo>
                    <a:lnTo>
                      <a:pt x="0" y="20"/>
                    </a:lnTo>
                    <a:lnTo>
                      <a:pt x="22" y="32"/>
                    </a:lnTo>
                    <a:lnTo>
                      <a:pt x="33" y="12"/>
                    </a:lnTo>
                    <a:lnTo>
                      <a:pt x="33" y="11"/>
                    </a:lnTo>
                    <a:lnTo>
                      <a:pt x="10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65" name="Freeform 1661"/>
              <p:cNvSpPr>
                <a:spLocks/>
              </p:cNvSpPr>
              <p:nvPr/>
            </p:nvSpPr>
            <p:spPr bwMode="auto">
              <a:xfrm>
                <a:off x="1128" y="1431"/>
                <a:ext cx="32" cy="30"/>
              </a:xfrm>
              <a:custGeom>
                <a:avLst/>
                <a:gdLst/>
                <a:ahLst/>
                <a:cxnLst>
                  <a:cxn ang="0">
                    <a:pos x="9" y="0"/>
                  </a:cxn>
                  <a:cxn ang="0">
                    <a:pos x="9" y="0"/>
                  </a:cxn>
                  <a:cxn ang="0">
                    <a:pos x="0" y="20"/>
                  </a:cxn>
                  <a:cxn ang="0">
                    <a:pos x="23" y="30"/>
                  </a:cxn>
                  <a:cxn ang="0">
                    <a:pos x="32" y="10"/>
                  </a:cxn>
                  <a:cxn ang="0">
                    <a:pos x="32" y="10"/>
                  </a:cxn>
                  <a:cxn ang="0">
                    <a:pos x="9" y="0"/>
                  </a:cxn>
                </a:cxnLst>
                <a:rect l="0" t="0" r="r" b="b"/>
                <a:pathLst>
                  <a:path w="32" h="30">
                    <a:moveTo>
                      <a:pt x="9" y="0"/>
                    </a:moveTo>
                    <a:lnTo>
                      <a:pt x="9" y="0"/>
                    </a:lnTo>
                    <a:lnTo>
                      <a:pt x="0" y="20"/>
                    </a:lnTo>
                    <a:lnTo>
                      <a:pt x="23" y="30"/>
                    </a:lnTo>
                    <a:lnTo>
                      <a:pt x="32" y="10"/>
                    </a:lnTo>
                    <a:lnTo>
                      <a:pt x="32" y="10"/>
                    </a:lnTo>
                    <a:lnTo>
                      <a:pt x="9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66" name="Freeform 1662"/>
              <p:cNvSpPr>
                <a:spLocks/>
              </p:cNvSpPr>
              <p:nvPr/>
            </p:nvSpPr>
            <p:spPr bwMode="auto">
              <a:xfrm>
                <a:off x="1137" y="1411"/>
                <a:ext cx="32" cy="30"/>
              </a:xfrm>
              <a:custGeom>
                <a:avLst/>
                <a:gdLst/>
                <a:ahLst/>
                <a:cxnLst>
                  <a:cxn ang="0">
                    <a:pos x="8" y="1"/>
                  </a:cxn>
                  <a:cxn ang="0">
                    <a:pos x="8" y="0"/>
                  </a:cxn>
                  <a:cxn ang="0">
                    <a:pos x="0" y="20"/>
                  </a:cxn>
                  <a:cxn ang="0">
                    <a:pos x="23" y="30"/>
                  </a:cxn>
                  <a:cxn ang="0">
                    <a:pos x="31" y="9"/>
                  </a:cxn>
                  <a:cxn ang="0">
                    <a:pos x="32" y="8"/>
                  </a:cxn>
                  <a:cxn ang="0">
                    <a:pos x="8" y="1"/>
                  </a:cxn>
                </a:cxnLst>
                <a:rect l="0" t="0" r="r" b="b"/>
                <a:pathLst>
                  <a:path w="32" h="30">
                    <a:moveTo>
                      <a:pt x="8" y="1"/>
                    </a:moveTo>
                    <a:lnTo>
                      <a:pt x="8" y="0"/>
                    </a:lnTo>
                    <a:lnTo>
                      <a:pt x="0" y="20"/>
                    </a:lnTo>
                    <a:lnTo>
                      <a:pt x="23" y="30"/>
                    </a:lnTo>
                    <a:lnTo>
                      <a:pt x="31" y="9"/>
                    </a:lnTo>
                    <a:lnTo>
                      <a:pt x="32" y="8"/>
                    </a:lnTo>
                    <a:lnTo>
                      <a:pt x="8" y="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67" name="Freeform 1663"/>
              <p:cNvSpPr>
                <a:spLocks/>
              </p:cNvSpPr>
              <p:nvPr/>
            </p:nvSpPr>
            <p:spPr bwMode="auto">
              <a:xfrm>
                <a:off x="1145" y="1391"/>
                <a:ext cx="31" cy="28"/>
              </a:xfrm>
              <a:custGeom>
                <a:avLst/>
                <a:gdLst/>
                <a:ahLst/>
                <a:cxnLst>
                  <a:cxn ang="0">
                    <a:pos x="6" y="2"/>
                  </a:cxn>
                  <a:cxn ang="0">
                    <a:pos x="6" y="0"/>
                  </a:cxn>
                  <a:cxn ang="0">
                    <a:pos x="0" y="20"/>
                  </a:cxn>
                  <a:cxn ang="0">
                    <a:pos x="24" y="27"/>
                  </a:cxn>
                  <a:cxn ang="0">
                    <a:pos x="30" y="7"/>
                  </a:cxn>
                  <a:cxn ang="0">
                    <a:pos x="31" y="5"/>
                  </a:cxn>
                  <a:cxn ang="0">
                    <a:pos x="30" y="7"/>
                  </a:cxn>
                  <a:cxn ang="0">
                    <a:pos x="30" y="6"/>
                  </a:cxn>
                  <a:cxn ang="0">
                    <a:pos x="31" y="5"/>
                  </a:cxn>
                  <a:cxn ang="0">
                    <a:pos x="6" y="2"/>
                  </a:cxn>
                </a:cxnLst>
                <a:rect l="0" t="0" r="r" b="b"/>
                <a:pathLst>
                  <a:path w="31" h="27">
                    <a:moveTo>
                      <a:pt x="6" y="2"/>
                    </a:moveTo>
                    <a:lnTo>
                      <a:pt x="6" y="0"/>
                    </a:lnTo>
                    <a:lnTo>
                      <a:pt x="0" y="20"/>
                    </a:lnTo>
                    <a:lnTo>
                      <a:pt x="24" y="27"/>
                    </a:lnTo>
                    <a:lnTo>
                      <a:pt x="30" y="7"/>
                    </a:lnTo>
                    <a:lnTo>
                      <a:pt x="31" y="5"/>
                    </a:lnTo>
                    <a:lnTo>
                      <a:pt x="30" y="7"/>
                    </a:lnTo>
                    <a:lnTo>
                      <a:pt x="30" y="6"/>
                    </a:lnTo>
                    <a:lnTo>
                      <a:pt x="31" y="5"/>
                    </a:lnTo>
                    <a:lnTo>
                      <a:pt x="6" y="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68" name="Freeform 1664"/>
              <p:cNvSpPr>
                <a:spLocks/>
              </p:cNvSpPr>
              <p:nvPr/>
            </p:nvSpPr>
            <p:spPr bwMode="auto">
              <a:xfrm>
                <a:off x="1152" y="1373"/>
                <a:ext cx="26" cy="24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1"/>
                  </a:cxn>
                  <a:cxn ang="0">
                    <a:pos x="0" y="20"/>
                  </a:cxn>
                  <a:cxn ang="0">
                    <a:pos x="25" y="23"/>
                  </a:cxn>
                  <a:cxn ang="0">
                    <a:pos x="27" y="3"/>
                  </a:cxn>
                  <a:cxn ang="0">
                    <a:pos x="27" y="4"/>
                  </a:cxn>
                  <a:cxn ang="0">
                    <a:pos x="2" y="0"/>
                  </a:cxn>
                </a:cxnLst>
                <a:rect l="0" t="0" r="r" b="b"/>
                <a:pathLst>
                  <a:path w="27" h="23">
                    <a:moveTo>
                      <a:pt x="2" y="0"/>
                    </a:moveTo>
                    <a:lnTo>
                      <a:pt x="2" y="1"/>
                    </a:lnTo>
                    <a:lnTo>
                      <a:pt x="0" y="20"/>
                    </a:lnTo>
                    <a:lnTo>
                      <a:pt x="25" y="23"/>
                    </a:lnTo>
                    <a:lnTo>
                      <a:pt x="27" y="3"/>
                    </a:lnTo>
                    <a:lnTo>
                      <a:pt x="27" y="4"/>
                    </a:lnTo>
                    <a:lnTo>
                      <a:pt x="2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69" name="Freeform 1665"/>
              <p:cNvSpPr>
                <a:spLocks/>
              </p:cNvSpPr>
              <p:nvPr/>
            </p:nvSpPr>
            <p:spPr bwMode="auto">
              <a:xfrm>
                <a:off x="1154" y="1351"/>
                <a:ext cx="29" cy="26"/>
              </a:xfrm>
              <a:custGeom>
                <a:avLst/>
                <a:gdLst/>
                <a:ahLst/>
                <a:cxnLst>
                  <a:cxn ang="0">
                    <a:pos x="4" y="0"/>
                  </a:cxn>
                  <a:cxn ang="0">
                    <a:pos x="4" y="0"/>
                  </a:cxn>
                  <a:cxn ang="0">
                    <a:pos x="0" y="23"/>
                  </a:cxn>
                  <a:cxn ang="0">
                    <a:pos x="25" y="27"/>
                  </a:cxn>
                  <a:cxn ang="0">
                    <a:pos x="29" y="3"/>
                  </a:cxn>
                  <a:cxn ang="0">
                    <a:pos x="29" y="3"/>
                  </a:cxn>
                  <a:cxn ang="0">
                    <a:pos x="4" y="0"/>
                  </a:cxn>
                </a:cxnLst>
                <a:rect l="0" t="0" r="r" b="b"/>
                <a:pathLst>
                  <a:path w="29" h="27">
                    <a:moveTo>
                      <a:pt x="4" y="0"/>
                    </a:moveTo>
                    <a:lnTo>
                      <a:pt x="4" y="0"/>
                    </a:lnTo>
                    <a:lnTo>
                      <a:pt x="0" y="23"/>
                    </a:lnTo>
                    <a:lnTo>
                      <a:pt x="25" y="27"/>
                    </a:lnTo>
                    <a:lnTo>
                      <a:pt x="29" y="3"/>
                    </a:lnTo>
                    <a:lnTo>
                      <a:pt x="29" y="3"/>
                    </a:lnTo>
                    <a:lnTo>
                      <a:pt x="4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70" name="Freeform 1666"/>
              <p:cNvSpPr>
                <a:spLocks/>
              </p:cNvSpPr>
              <p:nvPr/>
            </p:nvSpPr>
            <p:spPr bwMode="auto">
              <a:xfrm>
                <a:off x="1157" y="1328"/>
                <a:ext cx="27" cy="26"/>
              </a:xfrm>
              <a:custGeom>
                <a:avLst/>
                <a:gdLst/>
                <a:ahLst/>
                <a:cxnLst>
                  <a:cxn ang="0">
                    <a:pos x="2" y="3"/>
                  </a:cxn>
                  <a:cxn ang="0">
                    <a:pos x="2" y="0"/>
                  </a:cxn>
                  <a:cxn ang="0">
                    <a:pos x="0" y="23"/>
                  </a:cxn>
                  <a:cxn ang="0">
                    <a:pos x="25" y="26"/>
                  </a:cxn>
                  <a:cxn ang="0">
                    <a:pos x="27" y="3"/>
                  </a:cxn>
                  <a:cxn ang="0">
                    <a:pos x="27" y="0"/>
                  </a:cxn>
                  <a:cxn ang="0">
                    <a:pos x="27" y="3"/>
                  </a:cxn>
                  <a:cxn ang="0">
                    <a:pos x="27" y="1"/>
                  </a:cxn>
                  <a:cxn ang="0">
                    <a:pos x="27" y="0"/>
                  </a:cxn>
                  <a:cxn ang="0">
                    <a:pos x="2" y="3"/>
                  </a:cxn>
                </a:cxnLst>
                <a:rect l="0" t="0" r="r" b="b"/>
                <a:pathLst>
                  <a:path w="27" h="26">
                    <a:moveTo>
                      <a:pt x="2" y="3"/>
                    </a:moveTo>
                    <a:lnTo>
                      <a:pt x="2" y="0"/>
                    </a:lnTo>
                    <a:lnTo>
                      <a:pt x="0" y="23"/>
                    </a:lnTo>
                    <a:lnTo>
                      <a:pt x="25" y="26"/>
                    </a:lnTo>
                    <a:lnTo>
                      <a:pt x="27" y="3"/>
                    </a:lnTo>
                    <a:lnTo>
                      <a:pt x="27" y="0"/>
                    </a:lnTo>
                    <a:lnTo>
                      <a:pt x="27" y="3"/>
                    </a:lnTo>
                    <a:lnTo>
                      <a:pt x="27" y="1"/>
                    </a:lnTo>
                    <a:lnTo>
                      <a:pt x="27" y="0"/>
                    </a:lnTo>
                    <a:lnTo>
                      <a:pt x="2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71" name="Freeform 1667"/>
              <p:cNvSpPr>
                <a:spLocks/>
              </p:cNvSpPr>
              <p:nvPr/>
            </p:nvSpPr>
            <p:spPr bwMode="auto">
              <a:xfrm>
                <a:off x="1159" y="1328"/>
                <a:ext cx="27" cy="4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13" y="1"/>
                  </a:cxn>
                  <a:cxn ang="0">
                    <a:pos x="13" y="1"/>
                  </a:cxn>
                  <a:cxn ang="0">
                    <a:pos x="13" y="1"/>
                  </a:cxn>
                  <a:cxn ang="0">
                    <a:pos x="13" y="1"/>
                  </a:cxn>
                  <a:cxn ang="0">
                    <a:pos x="25" y="0"/>
                  </a:cxn>
                  <a:cxn ang="0">
                    <a:pos x="25" y="3"/>
                  </a:cxn>
                  <a:cxn ang="0">
                    <a:pos x="25" y="1"/>
                  </a:cxn>
                  <a:cxn ang="0">
                    <a:pos x="25" y="0"/>
                  </a:cxn>
                  <a:cxn ang="0">
                    <a:pos x="0" y="3"/>
                  </a:cxn>
                </a:cxnLst>
                <a:rect l="0" t="0" r="r" b="b"/>
                <a:pathLst>
                  <a:path w="25" h="3">
                    <a:moveTo>
                      <a:pt x="0" y="3"/>
                    </a:moveTo>
                    <a:lnTo>
                      <a:pt x="13" y="1"/>
                    </a:lnTo>
                    <a:lnTo>
                      <a:pt x="13" y="1"/>
                    </a:lnTo>
                    <a:lnTo>
                      <a:pt x="13" y="1"/>
                    </a:lnTo>
                    <a:lnTo>
                      <a:pt x="13" y="1"/>
                    </a:lnTo>
                    <a:lnTo>
                      <a:pt x="25" y="0"/>
                    </a:lnTo>
                    <a:lnTo>
                      <a:pt x="25" y="3"/>
                    </a:lnTo>
                    <a:lnTo>
                      <a:pt x="25" y="1"/>
                    </a:lnTo>
                    <a:lnTo>
                      <a:pt x="25" y="0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72" name="Freeform 1668"/>
              <p:cNvSpPr>
                <a:spLocks/>
              </p:cNvSpPr>
              <p:nvPr/>
            </p:nvSpPr>
            <p:spPr bwMode="auto">
              <a:xfrm>
                <a:off x="1157" y="1304"/>
                <a:ext cx="27" cy="28"/>
              </a:xfrm>
              <a:custGeom>
                <a:avLst/>
                <a:gdLst/>
                <a:ahLst/>
                <a:cxnLst>
                  <a:cxn ang="0">
                    <a:pos x="0" y="4"/>
                  </a:cxn>
                  <a:cxn ang="0">
                    <a:pos x="0" y="4"/>
                  </a:cxn>
                  <a:cxn ang="0">
                    <a:pos x="2" y="27"/>
                  </a:cxn>
                  <a:cxn ang="0">
                    <a:pos x="27" y="24"/>
                  </a:cxn>
                  <a:cxn ang="0">
                    <a:pos x="25" y="1"/>
                  </a:cxn>
                  <a:cxn ang="0">
                    <a:pos x="25" y="0"/>
                  </a:cxn>
                  <a:cxn ang="0">
                    <a:pos x="0" y="4"/>
                  </a:cxn>
                </a:cxnLst>
                <a:rect l="0" t="0" r="r" b="b"/>
                <a:pathLst>
                  <a:path w="27" h="27">
                    <a:moveTo>
                      <a:pt x="0" y="4"/>
                    </a:moveTo>
                    <a:lnTo>
                      <a:pt x="0" y="4"/>
                    </a:lnTo>
                    <a:lnTo>
                      <a:pt x="2" y="27"/>
                    </a:lnTo>
                    <a:lnTo>
                      <a:pt x="27" y="24"/>
                    </a:lnTo>
                    <a:lnTo>
                      <a:pt x="25" y="1"/>
                    </a:lnTo>
                    <a:lnTo>
                      <a:pt x="25" y="0"/>
                    </a:lnTo>
                    <a:lnTo>
                      <a:pt x="0" y="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73" name="Freeform 1669"/>
              <p:cNvSpPr>
                <a:spLocks/>
              </p:cNvSpPr>
              <p:nvPr/>
            </p:nvSpPr>
            <p:spPr bwMode="auto">
              <a:xfrm>
                <a:off x="1154" y="1282"/>
                <a:ext cx="29" cy="26"/>
              </a:xfrm>
              <a:custGeom>
                <a:avLst/>
                <a:gdLst/>
                <a:ahLst/>
                <a:cxnLst>
                  <a:cxn ang="0">
                    <a:pos x="0" y="3"/>
                  </a:cxn>
                  <a:cxn ang="0">
                    <a:pos x="0" y="4"/>
                  </a:cxn>
                  <a:cxn ang="0">
                    <a:pos x="4" y="26"/>
                  </a:cxn>
                  <a:cxn ang="0">
                    <a:pos x="29" y="22"/>
                  </a:cxn>
                  <a:cxn ang="0">
                    <a:pos x="25" y="0"/>
                  </a:cxn>
                  <a:cxn ang="0">
                    <a:pos x="25" y="1"/>
                  </a:cxn>
                  <a:cxn ang="0">
                    <a:pos x="0" y="3"/>
                  </a:cxn>
                </a:cxnLst>
                <a:rect l="0" t="0" r="r" b="b"/>
                <a:pathLst>
                  <a:path w="29" h="26">
                    <a:moveTo>
                      <a:pt x="0" y="3"/>
                    </a:moveTo>
                    <a:lnTo>
                      <a:pt x="0" y="4"/>
                    </a:lnTo>
                    <a:lnTo>
                      <a:pt x="4" y="26"/>
                    </a:lnTo>
                    <a:lnTo>
                      <a:pt x="29" y="22"/>
                    </a:lnTo>
                    <a:lnTo>
                      <a:pt x="25" y="0"/>
                    </a:lnTo>
                    <a:lnTo>
                      <a:pt x="25" y="1"/>
                    </a:lnTo>
                    <a:lnTo>
                      <a:pt x="0" y="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74" name="Freeform 1670"/>
              <p:cNvSpPr>
                <a:spLocks/>
              </p:cNvSpPr>
              <p:nvPr/>
            </p:nvSpPr>
            <p:spPr bwMode="auto">
              <a:xfrm>
                <a:off x="1152" y="1260"/>
                <a:ext cx="26" cy="26"/>
              </a:xfrm>
              <a:custGeom>
                <a:avLst/>
                <a:gdLst/>
                <a:ahLst/>
                <a:cxnLst>
                  <a:cxn ang="0">
                    <a:pos x="0" y="7"/>
                  </a:cxn>
                  <a:cxn ang="0">
                    <a:pos x="0" y="5"/>
                  </a:cxn>
                  <a:cxn ang="0">
                    <a:pos x="2" y="25"/>
                  </a:cxn>
                  <a:cxn ang="0">
                    <a:pos x="27" y="23"/>
                  </a:cxn>
                  <a:cxn ang="0">
                    <a:pos x="25" y="2"/>
                  </a:cxn>
                  <a:cxn ang="0">
                    <a:pos x="24" y="0"/>
                  </a:cxn>
                  <a:cxn ang="0">
                    <a:pos x="25" y="2"/>
                  </a:cxn>
                  <a:cxn ang="0">
                    <a:pos x="24" y="0"/>
                  </a:cxn>
                  <a:cxn ang="0">
                    <a:pos x="24" y="0"/>
                  </a:cxn>
                  <a:cxn ang="0">
                    <a:pos x="0" y="7"/>
                  </a:cxn>
                </a:cxnLst>
                <a:rect l="0" t="0" r="r" b="b"/>
                <a:pathLst>
                  <a:path w="27" h="25">
                    <a:moveTo>
                      <a:pt x="0" y="7"/>
                    </a:moveTo>
                    <a:lnTo>
                      <a:pt x="0" y="5"/>
                    </a:lnTo>
                    <a:lnTo>
                      <a:pt x="2" y="25"/>
                    </a:lnTo>
                    <a:lnTo>
                      <a:pt x="27" y="23"/>
                    </a:lnTo>
                    <a:lnTo>
                      <a:pt x="25" y="2"/>
                    </a:lnTo>
                    <a:lnTo>
                      <a:pt x="24" y="0"/>
                    </a:lnTo>
                    <a:lnTo>
                      <a:pt x="25" y="2"/>
                    </a:lnTo>
                    <a:lnTo>
                      <a:pt x="24" y="0"/>
                    </a:lnTo>
                    <a:lnTo>
                      <a:pt x="24" y="0"/>
                    </a:lnTo>
                    <a:lnTo>
                      <a:pt x="0" y="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75" name="Freeform 1671"/>
              <p:cNvSpPr>
                <a:spLocks/>
              </p:cNvSpPr>
              <p:nvPr/>
            </p:nvSpPr>
            <p:spPr bwMode="auto">
              <a:xfrm>
                <a:off x="1145" y="1240"/>
                <a:ext cx="31" cy="28"/>
              </a:xfrm>
              <a:custGeom>
                <a:avLst/>
                <a:gdLst/>
                <a:ahLst/>
                <a:cxnLst>
                  <a:cxn ang="0">
                    <a:pos x="0" y="9"/>
                  </a:cxn>
                  <a:cxn ang="0">
                    <a:pos x="0" y="8"/>
                  </a:cxn>
                  <a:cxn ang="0">
                    <a:pos x="6" y="28"/>
                  </a:cxn>
                  <a:cxn ang="0">
                    <a:pos x="30" y="21"/>
                  </a:cxn>
                  <a:cxn ang="0">
                    <a:pos x="24" y="1"/>
                  </a:cxn>
                  <a:cxn ang="0">
                    <a:pos x="23" y="0"/>
                  </a:cxn>
                  <a:cxn ang="0">
                    <a:pos x="0" y="9"/>
                  </a:cxn>
                </a:cxnLst>
                <a:rect l="0" t="0" r="r" b="b"/>
                <a:pathLst>
                  <a:path w="30" h="28">
                    <a:moveTo>
                      <a:pt x="0" y="9"/>
                    </a:moveTo>
                    <a:lnTo>
                      <a:pt x="0" y="8"/>
                    </a:lnTo>
                    <a:lnTo>
                      <a:pt x="6" y="28"/>
                    </a:lnTo>
                    <a:lnTo>
                      <a:pt x="30" y="21"/>
                    </a:lnTo>
                    <a:lnTo>
                      <a:pt x="24" y="1"/>
                    </a:lnTo>
                    <a:lnTo>
                      <a:pt x="23" y="0"/>
                    </a:lnTo>
                    <a:lnTo>
                      <a:pt x="0" y="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76" name="Freeform 1672"/>
              <p:cNvSpPr>
                <a:spLocks/>
              </p:cNvSpPr>
              <p:nvPr/>
            </p:nvSpPr>
            <p:spPr bwMode="auto">
              <a:xfrm>
                <a:off x="1137" y="1218"/>
                <a:ext cx="32" cy="30"/>
              </a:xfrm>
              <a:custGeom>
                <a:avLst/>
                <a:gdLst/>
                <a:ahLst/>
                <a:cxnLst>
                  <a:cxn ang="0">
                    <a:pos x="0" y="11"/>
                  </a:cxn>
                  <a:cxn ang="0">
                    <a:pos x="0" y="10"/>
                  </a:cxn>
                  <a:cxn ang="0">
                    <a:pos x="8" y="30"/>
                  </a:cxn>
                  <a:cxn ang="0">
                    <a:pos x="31" y="21"/>
                  </a:cxn>
                  <a:cxn ang="0">
                    <a:pos x="23" y="1"/>
                  </a:cxn>
                  <a:cxn ang="0">
                    <a:pos x="23" y="0"/>
                  </a:cxn>
                  <a:cxn ang="0">
                    <a:pos x="0" y="11"/>
                  </a:cxn>
                </a:cxnLst>
                <a:rect l="0" t="0" r="r" b="b"/>
                <a:pathLst>
                  <a:path w="31" h="30">
                    <a:moveTo>
                      <a:pt x="0" y="11"/>
                    </a:moveTo>
                    <a:lnTo>
                      <a:pt x="0" y="10"/>
                    </a:lnTo>
                    <a:lnTo>
                      <a:pt x="8" y="30"/>
                    </a:lnTo>
                    <a:lnTo>
                      <a:pt x="31" y="21"/>
                    </a:lnTo>
                    <a:lnTo>
                      <a:pt x="23" y="1"/>
                    </a:lnTo>
                    <a:lnTo>
                      <a:pt x="23" y="0"/>
                    </a:lnTo>
                    <a:lnTo>
                      <a:pt x="0" y="1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77" name="Freeform 1673"/>
              <p:cNvSpPr>
                <a:spLocks/>
              </p:cNvSpPr>
              <p:nvPr/>
            </p:nvSpPr>
            <p:spPr bwMode="auto">
              <a:xfrm>
                <a:off x="1128" y="1196"/>
                <a:ext cx="32" cy="32"/>
              </a:xfrm>
              <a:custGeom>
                <a:avLst/>
                <a:gdLst/>
                <a:ahLst/>
                <a:cxnLst>
                  <a:cxn ang="0">
                    <a:pos x="1" y="12"/>
                  </a:cxn>
                  <a:cxn ang="0">
                    <a:pos x="0" y="11"/>
                  </a:cxn>
                  <a:cxn ang="0">
                    <a:pos x="9" y="32"/>
                  </a:cxn>
                  <a:cxn ang="0">
                    <a:pos x="32" y="21"/>
                  </a:cxn>
                  <a:cxn ang="0">
                    <a:pos x="23" y="1"/>
                  </a:cxn>
                  <a:cxn ang="0">
                    <a:pos x="23" y="0"/>
                  </a:cxn>
                  <a:cxn ang="0">
                    <a:pos x="1" y="12"/>
                  </a:cxn>
                </a:cxnLst>
                <a:rect l="0" t="0" r="r" b="b"/>
                <a:pathLst>
                  <a:path w="32" h="32">
                    <a:moveTo>
                      <a:pt x="1" y="12"/>
                    </a:moveTo>
                    <a:lnTo>
                      <a:pt x="0" y="11"/>
                    </a:lnTo>
                    <a:lnTo>
                      <a:pt x="9" y="32"/>
                    </a:lnTo>
                    <a:lnTo>
                      <a:pt x="32" y="21"/>
                    </a:lnTo>
                    <a:lnTo>
                      <a:pt x="23" y="1"/>
                    </a:lnTo>
                    <a:lnTo>
                      <a:pt x="23" y="0"/>
                    </a:lnTo>
                    <a:lnTo>
                      <a:pt x="1" y="1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78" name="Freeform 1674"/>
              <p:cNvSpPr>
                <a:spLocks/>
              </p:cNvSpPr>
              <p:nvPr/>
            </p:nvSpPr>
            <p:spPr bwMode="auto">
              <a:xfrm>
                <a:off x="1118" y="1176"/>
                <a:ext cx="34" cy="32"/>
              </a:xfrm>
              <a:custGeom>
                <a:avLst/>
                <a:gdLst/>
                <a:ahLst/>
                <a:cxnLst>
                  <a:cxn ang="0">
                    <a:pos x="0" y="14"/>
                  </a:cxn>
                  <a:cxn ang="0">
                    <a:pos x="0" y="13"/>
                  </a:cxn>
                  <a:cxn ang="0">
                    <a:pos x="11" y="33"/>
                  </a:cxn>
                  <a:cxn ang="0">
                    <a:pos x="33" y="21"/>
                  </a:cxn>
                  <a:cxn ang="0">
                    <a:pos x="22" y="1"/>
                  </a:cxn>
                  <a:cxn ang="0">
                    <a:pos x="21" y="0"/>
                  </a:cxn>
                  <a:cxn ang="0">
                    <a:pos x="0" y="14"/>
                  </a:cxn>
                </a:cxnLst>
                <a:rect l="0" t="0" r="r" b="b"/>
                <a:pathLst>
                  <a:path w="33" h="33">
                    <a:moveTo>
                      <a:pt x="0" y="14"/>
                    </a:moveTo>
                    <a:lnTo>
                      <a:pt x="0" y="13"/>
                    </a:lnTo>
                    <a:lnTo>
                      <a:pt x="11" y="33"/>
                    </a:lnTo>
                    <a:lnTo>
                      <a:pt x="33" y="21"/>
                    </a:lnTo>
                    <a:lnTo>
                      <a:pt x="22" y="1"/>
                    </a:lnTo>
                    <a:lnTo>
                      <a:pt x="21" y="0"/>
                    </a:lnTo>
                    <a:lnTo>
                      <a:pt x="0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79" name="Freeform 1675"/>
              <p:cNvSpPr>
                <a:spLocks/>
              </p:cNvSpPr>
              <p:nvPr/>
            </p:nvSpPr>
            <p:spPr bwMode="auto">
              <a:xfrm>
                <a:off x="1108" y="1158"/>
                <a:ext cx="32" cy="32"/>
              </a:xfrm>
              <a:custGeom>
                <a:avLst/>
                <a:gdLst/>
                <a:ahLst/>
                <a:cxnLst>
                  <a:cxn ang="0">
                    <a:pos x="1" y="14"/>
                  </a:cxn>
                  <a:cxn ang="0">
                    <a:pos x="0" y="14"/>
                  </a:cxn>
                  <a:cxn ang="0">
                    <a:pos x="11" y="31"/>
                  </a:cxn>
                  <a:cxn ang="0">
                    <a:pos x="32" y="17"/>
                  </a:cxn>
                  <a:cxn ang="0">
                    <a:pos x="21" y="0"/>
                  </a:cxn>
                  <a:cxn ang="0">
                    <a:pos x="21" y="0"/>
                  </a:cxn>
                  <a:cxn ang="0">
                    <a:pos x="1" y="14"/>
                  </a:cxn>
                </a:cxnLst>
                <a:rect l="0" t="0" r="r" b="b"/>
                <a:pathLst>
                  <a:path w="32" h="31">
                    <a:moveTo>
                      <a:pt x="1" y="14"/>
                    </a:moveTo>
                    <a:lnTo>
                      <a:pt x="0" y="14"/>
                    </a:lnTo>
                    <a:lnTo>
                      <a:pt x="11" y="31"/>
                    </a:lnTo>
                    <a:lnTo>
                      <a:pt x="32" y="17"/>
                    </a:lnTo>
                    <a:lnTo>
                      <a:pt x="21" y="0"/>
                    </a:lnTo>
                    <a:lnTo>
                      <a:pt x="21" y="0"/>
                    </a:lnTo>
                    <a:lnTo>
                      <a:pt x="1" y="1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80" name="Freeform 1676"/>
              <p:cNvSpPr>
                <a:spLocks/>
              </p:cNvSpPr>
              <p:nvPr/>
            </p:nvSpPr>
            <p:spPr bwMode="auto">
              <a:xfrm>
                <a:off x="1096" y="1140"/>
                <a:ext cx="32" cy="32"/>
              </a:xfrm>
              <a:custGeom>
                <a:avLst/>
                <a:gdLst/>
                <a:ahLst/>
                <a:cxnLst>
                  <a:cxn ang="0">
                    <a:pos x="1" y="17"/>
                  </a:cxn>
                  <a:cxn ang="0">
                    <a:pos x="0" y="16"/>
                  </a:cxn>
                  <a:cxn ang="0">
                    <a:pos x="12" y="33"/>
                  </a:cxn>
                  <a:cxn ang="0">
                    <a:pos x="32" y="19"/>
                  </a:cxn>
                  <a:cxn ang="0">
                    <a:pos x="20" y="2"/>
                  </a:cxn>
                  <a:cxn ang="0">
                    <a:pos x="18" y="0"/>
                  </a:cxn>
                  <a:cxn ang="0">
                    <a:pos x="1" y="17"/>
                  </a:cxn>
                </a:cxnLst>
                <a:rect l="0" t="0" r="r" b="b"/>
                <a:pathLst>
                  <a:path w="32" h="33">
                    <a:moveTo>
                      <a:pt x="1" y="17"/>
                    </a:moveTo>
                    <a:lnTo>
                      <a:pt x="0" y="16"/>
                    </a:lnTo>
                    <a:lnTo>
                      <a:pt x="12" y="33"/>
                    </a:lnTo>
                    <a:lnTo>
                      <a:pt x="32" y="19"/>
                    </a:lnTo>
                    <a:lnTo>
                      <a:pt x="20" y="2"/>
                    </a:lnTo>
                    <a:lnTo>
                      <a:pt x="18" y="0"/>
                    </a:lnTo>
                    <a:lnTo>
                      <a:pt x="1" y="1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81" name="Freeform 1677"/>
              <p:cNvSpPr>
                <a:spLocks/>
              </p:cNvSpPr>
              <p:nvPr/>
            </p:nvSpPr>
            <p:spPr bwMode="auto">
              <a:xfrm>
                <a:off x="1084" y="1124"/>
                <a:ext cx="32" cy="32"/>
              </a:xfrm>
              <a:custGeom>
                <a:avLst/>
                <a:gdLst/>
                <a:ahLst/>
                <a:cxnLst>
                  <a:cxn ang="0">
                    <a:pos x="1" y="19"/>
                  </a:cxn>
                  <a:cxn ang="0">
                    <a:pos x="0" y="18"/>
                  </a:cxn>
                  <a:cxn ang="0">
                    <a:pos x="14" y="32"/>
                  </a:cxn>
                  <a:cxn ang="0">
                    <a:pos x="31" y="15"/>
                  </a:cxn>
                  <a:cxn ang="0">
                    <a:pos x="18" y="0"/>
                  </a:cxn>
                  <a:cxn ang="0">
                    <a:pos x="17" y="0"/>
                  </a:cxn>
                  <a:cxn ang="0">
                    <a:pos x="1" y="19"/>
                  </a:cxn>
                </a:cxnLst>
                <a:rect l="0" t="0" r="r" b="b"/>
                <a:pathLst>
                  <a:path w="31" h="32">
                    <a:moveTo>
                      <a:pt x="1" y="19"/>
                    </a:moveTo>
                    <a:lnTo>
                      <a:pt x="0" y="18"/>
                    </a:lnTo>
                    <a:lnTo>
                      <a:pt x="14" y="32"/>
                    </a:lnTo>
                    <a:lnTo>
                      <a:pt x="31" y="15"/>
                    </a:lnTo>
                    <a:lnTo>
                      <a:pt x="18" y="0"/>
                    </a:lnTo>
                    <a:lnTo>
                      <a:pt x="17" y="0"/>
                    </a:lnTo>
                    <a:lnTo>
                      <a:pt x="1" y="1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82" name="Freeform 1678"/>
              <p:cNvSpPr>
                <a:spLocks/>
              </p:cNvSpPr>
              <p:nvPr/>
            </p:nvSpPr>
            <p:spPr bwMode="auto">
              <a:xfrm>
                <a:off x="1067" y="1111"/>
                <a:ext cx="34" cy="34"/>
              </a:xfrm>
              <a:custGeom>
                <a:avLst/>
                <a:gdLst/>
                <a:ahLst/>
                <a:cxnLst>
                  <a:cxn ang="0">
                    <a:pos x="0" y="19"/>
                  </a:cxn>
                  <a:cxn ang="0">
                    <a:pos x="1" y="19"/>
                  </a:cxn>
                  <a:cxn ang="0">
                    <a:pos x="18" y="33"/>
                  </a:cxn>
                  <a:cxn ang="0">
                    <a:pos x="34" y="14"/>
                  </a:cxn>
                  <a:cxn ang="0">
                    <a:pos x="17" y="0"/>
                  </a:cxn>
                  <a:cxn ang="0">
                    <a:pos x="17" y="0"/>
                  </a:cxn>
                  <a:cxn ang="0">
                    <a:pos x="0" y="19"/>
                  </a:cxn>
                </a:cxnLst>
                <a:rect l="0" t="0" r="r" b="b"/>
                <a:pathLst>
                  <a:path w="34" h="33">
                    <a:moveTo>
                      <a:pt x="0" y="19"/>
                    </a:moveTo>
                    <a:lnTo>
                      <a:pt x="1" y="19"/>
                    </a:lnTo>
                    <a:lnTo>
                      <a:pt x="18" y="33"/>
                    </a:lnTo>
                    <a:lnTo>
                      <a:pt x="34" y="14"/>
                    </a:lnTo>
                    <a:lnTo>
                      <a:pt x="17" y="0"/>
                    </a:lnTo>
                    <a:lnTo>
                      <a:pt x="17" y="0"/>
                    </a:lnTo>
                    <a:lnTo>
                      <a:pt x="0" y="1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83" name="Freeform 1679"/>
              <p:cNvSpPr>
                <a:spLocks/>
              </p:cNvSpPr>
              <p:nvPr/>
            </p:nvSpPr>
            <p:spPr bwMode="auto">
              <a:xfrm>
                <a:off x="1050" y="1095"/>
                <a:ext cx="34" cy="36"/>
              </a:xfrm>
              <a:custGeom>
                <a:avLst/>
                <a:gdLst/>
                <a:ahLst/>
                <a:cxnLst>
                  <a:cxn ang="0">
                    <a:pos x="2" y="21"/>
                  </a:cxn>
                  <a:cxn ang="0">
                    <a:pos x="0" y="20"/>
                  </a:cxn>
                  <a:cxn ang="0">
                    <a:pos x="17" y="35"/>
                  </a:cxn>
                  <a:cxn ang="0">
                    <a:pos x="34" y="16"/>
                  </a:cxn>
                  <a:cxn ang="0">
                    <a:pos x="17" y="1"/>
                  </a:cxn>
                  <a:cxn ang="0">
                    <a:pos x="15" y="0"/>
                  </a:cxn>
                  <a:cxn ang="0">
                    <a:pos x="2" y="21"/>
                  </a:cxn>
                </a:cxnLst>
                <a:rect l="0" t="0" r="r" b="b"/>
                <a:pathLst>
                  <a:path w="34" h="35">
                    <a:moveTo>
                      <a:pt x="2" y="21"/>
                    </a:moveTo>
                    <a:lnTo>
                      <a:pt x="0" y="20"/>
                    </a:lnTo>
                    <a:lnTo>
                      <a:pt x="17" y="35"/>
                    </a:lnTo>
                    <a:lnTo>
                      <a:pt x="34" y="16"/>
                    </a:lnTo>
                    <a:lnTo>
                      <a:pt x="17" y="1"/>
                    </a:lnTo>
                    <a:lnTo>
                      <a:pt x="15" y="0"/>
                    </a:lnTo>
                    <a:lnTo>
                      <a:pt x="2" y="2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84" name="Freeform 1680"/>
              <p:cNvSpPr>
                <a:spLocks/>
              </p:cNvSpPr>
              <p:nvPr/>
            </p:nvSpPr>
            <p:spPr bwMode="auto">
              <a:xfrm>
                <a:off x="1034" y="1083"/>
                <a:ext cx="31" cy="34"/>
              </a:xfrm>
              <a:custGeom>
                <a:avLst/>
                <a:gdLst/>
                <a:ahLst/>
                <a:cxnLst>
                  <a:cxn ang="0">
                    <a:pos x="1" y="23"/>
                  </a:cxn>
                  <a:cxn ang="0">
                    <a:pos x="0" y="22"/>
                  </a:cxn>
                  <a:cxn ang="0">
                    <a:pos x="17" y="33"/>
                  </a:cxn>
                  <a:cxn ang="0">
                    <a:pos x="30" y="12"/>
                  </a:cxn>
                  <a:cxn ang="0">
                    <a:pos x="13" y="1"/>
                  </a:cxn>
                  <a:cxn ang="0">
                    <a:pos x="12" y="0"/>
                  </a:cxn>
                  <a:cxn ang="0">
                    <a:pos x="1" y="23"/>
                  </a:cxn>
                </a:cxnLst>
                <a:rect l="0" t="0" r="r" b="b"/>
                <a:pathLst>
                  <a:path w="30" h="33">
                    <a:moveTo>
                      <a:pt x="1" y="23"/>
                    </a:moveTo>
                    <a:lnTo>
                      <a:pt x="0" y="22"/>
                    </a:lnTo>
                    <a:lnTo>
                      <a:pt x="17" y="33"/>
                    </a:lnTo>
                    <a:lnTo>
                      <a:pt x="30" y="12"/>
                    </a:lnTo>
                    <a:lnTo>
                      <a:pt x="13" y="1"/>
                    </a:lnTo>
                    <a:lnTo>
                      <a:pt x="12" y="0"/>
                    </a:lnTo>
                    <a:lnTo>
                      <a:pt x="1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85" name="Freeform 1681"/>
              <p:cNvSpPr>
                <a:spLocks/>
              </p:cNvSpPr>
              <p:nvPr/>
            </p:nvSpPr>
            <p:spPr bwMode="auto">
              <a:xfrm>
                <a:off x="1017" y="1075"/>
                <a:ext cx="29" cy="32"/>
              </a:xfrm>
              <a:custGeom>
                <a:avLst/>
                <a:gdLst/>
                <a:ahLst/>
                <a:cxnLst>
                  <a:cxn ang="0">
                    <a:pos x="0" y="22"/>
                  </a:cxn>
                  <a:cxn ang="0">
                    <a:pos x="1" y="22"/>
                  </a:cxn>
                  <a:cxn ang="0">
                    <a:pos x="18" y="31"/>
                  </a:cxn>
                  <a:cxn ang="0">
                    <a:pos x="29" y="8"/>
                  </a:cxn>
                  <a:cxn ang="0">
                    <a:pos x="12" y="0"/>
                  </a:cxn>
                  <a:cxn ang="0">
                    <a:pos x="13" y="1"/>
                  </a:cxn>
                  <a:cxn ang="0">
                    <a:pos x="0" y="22"/>
                  </a:cxn>
                </a:cxnLst>
                <a:rect l="0" t="0" r="r" b="b"/>
                <a:pathLst>
                  <a:path w="29" h="31">
                    <a:moveTo>
                      <a:pt x="0" y="22"/>
                    </a:moveTo>
                    <a:lnTo>
                      <a:pt x="1" y="22"/>
                    </a:lnTo>
                    <a:lnTo>
                      <a:pt x="18" y="31"/>
                    </a:lnTo>
                    <a:lnTo>
                      <a:pt x="29" y="8"/>
                    </a:lnTo>
                    <a:lnTo>
                      <a:pt x="12" y="0"/>
                    </a:lnTo>
                    <a:lnTo>
                      <a:pt x="13" y="1"/>
                    </a:lnTo>
                    <a:lnTo>
                      <a:pt x="0" y="22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86" name="Freeform 1682"/>
              <p:cNvSpPr>
                <a:spLocks/>
              </p:cNvSpPr>
              <p:nvPr/>
            </p:nvSpPr>
            <p:spPr bwMode="auto">
              <a:xfrm>
                <a:off x="997" y="1063"/>
                <a:ext cx="34" cy="34"/>
              </a:xfrm>
              <a:custGeom>
                <a:avLst/>
                <a:gdLst/>
                <a:ahLst/>
                <a:cxnLst>
                  <a:cxn ang="0">
                    <a:pos x="4" y="24"/>
                  </a:cxn>
                  <a:cxn ang="0">
                    <a:pos x="0" y="23"/>
                  </a:cxn>
                  <a:cxn ang="0">
                    <a:pos x="21" y="35"/>
                  </a:cxn>
                  <a:cxn ang="0">
                    <a:pos x="34" y="14"/>
                  </a:cxn>
                  <a:cxn ang="0">
                    <a:pos x="13" y="2"/>
                  </a:cxn>
                  <a:cxn ang="0">
                    <a:pos x="10" y="0"/>
                  </a:cxn>
                  <a:cxn ang="0">
                    <a:pos x="13" y="2"/>
                  </a:cxn>
                  <a:cxn ang="0">
                    <a:pos x="11" y="1"/>
                  </a:cxn>
                  <a:cxn ang="0">
                    <a:pos x="10" y="0"/>
                  </a:cxn>
                  <a:cxn ang="0">
                    <a:pos x="4" y="24"/>
                  </a:cxn>
                </a:cxnLst>
                <a:rect l="0" t="0" r="r" b="b"/>
                <a:pathLst>
                  <a:path w="34" h="35">
                    <a:moveTo>
                      <a:pt x="4" y="24"/>
                    </a:moveTo>
                    <a:lnTo>
                      <a:pt x="0" y="23"/>
                    </a:lnTo>
                    <a:lnTo>
                      <a:pt x="21" y="35"/>
                    </a:lnTo>
                    <a:lnTo>
                      <a:pt x="34" y="14"/>
                    </a:lnTo>
                    <a:lnTo>
                      <a:pt x="13" y="2"/>
                    </a:lnTo>
                    <a:lnTo>
                      <a:pt x="10" y="0"/>
                    </a:lnTo>
                    <a:lnTo>
                      <a:pt x="13" y="2"/>
                    </a:lnTo>
                    <a:lnTo>
                      <a:pt x="11" y="1"/>
                    </a:lnTo>
                    <a:lnTo>
                      <a:pt x="10" y="0"/>
                    </a:lnTo>
                    <a:lnTo>
                      <a:pt x="4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87" name="Freeform 1683"/>
              <p:cNvSpPr>
                <a:spLocks/>
              </p:cNvSpPr>
              <p:nvPr/>
            </p:nvSpPr>
            <p:spPr bwMode="auto">
              <a:xfrm>
                <a:off x="980" y="1057"/>
                <a:ext cx="27" cy="3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1" y="24"/>
                  </a:cxn>
                  <a:cxn ang="0">
                    <a:pos x="21" y="29"/>
                  </a:cxn>
                  <a:cxn ang="0">
                    <a:pos x="27" y="5"/>
                  </a:cxn>
                  <a:cxn ang="0">
                    <a:pos x="7" y="0"/>
                  </a:cxn>
                  <a:cxn ang="0">
                    <a:pos x="8" y="0"/>
                  </a:cxn>
                  <a:cxn ang="0">
                    <a:pos x="0" y="24"/>
                  </a:cxn>
                </a:cxnLst>
                <a:rect l="0" t="0" r="r" b="b"/>
                <a:pathLst>
                  <a:path w="27" h="29">
                    <a:moveTo>
                      <a:pt x="0" y="24"/>
                    </a:moveTo>
                    <a:lnTo>
                      <a:pt x="1" y="24"/>
                    </a:lnTo>
                    <a:lnTo>
                      <a:pt x="21" y="29"/>
                    </a:lnTo>
                    <a:lnTo>
                      <a:pt x="27" y="5"/>
                    </a:lnTo>
                    <a:lnTo>
                      <a:pt x="7" y="0"/>
                    </a:lnTo>
                    <a:lnTo>
                      <a:pt x="8" y="0"/>
                    </a:lnTo>
                    <a:lnTo>
                      <a:pt x="0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88" name="Freeform 1684"/>
              <p:cNvSpPr>
                <a:spLocks/>
              </p:cNvSpPr>
              <p:nvPr/>
            </p:nvSpPr>
            <p:spPr bwMode="auto">
              <a:xfrm>
                <a:off x="959" y="1051"/>
                <a:ext cx="29" cy="30"/>
              </a:xfrm>
              <a:custGeom>
                <a:avLst/>
                <a:gdLst/>
                <a:ahLst/>
                <a:cxnLst>
                  <a:cxn ang="0">
                    <a:pos x="1" y="24"/>
                  </a:cxn>
                  <a:cxn ang="0">
                    <a:pos x="0" y="24"/>
                  </a:cxn>
                  <a:cxn ang="0">
                    <a:pos x="20" y="30"/>
                  </a:cxn>
                  <a:cxn ang="0">
                    <a:pos x="28" y="6"/>
                  </a:cxn>
                  <a:cxn ang="0">
                    <a:pos x="8" y="0"/>
                  </a:cxn>
                  <a:cxn ang="0">
                    <a:pos x="7" y="0"/>
                  </a:cxn>
                  <a:cxn ang="0">
                    <a:pos x="1" y="24"/>
                  </a:cxn>
                </a:cxnLst>
                <a:rect l="0" t="0" r="r" b="b"/>
                <a:pathLst>
                  <a:path w="28" h="30">
                    <a:moveTo>
                      <a:pt x="1" y="24"/>
                    </a:moveTo>
                    <a:lnTo>
                      <a:pt x="0" y="24"/>
                    </a:lnTo>
                    <a:lnTo>
                      <a:pt x="20" y="30"/>
                    </a:lnTo>
                    <a:lnTo>
                      <a:pt x="28" y="6"/>
                    </a:lnTo>
                    <a:lnTo>
                      <a:pt x="8" y="0"/>
                    </a:lnTo>
                    <a:lnTo>
                      <a:pt x="7" y="0"/>
                    </a:lnTo>
                    <a:lnTo>
                      <a:pt x="1" y="24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89" name="Freeform 1685"/>
              <p:cNvSpPr>
                <a:spLocks/>
              </p:cNvSpPr>
              <p:nvPr/>
            </p:nvSpPr>
            <p:spPr bwMode="auto">
              <a:xfrm>
                <a:off x="937" y="1045"/>
                <a:ext cx="29" cy="30"/>
              </a:xfrm>
              <a:custGeom>
                <a:avLst/>
                <a:gdLst/>
                <a:ahLst/>
                <a:cxnLst>
                  <a:cxn ang="0">
                    <a:pos x="2" y="25"/>
                  </a:cxn>
                  <a:cxn ang="0">
                    <a:pos x="0" y="25"/>
                  </a:cxn>
                  <a:cxn ang="0">
                    <a:pos x="23" y="31"/>
                  </a:cxn>
                  <a:cxn ang="0">
                    <a:pos x="29" y="7"/>
                  </a:cxn>
                  <a:cxn ang="0">
                    <a:pos x="6" y="1"/>
                  </a:cxn>
                  <a:cxn ang="0">
                    <a:pos x="4" y="0"/>
                  </a:cxn>
                  <a:cxn ang="0">
                    <a:pos x="2" y="25"/>
                  </a:cxn>
                </a:cxnLst>
                <a:rect l="0" t="0" r="r" b="b"/>
                <a:pathLst>
                  <a:path w="29" h="31">
                    <a:moveTo>
                      <a:pt x="2" y="25"/>
                    </a:moveTo>
                    <a:lnTo>
                      <a:pt x="0" y="25"/>
                    </a:lnTo>
                    <a:lnTo>
                      <a:pt x="23" y="31"/>
                    </a:lnTo>
                    <a:lnTo>
                      <a:pt x="29" y="7"/>
                    </a:lnTo>
                    <a:lnTo>
                      <a:pt x="6" y="1"/>
                    </a:lnTo>
                    <a:lnTo>
                      <a:pt x="4" y="0"/>
                    </a:lnTo>
                    <a:lnTo>
                      <a:pt x="2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90" name="Freeform 1686"/>
              <p:cNvSpPr>
                <a:spLocks/>
              </p:cNvSpPr>
              <p:nvPr/>
            </p:nvSpPr>
            <p:spPr bwMode="auto">
              <a:xfrm>
                <a:off x="915" y="1043"/>
                <a:ext cx="27" cy="26"/>
              </a:xfrm>
              <a:custGeom>
                <a:avLst/>
                <a:gdLst/>
                <a:ahLst/>
                <a:cxnLst>
                  <a:cxn ang="0">
                    <a:pos x="2" y="25"/>
                  </a:cxn>
                  <a:cxn ang="0">
                    <a:pos x="0" y="25"/>
                  </a:cxn>
                  <a:cxn ang="0">
                    <a:pos x="24" y="27"/>
                  </a:cxn>
                  <a:cxn ang="0">
                    <a:pos x="26" y="2"/>
                  </a:cxn>
                  <a:cxn ang="0">
                    <a:pos x="3" y="0"/>
                  </a:cxn>
                  <a:cxn ang="0">
                    <a:pos x="2" y="0"/>
                  </a:cxn>
                  <a:cxn ang="0">
                    <a:pos x="2" y="25"/>
                  </a:cxn>
                </a:cxnLst>
                <a:rect l="0" t="0" r="r" b="b"/>
                <a:pathLst>
                  <a:path w="26" h="27">
                    <a:moveTo>
                      <a:pt x="2" y="25"/>
                    </a:moveTo>
                    <a:lnTo>
                      <a:pt x="0" y="25"/>
                    </a:lnTo>
                    <a:lnTo>
                      <a:pt x="24" y="27"/>
                    </a:lnTo>
                    <a:lnTo>
                      <a:pt x="26" y="2"/>
                    </a:lnTo>
                    <a:lnTo>
                      <a:pt x="3" y="0"/>
                    </a:lnTo>
                    <a:lnTo>
                      <a:pt x="2" y="0"/>
                    </a:lnTo>
                    <a:lnTo>
                      <a:pt x="2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91" name="Freeform 1687"/>
              <p:cNvSpPr>
                <a:spLocks/>
              </p:cNvSpPr>
              <p:nvPr/>
            </p:nvSpPr>
            <p:spPr bwMode="auto">
              <a:xfrm>
                <a:off x="898" y="1043"/>
                <a:ext cx="20" cy="24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25"/>
                  </a:cxn>
                  <a:cxn ang="0">
                    <a:pos x="20" y="25"/>
                  </a:cxn>
                  <a:cxn ang="0">
                    <a:pos x="20" y="0"/>
                  </a:cxn>
                  <a:cxn ang="0">
                    <a:pos x="0" y="0"/>
                  </a:cxn>
                  <a:cxn ang="0">
                    <a:pos x="0" y="0"/>
                  </a:cxn>
                  <a:cxn ang="0">
                    <a:pos x="0" y="25"/>
                  </a:cxn>
                </a:cxnLst>
                <a:rect l="0" t="0" r="r" b="b"/>
                <a:pathLst>
                  <a:path w="20" h="25">
                    <a:moveTo>
                      <a:pt x="0" y="25"/>
                    </a:moveTo>
                    <a:lnTo>
                      <a:pt x="0" y="25"/>
                    </a:lnTo>
                    <a:lnTo>
                      <a:pt x="20" y="25"/>
                    </a:lnTo>
                    <a:lnTo>
                      <a:pt x="20" y="0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92" name="Freeform 1688"/>
              <p:cNvSpPr>
                <a:spLocks/>
              </p:cNvSpPr>
              <p:nvPr/>
            </p:nvSpPr>
            <p:spPr bwMode="auto">
              <a:xfrm>
                <a:off x="898" y="1043"/>
                <a:ext cx="0" cy="24"/>
              </a:xfrm>
              <a:custGeom>
                <a:avLst/>
                <a:gdLst/>
                <a:ahLst/>
                <a:cxnLst>
                  <a:cxn ang="0">
                    <a:pos x="0" y="25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12"/>
                  </a:cxn>
                  <a:cxn ang="0">
                    <a:pos x="0" y="0"/>
                  </a:cxn>
                  <a:cxn ang="0">
                    <a:pos x="0" y="25"/>
                  </a:cxn>
                </a:cxnLst>
                <a:rect l="0" t="0" r="r" b="b"/>
                <a:pathLst>
                  <a:path h="25">
                    <a:moveTo>
                      <a:pt x="0" y="25"/>
                    </a:move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12"/>
                    </a:lnTo>
                    <a:lnTo>
                      <a:pt x="0" y="0"/>
                    </a:lnTo>
                    <a:lnTo>
                      <a:pt x="0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93" name="Freeform 1689"/>
              <p:cNvSpPr>
                <a:spLocks/>
              </p:cNvSpPr>
              <p:nvPr/>
            </p:nvSpPr>
            <p:spPr bwMode="auto">
              <a:xfrm>
                <a:off x="874" y="1043"/>
                <a:ext cx="24" cy="24"/>
              </a:xfrm>
              <a:custGeom>
                <a:avLst/>
                <a:gdLst/>
                <a:ahLst/>
                <a:cxnLst>
                  <a:cxn ang="0">
                    <a:pos x="2" y="25"/>
                  </a:cxn>
                  <a:cxn ang="0">
                    <a:pos x="1" y="25"/>
                  </a:cxn>
                  <a:cxn ang="0">
                    <a:pos x="24" y="25"/>
                  </a:cxn>
                  <a:cxn ang="0">
                    <a:pos x="24" y="0"/>
                  </a:cxn>
                  <a:cxn ang="0">
                    <a:pos x="1" y="0"/>
                  </a:cxn>
                  <a:cxn ang="0">
                    <a:pos x="0" y="0"/>
                  </a:cxn>
                  <a:cxn ang="0">
                    <a:pos x="2" y="25"/>
                  </a:cxn>
                </a:cxnLst>
                <a:rect l="0" t="0" r="r" b="b"/>
                <a:pathLst>
                  <a:path w="24" h="25">
                    <a:moveTo>
                      <a:pt x="2" y="25"/>
                    </a:moveTo>
                    <a:lnTo>
                      <a:pt x="1" y="25"/>
                    </a:lnTo>
                    <a:lnTo>
                      <a:pt x="24" y="25"/>
                    </a:lnTo>
                    <a:lnTo>
                      <a:pt x="24" y="0"/>
                    </a:lnTo>
                    <a:lnTo>
                      <a:pt x="1" y="0"/>
                    </a:lnTo>
                    <a:lnTo>
                      <a:pt x="0" y="0"/>
                    </a:lnTo>
                    <a:lnTo>
                      <a:pt x="2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94" name="Freeform 1690"/>
              <p:cNvSpPr>
                <a:spLocks/>
              </p:cNvSpPr>
              <p:nvPr/>
            </p:nvSpPr>
            <p:spPr bwMode="auto">
              <a:xfrm>
                <a:off x="848" y="1043"/>
                <a:ext cx="27" cy="26"/>
              </a:xfrm>
              <a:custGeom>
                <a:avLst/>
                <a:gdLst/>
                <a:ahLst/>
                <a:cxnLst>
                  <a:cxn ang="0">
                    <a:pos x="7" y="27"/>
                  </a:cxn>
                  <a:cxn ang="0">
                    <a:pos x="5" y="27"/>
                  </a:cxn>
                  <a:cxn ang="0">
                    <a:pos x="28" y="25"/>
                  </a:cxn>
                  <a:cxn ang="0">
                    <a:pos x="26" y="0"/>
                  </a:cxn>
                  <a:cxn ang="0">
                    <a:pos x="2" y="2"/>
                  </a:cxn>
                  <a:cxn ang="0">
                    <a:pos x="0" y="3"/>
                  </a:cxn>
                  <a:cxn ang="0">
                    <a:pos x="7" y="27"/>
                  </a:cxn>
                </a:cxnLst>
                <a:rect l="0" t="0" r="r" b="b"/>
                <a:pathLst>
                  <a:path w="28" h="27">
                    <a:moveTo>
                      <a:pt x="7" y="27"/>
                    </a:moveTo>
                    <a:lnTo>
                      <a:pt x="5" y="27"/>
                    </a:lnTo>
                    <a:lnTo>
                      <a:pt x="28" y="25"/>
                    </a:lnTo>
                    <a:lnTo>
                      <a:pt x="26" y="0"/>
                    </a:lnTo>
                    <a:lnTo>
                      <a:pt x="2" y="2"/>
                    </a:lnTo>
                    <a:lnTo>
                      <a:pt x="0" y="3"/>
                    </a:lnTo>
                    <a:lnTo>
                      <a:pt x="7" y="27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95" name="Freeform 1691"/>
              <p:cNvSpPr>
                <a:spLocks/>
              </p:cNvSpPr>
              <p:nvPr/>
            </p:nvSpPr>
            <p:spPr bwMode="auto">
              <a:xfrm>
                <a:off x="826" y="1045"/>
                <a:ext cx="29" cy="30"/>
              </a:xfrm>
              <a:custGeom>
                <a:avLst/>
                <a:gdLst/>
                <a:ahLst/>
                <a:cxnLst>
                  <a:cxn ang="0">
                    <a:pos x="7" y="30"/>
                  </a:cxn>
                  <a:cxn ang="0">
                    <a:pos x="6" y="30"/>
                  </a:cxn>
                  <a:cxn ang="0">
                    <a:pos x="29" y="24"/>
                  </a:cxn>
                  <a:cxn ang="0">
                    <a:pos x="22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7" y="30"/>
                  </a:cxn>
                </a:cxnLst>
                <a:rect l="0" t="0" r="r" b="b"/>
                <a:pathLst>
                  <a:path w="29" h="30">
                    <a:moveTo>
                      <a:pt x="7" y="30"/>
                    </a:moveTo>
                    <a:lnTo>
                      <a:pt x="6" y="30"/>
                    </a:lnTo>
                    <a:lnTo>
                      <a:pt x="29" y="24"/>
                    </a:lnTo>
                    <a:lnTo>
                      <a:pt x="22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96" name="Freeform 1692"/>
              <p:cNvSpPr>
                <a:spLocks/>
              </p:cNvSpPr>
              <p:nvPr/>
            </p:nvSpPr>
            <p:spPr bwMode="auto">
              <a:xfrm>
                <a:off x="804" y="1051"/>
                <a:ext cx="29" cy="30"/>
              </a:xfrm>
              <a:custGeom>
                <a:avLst/>
                <a:gdLst/>
                <a:ahLst/>
                <a:cxnLst>
                  <a:cxn ang="0">
                    <a:pos x="7" y="30"/>
                  </a:cxn>
                  <a:cxn ang="0">
                    <a:pos x="7" y="30"/>
                  </a:cxn>
                  <a:cxn ang="0">
                    <a:pos x="28" y="24"/>
                  </a:cxn>
                  <a:cxn ang="0">
                    <a:pos x="21" y="0"/>
                  </a:cxn>
                  <a:cxn ang="0">
                    <a:pos x="0" y="6"/>
                  </a:cxn>
                  <a:cxn ang="0">
                    <a:pos x="0" y="6"/>
                  </a:cxn>
                  <a:cxn ang="0">
                    <a:pos x="7" y="30"/>
                  </a:cxn>
                </a:cxnLst>
                <a:rect l="0" t="0" r="r" b="b"/>
                <a:pathLst>
                  <a:path w="28" h="30">
                    <a:moveTo>
                      <a:pt x="7" y="30"/>
                    </a:moveTo>
                    <a:lnTo>
                      <a:pt x="7" y="30"/>
                    </a:lnTo>
                    <a:lnTo>
                      <a:pt x="28" y="24"/>
                    </a:lnTo>
                    <a:lnTo>
                      <a:pt x="21" y="0"/>
                    </a:lnTo>
                    <a:lnTo>
                      <a:pt x="0" y="6"/>
                    </a:lnTo>
                    <a:lnTo>
                      <a:pt x="0" y="6"/>
                    </a:lnTo>
                    <a:lnTo>
                      <a:pt x="7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97" name="Freeform 1693"/>
              <p:cNvSpPr>
                <a:spLocks/>
              </p:cNvSpPr>
              <p:nvPr/>
            </p:nvSpPr>
            <p:spPr bwMode="auto">
              <a:xfrm>
                <a:off x="782" y="1057"/>
                <a:ext cx="29" cy="30"/>
              </a:xfrm>
              <a:custGeom>
                <a:avLst/>
                <a:gdLst/>
                <a:ahLst/>
                <a:cxnLst>
                  <a:cxn ang="0">
                    <a:pos x="13" y="28"/>
                  </a:cxn>
                  <a:cxn ang="0">
                    <a:pos x="9" y="29"/>
                  </a:cxn>
                  <a:cxn ang="0">
                    <a:pos x="29" y="24"/>
                  </a:cxn>
                  <a:cxn ang="0">
                    <a:pos x="22" y="0"/>
                  </a:cxn>
                  <a:cxn ang="0">
                    <a:pos x="3" y="5"/>
                  </a:cxn>
                  <a:cxn ang="0">
                    <a:pos x="0" y="7"/>
                  </a:cxn>
                  <a:cxn ang="0">
                    <a:pos x="3" y="5"/>
                  </a:cxn>
                  <a:cxn ang="0">
                    <a:pos x="1" y="6"/>
                  </a:cxn>
                  <a:cxn ang="0">
                    <a:pos x="0" y="7"/>
                  </a:cxn>
                  <a:cxn ang="0">
                    <a:pos x="13" y="28"/>
                  </a:cxn>
                </a:cxnLst>
                <a:rect l="0" t="0" r="r" b="b"/>
                <a:pathLst>
                  <a:path w="29" h="29">
                    <a:moveTo>
                      <a:pt x="13" y="28"/>
                    </a:moveTo>
                    <a:lnTo>
                      <a:pt x="9" y="29"/>
                    </a:lnTo>
                    <a:lnTo>
                      <a:pt x="29" y="24"/>
                    </a:lnTo>
                    <a:lnTo>
                      <a:pt x="22" y="0"/>
                    </a:lnTo>
                    <a:lnTo>
                      <a:pt x="3" y="5"/>
                    </a:lnTo>
                    <a:lnTo>
                      <a:pt x="0" y="7"/>
                    </a:lnTo>
                    <a:lnTo>
                      <a:pt x="3" y="5"/>
                    </a:lnTo>
                    <a:lnTo>
                      <a:pt x="1" y="6"/>
                    </a:lnTo>
                    <a:lnTo>
                      <a:pt x="0" y="7"/>
                    </a:lnTo>
                    <a:lnTo>
                      <a:pt x="13" y="28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98" name="Freeform 1694"/>
              <p:cNvSpPr>
                <a:spLocks/>
              </p:cNvSpPr>
              <p:nvPr/>
            </p:nvSpPr>
            <p:spPr bwMode="auto">
              <a:xfrm>
                <a:off x="763" y="1065"/>
                <a:ext cx="32" cy="32"/>
              </a:xfrm>
              <a:custGeom>
                <a:avLst/>
                <a:gdLst/>
                <a:ahLst/>
                <a:cxnLst>
                  <a:cxn ang="0">
                    <a:pos x="11" y="33"/>
                  </a:cxn>
                  <a:cxn ang="0">
                    <a:pos x="13" y="33"/>
                  </a:cxn>
                  <a:cxn ang="0">
                    <a:pos x="33" y="21"/>
                  </a:cxn>
                  <a:cxn ang="0">
                    <a:pos x="20" y="0"/>
                  </a:cxn>
                  <a:cxn ang="0">
                    <a:pos x="0" y="12"/>
                  </a:cxn>
                  <a:cxn ang="0">
                    <a:pos x="1" y="11"/>
                  </a:cxn>
                  <a:cxn ang="0">
                    <a:pos x="11" y="33"/>
                  </a:cxn>
                </a:cxnLst>
                <a:rect l="0" t="0" r="r" b="b"/>
                <a:pathLst>
                  <a:path w="33" h="33">
                    <a:moveTo>
                      <a:pt x="11" y="33"/>
                    </a:moveTo>
                    <a:lnTo>
                      <a:pt x="13" y="33"/>
                    </a:lnTo>
                    <a:lnTo>
                      <a:pt x="33" y="21"/>
                    </a:lnTo>
                    <a:lnTo>
                      <a:pt x="20" y="0"/>
                    </a:lnTo>
                    <a:lnTo>
                      <a:pt x="0" y="12"/>
                    </a:lnTo>
                    <a:lnTo>
                      <a:pt x="1" y="11"/>
                    </a:lnTo>
                    <a:lnTo>
                      <a:pt x="11" y="3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199" name="Freeform 1695"/>
              <p:cNvSpPr>
                <a:spLocks/>
              </p:cNvSpPr>
              <p:nvPr/>
            </p:nvSpPr>
            <p:spPr bwMode="auto">
              <a:xfrm>
                <a:off x="744" y="1075"/>
                <a:ext cx="29" cy="32"/>
              </a:xfrm>
              <a:custGeom>
                <a:avLst/>
                <a:gdLst/>
                <a:ahLst/>
                <a:cxnLst>
                  <a:cxn ang="0">
                    <a:pos x="14" y="30"/>
                  </a:cxn>
                  <a:cxn ang="0">
                    <a:pos x="12" y="31"/>
                  </a:cxn>
                  <a:cxn ang="0">
                    <a:pos x="29" y="22"/>
                  </a:cxn>
                  <a:cxn ang="0">
                    <a:pos x="19" y="0"/>
                  </a:cxn>
                  <a:cxn ang="0">
                    <a:pos x="2" y="8"/>
                  </a:cxn>
                  <a:cxn ang="0">
                    <a:pos x="0" y="9"/>
                  </a:cxn>
                  <a:cxn ang="0">
                    <a:pos x="14" y="30"/>
                  </a:cxn>
                </a:cxnLst>
                <a:rect l="0" t="0" r="r" b="b"/>
                <a:pathLst>
                  <a:path w="29" h="31">
                    <a:moveTo>
                      <a:pt x="14" y="30"/>
                    </a:moveTo>
                    <a:lnTo>
                      <a:pt x="12" y="31"/>
                    </a:lnTo>
                    <a:lnTo>
                      <a:pt x="29" y="22"/>
                    </a:lnTo>
                    <a:lnTo>
                      <a:pt x="19" y="0"/>
                    </a:lnTo>
                    <a:lnTo>
                      <a:pt x="2" y="8"/>
                    </a:lnTo>
                    <a:lnTo>
                      <a:pt x="0" y="9"/>
                    </a:lnTo>
                    <a:lnTo>
                      <a:pt x="14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00" name="Freeform 1696"/>
              <p:cNvSpPr>
                <a:spLocks/>
              </p:cNvSpPr>
              <p:nvPr/>
            </p:nvSpPr>
            <p:spPr bwMode="auto">
              <a:xfrm>
                <a:off x="725" y="1085"/>
                <a:ext cx="32" cy="32"/>
              </a:xfrm>
              <a:custGeom>
                <a:avLst/>
                <a:gdLst/>
                <a:ahLst/>
                <a:cxnLst>
                  <a:cxn ang="0">
                    <a:pos x="17" y="31"/>
                  </a:cxn>
                  <a:cxn ang="0">
                    <a:pos x="15" y="32"/>
                  </a:cxn>
                  <a:cxn ang="0">
                    <a:pos x="33" y="21"/>
                  </a:cxn>
                  <a:cxn ang="0">
                    <a:pos x="19" y="0"/>
                  </a:cxn>
                  <a:cxn ang="0">
                    <a:pos x="2" y="11"/>
                  </a:cxn>
                  <a:cxn ang="0">
                    <a:pos x="0" y="12"/>
                  </a:cxn>
                  <a:cxn ang="0">
                    <a:pos x="17" y="31"/>
                  </a:cxn>
                </a:cxnLst>
                <a:rect l="0" t="0" r="r" b="b"/>
                <a:pathLst>
                  <a:path w="33" h="32">
                    <a:moveTo>
                      <a:pt x="17" y="31"/>
                    </a:moveTo>
                    <a:lnTo>
                      <a:pt x="15" y="32"/>
                    </a:lnTo>
                    <a:lnTo>
                      <a:pt x="33" y="21"/>
                    </a:lnTo>
                    <a:lnTo>
                      <a:pt x="19" y="0"/>
                    </a:lnTo>
                    <a:lnTo>
                      <a:pt x="2" y="11"/>
                    </a:lnTo>
                    <a:lnTo>
                      <a:pt x="0" y="12"/>
                    </a:lnTo>
                    <a:lnTo>
                      <a:pt x="17" y="3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01" name="Freeform 1697"/>
              <p:cNvSpPr>
                <a:spLocks/>
              </p:cNvSpPr>
              <p:nvPr/>
            </p:nvSpPr>
            <p:spPr bwMode="auto">
              <a:xfrm>
                <a:off x="708" y="1097"/>
                <a:ext cx="34" cy="34"/>
              </a:xfrm>
              <a:custGeom>
                <a:avLst/>
                <a:gdLst/>
                <a:ahLst/>
                <a:cxnLst>
                  <a:cxn ang="0">
                    <a:pos x="17" y="33"/>
                  </a:cxn>
                  <a:cxn ang="0">
                    <a:pos x="17" y="34"/>
                  </a:cxn>
                  <a:cxn ang="0">
                    <a:pos x="34" y="19"/>
                  </a:cxn>
                  <a:cxn ang="0">
                    <a:pos x="17" y="0"/>
                  </a:cxn>
                  <a:cxn ang="0">
                    <a:pos x="0" y="15"/>
                  </a:cxn>
                  <a:cxn ang="0">
                    <a:pos x="0" y="16"/>
                  </a:cxn>
                  <a:cxn ang="0">
                    <a:pos x="17" y="33"/>
                  </a:cxn>
                </a:cxnLst>
                <a:rect l="0" t="0" r="r" b="b"/>
                <a:pathLst>
                  <a:path w="34" h="34">
                    <a:moveTo>
                      <a:pt x="17" y="33"/>
                    </a:moveTo>
                    <a:lnTo>
                      <a:pt x="17" y="34"/>
                    </a:lnTo>
                    <a:lnTo>
                      <a:pt x="34" y="19"/>
                    </a:lnTo>
                    <a:lnTo>
                      <a:pt x="17" y="0"/>
                    </a:lnTo>
                    <a:lnTo>
                      <a:pt x="0" y="15"/>
                    </a:lnTo>
                    <a:lnTo>
                      <a:pt x="0" y="16"/>
                    </a:lnTo>
                    <a:lnTo>
                      <a:pt x="17" y="3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02" name="Freeform 1698"/>
              <p:cNvSpPr>
                <a:spLocks/>
              </p:cNvSpPr>
              <p:nvPr/>
            </p:nvSpPr>
            <p:spPr bwMode="auto">
              <a:xfrm>
                <a:off x="693" y="1113"/>
                <a:ext cx="32" cy="30"/>
              </a:xfrm>
              <a:custGeom>
                <a:avLst/>
                <a:gdLst/>
                <a:ahLst/>
                <a:cxnLst>
                  <a:cxn ang="0">
                    <a:pos x="18" y="31"/>
                  </a:cxn>
                  <a:cxn ang="0">
                    <a:pos x="18" y="31"/>
                  </a:cxn>
                  <a:cxn ang="0">
                    <a:pos x="32" y="17"/>
                  </a:cxn>
                  <a:cxn ang="0">
                    <a:pos x="15" y="0"/>
                  </a:cxn>
                  <a:cxn ang="0">
                    <a:pos x="0" y="13"/>
                  </a:cxn>
                  <a:cxn ang="0">
                    <a:pos x="0" y="13"/>
                  </a:cxn>
                  <a:cxn ang="0">
                    <a:pos x="18" y="31"/>
                  </a:cxn>
                </a:cxnLst>
                <a:rect l="0" t="0" r="r" b="b"/>
                <a:pathLst>
                  <a:path w="32" h="31">
                    <a:moveTo>
                      <a:pt x="18" y="31"/>
                    </a:moveTo>
                    <a:lnTo>
                      <a:pt x="18" y="31"/>
                    </a:lnTo>
                    <a:lnTo>
                      <a:pt x="32" y="17"/>
                    </a:lnTo>
                    <a:lnTo>
                      <a:pt x="15" y="0"/>
                    </a:lnTo>
                    <a:lnTo>
                      <a:pt x="0" y="13"/>
                    </a:lnTo>
                    <a:lnTo>
                      <a:pt x="0" y="13"/>
                    </a:lnTo>
                    <a:lnTo>
                      <a:pt x="18" y="3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03" name="Freeform 1699"/>
              <p:cNvSpPr>
                <a:spLocks/>
              </p:cNvSpPr>
              <p:nvPr/>
            </p:nvSpPr>
            <p:spPr bwMode="auto">
              <a:xfrm>
                <a:off x="679" y="1124"/>
                <a:ext cx="32" cy="32"/>
              </a:xfrm>
              <a:custGeom>
                <a:avLst/>
                <a:gdLst/>
                <a:ahLst/>
                <a:cxnLst>
                  <a:cxn ang="0">
                    <a:pos x="19" y="31"/>
                  </a:cxn>
                  <a:cxn ang="0">
                    <a:pos x="18" y="32"/>
                  </a:cxn>
                  <a:cxn ang="0">
                    <a:pos x="33" y="18"/>
                  </a:cxn>
                  <a:cxn ang="0">
                    <a:pos x="15" y="0"/>
                  </a:cxn>
                  <a:cxn ang="0">
                    <a:pos x="1" y="15"/>
                  </a:cxn>
                  <a:cxn ang="0">
                    <a:pos x="0" y="16"/>
                  </a:cxn>
                  <a:cxn ang="0">
                    <a:pos x="19" y="31"/>
                  </a:cxn>
                </a:cxnLst>
                <a:rect l="0" t="0" r="r" b="b"/>
                <a:pathLst>
                  <a:path w="33" h="32">
                    <a:moveTo>
                      <a:pt x="19" y="31"/>
                    </a:moveTo>
                    <a:lnTo>
                      <a:pt x="18" y="32"/>
                    </a:lnTo>
                    <a:lnTo>
                      <a:pt x="33" y="18"/>
                    </a:lnTo>
                    <a:lnTo>
                      <a:pt x="15" y="0"/>
                    </a:lnTo>
                    <a:lnTo>
                      <a:pt x="1" y="15"/>
                    </a:lnTo>
                    <a:lnTo>
                      <a:pt x="0" y="16"/>
                    </a:lnTo>
                    <a:lnTo>
                      <a:pt x="19" y="3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04" name="Freeform 1700"/>
              <p:cNvSpPr>
                <a:spLocks/>
              </p:cNvSpPr>
              <p:nvPr/>
            </p:nvSpPr>
            <p:spPr bwMode="auto">
              <a:xfrm>
                <a:off x="664" y="1140"/>
                <a:ext cx="34" cy="34"/>
              </a:xfrm>
              <a:custGeom>
                <a:avLst/>
                <a:gdLst/>
                <a:ahLst/>
                <a:cxnLst>
                  <a:cxn ang="0">
                    <a:pos x="21" y="33"/>
                  </a:cxn>
                  <a:cxn ang="0">
                    <a:pos x="20" y="33"/>
                  </a:cxn>
                  <a:cxn ang="0">
                    <a:pos x="34" y="15"/>
                  </a:cxn>
                  <a:cxn ang="0">
                    <a:pos x="15" y="0"/>
                  </a:cxn>
                  <a:cxn ang="0">
                    <a:pos x="1" y="17"/>
                  </a:cxn>
                  <a:cxn ang="0">
                    <a:pos x="0" y="18"/>
                  </a:cxn>
                  <a:cxn ang="0">
                    <a:pos x="21" y="33"/>
                  </a:cxn>
                </a:cxnLst>
                <a:rect l="0" t="0" r="r" b="b"/>
                <a:pathLst>
                  <a:path w="34" h="33">
                    <a:moveTo>
                      <a:pt x="21" y="33"/>
                    </a:moveTo>
                    <a:lnTo>
                      <a:pt x="20" y="33"/>
                    </a:lnTo>
                    <a:lnTo>
                      <a:pt x="34" y="15"/>
                    </a:lnTo>
                    <a:lnTo>
                      <a:pt x="15" y="0"/>
                    </a:lnTo>
                    <a:lnTo>
                      <a:pt x="1" y="17"/>
                    </a:lnTo>
                    <a:lnTo>
                      <a:pt x="0" y="18"/>
                    </a:lnTo>
                    <a:lnTo>
                      <a:pt x="21" y="3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05" name="Freeform 1701"/>
              <p:cNvSpPr>
                <a:spLocks/>
              </p:cNvSpPr>
              <p:nvPr/>
            </p:nvSpPr>
            <p:spPr bwMode="auto">
              <a:xfrm>
                <a:off x="650" y="1158"/>
                <a:ext cx="34" cy="32"/>
              </a:xfrm>
              <a:custGeom>
                <a:avLst/>
                <a:gdLst/>
                <a:ahLst/>
                <a:cxnLst>
                  <a:cxn ang="0">
                    <a:pos x="23" y="30"/>
                  </a:cxn>
                  <a:cxn ang="0">
                    <a:pos x="22" y="32"/>
                  </a:cxn>
                  <a:cxn ang="0">
                    <a:pos x="34" y="15"/>
                  </a:cxn>
                  <a:cxn ang="0">
                    <a:pos x="13" y="0"/>
                  </a:cxn>
                  <a:cxn ang="0">
                    <a:pos x="1" y="17"/>
                  </a:cxn>
                  <a:cxn ang="0">
                    <a:pos x="0" y="18"/>
                  </a:cxn>
                  <a:cxn ang="0">
                    <a:pos x="23" y="30"/>
                  </a:cxn>
                </a:cxnLst>
                <a:rect l="0" t="0" r="r" b="b"/>
                <a:pathLst>
                  <a:path w="34" h="32">
                    <a:moveTo>
                      <a:pt x="23" y="30"/>
                    </a:moveTo>
                    <a:lnTo>
                      <a:pt x="22" y="32"/>
                    </a:lnTo>
                    <a:lnTo>
                      <a:pt x="34" y="15"/>
                    </a:lnTo>
                    <a:lnTo>
                      <a:pt x="13" y="0"/>
                    </a:lnTo>
                    <a:lnTo>
                      <a:pt x="1" y="17"/>
                    </a:lnTo>
                    <a:lnTo>
                      <a:pt x="0" y="18"/>
                    </a:lnTo>
                    <a:lnTo>
                      <a:pt x="23" y="3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06" name="Freeform 1702"/>
              <p:cNvSpPr>
                <a:spLocks/>
              </p:cNvSpPr>
              <p:nvPr/>
            </p:nvSpPr>
            <p:spPr bwMode="auto">
              <a:xfrm>
                <a:off x="640" y="1176"/>
                <a:ext cx="34" cy="32"/>
              </a:xfrm>
              <a:custGeom>
                <a:avLst/>
                <a:gdLst/>
                <a:ahLst/>
                <a:cxnLst>
                  <a:cxn ang="0">
                    <a:pos x="23" y="31"/>
                  </a:cxn>
                  <a:cxn ang="0">
                    <a:pos x="23" y="32"/>
                  </a:cxn>
                  <a:cxn ang="0">
                    <a:pos x="34" y="12"/>
                  </a:cxn>
                  <a:cxn ang="0">
                    <a:pos x="11" y="0"/>
                  </a:cxn>
                  <a:cxn ang="0">
                    <a:pos x="0" y="20"/>
                  </a:cxn>
                  <a:cxn ang="0">
                    <a:pos x="0" y="21"/>
                  </a:cxn>
                  <a:cxn ang="0">
                    <a:pos x="23" y="31"/>
                  </a:cxn>
                </a:cxnLst>
                <a:rect l="0" t="0" r="r" b="b"/>
                <a:pathLst>
                  <a:path w="34" h="32">
                    <a:moveTo>
                      <a:pt x="23" y="31"/>
                    </a:moveTo>
                    <a:lnTo>
                      <a:pt x="23" y="32"/>
                    </a:lnTo>
                    <a:lnTo>
                      <a:pt x="34" y="12"/>
                    </a:lnTo>
                    <a:lnTo>
                      <a:pt x="11" y="0"/>
                    </a:lnTo>
                    <a:lnTo>
                      <a:pt x="0" y="20"/>
                    </a:lnTo>
                    <a:lnTo>
                      <a:pt x="0" y="21"/>
                    </a:lnTo>
                    <a:lnTo>
                      <a:pt x="23" y="3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07" name="Freeform 1703"/>
              <p:cNvSpPr>
                <a:spLocks/>
              </p:cNvSpPr>
              <p:nvPr/>
            </p:nvSpPr>
            <p:spPr bwMode="auto">
              <a:xfrm>
                <a:off x="630" y="1198"/>
                <a:ext cx="32" cy="30"/>
              </a:xfrm>
              <a:custGeom>
                <a:avLst/>
                <a:gdLst/>
                <a:ahLst/>
                <a:cxnLst>
                  <a:cxn ang="0">
                    <a:pos x="23" y="31"/>
                  </a:cxn>
                  <a:cxn ang="0">
                    <a:pos x="23" y="31"/>
                  </a:cxn>
                  <a:cxn ang="0">
                    <a:pos x="32" y="10"/>
                  </a:cxn>
                  <a:cxn ang="0">
                    <a:pos x="9" y="0"/>
                  </a:cxn>
                  <a:cxn ang="0">
                    <a:pos x="0" y="20"/>
                  </a:cxn>
                  <a:cxn ang="0">
                    <a:pos x="0" y="20"/>
                  </a:cxn>
                  <a:cxn ang="0">
                    <a:pos x="23" y="31"/>
                  </a:cxn>
                </a:cxnLst>
                <a:rect l="0" t="0" r="r" b="b"/>
                <a:pathLst>
                  <a:path w="32" h="31">
                    <a:moveTo>
                      <a:pt x="23" y="31"/>
                    </a:moveTo>
                    <a:lnTo>
                      <a:pt x="23" y="31"/>
                    </a:lnTo>
                    <a:lnTo>
                      <a:pt x="32" y="10"/>
                    </a:lnTo>
                    <a:lnTo>
                      <a:pt x="9" y="0"/>
                    </a:lnTo>
                    <a:lnTo>
                      <a:pt x="0" y="20"/>
                    </a:lnTo>
                    <a:lnTo>
                      <a:pt x="0" y="20"/>
                    </a:lnTo>
                    <a:lnTo>
                      <a:pt x="23" y="31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08" name="Freeform 1704"/>
              <p:cNvSpPr>
                <a:spLocks/>
              </p:cNvSpPr>
              <p:nvPr/>
            </p:nvSpPr>
            <p:spPr bwMode="auto">
              <a:xfrm>
                <a:off x="621" y="1218"/>
                <a:ext cx="32" cy="30"/>
              </a:xfrm>
              <a:custGeom>
                <a:avLst/>
                <a:gdLst/>
                <a:ahLst/>
                <a:cxnLst>
                  <a:cxn ang="0">
                    <a:pos x="24" y="29"/>
                  </a:cxn>
                  <a:cxn ang="0">
                    <a:pos x="23" y="30"/>
                  </a:cxn>
                  <a:cxn ang="0">
                    <a:pos x="32" y="11"/>
                  </a:cxn>
                  <a:cxn ang="0">
                    <a:pos x="9" y="0"/>
                  </a:cxn>
                  <a:cxn ang="0">
                    <a:pos x="0" y="20"/>
                  </a:cxn>
                  <a:cxn ang="0">
                    <a:pos x="0" y="22"/>
                  </a:cxn>
                  <a:cxn ang="0">
                    <a:pos x="24" y="29"/>
                  </a:cxn>
                </a:cxnLst>
                <a:rect l="0" t="0" r="r" b="b"/>
                <a:pathLst>
                  <a:path w="32" h="30">
                    <a:moveTo>
                      <a:pt x="24" y="29"/>
                    </a:moveTo>
                    <a:lnTo>
                      <a:pt x="23" y="30"/>
                    </a:lnTo>
                    <a:lnTo>
                      <a:pt x="32" y="11"/>
                    </a:lnTo>
                    <a:lnTo>
                      <a:pt x="9" y="0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24" y="29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09" name="Freeform 1705"/>
              <p:cNvSpPr>
                <a:spLocks/>
              </p:cNvSpPr>
              <p:nvPr/>
            </p:nvSpPr>
            <p:spPr bwMode="auto">
              <a:xfrm>
                <a:off x="616" y="1240"/>
                <a:ext cx="29" cy="26"/>
              </a:xfrm>
              <a:custGeom>
                <a:avLst/>
                <a:gdLst/>
                <a:ahLst/>
                <a:cxnLst>
                  <a:cxn ang="0">
                    <a:pos x="25" y="25"/>
                  </a:cxn>
                  <a:cxn ang="0">
                    <a:pos x="24" y="26"/>
                  </a:cxn>
                  <a:cxn ang="0">
                    <a:pos x="30" y="7"/>
                  </a:cxn>
                  <a:cxn ang="0">
                    <a:pos x="6" y="0"/>
                  </a:cxn>
                  <a:cxn ang="0">
                    <a:pos x="0" y="20"/>
                  </a:cxn>
                  <a:cxn ang="0">
                    <a:pos x="0" y="22"/>
                  </a:cxn>
                  <a:cxn ang="0">
                    <a:pos x="25" y="25"/>
                  </a:cxn>
                </a:cxnLst>
                <a:rect l="0" t="0" r="r" b="b"/>
                <a:pathLst>
                  <a:path w="30" h="26">
                    <a:moveTo>
                      <a:pt x="25" y="25"/>
                    </a:moveTo>
                    <a:lnTo>
                      <a:pt x="24" y="26"/>
                    </a:lnTo>
                    <a:lnTo>
                      <a:pt x="30" y="7"/>
                    </a:lnTo>
                    <a:lnTo>
                      <a:pt x="6" y="0"/>
                    </a:lnTo>
                    <a:lnTo>
                      <a:pt x="0" y="20"/>
                    </a:lnTo>
                    <a:lnTo>
                      <a:pt x="0" y="22"/>
                    </a:lnTo>
                    <a:lnTo>
                      <a:pt x="25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10" name="Freeform 1706"/>
              <p:cNvSpPr>
                <a:spLocks/>
              </p:cNvSpPr>
              <p:nvPr/>
            </p:nvSpPr>
            <p:spPr bwMode="auto">
              <a:xfrm>
                <a:off x="613" y="1262"/>
                <a:ext cx="27" cy="24"/>
              </a:xfrm>
              <a:custGeom>
                <a:avLst/>
                <a:gdLst/>
                <a:ahLst/>
                <a:cxnLst>
                  <a:cxn ang="0">
                    <a:pos x="25" y="23"/>
                  </a:cxn>
                  <a:cxn ang="0">
                    <a:pos x="25" y="23"/>
                  </a:cxn>
                  <a:cxn ang="0">
                    <a:pos x="28" y="3"/>
                  </a:cxn>
                  <a:cxn ang="0">
                    <a:pos x="3" y="0"/>
                  </a:cxn>
                  <a:cxn ang="0">
                    <a:pos x="0" y="21"/>
                  </a:cxn>
                  <a:cxn ang="0">
                    <a:pos x="0" y="21"/>
                  </a:cxn>
                  <a:cxn ang="0">
                    <a:pos x="25" y="23"/>
                  </a:cxn>
                </a:cxnLst>
                <a:rect l="0" t="0" r="r" b="b"/>
                <a:pathLst>
                  <a:path w="28" h="23">
                    <a:moveTo>
                      <a:pt x="25" y="23"/>
                    </a:moveTo>
                    <a:lnTo>
                      <a:pt x="25" y="23"/>
                    </a:lnTo>
                    <a:lnTo>
                      <a:pt x="28" y="3"/>
                    </a:lnTo>
                    <a:lnTo>
                      <a:pt x="3" y="0"/>
                    </a:lnTo>
                    <a:lnTo>
                      <a:pt x="0" y="21"/>
                    </a:lnTo>
                    <a:lnTo>
                      <a:pt x="0" y="21"/>
                    </a:lnTo>
                    <a:lnTo>
                      <a:pt x="25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11" name="Freeform 1707"/>
              <p:cNvSpPr>
                <a:spLocks/>
              </p:cNvSpPr>
              <p:nvPr/>
            </p:nvSpPr>
            <p:spPr bwMode="auto">
              <a:xfrm>
                <a:off x="609" y="1284"/>
                <a:ext cx="29" cy="24"/>
              </a:xfrm>
              <a:custGeom>
                <a:avLst/>
                <a:gdLst/>
                <a:ahLst/>
                <a:cxnLst>
                  <a:cxn ang="0">
                    <a:pos x="25" y="25"/>
                  </a:cxn>
                  <a:cxn ang="0">
                    <a:pos x="25" y="25"/>
                  </a:cxn>
                  <a:cxn ang="0">
                    <a:pos x="28" y="2"/>
                  </a:cxn>
                  <a:cxn ang="0">
                    <a:pos x="3" y="0"/>
                  </a:cxn>
                  <a:cxn ang="0">
                    <a:pos x="0" y="22"/>
                  </a:cxn>
                  <a:cxn ang="0">
                    <a:pos x="0" y="21"/>
                  </a:cxn>
                  <a:cxn ang="0">
                    <a:pos x="25" y="25"/>
                  </a:cxn>
                </a:cxnLst>
                <a:rect l="0" t="0" r="r" b="b"/>
                <a:pathLst>
                  <a:path w="28" h="25">
                    <a:moveTo>
                      <a:pt x="25" y="25"/>
                    </a:moveTo>
                    <a:lnTo>
                      <a:pt x="25" y="25"/>
                    </a:lnTo>
                    <a:lnTo>
                      <a:pt x="28" y="2"/>
                    </a:lnTo>
                    <a:lnTo>
                      <a:pt x="3" y="0"/>
                    </a:lnTo>
                    <a:lnTo>
                      <a:pt x="0" y="22"/>
                    </a:lnTo>
                    <a:lnTo>
                      <a:pt x="0" y="21"/>
                    </a:lnTo>
                    <a:lnTo>
                      <a:pt x="25" y="25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12" name="Freeform 1708"/>
              <p:cNvSpPr>
                <a:spLocks/>
              </p:cNvSpPr>
              <p:nvPr/>
            </p:nvSpPr>
            <p:spPr bwMode="auto">
              <a:xfrm>
                <a:off x="606" y="1304"/>
                <a:ext cx="29" cy="28"/>
              </a:xfrm>
              <a:custGeom>
                <a:avLst/>
                <a:gdLst/>
                <a:ahLst/>
                <a:cxnLst>
                  <a:cxn ang="0">
                    <a:pos x="25" y="23"/>
                  </a:cxn>
                  <a:cxn ang="0">
                    <a:pos x="25" y="27"/>
                  </a:cxn>
                  <a:cxn ang="0">
                    <a:pos x="28" y="4"/>
                  </a:cxn>
                  <a:cxn ang="0">
                    <a:pos x="3" y="0"/>
                  </a:cxn>
                  <a:cxn ang="0">
                    <a:pos x="0" y="23"/>
                  </a:cxn>
                  <a:cxn ang="0">
                    <a:pos x="0" y="27"/>
                  </a:cxn>
                  <a:cxn ang="0">
                    <a:pos x="0" y="23"/>
                  </a:cxn>
                  <a:cxn ang="0">
                    <a:pos x="0" y="25"/>
                  </a:cxn>
                  <a:cxn ang="0">
                    <a:pos x="0" y="27"/>
                  </a:cxn>
                  <a:cxn ang="0">
                    <a:pos x="25" y="23"/>
                  </a:cxn>
                </a:cxnLst>
                <a:rect l="0" t="0" r="r" b="b"/>
                <a:pathLst>
                  <a:path w="28" h="27">
                    <a:moveTo>
                      <a:pt x="25" y="23"/>
                    </a:moveTo>
                    <a:lnTo>
                      <a:pt x="25" y="27"/>
                    </a:lnTo>
                    <a:lnTo>
                      <a:pt x="28" y="4"/>
                    </a:lnTo>
                    <a:lnTo>
                      <a:pt x="3" y="0"/>
                    </a:lnTo>
                    <a:lnTo>
                      <a:pt x="0" y="23"/>
                    </a:lnTo>
                    <a:lnTo>
                      <a:pt x="0" y="27"/>
                    </a:lnTo>
                    <a:lnTo>
                      <a:pt x="0" y="23"/>
                    </a:lnTo>
                    <a:lnTo>
                      <a:pt x="0" y="25"/>
                    </a:lnTo>
                    <a:lnTo>
                      <a:pt x="0" y="27"/>
                    </a:lnTo>
                    <a:lnTo>
                      <a:pt x="25" y="23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13" name="Freeform 1709"/>
              <p:cNvSpPr>
                <a:spLocks/>
              </p:cNvSpPr>
              <p:nvPr/>
            </p:nvSpPr>
            <p:spPr bwMode="auto">
              <a:xfrm>
                <a:off x="606" y="1328"/>
                <a:ext cx="27" cy="4"/>
              </a:xfrm>
              <a:custGeom>
                <a:avLst/>
                <a:gdLst/>
                <a:ahLst/>
                <a:cxnLst>
                  <a:cxn ang="0">
                    <a:pos x="25" y="0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13" y="2"/>
                  </a:cxn>
                  <a:cxn ang="0">
                    <a:pos x="0" y="4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0" y="4"/>
                  </a:cxn>
                  <a:cxn ang="0">
                    <a:pos x="25" y="0"/>
                  </a:cxn>
                </a:cxnLst>
                <a:rect l="0" t="0" r="r" b="b"/>
                <a:pathLst>
                  <a:path w="25" h="4">
                    <a:moveTo>
                      <a:pt x="25" y="0"/>
                    </a:moveTo>
                    <a:lnTo>
                      <a:pt x="13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13" y="2"/>
                    </a:lnTo>
                    <a:lnTo>
                      <a:pt x="0" y="4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0" y="4"/>
                    </a:lnTo>
                    <a:lnTo>
                      <a:pt x="25" y="0"/>
                    </a:lnTo>
                    <a:close/>
                  </a:path>
                </a:pathLst>
              </a:custGeom>
              <a:solidFill>
                <a:srgbClr val="FFFF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3214" name="Freeform 1710"/>
            <p:cNvSpPr>
              <a:spLocks/>
            </p:cNvSpPr>
            <p:nvPr/>
          </p:nvSpPr>
          <p:spPr bwMode="auto">
            <a:xfrm>
              <a:off x="606" y="1328"/>
              <a:ext cx="29" cy="26"/>
            </a:xfrm>
            <a:custGeom>
              <a:avLst/>
              <a:gdLst/>
              <a:ahLst/>
              <a:cxnLst>
                <a:cxn ang="0">
                  <a:pos x="28" y="24"/>
                </a:cxn>
                <a:cxn ang="0">
                  <a:pos x="28" y="24"/>
                </a:cxn>
                <a:cxn ang="0">
                  <a:pos x="25" y="0"/>
                </a:cxn>
                <a:cxn ang="0">
                  <a:pos x="0" y="4"/>
                </a:cxn>
                <a:cxn ang="0">
                  <a:pos x="3" y="27"/>
                </a:cxn>
                <a:cxn ang="0">
                  <a:pos x="3" y="27"/>
                </a:cxn>
                <a:cxn ang="0">
                  <a:pos x="28" y="24"/>
                </a:cxn>
              </a:cxnLst>
              <a:rect l="0" t="0" r="r" b="b"/>
              <a:pathLst>
                <a:path w="28" h="27">
                  <a:moveTo>
                    <a:pt x="28" y="24"/>
                  </a:moveTo>
                  <a:lnTo>
                    <a:pt x="28" y="24"/>
                  </a:lnTo>
                  <a:lnTo>
                    <a:pt x="25" y="0"/>
                  </a:lnTo>
                  <a:lnTo>
                    <a:pt x="0" y="4"/>
                  </a:lnTo>
                  <a:lnTo>
                    <a:pt x="3" y="27"/>
                  </a:lnTo>
                  <a:lnTo>
                    <a:pt x="3" y="27"/>
                  </a:lnTo>
                  <a:lnTo>
                    <a:pt x="28" y="24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15" name="Freeform 1711"/>
            <p:cNvSpPr>
              <a:spLocks/>
            </p:cNvSpPr>
            <p:nvPr/>
          </p:nvSpPr>
          <p:spPr bwMode="auto">
            <a:xfrm>
              <a:off x="609" y="1351"/>
              <a:ext cx="27" cy="26"/>
            </a:xfrm>
            <a:custGeom>
              <a:avLst/>
              <a:gdLst/>
              <a:ahLst/>
              <a:cxnLst>
                <a:cxn ang="0">
                  <a:pos x="28" y="23"/>
                </a:cxn>
                <a:cxn ang="0">
                  <a:pos x="28" y="24"/>
                </a:cxn>
                <a:cxn ang="0">
                  <a:pos x="25" y="0"/>
                </a:cxn>
                <a:cxn ang="0">
                  <a:pos x="0" y="3"/>
                </a:cxn>
                <a:cxn ang="0">
                  <a:pos x="3" y="26"/>
                </a:cxn>
                <a:cxn ang="0">
                  <a:pos x="3" y="27"/>
                </a:cxn>
                <a:cxn ang="0">
                  <a:pos x="28" y="23"/>
                </a:cxn>
              </a:cxnLst>
              <a:rect l="0" t="0" r="r" b="b"/>
              <a:pathLst>
                <a:path w="28" h="27">
                  <a:moveTo>
                    <a:pt x="28" y="23"/>
                  </a:moveTo>
                  <a:lnTo>
                    <a:pt x="28" y="24"/>
                  </a:lnTo>
                  <a:lnTo>
                    <a:pt x="25" y="0"/>
                  </a:lnTo>
                  <a:lnTo>
                    <a:pt x="0" y="3"/>
                  </a:lnTo>
                  <a:lnTo>
                    <a:pt x="3" y="26"/>
                  </a:lnTo>
                  <a:lnTo>
                    <a:pt x="3" y="27"/>
                  </a:lnTo>
                  <a:lnTo>
                    <a:pt x="28" y="23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16" name="Freeform 1712"/>
            <p:cNvSpPr>
              <a:spLocks/>
            </p:cNvSpPr>
            <p:nvPr/>
          </p:nvSpPr>
          <p:spPr bwMode="auto">
            <a:xfrm>
              <a:off x="613" y="1373"/>
              <a:ext cx="27" cy="26"/>
            </a:xfrm>
            <a:custGeom>
              <a:avLst/>
              <a:gdLst/>
              <a:ahLst/>
              <a:cxnLst>
                <a:cxn ang="0">
                  <a:pos x="27" y="18"/>
                </a:cxn>
                <a:cxn ang="0">
                  <a:pos x="28" y="20"/>
                </a:cxn>
                <a:cxn ang="0">
                  <a:pos x="25" y="0"/>
                </a:cxn>
                <a:cxn ang="0">
                  <a:pos x="0" y="4"/>
                </a:cxn>
                <a:cxn ang="0">
                  <a:pos x="3" y="23"/>
                </a:cxn>
                <a:cxn ang="0">
                  <a:pos x="3" y="25"/>
                </a:cxn>
                <a:cxn ang="0">
                  <a:pos x="27" y="18"/>
                </a:cxn>
              </a:cxnLst>
              <a:rect l="0" t="0" r="r" b="b"/>
              <a:pathLst>
                <a:path w="28" h="25">
                  <a:moveTo>
                    <a:pt x="27" y="18"/>
                  </a:moveTo>
                  <a:lnTo>
                    <a:pt x="28" y="20"/>
                  </a:lnTo>
                  <a:lnTo>
                    <a:pt x="25" y="0"/>
                  </a:lnTo>
                  <a:lnTo>
                    <a:pt x="0" y="4"/>
                  </a:lnTo>
                  <a:lnTo>
                    <a:pt x="3" y="23"/>
                  </a:lnTo>
                  <a:lnTo>
                    <a:pt x="3" y="25"/>
                  </a:lnTo>
                  <a:lnTo>
                    <a:pt x="27" y="18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17" name="Freeform 1713"/>
            <p:cNvSpPr>
              <a:spLocks/>
            </p:cNvSpPr>
            <p:nvPr/>
          </p:nvSpPr>
          <p:spPr bwMode="auto">
            <a:xfrm>
              <a:off x="614" y="1391"/>
              <a:ext cx="31" cy="28"/>
            </a:xfrm>
            <a:custGeom>
              <a:avLst/>
              <a:gdLst/>
              <a:ahLst/>
              <a:cxnLst>
                <a:cxn ang="0">
                  <a:pos x="29" y="19"/>
                </a:cxn>
                <a:cxn ang="0">
                  <a:pos x="30" y="20"/>
                </a:cxn>
                <a:cxn ang="0">
                  <a:pos x="24" y="0"/>
                </a:cxn>
                <a:cxn ang="0">
                  <a:pos x="0" y="7"/>
                </a:cxn>
                <a:cxn ang="0">
                  <a:pos x="6" y="27"/>
                </a:cxn>
                <a:cxn ang="0">
                  <a:pos x="6" y="28"/>
                </a:cxn>
                <a:cxn ang="0">
                  <a:pos x="29" y="19"/>
                </a:cxn>
              </a:cxnLst>
              <a:rect l="0" t="0" r="r" b="b"/>
              <a:pathLst>
                <a:path w="30" h="28">
                  <a:moveTo>
                    <a:pt x="29" y="19"/>
                  </a:moveTo>
                  <a:lnTo>
                    <a:pt x="30" y="20"/>
                  </a:lnTo>
                  <a:lnTo>
                    <a:pt x="24" y="0"/>
                  </a:lnTo>
                  <a:lnTo>
                    <a:pt x="0" y="7"/>
                  </a:lnTo>
                  <a:lnTo>
                    <a:pt x="6" y="27"/>
                  </a:lnTo>
                  <a:lnTo>
                    <a:pt x="6" y="28"/>
                  </a:lnTo>
                  <a:lnTo>
                    <a:pt x="29" y="19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18" name="Freeform 1714"/>
            <p:cNvSpPr>
              <a:spLocks/>
            </p:cNvSpPr>
            <p:nvPr/>
          </p:nvSpPr>
          <p:spPr bwMode="auto">
            <a:xfrm>
              <a:off x="621" y="1411"/>
              <a:ext cx="32" cy="30"/>
            </a:xfrm>
            <a:custGeom>
              <a:avLst/>
              <a:gdLst/>
              <a:ahLst/>
              <a:cxnLst>
                <a:cxn ang="0">
                  <a:pos x="32" y="20"/>
                </a:cxn>
                <a:cxn ang="0">
                  <a:pos x="32" y="20"/>
                </a:cxn>
                <a:cxn ang="0">
                  <a:pos x="23" y="0"/>
                </a:cxn>
                <a:cxn ang="0">
                  <a:pos x="0" y="9"/>
                </a:cxn>
                <a:cxn ang="0">
                  <a:pos x="9" y="30"/>
                </a:cxn>
                <a:cxn ang="0">
                  <a:pos x="9" y="30"/>
                </a:cxn>
                <a:cxn ang="0">
                  <a:pos x="32" y="20"/>
                </a:cxn>
              </a:cxnLst>
              <a:rect l="0" t="0" r="r" b="b"/>
              <a:pathLst>
                <a:path w="32" h="30">
                  <a:moveTo>
                    <a:pt x="32" y="20"/>
                  </a:moveTo>
                  <a:lnTo>
                    <a:pt x="32" y="20"/>
                  </a:lnTo>
                  <a:lnTo>
                    <a:pt x="23" y="0"/>
                  </a:lnTo>
                  <a:lnTo>
                    <a:pt x="0" y="9"/>
                  </a:lnTo>
                  <a:lnTo>
                    <a:pt x="9" y="30"/>
                  </a:lnTo>
                  <a:lnTo>
                    <a:pt x="9" y="30"/>
                  </a:lnTo>
                  <a:lnTo>
                    <a:pt x="32" y="2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19" name="Freeform 1715"/>
            <p:cNvSpPr>
              <a:spLocks/>
            </p:cNvSpPr>
            <p:nvPr/>
          </p:nvSpPr>
          <p:spPr bwMode="auto">
            <a:xfrm>
              <a:off x="630" y="1431"/>
              <a:ext cx="32" cy="32"/>
            </a:xfrm>
            <a:custGeom>
              <a:avLst/>
              <a:gdLst/>
              <a:ahLst/>
              <a:cxnLst>
                <a:cxn ang="0">
                  <a:pos x="32" y="19"/>
                </a:cxn>
                <a:cxn ang="0">
                  <a:pos x="32" y="20"/>
                </a:cxn>
                <a:cxn ang="0">
                  <a:pos x="23" y="0"/>
                </a:cxn>
                <a:cxn ang="0">
                  <a:pos x="0" y="10"/>
                </a:cxn>
                <a:cxn ang="0">
                  <a:pos x="9" y="30"/>
                </a:cxn>
                <a:cxn ang="0">
                  <a:pos x="9" y="31"/>
                </a:cxn>
                <a:cxn ang="0">
                  <a:pos x="32" y="19"/>
                </a:cxn>
              </a:cxnLst>
              <a:rect l="0" t="0" r="r" b="b"/>
              <a:pathLst>
                <a:path w="32" h="31">
                  <a:moveTo>
                    <a:pt x="32" y="19"/>
                  </a:moveTo>
                  <a:lnTo>
                    <a:pt x="32" y="20"/>
                  </a:lnTo>
                  <a:lnTo>
                    <a:pt x="23" y="0"/>
                  </a:lnTo>
                  <a:lnTo>
                    <a:pt x="0" y="10"/>
                  </a:lnTo>
                  <a:lnTo>
                    <a:pt x="9" y="30"/>
                  </a:lnTo>
                  <a:lnTo>
                    <a:pt x="9" y="31"/>
                  </a:lnTo>
                  <a:lnTo>
                    <a:pt x="32" y="19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20" name="Freeform 1716"/>
            <p:cNvSpPr>
              <a:spLocks/>
            </p:cNvSpPr>
            <p:nvPr/>
          </p:nvSpPr>
          <p:spPr bwMode="auto">
            <a:xfrm>
              <a:off x="638" y="1451"/>
              <a:ext cx="34" cy="32"/>
            </a:xfrm>
            <a:custGeom>
              <a:avLst/>
              <a:gdLst/>
              <a:ahLst/>
              <a:cxnLst>
                <a:cxn ang="0">
                  <a:pos x="33" y="18"/>
                </a:cxn>
                <a:cxn ang="0">
                  <a:pos x="34" y="20"/>
                </a:cxn>
                <a:cxn ang="0">
                  <a:pos x="23" y="0"/>
                </a:cxn>
                <a:cxn ang="0">
                  <a:pos x="0" y="12"/>
                </a:cxn>
                <a:cxn ang="0">
                  <a:pos x="11" y="32"/>
                </a:cxn>
                <a:cxn ang="0">
                  <a:pos x="12" y="33"/>
                </a:cxn>
                <a:cxn ang="0">
                  <a:pos x="33" y="18"/>
                </a:cxn>
              </a:cxnLst>
              <a:rect l="0" t="0" r="r" b="b"/>
              <a:pathLst>
                <a:path w="34" h="33">
                  <a:moveTo>
                    <a:pt x="33" y="18"/>
                  </a:moveTo>
                  <a:lnTo>
                    <a:pt x="34" y="20"/>
                  </a:lnTo>
                  <a:lnTo>
                    <a:pt x="23" y="0"/>
                  </a:lnTo>
                  <a:lnTo>
                    <a:pt x="0" y="12"/>
                  </a:lnTo>
                  <a:lnTo>
                    <a:pt x="11" y="32"/>
                  </a:lnTo>
                  <a:lnTo>
                    <a:pt x="12" y="33"/>
                  </a:lnTo>
                  <a:lnTo>
                    <a:pt x="33" y="18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21" name="Freeform 1717"/>
            <p:cNvSpPr>
              <a:spLocks/>
            </p:cNvSpPr>
            <p:nvPr/>
          </p:nvSpPr>
          <p:spPr bwMode="auto">
            <a:xfrm>
              <a:off x="652" y="1469"/>
              <a:ext cx="32" cy="32"/>
            </a:xfrm>
            <a:custGeom>
              <a:avLst/>
              <a:gdLst/>
              <a:ahLst/>
              <a:cxnLst>
                <a:cxn ang="0">
                  <a:pos x="32" y="17"/>
                </a:cxn>
                <a:cxn ang="0">
                  <a:pos x="33" y="18"/>
                </a:cxn>
                <a:cxn ang="0">
                  <a:pos x="21" y="0"/>
                </a:cxn>
                <a:cxn ang="0">
                  <a:pos x="0" y="15"/>
                </a:cxn>
                <a:cxn ang="0">
                  <a:pos x="12" y="32"/>
                </a:cxn>
                <a:cxn ang="0">
                  <a:pos x="13" y="33"/>
                </a:cxn>
                <a:cxn ang="0">
                  <a:pos x="32" y="17"/>
                </a:cxn>
              </a:cxnLst>
              <a:rect l="0" t="0" r="r" b="b"/>
              <a:pathLst>
                <a:path w="33" h="33">
                  <a:moveTo>
                    <a:pt x="32" y="17"/>
                  </a:moveTo>
                  <a:lnTo>
                    <a:pt x="33" y="18"/>
                  </a:lnTo>
                  <a:lnTo>
                    <a:pt x="21" y="0"/>
                  </a:lnTo>
                  <a:lnTo>
                    <a:pt x="0" y="15"/>
                  </a:lnTo>
                  <a:lnTo>
                    <a:pt x="12" y="32"/>
                  </a:lnTo>
                  <a:lnTo>
                    <a:pt x="13" y="33"/>
                  </a:lnTo>
                  <a:lnTo>
                    <a:pt x="32" y="17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22" name="Freeform 1718"/>
            <p:cNvSpPr>
              <a:spLocks/>
            </p:cNvSpPr>
            <p:nvPr/>
          </p:nvSpPr>
          <p:spPr bwMode="auto">
            <a:xfrm>
              <a:off x="664" y="1485"/>
              <a:ext cx="32" cy="34"/>
            </a:xfrm>
            <a:custGeom>
              <a:avLst/>
              <a:gdLst/>
              <a:ahLst/>
              <a:cxnLst>
                <a:cxn ang="0">
                  <a:pos x="32" y="16"/>
                </a:cxn>
                <a:cxn ang="0">
                  <a:pos x="33" y="17"/>
                </a:cxn>
                <a:cxn ang="0">
                  <a:pos x="19" y="0"/>
                </a:cxn>
                <a:cxn ang="0">
                  <a:pos x="0" y="16"/>
                </a:cxn>
                <a:cxn ang="0">
                  <a:pos x="14" y="33"/>
                </a:cxn>
                <a:cxn ang="0">
                  <a:pos x="15" y="34"/>
                </a:cxn>
                <a:cxn ang="0">
                  <a:pos x="32" y="16"/>
                </a:cxn>
              </a:cxnLst>
              <a:rect l="0" t="0" r="r" b="b"/>
              <a:pathLst>
                <a:path w="33" h="34">
                  <a:moveTo>
                    <a:pt x="32" y="16"/>
                  </a:moveTo>
                  <a:lnTo>
                    <a:pt x="33" y="17"/>
                  </a:lnTo>
                  <a:lnTo>
                    <a:pt x="19" y="0"/>
                  </a:lnTo>
                  <a:lnTo>
                    <a:pt x="0" y="16"/>
                  </a:lnTo>
                  <a:lnTo>
                    <a:pt x="14" y="33"/>
                  </a:lnTo>
                  <a:lnTo>
                    <a:pt x="15" y="34"/>
                  </a:lnTo>
                  <a:lnTo>
                    <a:pt x="32" y="16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23" name="Freeform 1719"/>
            <p:cNvSpPr>
              <a:spLocks/>
            </p:cNvSpPr>
            <p:nvPr/>
          </p:nvSpPr>
          <p:spPr bwMode="auto">
            <a:xfrm>
              <a:off x="679" y="1501"/>
              <a:ext cx="32" cy="34"/>
            </a:xfrm>
            <a:custGeom>
              <a:avLst/>
              <a:gdLst/>
              <a:ahLst/>
              <a:cxnLst>
                <a:cxn ang="0">
                  <a:pos x="32" y="15"/>
                </a:cxn>
                <a:cxn ang="0">
                  <a:pos x="32" y="15"/>
                </a:cxn>
                <a:cxn ang="0">
                  <a:pos x="17" y="0"/>
                </a:cxn>
                <a:cxn ang="0">
                  <a:pos x="0" y="18"/>
                </a:cxn>
                <a:cxn ang="0">
                  <a:pos x="14" y="33"/>
                </a:cxn>
                <a:cxn ang="0">
                  <a:pos x="14" y="33"/>
                </a:cxn>
                <a:cxn ang="0">
                  <a:pos x="32" y="15"/>
                </a:cxn>
              </a:cxnLst>
              <a:rect l="0" t="0" r="r" b="b"/>
              <a:pathLst>
                <a:path w="32" h="33">
                  <a:moveTo>
                    <a:pt x="32" y="15"/>
                  </a:moveTo>
                  <a:lnTo>
                    <a:pt x="32" y="15"/>
                  </a:lnTo>
                  <a:lnTo>
                    <a:pt x="17" y="0"/>
                  </a:lnTo>
                  <a:lnTo>
                    <a:pt x="0" y="18"/>
                  </a:lnTo>
                  <a:lnTo>
                    <a:pt x="14" y="33"/>
                  </a:lnTo>
                  <a:lnTo>
                    <a:pt x="14" y="33"/>
                  </a:lnTo>
                  <a:lnTo>
                    <a:pt x="32" y="15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24" name="Freeform 1720"/>
            <p:cNvSpPr>
              <a:spLocks/>
            </p:cNvSpPr>
            <p:nvPr/>
          </p:nvSpPr>
          <p:spPr bwMode="auto">
            <a:xfrm>
              <a:off x="693" y="1517"/>
              <a:ext cx="32" cy="32"/>
            </a:xfrm>
            <a:custGeom>
              <a:avLst/>
              <a:gdLst/>
              <a:ahLst/>
              <a:cxnLst>
                <a:cxn ang="0">
                  <a:pos x="31" y="13"/>
                </a:cxn>
                <a:cxn ang="0">
                  <a:pos x="32" y="14"/>
                </a:cxn>
                <a:cxn ang="0">
                  <a:pos x="18" y="0"/>
                </a:cxn>
                <a:cxn ang="0">
                  <a:pos x="0" y="18"/>
                </a:cxn>
                <a:cxn ang="0">
                  <a:pos x="15" y="32"/>
                </a:cxn>
                <a:cxn ang="0">
                  <a:pos x="16" y="33"/>
                </a:cxn>
                <a:cxn ang="0">
                  <a:pos x="31" y="13"/>
                </a:cxn>
              </a:cxnLst>
              <a:rect l="0" t="0" r="r" b="b"/>
              <a:pathLst>
                <a:path w="32" h="33">
                  <a:moveTo>
                    <a:pt x="31" y="13"/>
                  </a:moveTo>
                  <a:lnTo>
                    <a:pt x="32" y="14"/>
                  </a:lnTo>
                  <a:lnTo>
                    <a:pt x="18" y="0"/>
                  </a:lnTo>
                  <a:lnTo>
                    <a:pt x="0" y="18"/>
                  </a:lnTo>
                  <a:lnTo>
                    <a:pt x="15" y="32"/>
                  </a:lnTo>
                  <a:lnTo>
                    <a:pt x="16" y="33"/>
                  </a:lnTo>
                  <a:lnTo>
                    <a:pt x="31" y="13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25" name="Freeform 1721"/>
            <p:cNvSpPr>
              <a:spLocks/>
            </p:cNvSpPr>
            <p:nvPr/>
          </p:nvSpPr>
          <p:spPr bwMode="auto">
            <a:xfrm>
              <a:off x="708" y="1529"/>
              <a:ext cx="32" cy="34"/>
            </a:xfrm>
            <a:custGeom>
              <a:avLst/>
              <a:gdLst/>
              <a:ahLst/>
              <a:cxnLst>
                <a:cxn ang="0">
                  <a:pos x="32" y="14"/>
                </a:cxn>
                <a:cxn ang="0">
                  <a:pos x="32" y="14"/>
                </a:cxn>
                <a:cxn ang="0">
                  <a:pos x="15" y="0"/>
                </a:cxn>
                <a:cxn ang="0">
                  <a:pos x="0" y="20"/>
                </a:cxn>
                <a:cxn ang="0">
                  <a:pos x="17" y="34"/>
                </a:cxn>
                <a:cxn ang="0">
                  <a:pos x="17" y="34"/>
                </a:cxn>
                <a:cxn ang="0">
                  <a:pos x="32" y="14"/>
                </a:cxn>
              </a:cxnLst>
              <a:rect l="0" t="0" r="r" b="b"/>
              <a:pathLst>
                <a:path w="32" h="34">
                  <a:moveTo>
                    <a:pt x="32" y="14"/>
                  </a:moveTo>
                  <a:lnTo>
                    <a:pt x="32" y="14"/>
                  </a:lnTo>
                  <a:lnTo>
                    <a:pt x="15" y="0"/>
                  </a:lnTo>
                  <a:lnTo>
                    <a:pt x="0" y="20"/>
                  </a:lnTo>
                  <a:lnTo>
                    <a:pt x="17" y="34"/>
                  </a:lnTo>
                  <a:lnTo>
                    <a:pt x="17" y="34"/>
                  </a:lnTo>
                  <a:lnTo>
                    <a:pt x="32" y="14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26" name="Freeform 1722"/>
            <p:cNvSpPr>
              <a:spLocks/>
            </p:cNvSpPr>
            <p:nvPr/>
          </p:nvSpPr>
          <p:spPr bwMode="auto">
            <a:xfrm>
              <a:off x="725" y="1543"/>
              <a:ext cx="32" cy="34"/>
            </a:xfrm>
            <a:custGeom>
              <a:avLst/>
              <a:gdLst/>
              <a:ahLst/>
              <a:cxnLst>
                <a:cxn ang="0">
                  <a:pos x="30" y="11"/>
                </a:cxn>
                <a:cxn ang="0">
                  <a:pos x="32" y="12"/>
                </a:cxn>
                <a:cxn ang="0">
                  <a:pos x="15" y="0"/>
                </a:cxn>
                <a:cxn ang="0">
                  <a:pos x="0" y="20"/>
                </a:cxn>
                <a:cxn ang="0">
                  <a:pos x="17" y="32"/>
                </a:cxn>
                <a:cxn ang="0">
                  <a:pos x="19" y="33"/>
                </a:cxn>
                <a:cxn ang="0">
                  <a:pos x="30" y="11"/>
                </a:cxn>
              </a:cxnLst>
              <a:rect l="0" t="0" r="r" b="b"/>
              <a:pathLst>
                <a:path w="32" h="33">
                  <a:moveTo>
                    <a:pt x="30" y="11"/>
                  </a:moveTo>
                  <a:lnTo>
                    <a:pt x="32" y="12"/>
                  </a:lnTo>
                  <a:lnTo>
                    <a:pt x="15" y="0"/>
                  </a:lnTo>
                  <a:lnTo>
                    <a:pt x="0" y="20"/>
                  </a:lnTo>
                  <a:lnTo>
                    <a:pt x="17" y="32"/>
                  </a:lnTo>
                  <a:lnTo>
                    <a:pt x="19" y="33"/>
                  </a:lnTo>
                  <a:lnTo>
                    <a:pt x="30" y="11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27" name="Freeform 1723"/>
            <p:cNvSpPr>
              <a:spLocks/>
            </p:cNvSpPr>
            <p:nvPr/>
          </p:nvSpPr>
          <p:spPr bwMode="auto">
            <a:xfrm>
              <a:off x="746" y="1554"/>
              <a:ext cx="29" cy="30"/>
            </a:xfrm>
            <a:custGeom>
              <a:avLst/>
              <a:gdLst/>
              <a:ahLst/>
              <a:cxnLst>
                <a:cxn ang="0">
                  <a:pos x="29" y="9"/>
                </a:cxn>
                <a:cxn ang="0">
                  <a:pos x="29" y="9"/>
                </a:cxn>
                <a:cxn ang="0">
                  <a:pos x="11" y="0"/>
                </a:cxn>
                <a:cxn ang="0">
                  <a:pos x="0" y="22"/>
                </a:cxn>
                <a:cxn ang="0">
                  <a:pos x="18" y="31"/>
                </a:cxn>
                <a:cxn ang="0">
                  <a:pos x="17" y="31"/>
                </a:cxn>
                <a:cxn ang="0">
                  <a:pos x="29" y="9"/>
                </a:cxn>
              </a:cxnLst>
              <a:rect l="0" t="0" r="r" b="b"/>
              <a:pathLst>
                <a:path w="29" h="31">
                  <a:moveTo>
                    <a:pt x="29" y="9"/>
                  </a:moveTo>
                  <a:lnTo>
                    <a:pt x="29" y="9"/>
                  </a:lnTo>
                  <a:lnTo>
                    <a:pt x="11" y="0"/>
                  </a:lnTo>
                  <a:lnTo>
                    <a:pt x="0" y="22"/>
                  </a:lnTo>
                  <a:lnTo>
                    <a:pt x="18" y="31"/>
                  </a:lnTo>
                  <a:lnTo>
                    <a:pt x="17" y="31"/>
                  </a:lnTo>
                  <a:lnTo>
                    <a:pt x="29" y="9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28" name="Freeform 1724"/>
            <p:cNvSpPr>
              <a:spLocks/>
            </p:cNvSpPr>
            <p:nvPr/>
          </p:nvSpPr>
          <p:spPr bwMode="auto">
            <a:xfrm>
              <a:off x="763" y="1562"/>
              <a:ext cx="31" cy="34"/>
            </a:xfrm>
            <a:custGeom>
              <a:avLst/>
              <a:gdLst/>
              <a:ahLst/>
              <a:cxnLst>
                <a:cxn ang="0">
                  <a:pos x="30" y="10"/>
                </a:cxn>
                <a:cxn ang="0">
                  <a:pos x="32" y="11"/>
                </a:cxn>
                <a:cxn ang="0">
                  <a:pos x="12" y="0"/>
                </a:cxn>
                <a:cxn ang="0">
                  <a:pos x="0" y="22"/>
                </a:cxn>
                <a:cxn ang="0">
                  <a:pos x="20" y="33"/>
                </a:cxn>
                <a:cxn ang="0">
                  <a:pos x="22" y="34"/>
                </a:cxn>
                <a:cxn ang="0">
                  <a:pos x="20" y="33"/>
                </a:cxn>
                <a:cxn ang="0">
                  <a:pos x="21" y="33"/>
                </a:cxn>
                <a:cxn ang="0">
                  <a:pos x="22" y="34"/>
                </a:cxn>
                <a:cxn ang="0">
                  <a:pos x="30" y="10"/>
                </a:cxn>
              </a:cxnLst>
              <a:rect l="0" t="0" r="r" b="b"/>
              <a:pathLst>
                <a:path w="32" h="34">
                  <a:moveTo>
                    <a:pt x="30" y="10"/>
                  </a:moveTo>
                  <a:lnTo>
                    <a:pt x="32" y="11"/>
                  </a:lnTo>
                  <a:lnTo>
                    <a:pt x="12" y="0"/>
                  </a:lnTo>
                  <a:lnTo>
                    <a:pt x="0" y="22"/>
                  </a:lnTo>
                  <a:lnTo>
                    <a:pt x="20" y="33"/>
                  </a:lnTo>
                  <a:lnTo>
                    <a:pt x="22" y="34"/>
                  </a:lnTo>
                  <a:lnTo>
                    <a:pt x="20" y="33"/>
                  </a:lnTo>
                  <a:lnTo>
                    <a:pt x="21" y="33"/>
                  </a:lnTo>
                  <a:lnTo>
                    <a:pt x="22" y="34"/>
                  </a:lnTo>
                  <a:lnTo>
                    <a:pt x="30" y="1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29" name="Freeform 1725"/>
            <p:cNvSpPr>
              <a:spLocks/>
            </p:cNvSpPr>
            <p:nvPr/>
          </p:nvSpPr>
          <p:spPr bwMode="auto">
            <a:xfrm>
              <a:off x="783" y="1572"/>
              <a:ext cx="27" cy="30"/>
            </a:xfrm>
            <a:custGeom>
              <a:avLst/>
              <a:gdLst/>
              <a:ahLst/>
              <a:cxnLst>
                <a:cxn ang="0">
                  <a:pos x="26" y="6"/>
                </a:cxn>
                <a:cxn ang="0">
                  <a:pos x="27" y="6"/>
                </a:cxn>
                <a:cxn ang="0">
                  <a:pos x="8" y="0"/>
                </a:cxn>
                <a:cxn ang="0">
                  <a:pos x="0" y="24"/>
                </a:cxn>
                <a:cxn ang="0">
                  <a:pos x="20" y="30"/>
                </a:cxn>
                <a:cxn ang="0">
                  <a:pos x="21" y="30"/>
                </a:cxn>
                <a:cxn ang="0">
                  <a:pos x="26" y="6"/>
                </a:cxn>
              </a:cxnLst>
              <a:rect l="0" t="0" r="r" b="b"/>
              <a:pathLst>
                <a:path w="27" h="30">
                  <a:moveTo>
                    <a:pt x="26" y="6"/>
                  </a:moveTo>
                  <a:lnTo>
                    <a:pt x="27" y="6"/>
                  </a:lnTo>
                  <a:lnTo>
                    <a:pt x="8" y="0"/>
                  </a:lnTo>
                  <a:lnTo>
                    <a:pt x="0" y="24"/>
                  </a:lnTo>
                  <a:lnTo>
                    <a:pt x="20" y="30"/>
                  </a:lnTo>
                  <a:lnTo>
                    <a:pt x="21" y="30"/>
                  </a:lnTo>
                  <a:lnTo>
                    <a:pt x="26" y="6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30" name="Freeform 1726"/>
            <p:cNvSpPr>
              <a:spLocks/>
            </p:cNvSpPr>
            <p:nvPr/>
          </p:nvSpPr>
          <p:spPr bwMode="auto">
            <a:xfrm>
              <a:off x="805" y="1578"/>
              <a:ext cx="26" cy="30"/>
            </a:xfrm>
            <a:custGeom>
              <a:avLst/>
              <a:gdLst/>
              <a:ahLst/>
              <a:cxnLst>
                <a:cxn ang="0">
                  <a:pos x="26" y="5"/>
                </a:cxn>
                <a:cxn ang="0">
                  <a:pos x="26" y="5"/>
                </a:cxn>
                <a:cxn ang="0">
                  <a:pos x="5" y="0"/>
                </a:cxn>
                <a:cxn ang="0">
                  <a:pos x="0" y="24"/>
                </a:cxn>
                <a:cxn ang="0">
                  <a:pos x="20" y="29"/>
                </a:cxn>
                <a:cxn ang="0">
                  <a:pos x="20" y="29"/>
                </a:cxn>
                <a:cxn ang="0">
                  <a:pos x="26" y="5"/>
                </a:cxn>
              </a:cxnLst>
              <a:rect l="0" t="0" r="r" b="b"/>
              <a:pathLst>
                <a:path w="26" h="29">
                  <a:moveTo>
                    <a:pt x="26" y="5"/>
                  </a:moveTo>
                  <a:lnTo>
                    <a:pt x="26" y="5"/>
                  </a:lnTo>
                  <a:lnTo>
                    <a:pt x="5" y="0"/>
                  </a:lnTo>
                  <a:lnTo>
                    <a:pt x="0" y="24"/>
                  </a:lnTo>
                  <a:lnTo>
                    <a:pt x="20" y="29"/>
                  </a:lnTo>
                  <a:lnTo>
                    <a:pt x="20" y="29"/>
                  </a:lnTo>
                  <a:lnTo>
                    <a:pt x="26" y="5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31" name="Freeform 1727"/>
            <p:cNvSpPr>
              <a:spLocks/>
            </p:cNvSpPr>
            <p:nvPr/>
          </p:nvSpPr>
          <p:spPr bwMode="auto">
            <a:xfrm>
              <a:off x="824" y="1584"/>
              <a:ext cx="29" cy="30"/>
            </a:xfrm>
            <a:custGeom>
              <a:avLst/>
              <a:gdLst/>
              <a:ahLst/>
              <a:cxnLst>
                <a:cxn ang="0">
                  <a:pos x="27" y="6"/>
                </a:cxn>
                <a:cxn ang="0">
                  <a:pos x="29" y="6"/>
                </a:cxn>
                <a:cxn ang="0">
                  <a:pos x="6" y="0"/>
                </a:cxn>
                <a:cxn ang="0">
                  <a:pos x="0" y="24"/>
                </a:cxn>
                <a:cxn ang="0">
                  <a:pos x="22" y="30"/>
                </a:cxn>
                <a:cxn ang="0">
                  <a:pos x="24" y="30"/>
                </a:cxn>
                <a:cxn ang="0">
                  <a:pos x="27" y="6"/>
                </a:cxn>
              </a:cxnLst>
              <a:rect l="0" t="0" r="r" b="b"/>
              <a:pathLst>
                <a:path w="29" h="30">
                  <a:moveTo>
                    <a:pt x="27" y="6"/>
                  </a:moveTo>
                  <a:lnTo>
                    <a:pt x="29" y="6"/>
                  </a:lnTo>
                  <a:lnTo>
                    <a:pt x="6" y="0"/>
                  </a:lnTo>
                  <a:lnTo>
                    <a:pt x="0" y="24"/>
                  </a:lnTo>
                  <a:lnTo>
                    <a:pt x="22" y="30"/>
                  </a:lnTo>
                  <a:lnTo>
                    <a:pt x="24" y="30"/>
                  </a:lnTo>
                  <a:lnTo>
                    <a:pt x="27" y="6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32" name="Freeform 1728"/>
            <p:cNvSpPr>
              <a:spLocks/>
            </p:cNvSpPr>
            <p:nvPr/>
          </p:nvSpPr>
          <p:spPr bwMode="auto">
            <a:xfrm>
              <a:off x="850" y="1590"/>
              <a:ext cx="26" cy="26"/>
            </a:xfrm>
            <a:custGeom>
              <a:avLst/>
              <a:gdLst/>
              <a:ahLst/>
              <a:cxnLst>
                <a:cxn ang="0">
                  <a:pos x="25" y="2"/>
                </a:cxn>
                <a:cxn ang="0">
                  <a:pos x="26" y="2"/>
                </a:cxn>
                <a:cxn ang="0">
                  <a:pos x="3" y="0"/>
                </a:cxn>
                <a:cxn ang="0">
                  <a:pos x="0" y="24"/>
                </a:cxn>
                <a:cxn ang="0">
                  <a:pos x="24" y="27"/>
                </a:cxn>
                <a:cxn ang="0">
                  <a:pos x="25" y="27"/>
                </a:cxn>
                <a:cxn ang="0">
                  <a:pos x="25" y="2"/>
                </a:cxn>
              </a:cxnLst>
              <a:rect l="0" t="0" r="r" b="b"/>
              <a:pathLst>
                <a:path w="26" h="27">
                  <a:moveTo>
                    <a:pt x="25" y="2"/>
                  </a:moveTo>
                  <a:lnTo>
                    <a:pt x="26" y="2"/>
                  </a:lnTo>
                  <a:lnTo>
                    <a:pt x="3" y="0"/>
                  </a:lnTo>
                  <a:lnTo>
                    <a:pt x="0" y="24"/>
                  </a:lnTo>
                  <a:lnTo>
                    <a:pt x="24" y="27"/>
                  </a:lnTo>
                  <a:lnTo>
                    <a:pt x="25" y="27"/>
                  </a:lnTo>
                  <a:lnTo>
                    <a:pt x="25" y="2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33" name="Freeform 1729"/>
            <p:cNvSpPr>
              <a:spLocks/>
            </p:cNvSpPr>
            <p:nvPr/>
          </p:nvSpPr>
          <p:spPr bwMode="auto">
            <a:xfrm>
              <a:off x="874" y="1592"/>
              <a:ext cx="24" cy="24"/>
            </a:xfrm>
            <a:custGeom>
              <a:avLst/>
              <a:gdLst/>
              <a:ahLst/>
              <a:cxnLst>
                <a:cxn ang="0">
                  <a:pos x="23" y="0"/>
                </a:cxn>
                <a:cxn ang="0">
                  <a:pos x="23" y="0"/>
                </a:cxn>
                <a:cxn ang="0">
                  <a:pos x="0" y="0"/>
                </a:cxn>
                <a:cxn ang="0">
                  <a:pos x="0" y="25"/>
                </a:cxn>
                <a:cxn ang="0">
                  <a:pos x="23" y="25"/>
                </a:cxn>
                <a:cxn ang="0">
                  <a:pos x="23" y="25"/>
                </a:cxn>
                <a:cxn ang="0">
                  <a:pos x="23" y="0"/>
                </a:cxn>
              </a:cxnLst>
              <a:rect l="0" t="0" r="r" b="b"/>
              <a:pathLst>
                <a:path w="23" h="25">
                  <a:moveTo>
                    <a:pt x="23" y="0"/>
                  </a:moveTo>
                  <a:lnTo>
                    <a:pt x="23" y="0"/>
                  </a:lnTo>
                  <a:lnTo>
                    <a:pt x="0" y="0"/>
                  </a:lnTo>
                  <a:lnTo>
                    <a:pt x="0" y="25"/>
                  </a:lnTo>
                  <a:lnTo>
                    <a:pt x="23" y="25"/>
                  </a:lnTo>
                  <a:lnTo>
                    <a:pt x="23" y="25"/>
                  </a:lnTo>
                  <a:lnTo>
                    <a:pt x="23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15" name="Group 1726"/>
          <p:cNvGrpSpPr>
            <a:grpSpLocks/>
          </p:cNvGrpSpPr>
          <p:nvPr/>
        </p:nvGrpSpPr>
        <p:grpSpPr bwMode="auto">
          <a:xfrm>
            <a:off x="3279775" y="2819400"/>
            <a:ext cx="2582863" cy="1524000"/>
            <a:chOff x="5210" y="2781"/>
            <a:chExt cx="1627" cy="960"/>
          </a:xfrm>
        </p:grpSpPr>
        <p:sp>
          <p:nvSpPr>
            <p:cNvPr id="7294" name="Text Box 1746"/>
            <p:cNvSpPr txBox="1">
              <a:spLocks noChangeArrowheads="1"/>
            </p:cNvSpPr>
            <p:nvPr/>
          </p:nvSpPr>
          <p:spPr bwMode="auto">
            <a:xfrm>
              <a:off x="6460" y="2902"/>
              <a:ext cx="37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solidFill>
                    <a:srgbClr val="FFFF00"/>
                  </a:solidFill>
                  <a:effectLst/>
                  <a:latin typeface="Arial" charset="0"/>
                </a:rPr>
                <a:t>CH</a:t>
              </a:r>
              <a:r>
                <a:rPr lang="en-US" sz="1800" baseline="-25000">
                  <a:solidFill>
                    <a:srgbClr val="FFFF00"/>
                  </a:solidFill>
                  <a:effectLst/>
                  <a:latin typeface="Arial" charset="0"/>
                </a:rPr>
                <a:t>3</a:t>
              </a:r>
            </a:p>
          </p:txBody>
        </p:sp>
        <p:grpSp>
          <p:nvGrpSpPr>
            <p:cNvPr id="7295" name="Group 1728"/>
            <p:cNvGrpSpPr>
              <a:grpSpLocks/>
            </p:cNvGrpSpPr>
            <p:nvPr/>
          </p:nvGrpSpPr>
          <p:grpSpPr bwMode="auto">
            <a:xfrm>
              <a:off x="5210" y="2781"/>
              <a:ext cx="1298" cy="960"/>
              <a:chOff x="5199" y="2736"/>
              <a:chExt cx="1298" cy="960"/>
            </a:xfrm>
          </p:grpSpPr>
          <p:grpSp>
            <p:nvGrpSpPr>
              <p:cNvPr id="7296" name="Group 1729"/>
              <p:cNvGrpSpPr>
                <a:grpSpLocks/>
              </p:cNvGrpSpPr>
              <p:nvPr/>
            </p:nvGrpSpPr>
            <p:grpSpPr bwMode="auto">
              <a:xfrm>
                <a:off x="5424" y="2736"/>
                <a:ext cx="1073" cy="960"/>
                <a:chOff x="5422" y="2736"/>
                <a:chExt cx="1073" cy="960"/>
              </a:xfrm>
            </p:grpSpPr>
            <p:sp>
              <p:nvSpPr>
                <p:cNvPr id="23235" name="Line 1731"/>
                <p:cNvSpPr>
                  <a:spLocks noChangeShapeType="1"/>
                </p:cNvSpPr>
                <p:nvPr/>
              </p:nvSpPr>
              <p:spPr bwMode="auto">
                <a:xfrm>
                  <a:off x="5948" y="2736"/>
                  <a:ext cx="263" cy="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236" name="Line 1732"/>
                <p:cNvSpPr>
                  <a:spLocks noChangeShapeType="1"/>
                </p:cNvSpPr>
                <p:nvPr/>
              </p:nvSpPr>
              <p:spPr bwMode="auto">
                <a:xfrm>
                  <a:off x="6211" y="2736"/>
                  <a:ext cx="152" cy="24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237" name="Line 1733"/>
                <p:cNvSpPr>
                  <a:spLocks noChangeShapeType="1"/>
                </p:cNvSpPr>
                <p:nvPr/>
              </p:nvSpPr>
              <p:spPr bwMode="auto">
                <a:xfrm flipH="1">
                  <a:off x="6211" y="2976"/>
                  <a:ext cx="152" cy="24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238" name="Line 1734"/>
                <p:cNvSpPr>
                  <a:spLocks noChangeShapeType="1"/>
                </p:cNvSpPr>
                <p:nvPr/>
              </p:nvSpPr>
              <p:spPr bwMode="auto">
                <a:xfrm>
                  <a:off x="6211" y="3216"/>
                  <a:ext cx="174" cy="24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239" name="Line 1735"/>
                <p:cNvSpPr>
                  <a:spLocks noChangeShapeType="1"/>
                </p:cNvSpPr>
                <p:nvPr/>
              </p:nvSpPr>
              <p:spPr bwMode="auto">
                <a:xfrm flipH="1">
                  <a:off x="6211" y="3456"/>
                  <a:ext cx="174" cy="24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240" name="Line 1736"/>
                <p:cNvSpPr>
                  <a:spLocks noChangeShapeType="1"/>
                </p:cNvSpPr>
                <p:nvPr/>
              </p:nvSpPr>
              <p:spPr bwMode="auto">
                <a:xfrm>
                  <a:off x="5948" y="3696"/>
                  <a:ext cx="263" cy="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241" name="Line 1737"/>
                <p:cNvSpPr>
                  <a:spLocks noChangeShapeType="1"/>
                </p:cNvSpPr>
                <p:nvPr/>
              </p:nvSpPr>
              <p:spPr bwMode="auto">
                <a:xfrm>
                  <a:off x="5816" y="3456"/>
                  <a:ext cx="132" cy="24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242" name="Line 1738"/>
                <p:cNvSpPr>
                  <a:spLocks noChangeShapeType="1"/>
                </p:cNvSpPr>
                <p:nvPr/>
              </p:nvSpPr>
              <p:spPr bwMode="auto">
                <a:xfrm flipH="1" flipV="1">
                  <a:off x="5532" y="3328"/>
                  <a:ext cx="284" cy="128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243" name="Line 1739"/>
                <p:cNvSpPr>
                  <a:spLocks noChangeShapeType="1"/>
                </p:cNvSpPr>
                <p:nvPr/>
              </p:nvSpPr>
              <p:spPr bwMode="auto">
                <a:xfrm>
                  <a:off x="5532" y="3091"/>
                  <a:ext cx="0" cy="24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244" name="Line 1740"/>
                <p:cNvSpPr>
                  <a:spLocks noChangeShapeType="1"/>
                </p:cNvSpPr>
                <p:nvPr/>
              </p:nvSpPr>
              <p:spPr bwMode="auto">
                <a:xfrm flipV="1">
                  <a:off x="5535" y="2976"/>
                  <a:ext cx="281" cy="117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245" name="Line 1741"/>
                <p:cNvSpPr>
                  <a:spLocks noChangeShapeType="1"/>
                </p:cNvSpPr>
                <p:nvPr/>
              </p:nvSpPr>
              <p:spPr bwMode="auto">
                <a:xfrm flipH="1">
                  <a:off x="5816" y="2736"/>
                  <a:ext cx="132" cy="24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246" name="Line 1742"/>
                <p:cNvSpPr>
                  <a:spLocks noChangeAspect="1" noChangeShapeType="1"/>
                </p:cNvSpPr>
                <p:nvPr/>
              </p:nvSpPr>
              <p:spPr bwMode="auto">
                <a:xfrm>
                  <a:off x="5841" y="3459"/>
                  <a:ext cx="118" cy="216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247" name="Line 1743"/>
                <p:cNvSpPr>
                  <a:spLocks noChangeAspect="1" noChangeShapeType="1"/>
                </p:cNvSpPr>
                <p:nvPr/>
              </p:nvSpPr>
              <p:spPr bwMode="auto">
                <a:xfrm>
                  <a:off x="6197" y="2756"/>
                  <a:ext cx="139" cy="218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248" name="Line 1744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841" y="2756"/>
                  <a:ext cx="118" cy="216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249" name="Line 1745"/>
                <p:cNvSpPr>
                  <a:spLocks noChangeShapeType="1"/>
                </p:cNvSpPr>
                <p:nvPr/>
              </p:nvSpPr>
              <p:spPr bwMode="auto">
                <a:xfrm>
                  <a:off x="6363" y="2976"/>
                  <a:ext cx="132" cy="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251" name="Line 1747"/>
                <p:cNvSpPr>
                  <a:spLocks noChangeShapeType="1"/>
                </p:cNvSpPr>
                <p:nvPr/>
              </p:nvSpPr>
              <p:spPr bwMode="auto">
                <a:xfrm flipH="1" flipV="1">
                  <a:off x="5467" y="2996"/>
                  <a:ext cx="65" cy="10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23252" name="Line 1748"/>
                <p:cNvSpPr>
                  <a:spLocks noChangeShapeType="1"/>
                </p:cNvSpPr>
                <p:nvPr/>
              </p:nvSpPr>
              <p:spPr bwMode="auto">
                <a:xfrm flipH="1">
                  <a:off x="5422" y="3096"/>
                  <a:ext cx="110" cy="8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7297" name="Text Box 1749"/>
              <p:cNvSpPr txBox="1">
                <a:spLocks noChangeArrowheads="1"/>
              </p:cNvSpPr>
              <p:nvPr/>
            </p:nvSpPr>
            <p:spPr bwMode="auto">
              <a:xfrm>
                <a:off x="5343" y="2802"/>
                <a:ext cx="37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>
                    <a:solidFill>
                      <a:srgbClr val="FFFF00"/>
                    </a:solidFill>
                    <a:effectLst/>
                    <a:latin typeface="Arial" charset="0"/>
                  </a:rPr>
                  <a:t>CH</a:t>
                </a:r>
                <a:r>
                  <a: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rPr>
                  <a:t>3</a:t>
                </a:r>
              </a:p>
            </p:txBody>
          </p:sp>
          <p:sp>
            <p:nvSpPr>
              <p:cNvPr id="7298" name="Text Box 1750"/>
              <p:cNvSpPr txBox="1">
                <a:spLocks noChangeArrowheads="1"/>
              </p:cNvSpPr>
              <p:nvPr/>
            </p:nvSpPr>
            <p:spPr bwMode="auto">
              <a:xfrm>
                <a:off x="5199" y="3155"/>
                <a:ext cx="377" cy="23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eaLnBrk="0" hangingPunct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>
                    <a:solidFill>
                      <a:srgbClr val="FFFF00"/>
                    </a:solidFill>
                    <a:effectLst/>
                    <a:latin typeface="Arial" charset="0"/>
                  </a:rPr>
                  <a:t>CH</a:t>
                </a:r>
                <a:r>
                  <a: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rPr>
                  <a:t>3</a:t>
                </a:r>
              </a:p>
            </p:txBody>
          </p:sp>
        </p:grpSp>
      </p:grpSp>
      <p:grpSp>
        <p:nvGrpSpPr>
          <p:cNvPr id="18" name="Group 1751"/>
          <p:cNvGrpSpPr>
            <a:grpSpLocks/>
          </p:cNvGrpSpPr>
          <p:nvPr/>
        </p:nvGrpSpPr>
        <p:grpSpPr bwMode="auto">
          <a:xfrm>
            <a:off x="4114800" y="2514600"/>
            <a:ext cx="1608138" cy="1881188"/>
            <a:chOff x="3984" y="651"/>
            <a:chExt cx="1013" cy="1185"/>
          </a:xfrm>
        </p:grpSpPr>
        <p:sp>
          <p:nvSpPr>
            <p:cNvPr id="7255" name="Text Box 72"/>
            <p:cNvSpPr txBox="1">
              <a:spLocks noChangeArrowheads="1"/>
            </p:cNvSpPr>
            <p:nvPr/>
          </p:nvSpPr>
          <p:spPr bwMode="auto">
            <a:xfrm>
              <a:off x="4038" y="1044"/>
              <a:ext cx="266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200" b="1">
                  <a:effectLst/>
                </a:rPr>
                <a:t>HO</a:t>
              </a:r>
            </a:p>
          </p:txBody>
        </p:sp>
        <p:grpSp>
          <p:nvGrpSpPr>
            <p:cNvPr id="7256" name="Group 112"/>
            <p:cNvGrpSpPr>
              <a:grpSpLocks/>
            </p:cNvGrpSpPr>
            <p:nvPr/>
          </p:nvGrpSpPr>
          <p:grpSpPr bwMode="auto">
            <a:xfrm flipH="1" flipV="1">
              <a:off x="4299" y="1644"/>
              <a:ext cx="192" cy="192"/>
              <a:chOff x="2301" y="2781"/>
              <a:chExt cx="255" cy="240"/>
            </a:xfrm>
          </p:grpSpPr>
          <p:sp>
            <p:nvSpPr>
              <p:cNvPr id="23258" name="Line 76"/>
              <p:cNvSpPr>
                <a:spLocks noChangeShapeType="1"/>
              </p:cNvSpPr>
              <p:nvPr/>
            </p:nvSpPr>
            <p:spPr bwMode="auto">
              <a:xfrm flipH="1" flipV="1">
                <a:off x="2454" y="2781"/>
                <a:ext cx="7" cy="12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59" name="Line 86"/>
              <p:cNvSpPr>
                <a:spLocks noChangeShapeType="1"/>
              </p:cNvSpPr>
              <p:nvPr/>
            </p:nvSpPr>
            <p:spPr bwMode="auto">
              <a:xfrm flipH="1" flipV="1">
                <a:off x="2444" y="2925"/>
                <a:ext cx="97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60" name="Line 87"/>
              <p:cNvSpPr>
                <a:spLocks noChangeShapeType="1"/>
              </p:cNvSpPr>
              <p:nvPr/>
            </p:nvSpPr>
            <p:spPr bwMode="auto">
              <a:xfrm flipH="1" flipV="1">
                <a:off x="2301" y="2925"/>
                <a:ext cx="143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61" name="Line 95"/>
              <p:cNvSpPr>
                <a:spLocks noChangeShapeType="1"/>
              </p:cNvSpPr>
              <p:nvPr/>
            </p:nvSpPr>
            <p:spPr bwMode="auto">
              <a:xfrm flipH="1" flipV="1">
                <a:off x="2460" y="2914"/>
                <a:ext cx="96" cy="9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grpSp>
          <p:nvGrpSpPr>
            <p:cNvPr id="7257" name="Group 154"/>
            <p:cNvGrpSpPr>
              <a:grpSpLocks/>
            </p:cNvGrpSpPr>
            <p:nvPr/>
          </p:nvGrpSpPr>
          <p:grpSpPr bwMode="auto">
            <a:xfrm>
              <a:off x="3984" y="651"/>
              <a:ext cx="1013" cy="963"/>
              <a:chOff x="2418" y="2781"/>
              <a:chExt cx="1013" cy="963"/>
            </a:xfrm>
          </p:grpSpPr>
          <p:sp>
            <p:nvSpPr>
              <p:cNvPr id="23263" name="Line 74"/>
              <p:cNvSpPr>
                <a:spLocks noChangeShapeType="1"/>
              </p:cNvSpPr>
              <p:nvPr/>
            </p:nvSpPr>
            <p:spPr bwMode="auto">
              <a:xfrm flipH="1" flipV="1">
                <a:off x="2589" y="2781"/>
                <a:ext cx="96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3264" name="Line 75"/>
              <p:cNvSpPr>
                <a:spLocks noChangeShapeType="1"/>
              </p:cNvSpPr>
              <p:nvPr/>
            </p:nvSpPr>
            <p:spPr bwMode="auto">
              <a:xfrm flipV="1">
                <a:off x="2700" y="2781"/>
                <a:ext cx="81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3265" name="Line 77"/>
              <p:cNvSpPr>
                <a:spLocks noChangeShapeType="1"/>
              </p:cNvSpPr>
              <p:nvPr/>
            </p:nvSpPr>
            <p:spPr bwMode="auto">
              <a:xfrm>
                <a:off x="2781" y="3261"/>
                <a:ext cx="19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66" name="Line 78"/>
              <p:cNvSpPr>
                <a:spLocks noChangeShapeType="1"/>
              </p:cNvSpPr>
              <p:nvPr/>
            </p:nvSpPr>
            <p:spPr bwMode="auto">
              <a:xfrm>
                <a:off x="2973" y="3261"/>
                <a:ext cx="96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67" name="Line 79"/>
              <p:cNvSpPr>
                <a:spLocks noChangeShapeType="1"/>
              </p:cNvSpPr>
              <p:nvPr/>
            </p:nvSpPr>
            <p:spPr bwMode="auto">
              <a:xfrm flipH="1">
                <a:off x="2637" y="3261"/>
                <a:ext cx="144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68" name="Line 80"/>
              <p:cNvSpPr>
                <a:spLocks noChangeShapeType="1"/>
              </p:cNvSpPr>
              <p:nvPr/>
            </p:nvSpPr>
            <p:spPr bwMode="auto">
              <a:xfrm>
                <a:off x="2637" y="3405"/>
                <a:ext cx="288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69" name="Line 81"/>
              <p:cNvSpPr>
                <a:spLocks noChangeShapeType="1"/>
              </p:cNvSpPr>
              <p:nvPr/>
            </p:nvSpPr>
            <p:spPr bwMode="auto">
              <a:xfrm flipV="1">
                <a:off x="2925" y="3309"/>
                <a:ext cx="144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70" name="Line 82"/>
              <p:cNvSpPr>
                <a:spLocks noChangeShapeType="1"/>
              </p:cNvSpPr>
              <p:nvPr/>
            </p:nvSpPr>
            <p:spPr bwMode="auto">
              <a:xfrm flipH="1" flipV="1">
                <a:off x="2781" y="3117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71" name="Line 83"/>
              <p:cNvSpPr>
                <a:spLocks noChangeShapeType="1"/>
              </p:cNvSpPr>
              <p:nvPr/>
            </p:nvSpPr>
            <p:spPr bwMode="auto">
              <a:xfrm flipH="1" flipV="1">
                <a:off x="2685" y="3021"/>
                <a:ext cx="96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72" name="Line 84"/>
              <p:cNvSpPr>
                <a:spLocks noChangeShapeType="1"/>
              </p:cNvSpPr>
              <p:nvPr/>
            </p:nvSpPr>
            <p:spPr bwMode="auto">
              <a:xfrm flipV="1">
                <a:off x="2685" y="2877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73" name="Line 85"/>
              <p:cNvSpPr>
                <a:spLocks noChangeShapeType="1"/>
              </p:cNvSpPr>
              <p:nvPr/>
            </p:nvSpPr>
            <p:spPr bwMode="auto">
              <a:xfrm flipH="1" flipV="1">
                <a:off x="2640" y="3504"/>
                <a:ext cx="96" cy="9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74" name="Line 88"/>
              <p:cNvSpPr>
                <a:spLocks noChangeShapeType="1"/>
              </p:cNvSpPr>
              <p:nvPr/>
            </p:nvSpPr>
            <p:spPr bwMode="auto">
              <a:xfrm flipV="1">
                <a:off x="2637" y="3264"/>
                <a:ext cx="3" cy="14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75" name="Line 89"/>
              <p:cNvSpPr>
                <a:spLocks noChangeShapeType="1"/>
              </p:cNvSpPr>
              <p:nvPr/>
            </p:nvSpPr>
            <p:spPr bwMode="auto">
              <a:xfrm flipH="1" flipV="1">
                <a:off x="2736" y="3600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76" name="Line 90"/>
              <p:cNvSpPr>
                <a:spLocks noChangeShapeType="1"/>
              </p:cNvSpPr>
              <p:nvPr/>
            </p:nvSpPr>
            <p:spPr bwMode="auto">
              <a:xfrm flipV="1">
                <a:off x="2538" y="3492"/>
                <a:ext cx="96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77" name="Line 91"/>
              <p:cNvSpPr>
                <a:spLocks noChangeShapeType="1"/>
              </p:cNvSpPr>
              <p:nvPr/>
            </p:nvSpPr>
            <p:spPr bwMode="auto">
              <a:xfrm>
                <a:off x="2703" y="2877"/>
                <a:ext cx="0" cy="14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78" name="Line 92"/>
              <p:cNvSpPr>
                <a:spLocks noChangeShapeType="1"/>
              </p:cNvSpPr>
              <p:nvPr/>
            </p:nvSpPr>
            <p:spPr bwMode="auto">
              <a:xfrm flipV="1">
                <a:off x="3069" y="3261"/>
                <a:ext cx="96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79" name="Line 93"/>
              <p:cNvSpPr>
                <a:spLocks noChangeShapeType="1"/>
              </p:cNvSpPr>
              <p:nvPr/>
            </p:nvSpPr>
            <p:spPr bwMode="auto">
              <a:xfrm>
                <a:off x="3165" y="3261"/>
                <a:ext cx="144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80" name="Line 94"/>
              <p:cNvSpPr>
                <a:spLocks noChangeShapeType="1"/>
              </p:cNvSpPr>
              <p:nvPr/>
            </p:nvSpPr>
            <p:spPr bwMode="auto">
              <a:xfrm flipV="1">
                <a:off x="2544" y="3513"/>
                <a:ext cx="96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81" name="Line 96"/>
              <p:cNvSpPr>
                <a:spLocks noChangeShapeType="1"/>
              </p:cNvSpPr>
              <p:nvPr/>
            </p:nvSpPr>
            <p:spPr bwMode="auto">
              <a:xfrm>
                <a:off x="2637" y="3405"/>
                <a:ext cx="3" cy="9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82" name="Line 97"/>
              <p:cNvSpPr>
                <a:spLocks noChangeShapeType="1"/>
              </p:cNvSpPr>
              <p:nvPr/>
            </p:nvSpPr>
            <p:spPr bwMode="auto">
              <a:xfrm>
                <a:off x="2781" y="3261"/>
                <a:ext cx="0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83" name="Line 98"/>
              <p:cNvSpPr>
                <a:spLocks noChangeShapeType="1"/>
              </p:cNvSpPr>
              <p:nvPr/>
            </p:nvSpPr>
            <p:spPr bwMode="auto">
              <a:xfrm flipV="1">
                <a:off x="2976" y="3219"/>
                <a:ext cx="60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84" name="Line 99"/>
              <p:cNvSpPr>
                <a:spLocks noChangeShapeType="1"/>
              </p:cNvSpPr>
              <p:nvPr/>
            </p:nvSpPr>
            <p:spPr bwMode="auto">
              <a:xfrm>
                <a:off x="3156" y="3213"/>
                <a:ext cx="0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85" name="Line 100"/>
              <p:cNvSpPr>
                <a:spLocks noChangeShapeType="1"/>
              </p:cNvSpPr>
              <p:nvPr/>
            </p:nvSpPr>
            <p:spPr bwMode="auto">
              <a:xfrm>
                <a:off x="3174" y="3213"/>
                <a:ext cx="0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23286" name="Line 101"/>
              <p:cNvSpPr>
                <a:spLocks noChangeShapeType="1"/>
              </p:cNvSpPr>
              <p:nvPr/>
            </p:nvSpPr>
            <p:spPr bwMode="auto">
              <a:xfrm flipV="1">
                <a:off x="2922" y="3318"/>
                <a:ext cx="93" cy="6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3287" name="Line 102"/>
              <p:cNvSpPr>
                <a:spLocks noChangeShapeType="1"/>
              </p:cNvSpPr>
              <p:nvPr/>
            </p:nvSpPr>
            <p:spPr bwMode="auto">
              <a:xfrm>
                <a:off x="2925" y="3405"/>
                <a:ext cx="96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283" name="Text Box 103"/>
              <p:cNvSpPr txBox="1">
                <a:spLocks noChangeArrowheads="1"/>
              </p:cNvSpPr>
              <p:nvPr/>
            </p:nvSpPr>
            <p:spPr bwMode="auto">
              <a:xfrm>
                <a:off x="3246" y="3222"/>
                <a:ext cx="185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200" b="1">
                    <a:effectLst/>
                  </a:rPr>
                  <a:t>R</a:t>
                </a:r>
              </a:p>
            </p:txBody>
          </p:sp>
          <p:sp>
            <p:nvSpPr>
              <p:cNvPr id="7284" name="Text Box 104"/>
              <p:cNvSpPr txBox="1">
                <a:spLocks noChangeArrowheads="1"/>
              </p:cNvSpPr>
              <p:nvPr/>
            </p:nvSpPr>
            <p:spPr bwMode="auto">
              <a:xfrm>
                <a:off x="2970" y="3108"/>
                <a:ext cx="191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200" b="1">
                    <a:effectLst/>
                  </a:rPr>
                  <a:t>O</a:t>
                </a:r>
              </a:p>
            </p:txBody>
          </p:sp>
          <p:sp>
            <p:nvSpPr>
              <p:cNvPr id="7285" name="Text Box 105"/>
              <p:cNvSpPr txBox="1">
                <a:spLocks noChangeArrowheads="1"/>
              </p:cNvSpPr>
              <p:nvPr/>
            </p:nvSpPr>
            <p:spPr bwMode="auto">
              <a:xfrm>
                <a:off x="3072" y="3084"/>
                <a:ext cx="191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200" b="1">
                    <a:effectLst/>
                  </a:rPr>
                  <a:t>O</a:t>
                </a:r>
              </a:p>
            </p:txBody>
          </p:sp>
          <p:sp>
            <p:nvSpPr>
              <p:cNvPr id="23291" name="Line 106"/>
              <p:cNvSpPr>
                <a:spLocks noChangeShapeType="1"/>
              </p:cNvSpPr>
              <p:nvPr/>
            </p:nvSpPr>
            <p:spPr bwMode="auto">
              <a:xfrm flipV="1">
                <a:off x="2961" y="3207"/>
                <a:ext cx="60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7287" name="Text Box 107"/>
              <p:cNvSpPr txBox="1">
                <a:spLocks noChangeArrowheads="1"/>
              </p:cNvSpPr>
              <p:nvPr/>
            </p:nvSpPr>
            <p:spPr bwMode="auto">
              <a:xfrm>
                <a:off x="2958" y="3372"/>
                <a:ext cx="266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200" b="1">
                    <a:effectLst/>
                  </a:rPr>
                  <a:t>OH</a:t>
                </a:r>
              </a:p>
            </p:txBody>
          </p:sp>
          <p:sp>
            <p:nvSpPr>
              <p:cNvPr id="7288" name="Text Box 108"/>
              <p:cNvSpPr txBox="1">
                <a:spLocks noChangeArrowheads="1"/>
              </p:cNvSpPr>
              <p:nvPr/>
            </p:nvSpPr>
            <p:spPr bwMode="auto">
              <a:xfrm>
                <a:off x="2418" y="3474"/>
                <a:ext cx="191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200" b="1">
                    <a:effectLst/>
                  </a:rPr>
                  <a:t>O</a:t>
                </a:r>
              </a:p>
            </p:txBody>
          </p:sp>
          <p:sp>
            <p:nvSpPr>
              <p:cNvPr id="7289" name="Text Box 109"/>
              <p:cNvSpPr txBox="1">
                <a:spLocks noChangeArrowheads="1"/>
              </p:cNvSpPr>
              <p:nvPr/>
            </p:nvSpPr>
            <p:spPr bwMode="auto">
              <a:xfrm>
                <a:off x="2682" y="3264"/>
                <a:ext cx="191" cy="17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200" b="1">
                    <a:effectLst/>
                  </a:rPr>
                  <a:t>H</a:t>
                </a:r>
              </a:p>
            </p:txBody>
          </p:sp>
        </p:grpSp>
      </p:grpSp>
      <p:grpSp>
        <p:nvGrpSpPr>
          <p:cNvPr id="21" name="Group 1869"/>
          <p:cNvGrpSpPr>
            <a:grpSpLocks/>
          </p:cNvGrpSpPr>
          <p:nvPr/>
        </p:nvGrpSpPr>
        <p:grpSpPr bwMode="auto">
          <a:xfrm>
            <a:off x="2644775" y="2971800"/>
            <a:ext cx="3756025" cy="1338263"/>
            <a:chOff x="288" y="959"/>
            <a:chExt cx="2366" cy="843"/>
          </a:xfrm>
        </p:grpSpPr>
        <p:sp>
          <p:nvSpPr>
            <p:cNvPr id="23296" name="Line 1792"/>
            <p:cNvSpPr>
              <a:spLocks noChangeShapeType="1"/>
            </p:cNvSpPr>
            <p:nvPr/>
          </p:nvSpPr>
          <p:spPr bwMode="auto">
            <a:xfrm flipV="1">
              <a:off x="1301" y="1299"/>
              <a:ext cx="274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297" name="Freeform 1793"/>
            <p:cNvSpPr>
              <a:spLocks/>
            </p:cNvSpPr>
            <p:nvPr/>
          </p:nvSpPr>
          <p:spPr bwMode="auto">
            <a:xfrm>
              <a:off x="1522" y="1286"/>
              <a:ext cx="51" cy="25"/>
            </a:xfrm>
            <a:custGeom>
              <a:avLst/>
              <a:gdLst/>
              <a:ahLst/>
              <a:cxnLst>
                <a:cxn ang="0">
                  <a:pos x="122" y="33"/>
                </a:cxn>
                <a:cxn ang="0">
                  <a:pos x="1" y="67"/>
                </a:cxn>
                <a:cxn ang="0">
                  <a:pos x="26" y="33"/>
                </a:cxn>
                <a:cxn ang="0">
                  <a:pos x="0" y="0"/>
                </a:cxn>
                <a:cxn ang="0">
                  <a:pos x="122" y="33"/>
                </a:cxn>
              </a:cxnLst>
              <a:rect l="0" t="0" r="r" b="b"/>
              <a:pathLst>
                <a:path w="122" h="67">
                  <a:moveTo>
                    <a:pt x="122" y="33"/>
                  </a:moveTo>
                  <a:lnTo>
                    <a:pt x="1" y="67"/>
                  </a:lnTo>
                  <a:lnTo>
                    <a:pt x="26" y="33"/>
                  </a:lnTo>
                  <a:lnTo>
                    <a:pt x="0" y="0"/>
                  </a:lnTo>
                  <a:lnTo>
                    <a:pt x="122" y="33"/>
                  </a:lnTo>
                  <a:close/>
                </a:path>
              </a:pathLst>
            </a:custGeom>
            <a:solidFill>
              <a:srgbClr val="000000"/>
            </a:solidFill>
            <a:ln w="19050" cmpd="sng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184" name="Rectangle 1794"/>
            <p:cNvSpPr>
              <a:spLocks noChangeArrowheads="1"/>
            </p:cNvSpPr>
            <p:nvPr/>
          </p:nvSpPr>
          <p:spPr bwMode="auto">
            <a:xfrm>
              <a:off x="2567" y="1174"/>
              <a:ext cx="87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R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7185" name="Rectangle 1795"/>
            <p:cNvSpPr>
              <a:spLocks noChangeArrowheads="1"/>
            </p:cNvSpPr>
            <p:nvPr/>
          </p:nvSpPr>
          <p:spPr bwMode="auto">
            <a:xfrm>
              <a:off x="1887" y="1240"/>
              <a:ext cx="180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HO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7186" name="Rectangle 1796"/>
            <p:cNvSpPr>
              <a:spLocks noChangeArrowheads="1"/>
            </p:cNvSpPr>
            <p:nvPr/>
          </p:nvSpPr>
          <p:spPr bwMode="auto">
            <a:xfrm>
              <a:off x="2424" y="1349"/>
              <a:ext cx="180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OH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7187" name="Rectangle 1797"/>
            <p:cNvSpPr>
              <a:spLocks noChangeArrowheads="1"/>
            </p:cNvSpPr>
            <p:nvPr/>
          </p:nvSpPr>
          <p:spPr bwMode="auto">
            <a:xfrm>
              <a:off x="2190" y="960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7188" name="Rectangle 1798"/>
            <p:cNvSpPr>
              <a:spLocks noChangeArrowheads="1"/>
            </p:cNvSpPr>
            <p:nvPr/>
          </p:nvSpPr>
          <p:spPr bwMode="auto">
            <a:xfrm>
              <a:off x="2423" y="973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7189" name="Rectangle 1799"/>
            <p:cNvSpPr>
              <a:spLocks noChangeArrowheads="1"/>
            </p:cNvSpPr>
            <p:nvPr/>
          </p:nvSpPr>
          <p:spPr bwMode="auto">
            <a:xfrm>
              <a:off x="2290" y="1376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23304" name="Line 1800"/>
            <p:cNvSpPr>
              <a:spLocks noChangeShapeType="1"/>
            </p:cNvSpPr>
            <p:nvPr/>
          </p:nvSpPr>
          <p:spPr bwMode="auto">
            <a:xfrm flipH="1">
              <a:off x="2121" y="1168"/>
              <a:ext cx="118" cy="5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05" name="Line 1801"/>
            <p:cNvSpPr>
              <a:spLocks noChangeShapeType="1"/>
            </p:cNvSpPr>
            <p:nvPr/>
          </p:nvSpPr>
          <p:spPr bwMode="auto">
            <a:xfrm>
              <a:off x="2239" y="1168"/>
              <a:ext cx="119" cy="5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06" name="Line 1802"/>
            <p:cNvSpPr>
              <a:spLocks noChangeShapeType="1"/>
            </p:cNvSpPr>
            <p:nvPr/>
          </p:nvSpPr>
          <p:spPr bwMode="auto">
            <a:xfrm>
              <a:off x="2121" y="1223"/>
              <a:ext cx="1" cy="10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07" name="Line 1803"/>
            <p:cNvSpPr>
              <a:spLocks noChangeShapeType="1"/>
            </p:cNvSpPr>
            <p:nvPr/>
          </p:nvSpPr>
          <p:spPr bwMode="auto">
            <a:xfrm flipV="1">
              <a:off x="2122" y="1332"/>
              <a:ext cx="13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08" name="Line 1804"/>
            <p:cNvSpPr>
              <a:spLocks noChangeShapeType="1"/>
            </p:cNvSpPr>
            <p:nvPr/>
          </p:nvSpPr>
          <p:spPr bwMode="auto">
            <a:xfrm>
              <a:off x="2348" y="1222"/>
              <a:ext cx="1" cy="11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09" name="Line 1805"/>
            <p:cNvSpPr>
              <a:spLocks noChangeShapeType="1"/>
            </p:cNvSpPr>
            <p:nvPr/>
          </p:nvSpPr>
          <p:spPr bwMode="auto">
            <a:xfrm>
              <a:off x="2365" y="1222"/>
              <a:ext cx="0" cy="11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10" name="Line 1806"/>
            <p:cNvSpPr>
              <a:spLocks noChangeShapeType="1"/>
            </p:cNvSpPr>
            <p:nvPr/>
          </p:nvSpPr>
          <p:spPr bwMode="auto">
            <a:xfrm>
              <a:off x="2258" y="1332"/>
              <a:ext cx="99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11" name="Line 1807"/>
            <p:cNvSpPr>
              <a:spLocks noChangeShapeType="1"/>
            </p:cNvSpPr>
            <p:nvPr/>
          </p:nvSpPr>
          <p:spPr bwMode="auto">
            <a:xfrm flipV="1">
              <a:off x="2357" y="1167"/>
              <a:ext cx="117" cy="5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312" name="Line 1808"/>
            <p:cNvSpPr>
              <a:spLocks noChangeShapeType="1"/>
            </p:cNvSpPr>
            <p:nvPr/>
          </p:nvSpPr>
          <p:spPr bwMode="auto">
            <a:xfrm>
              <a:off x="2474" y="1167"/>
              <a:ext cx="86" cy="3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13" name="Line 1809"/>
            <p:cNvSpPr>
              <a:spLocks noChangeShapeType="1"/>
            </p:cNvSpPr>
            <p:nvPr/>
          </p:nvSpPr>
          <p:spPr bwMode="auto">
            <a:xfrm flipH="1" flipV="1">
              <a:off x="2003" y="1168"/>
              <a:ext cx="118" cy="5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14" name="Line 1810"/>
            <p:cNvSpPr>
              <a:spLocks noChangeShapeType="1"/>
            </p:cNvSpPr>
            <p:nvPr/>
          </p:nvSpPr>
          <p:spPr bwMode="auto">
            <a:xfrm flipH="1" flipV="1">
              <a:off x="2036" y="1293"/>
              <a:ext cx="86" cy="3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15" name="Line 1811"/>
            <p:cNvSpPr>
              <a:spLocks noChangeShapeType="1"/>
            </p:cNvSpPr>
            <p:nvPr/>
          </p:nvSpPr>
          <p:spPr bwMode="auto">
            <a:xfrm>
              <a:off x="2122" y="1332"/>
              <a:ext cx="69" cy="9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16" name="Line 1812"/>
            <p:cNvSpPr>
              <a:spLocks noChangeShapeType="1"/>
            </p:cNvSpPr>
            <p:nvPr/>
          </p:nvSpPr>
          <p:spPr bwMode="auto">
            <a:xfrm flipH="1">
              <a:off x="2124" y="1427"/>
              <a:ext cx="67" cy="9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17" name="Line 1813"/>
            <p:cNvSpPr>
              <a:spLocks noChangeShapeType="1"/>
            </p:cNvSpPr>
            <p:nvPr/>
          </p:nvSpPr>
          <p:spPr bwMode="auto">
            <a:xfrm>
              <a:off x="2357" y="1332"/>
              <a:ext cx="61" cy="4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18" name="Line 1814"/>
            <p:cNvSpPr>
              <a:spLocks noChangeShapeType="1"/>
            </p:cNvSpPr>
            <p:nvPr/>
          </p:nvSpPr>
          <p:spPr bwMode="auto">
            <a:xfrm flipH="1" flipV="1">
              <a:off x="2246" y="1092"/>
              <a:ext cx="1" cy="7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19" name="Line 1815"/>
            <p:cNvSpPr>
              <a:spLocks noChangeShapeType="1"/>
            </p:cNvSpPr>
            <p:nvPr/>
          </p:nvSpPr>
          <p:spPr bwMode="auto">
            <a:xfrm flipH="1" flipV="1">
              <a:off x="2230" y="1092"/>
              <a:ext cx="1" cy="7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320" name="Line 1816"/>
            <p:cNvSpPr>
              <a:spLocks noChangeShapeType="1"/>
            </p:cNvSpPr>
            <p:nvPr/>
          </p:nvSpPr>
          <p:spPr bwMode="auto">
            <a:xfrm flipV="1">
              <a:off x="2482" y="1092"/>
              <a:ext cx="0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23321" name="Line 1817"/>
            <p:cNvSpPr>
              <a:spLocks noChangeShapeType="1"/>
            </p:cNvSpPr>
            <p:nvPr/>
          </p:nvSpPr>
          <p:spPr bwMode="auto">
            <a:xfrm flipV="1">
              <a:off x="2466" y="1092"/>
              <a:ext cx="0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22" name="Line 1818"/>
            <p:cNvSpPr>
              <a:spLocks noChangeShapeType="1"/>
            </p:cNvSpPr>
            <p:nvPr/>
          </p:nvSpPr>
          <p:spPr bwMode="auto">
            <a:xfrm>
              <a:off x="2191" y="1434"/>
              <a:ext cx="97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23" name="Line 1819"/>
            <p:cNvSpPr>
              <a:spLocks noChangeShapeType="1"/>
            </p:cNvSpPr>
            <p:nvPr/>
          </p:nvSpPr>
          <p:spPr bwMode="auto">
            <a:xfrm>
              <a:off x="2191" y="1420"/>
              <a:ext cx="97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24" name="Line 1820"/>
            <p:cNvSpPr>
              <a:spLocks noChangeShapeType="1"/>
            </p:cNvSpPr>
            <p:nvPr/>
          </p:nvSpPr>
          <p:spPr bwMode="auto">
            <a:xfrm>
              <a:off x="2124" y="1522"/>
              <a:ext cx="94" cy="7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25" name="Line 1821"/>
            <p:cNvSpPr>
              <a:spLocks noChangeShapeType="1"/>
            </p:cNvSpPr>
            <p:nvPr/>
          </p:nvSpPr>
          <p:spPr bwMode="auto">
            <a:xfrm flipH="1">
              <a:off x="2145" y="1597"/>
              <a:ext cx="68" cy="9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26" name="Line 1822"/>
            <p:cNvSpPr>
              <a:spLocks noChangeShapeType="1"/>
            </p:cNvSpPr>
            <p:nvPr/>
          </p:nvSpPr>
          <p:spPr bwMode="auto">
            <a:xfrm flipH="1">
              <a:off x="2160" y="1603"/>
              <a:ext cx="68" cy="9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27" name="Line 1823"/>
            <p:cNvSpPr>
              <a:spLocks noChangeShapeType="1"/>
            </p:cNvSpPr>
            <p:nvPr/>
          </p:nvSpPr>
          <p:spPr bwMode="auto">
            <a:xfrm flipH="1">
              <a:off x="2017" y="1696"/>
              <a:ext cx="13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28" name="Line 1824"/>
            <p:cNvSpPr>
              <a:spLocks noChangeShapeType="1"/>
            </p:cNvSpPr>
            <p:nvPr/>
          </p:nvSpPr>
          <p:spPr bwMode="auto">
            <a:xfrm>
              <a:off x="2153" y="1696"/>
              <a:ext cx="35" cy="10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29" name="Line 1825"/>
            <p:cNvSpPr>
              <a:spLocks noChangeShapeType="1"/>
            </p:cNvSpPr>
            <p:nvPr/>
          </p:nvSpPr>
          <p:spPr bwMode="auto">
            <a:xfrm flipH="1">
              <a:off x="1885" y="1168"/>
              <a:ext cx="118" cy="5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30" name="Line 1826"/>
            <p:cNvSpPr>
              <a:spLocks noChangeShapeType="1"/>
            </p:cNvSpPr>
            <p:nvPr/>
          </p:nvSpPr>
          <p:spPr bwMode="auto">
            <a:xfrm flipH="1" flipV="1">
              <a:off x="1772" y="1163"/>
              <a:ext cx="118" cy="5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31" name="Line 1827"/>
            <p:cNvSpPr>
              <a:spLocks noChangeShapeType="1"/>
            </p:cNvSpPr>
            <p:nvPr/>
          </p:nvSpPr>
          <p:spPr bwMode="auto">
            <a:xfrm flipH="1" flipV="1">
              <a:off x="1763" y="1174"/>
              <a:ext cx="118" cy="5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32" name="Line 1828"/>
            <p:cNvSpPr>
              <a:spLocks noChangeShapeType="1"/>
            </p:cNvSpPr>
            <p:nvPr/>
          </p:nvSpPr>
          <p:spPr bwMode="auto">
            <a:xfrm flipV="1">
              <a:off x="1767" y="1059"/>
              <a:ext cx="0" cy="10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33" name="Line 1829"/>
            <p:cNvSpPr>
              <a:spLocks noChangeShapeType="1"/>
            </p:cNvSpPr>
            <p:nvPr/>
          </p:nvSpPr>
          <p:spPr bwMode="auto">
            <a:xfrm flipH="1">
              <a:off x="1636" y="1168"/>
              <a:ext cx="131" cy="2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20" name="Rectangle 1830"/>
            <p:cNvSpPr>
              <a:spLocks noChangeArrowheads="1"/>
            </p:cNvSpPr>
            <p:nvPr/>
          </p:nvSpPr>
          <p:spPr bwMode="auto">
            <a:xfrm>
              <a:off x="1205" y="1170"/>
              <a:ext cx="87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R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7221" name="Rectangle 1831"/>
            <p:cNvSpPr>
              <a:spLocks noChangeArrowheads="1"/>
            </p:cNvSpPr>
            <p:nvPr/>
          </p:nvSpPr>
          <p:spPr bwMode="auto">
            <a:xfrm>
              <a:off x="934" y="1405"/>
              <a:ext cx="180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OH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7222" name="Rectangle 1832"/>
            <p:cNvSpPr>
              <a:spLocks noChangeArrowheads="1"/>
            </p:cNvSpPr>
            <p:nvPr/>
          </p:nvSpPr>
          <p:spPr bwMode="auto">
            <a:xfrm>
              <a:off x="840" y="971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7223" name="Rectangle 1833"/>
            <p:cNvSpPr>
              <a:spLocks noChangeArrowheads="1"/>
            </p:cNvSpPr>
            <p:nvPr/>
          </p:nvSpPr>
          <p:spPr bwMode="auto">
            <a:xfrm>
              <a:off x="589" y="1319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7224" name="Rectangle 1834"/>
            <p:cNvSpPr>
              <a:spLocks noChangeArrowheads="1"/>
            </p:cNvSpPr>
            <p:nvPr/>
          </p:nvSpPr>
          <p:spPr bwMode="auto">
            <a:xfrm>
              <a:off x="1057" y="1332"/>
              <a:ext cx="180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OH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7225" name="Rectangle 1835"/>
            <p:cNvSpPr>
              <a:spLocks noChangeArrowheads="1"/>
            </p:cNvSpPr>
            <p:nvPr/>
          </p:nvSpPr>
          <p:spPr bwMode="auto">
            <a:xfrm>
              <a:off x="1055" y="959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23340" name="Line 1836"/>
            <p:cNvSpPr>
              <a:spLocks noChangeShapeType="1"/>
            </p:cNvSpPr>
            <p:nvPr/>
          </p:nvSpPr>
          <p:spPr bwMode="auto">
            <a:xfrm flipH="1">
              <a:off x="760" y="1164"/>
              <a:ext cx="116" cy="5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41" name="Line 1837"/>
            <p:cNvSpPr>
              <a:spLocks noChangeShapeType="1"/>
            </p:cNvSpPr>
            <p:nvPr/>
          </p:nvSpPr>
          <p:spPr bwMode="auto">
            <a:xfrm flipH="1" flipV="1">
              <a:off x="876" y="1164"/>
              <a:ext cx="119" cy="5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42" name="Line 1838"/>
            <p:cNvSpPr>
              <a:spLocks noChangeShapeType="1"/>
            </p:cNvSpPr>
            <p:nvPr/>
          </p:nvSpPr>
          <p:spPr bwMode="auto">
            <a:xfrm flipH="1" flipV="1">
              <a:off x="1004" y="1218"/>
              <a:ext cx="1" cy="11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43" name="Line 1839"/>
            <p:cNvSpPr>
              <a:spLocks noChangeShapeType="1"/>
            </p:cNvSpPr>
            <p:nvPr/>
          </p:nvSpPr>
          <p:spPr bwMode="auto">
            <a:xfrm flipH="1" flipV="1">
              <a:off x="987" y="1218"/>
              <a:ext cx="1" cy="11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44" name="Line 1840"/>
            <p:cNvSpPr>
              <a:spLocks noChangeShapeType="1"/>
            </p:cNvSpPr>
            <p:nvPr/>
          </p:nvSpPr>
          <p:spPr bwMode="auto">
            <a:xfrm flipV="1">
              <a:off x="878" y="1328"/>
              <a:ext cx="118" cy="5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45" name="Line 1841"/>
            <p:cNvSpPr>
              <a:spLocks noChangeShapeType="1"/>
            </p:cNvSpPr>
            <p:nvPr/>
          </p:nvSpPr>
          <p:spPr bwMode="auto">
            <a:xfrm>
              <a:off x="760" y="1329"/>
              <a:ext cx="118" cy="5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46" name="Line 1842"/>
            <p:cNvSpPr>
              <a:spLocks noChangeShapeType="1"/>
            </p:cNvSpPr>
            <p:nvPr/>
          </p:nvSpPr>
          <p:spPr bwMode="auto">
            <a:xfrm>
              <a:off x="760" y="1219"/>
              <a:ext cx="0" cy="11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47" name="Line 1843"/>
            <p:cNvSpPr>
              <a:spLocks noChangeShapeType="1"/>
            </p:cNvSpPr>
            <p:nvPr/>
          </p:nvSpPr>
          <p:spPr bwMode="auto">
            <a:xfrm flipV="1">
              <a:off x="995" y="1167"/>
              <a:ext cx="107" cy="51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48" name="Line 1844"/>
            <p:cNvSpPr>
              <a:spLocks noChangeShapeType="1"/>
            </p:cNvSpPr>
            <p:nvPr/>
          </p:nvSpPr>
          <p:spPr bwMode="auto">
            <a:xfrm>
              <a:off x="1102" y="1167"/>
              <a:ext cx="95" cy="37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49" name="Line 1845"/>
            <p:cNvSpPr>
              <a:spLocks noChangeShapeType="1"/>
            </p:cNvSpPr>
            <p:nvPr/>
          </p:nvSpPr>
          <p:spPr bwMode="auto">
            <a:xfrm flipH="1" flipV="1">
              <a:off x="642" y="1165"/>
              <a:ext cx="118" cy="5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50" name="Line 1846"/>
            <p:cNvSpPr>
              <a:spLocks noChangeShapeType="1"/>
            </p:cNvSpPr>
            <p:nvPr/>
          </p:nvSpPr>
          <p:spPr bwMode="auto">
            <a:xfrm flipH="1">
              <a:off x="524" y="1165"/>
              <a:ext cx="119" cy="5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51" name="Line 1847"/>
            <p:cNvSpPr>
              <a:spLocks noChangeShapeType="1"/>
            </p:cNvSpPr>
            <p:nvPr/>
          </p:nvSpPr>
          <p:spPr bwMode="auto">
            <a:xfrm flipH="1">
              <a:off x="783" y="1384"/>
              <a:ext cx="95" cy="7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52" name="Line 1848"/>
            <p:cNvSpPr>
              <a:spLocks noChangeShapeType="1"/>
            </p:cNvSpPr>
            <p:nvPr/>
          </p:nvSpPr>
          <p:spPr bwMode="auto">
            <a:xfrm>
              <a:off x="783" y="1462"/>
              <a:ext cx="68" cy="9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53" name="Line 1849"/>
            <p:cNvSpPr>
              <a:spLocks noChangeShapeType="1"/>
            </p:cNvSpPr>
            <p:nvPr/>
          </p:nvSpPr>
          <p:spPr bwMode="auto">
            <a:xfrm flipH="1">
              <a:off x="778" y="1553"/>
              <a:ext cx="67" cy="9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54" name="Line 1850"/>
            <p:cNvSpPr>
              <a:spLocks noChangeShapeType="1"/>
            </p:cNvSpPr>
            <p:nvPr/>
          </p:nvSpPr>
          <p:spPr bwMode="auto">
            <a:xfrm flipH="1">
              <a:off x="792" y="1560"/>
              <a:ext cx="67" cy="9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55" name="Line 1851"/>
            <p:cNvSpPr>
              <a:spLocks noChangeShapeType="1"/>
            </p:cNvSpPr>
            <p:nvPr/>
          </p:nvSpPr>
          <p:spPr bwMode="auto">
            <a:xfrm flipH="1">
              <a:off x="653" y="1652"/>
              <a:ext cx="130" cy="2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56" name="Line 1852"/>
            <p:cNvSpPr>
              <a:spLocks noChangeShapeType="1"/>
            </p:cNvSpPr>
            <p:nvPr/>
          </p:nvSpPr>
          <p:spPr bwMode="auto">
            <a:xfrm>
              <a:off x="784" y="1652"/>
              <a:ext cx="36" cy="10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57" name="Line 1853"/>
            <p:cNvSpPr>
              <a:spLocks noChangeShapeType="1"/>
            </p:cNvSpPr>
            <p:nvPr/>
          </p:nvSpPr>
          <p:spPr bwMode="auto">
            <a:xfrm>
              <a:off x="878" y="1384"/>
              <a:ext cx="61" cy="4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58" name="Line 1854"/>
            <p:cNvSpPr>
              <a:spLocks noChangeShapeType="1"/>
            </p:cNvSpPr>
            <p:nvPr/>
          </p:nvSpPr>
          <p:spPr bwMode="auto">
            <a:xfrm flipH="1" flipV="1">
              <a:off x="884" y="1089"/>
              <a:ext cx="1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59" name="Line 1855"/>
            <p:cNvSpPr>
              <a:spLocks noChangeShapeType="1"/>
            </p:cNvSpPr>
            <p:nvPr/>
          </p:nvSpPr>
          <p:spPr bwMode="auto">
            <a:xfrm flipH="1" flipV="1">
              <a:off x="869" y="1089"/>
              <a:ext cx="0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60" name="Line 1856"/>
            <p:cNvSpPr>
              <a:spLocks noChangeShapeType="1"/>
            </p:cNvSpPr>
            <p:nvPr/>
          </p:nvSpPr>
          <p:spPr bwMode="auto">
            <a:xfrm flipH="1">
              <a:off x="672" y="1324"/>
              <a:ext cx="84" cy="3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61" name="Line 1857"/>
            <p:cNvSpPr>
              <a:spLocks noChangeShapeType="1"/>
            </p:cNvSpPr>
            <p:nvPr/>
          </p:nvSpPr>
          <p:spPr bwMode="auto">
            <a:xfrm flipH="1">
              <a:off x="680" y="1335"/>
              <a:ext cx="85" cy="4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62" name="Line 1858"/>
            <p:cNvSpPr>
              <a:spLocks noChangeShapeType="1"/>
            </p:cNvSpPr>
            <p:nvPr/>
          </p:nvSpPr>
          <p:spPr bwMode="auto">
            <a:xfrm>
              <a:off x="996" y="1328"/>
              <a:ext cx="61" cy="4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63" name="Line 1859"/>
            <p:cNvSpPr>
              <a:spLocks noChangeShapeType="1"/>
            </p:cNvSpPr>
            <p:nvPr/>
          </p:nvSpPr>
          <p:spPr bwMode="auto">
            <a:xfrm flipH="1" flipV="1">
              <a:off x="410" y="1159"/>
              <a:ext cx="119" cy="5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64" name="Line 1860"/>
            <p:cNvSpPr>
              <a:spLocks noChangeShapeType="1"/>
            </p:cNvSpPr>
            <p:nvPr/>
          </p:nvSpPr>
          <p:spPr bwMode="auto">
            <a:xfrm flipH="1" flipV="1">
              <a:off x="402" y="1171"/>
              <a:ext cx="117" cy="5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65" name="Line 1861"/>
            <p:cNvSpPr>
              <a:spLocks noChangeShapeType="1"/>
            </p:cNvSpPr>
            <p:nvPr/>
          </p:nvSpPr>
          <p:spPr bwMode="auto">
            <a:xfrm flipV="1">
              <a:off x="406" y="1058"/>
              <a:ext cx="0" cy="107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66" name="Line 1862"/>
            <p:cNvSpPr>
              <a:spLocks noChangeShapeType="1"/>
            </p:cNvSpPr>
            <p:nvPr/>
          </p:nvSpPr>
          <p:spPr bwMode="auto">
            <a:xfrm flipH="1">
              <a:off x="288" y="1165"/>
              <a:ext cx="118" cy="5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67" name="Line 1863"/>
            <p:cNvSpPr>
              <a:spLocks noChangeShapeType="1"/>
            </p:cNvSpPr>
            <p:nvPr/>
          </p:nvSpPr>
          <p:spPr bwMode="auto">
            <a:xfrm flipV="1">
              <a:off x="1110" y="1092"/>
              <a:ext cx="0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3368" name="Line 1864"/>
            <p:cNvSpPr>
              <a:spLocks noChangeShapeType="1"/>
            </p:cNvSpPr>
            <p:nvPr/>
          </p:nvSpPr>
          <p:spPr bwMode="auto">
            <a:xfrm flipV="1">
              <a:off x="1094" y="1092"/>
              <a:ext cx="0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7178" name="TextBox 1868"/>
          <p:cNvSpPr txBox="1">
            <a:spLocks noChangeArrowheads="1"/>
          </p:cNvSpPr>
          <p:nvPr/>
        </p:nvSpPr>
        <p:spPr bwMode="auto">
          <a:xfrm>
            <a:off x="881063" y="128588"/>
            <a:ext cx="8077200" cy="131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>
              <a:buFont typeface="Wingdings" pitchFamily="2" charset="2"/>
              <a:buNone/>
            </a:pPr>
            <a:r>
              <a:rPr lang="en-US" sz="4000">
                <a:solidFill>
                  <a:srgbClr val="FFFF00"/>
                </a:solidFill>
                <a:effectLst/>
                <a:latin typeface="Impact" pitchFamily="34" charset="0"/>
              </a:rPr>
              <a:t>Unlocking 50 years</a:t>
            </a:r>
            <a:r>
              <a:rPr lang="en-US" sz="4000" b="1">
                <a:solidFill>
                  <a:srgbClr val="CC3300"/>
                </a:solidFill>
                <a:effectLst/>
                <a:latin typeface="Arial Narrow" pitchFamily="34" charset="0"/>
              </a:rPr>
              <a:t/>
            </a:r>
            <a:br>
              <a:rPr lang="en-US" sz="4000" b="1">
                <a:solidFill>
                  <a:srgbClr val="CC3300"/>
                </a:solidFill>
                <a:effectLst/>
                <a:latin typeface="Arial Narrow" pitchFamily="34" charset="0"/>
              </a:rPr>
            </a:br>
            <a:r>
              <a:rPr lang="en-US" sz="4000">
                <a:effectLst/>
                <a:latin typeface="Arial Narrow" pitchFamily="34" charset="0"/>
              </a:rPr>
              <a:t>of hop chemistry</a:t>
            </a:r>
            <a:endParaRPr lang="en-US" sz="4000" b="1">
              <a:effectLst/>
              <a:latin typeface="Arial Narrow" pitchFamily="34" charset="0"/>
            </a:endParaRPr>
          </a:p>
        </p:txBody>
      </p:sp>
      <p:pic>
        <p:nvPicPr>
          <p:cNvPr id="1868" name="Picture 1867" descr="beerfoam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886200" y="2743200"/>
            <a:ext cx="1419225" cy="163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76" name="Content Placeholder 1875" descr="hop.gif"/>
          <p:cNvPicPr>
            <a:picLocks noGrp="1" noChangeAspect="1"/>
          </p:cNvPicPr>
          <p:nvPr>
            <p:ph sz="half" idx="4294967295"/>
          </p:nvPr>
        </p:nvPicPr>
        <p:blipFill>
          <a:blip r:embed="rId5"/>
          <a:srcRect/>
          <a:stretch>
            <a:fillRect/>
          </a:stretch>
        </p:blipFill>
        <p:spPr>
          <a:xfrm>
            <a:off x="4038600" y="2667000"/>
            <a:ext cx="968375" cy="1620838"/>
          </a:xfrm>
        </p:spPr>
      </p:pic>
      <p:pic>
        <p:nvPicPr>
          <p:cNvPr id="1870" name="Picture 1869" descr="key.gif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2438400"/>
            <a:ext cx="2895600" cy="2895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33333E-6 -2.22222E-6 L 0.19167 0.02222 " pathEditMode="relative" ptsTypes="AA">
                                      <p:cBhvr>
                                        <p:cTn id="9" dur="3000" fill="hold"/>
                                        <p:tgtEl>
                                          <p:spTgt spid="187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17 -0.11561 C -0.02986 -0.12 -0.02952 -0.1207 -0.04341 -0.11561 C -0.0474 -0.11422 -0.05452 -0.10728 -0.05452 -0.10728 C -0.05868 -0.09665 -0.0632 -0.08694 -0.06684 -0.07538 C -0.0665 -0.06081 -0.06719 -0.03468 -0.06268 -0.0185 C -0.0573 0.00069 -0.04254 0.02173 -0.03525 0.03445 C -0.01997 0.06104 0.00191 0.0837 0.02083 0.10428 C 0.0283 0.11214 0.03593 0.12532 0.04427 0.12948 C 0.05156 0.1415 0.04757 0.13364 0.0552 0.15699 C 0.05659 0.16115 0.05902 0.16971 0.05902 0.16994 C 0.06093 0.18196 0.06267 0.18936 0.05902 0.20347 C 0.05833 0.20647 0.05121 0.20855 0.04948 0.20994 C 0.03732 0.21873 0.02847 0.22404 0.01545 0.2289 C 0.01215 0.23006 0.00902 0.23214 0.0059 0.23306 C -0.00035 0.23491 -0.01337 0.23746 -0.01337 0.23769 C -0.04045 0.23468 -0.05643 0.23214 -0.08056 0.22474 C -0.08941 0.21826 -0.09861 0.2178 -0.10677 0.20786 C -0.11355 0.19907 -0.11823 0.18774 -0.12448 0.17826 C -0.129 0.15769 -0.13073 0.1385 -0.13282 0.11699 C -0.13195 0.10636 -0.13177 0.09549 -0.13004 0.08509 C -0.12691 0.06728 -0.1158 0.04878 -0.10539 0.04069 C -0.08264 0.02312 -0.10677 0.04624 -0.09289 0.03237 C -0.08889 0.03306 -0.08438 0.03214 -0.08056 0.03445 C -0.07344 0.03884 -0.06181 0.07514 -0.05851 0.08509 C -0.04931 0.11445 -0.03646 0.14289 -0.02431 0.16971 C -0.01615 0.18774 -0.00486 0.2104 0.00711 0.22266 C 0.03159 0.24763 0.06093 0.25549 0.08958 0.2585 C 0.10312 0.25433 0.11458 0.24948 0.12795 0.2437 C 0.14114 0.22266 0.14583 0.20254 0.15104 0.17387 C 0.1533 0.14127 0.15711 0.10566 0.14566 0.07676 C 0.14461 0.07191 0.14461 0.06636 0.14288 0.06196 C 0.14114 0.05803 0.13802 0.05688 0.13576 0.05341 C 0.13385 0.04971 0.13385 0.04416 0.13177 0.04069 C 0.1302 0.03769 0.12725 0.03676 0.125 0.03445 C 0.11076 0.0185 0.09687 0.003 0.07951 -0.00578 C 0.07552 -0.00809 0.071 -0.01087 0.06632 -0.01202 C 0.05538 -0.01434 0.03316 -0.01619 0.03316 -0.01596 C -0.01129 -0.02798 -0.05625 -0.02104 -0.10122 -0.0185 C -0.10764 -0.01665 -0.12014 -0.01434 -0.12709 -0.00994 C -0.13629 -0.00439 -0.1441 0.00231 -0.1533 0.00693 C -0.16129 0.01965 -0.17136 0.02266 -0.18212 0.02589 C -0.2092 0.0222 -0.20903 0.02058 -0.22882 0.01549 C -0.23559 0.01202 -0.2474 0.00786 -0.25348 0.00069 C -0.25556 -0.00162 -0.25712 -0.00532 -0.25903 -0.00786 C -0.26025 -0.00948 -0.26164 -0.01064 -0.26302 -0.01202 C -0.27448 -0.0407 -0.27674 -0.07376 -0.28368 -0.10497 C -0.28698 -0.1207 -0.29236 -0.13596 -0.29618 -0.15168 C -0.29931 -0.16601 -0.30382 -0.18081 -0.30556 -0.19607 C -0.30677 -0.20578 -0.30816 -0.22567 -0.30816 -0.22544 C -0.30782 -0.2511 -0.30816 -0.27653 -0.30695 -0.30174 C -0.30643 -0.31029 -0.30191 -0.32347 -0.30018 -0.33133 C -0.29809 -0.34012 -0.29844 -0.35029 -0.29618 -0.35885 C -0.29497 -0.36347 -0.29202 -0.36694 -0.29045 -0.37133 C -0.28681 -0.38127 -0.27848 -0.41202 -0.27257 -0.41804 C -0.25 -0.44093 -0.24393 -0.46035 -0.21632 -0.47075 C -0.19983 -0.47006 -0.18334 -0.47006 -0.16702 -0.46867 C -0.15643 -0.46775 -0.1467 -0.45064 -0.1408 -0.43908 C -0.13351 -0.42405 -0.125 -0.40809 -0.12032 -0.39052 C -0.11146 -0.35723 -0.12431 -0.39885 -0.11355 -0.36509 C -0.11563 -0.33249 -0.1165 -0.30497 -0.12587 -0.2763 C -0.12726 -0.26035 -0.13177 -0.2474 -0.1342 -0.23191 C -0.13368 -0.22197 -0.13438 -0.21179 -0.13282 -0.20231 C -0.12986 -0.18382 -0.10973 -0.16301 -0.10122 -0.15168 C -0.06962 -0.10983 -0.03334 -0.07815 0.0085 -0.06913 C 0.03784 -0.07746 0.02239 -0.07353 0.03871 -0.08208 C 0.05295 -0.11769 0.05694 -0.14682 0.06059 -0.18752 C 0.06232 -0.20439 0.06632 -0.23815 0.06632 -0.23792 C 0.06753 -0.29411 0.06718 -0.35052 0.05902 -0.40532 C 0.05868 -0.41156 0.05764 -0.41804 0.05764 -0.42428 C 0.05764 -0.45642 0.05955 -0.46312 0.07691 -0.47723 C 0.08038 -0.47653 0.08368 -0.4763 0.08663 -0.47491 C 0.09566 -0.47075 0.10399 -0.45642 0.11406 -0.44971 C 0.12048 -0.44532 0.13316 -0.437 0.13316 -0.43676 C 0.14027 -0.42844 0.14218 -0.42636 0.14409 -0.41364 C 0.14392 -0.41041 0.14357 -0.38937 0.14132 -0.38197 C 0.13767 -0.36717 0.13107 -0.35214 0.12639 -0.33757 C 0.12222 -0.32509 0.1217 -0.31214 0.11666 -0.29965 C 0.11527 -0.29087 0.11302 -0.28301 0.11145 -0.27422 C 0.11076 -0.27006 0.10885 -0.2615 0.10885 -0.26127 C 0.10833 -0.23607 0.10833 -0.21064 0.10694 -0.18544 C 0.10677 -0.17896 0.10451 -0.17295 0.10434 -0.16648 C 0.10364 -0.14197 0.10798 -0.13549 0.11666 -0.11769 C 0.13211 -0.08624 0.12482 -0.09341 0.13767 -0.08393 C 0.13906 -0.08208 0.13993 -0.07885 0.14132 -0.07769 C 0.14479 -0.07515 0.15243 -0.0733 0.15243 -0.07307 C 0.22083 -0.07561 0.28854 -0.08393 0.35711 -0.08393 " pathEditMode="relative" rAng="0" ptsTypes="fffffffffffffffffffffffffffffffffffffffffffffffffffffffffffffffffffffffffffffffffffffA">
                                      <p:cBhvr>
                                        <p:cTn id="14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" y="6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636 -0.02592 C -0.04775 -0.02662 -0.04931 -0.02685 -0.05052 -0.02777 C -0.05295 -0.02986 -0.05469 -0.03379 -0.05747 -0.03518 C -0.07101 -0.04189 -0.08525 -0.04629 -0.09913 -0.05185 C -0.10191 -0.05439 -0.10452 -0.05717 -0.10747 -0.05926 C -0.11198 -0.06226 -0.11702 -0.06319 -0.12136 -0.06666 C -0.13038 -0.07407 -0.14184 -0.09004 -0.14775 -0.10185 C -0.15 -0.10648 -0.15122 -0.1118 -0.1533 -0.11666 C -0.15764 -0.12662 -0.16389 -0.13333 -0.16858 -0.14259 C -0.17084 -0.14722 -0.17188 -0.15277 -0.17413 -0.1574 C -0.18924 -0.18865 -0.17778 -0.16134 -0.19219 -0.18518 C -0.20018 -0.19838 -0.20556 -0.21342 -0.2158 -0.22407 C -0.22101 -0.22963 -0.22778 -0.23264 -0.23264 -0.23889 C -0.23889 -0.24745 -0.2474 -0.26018 -0.25469 -0.26666 C -0.2566 -0.26851 -0.25938 -0.26759 -0.26163 -0.26851 C -0.2882 -0.28032 -0.28368 -0.27754 -0.29775 -0.28703 C -0.30139 -0.28634 -0.30834 -0.29004 -0.30886 -0.28518 C -0.30955 -0.27777 -0.29636 -0.24166 -0.2908 -0.23518 C -0.28663 -0.23032 -0.28038 -0.22986 -0.27552 -0.22592 C -0.26545 -0.21759 -0.25834 -0.20347 -0.24792 -0.19629 C -0.23716 -0.18912 -0.21407 -0.18101 -0.20191 -0.17777 C -0.19827 -0.17523 -0.19497 -0.17106 -0.1908 -0.17037 C -0.15278 -0.16481 -0.13941 -0.19537 -0.12136 -0.23333 C -0.12084 -0.23703 -0.12084 -0.24074 -0.11997 -0.24444 C -0.11841 -0.25139 -0.11563 -0.25787 -0.11441 -0.26481 C -0.11025 -0.28889 -0.11042 -0.31111 -0.1033 -0.33518 C -0.0974 -0.35532 -0.07309 -0.36713 -0.05886 -0.37037 C -0.03681 -0.36597 -0.01407 -0.36435 0.00781 -0.3574 C 0.02882 -0.35092 0.03298 -0.3368 0.04809 -0.31851 C 0.06406 -0.29907 0.07847 -0.28194 0.08559 -0.2537 C 0.08507 -0.22662 0.08646 -0.1993 0.0842 -0.17222 C 0.08316 -0.16064 0.07847 -0.15 0.07569 -0.13889 C 0.06666 -0.09953 0.05295 -0.06944 0.03125 -0.04074 C 0.02222 -0.02847 0.02031 -0.02106 0.00642 -0.01851 C -0.00972 -0.01921 -0.02604 -0.01782 -0.04219 -0.02037 C -0.07222 -0.025 -0.09757 -0.05393 -0.12413 -0.07037 C -0.16233 -0.12129 -0.20677 -0.16365 -0.25052 -0.20555 C -0.26597 -0.22037 -0.28594 -0.24652 -0.30608 -0.25185 C -0.31354 -0.2493 -0.32153 -0.24907 -0.3283 -0.24444 C -0.3783 -0.21041 -0.39011 -0.175 -0.40886 -0.10926 C -0.40972 -0.10185 -0.41493 -0.09305 -0.41163 -0.08703 C -0.38698 -0.04305 -0.35122 -0.01319 -0.31302 0.00741 C -0.29896 0.01505 -0.28455 0.02107 -0.27014 0.02593 C -0.23177 0.03843 -0.19306 0.04769 -0.15469 0.05926 C -0.1066 0.07361 -0.13594 0.0676 -0.11163 0.07223 C -0.09219 0.07153 -0.07188 0.07778 -0.0533 0.07037 C -0.03629 0.06366 -0.02361 0.04445 -0.00886 0.03149 C 0.01875 0.00741 0.03802 -0.03078 0.06059 -0.06296 C 0.06996 -0.07639 0.08142 -0.08865 0.08698 -0.10555 C 0.1118 -0.17986 0.14757 -0.23194 0.21198 -0.24629 C 0.27413 -0.24514 0.2967 -0.25324 0.34392 -0.23518 C 0.35764 -0.21782 0.37361 -0.20625 0.37725 -0.18148 C 0.37465 -0.15115 0.37847 -0.11851 0.36892 -0.09074 C 0.34791 -0.02963 0.32708 0.00394 0.29114 0.05186 C 0.2809 0.06551 0.26701 0.07292 0.25503 0.08334 C 0.2335 0.10209 0.20798 0.12593 0.18142 0.13149 C 0.17048 0.1338 0.1592 0.13264 0.14809 0.13334 C 0.07135 0.1257 -0.01424 0.12778 -0.08802 0.08889 C -0.12466 0.06968 -0.16025 0.04676 -0.19636 0.02593 C -0.23525 0.00348 -0.26163 -0.01041 -0.28663 -0.0574 C -0.29271 -0.06875 -0.30122 -0.0824 -0.30469 -0.09629 C -0.30695 -0.13981 -0.30747 -0.12754 -0.30052 -0.19074 C -0.29636 -0.2287 -0.29271 -0.24051 -0.27552 -0.26666 C -0.27448 -0.26828 -0.27413 -0.27106 -0.27275 -0.27222 C -0.26945 -0.27476 -0.26528 -0.2743 -0.26163 -0.27592 C -0.23907 -0.25231 -0.21597 -0.22847 -0.19219 -0.2074 C -0.18854 -0.20416 -0.18368 -0.20439 -0.17969 -0.20185 C -0.16389 -0.19213 -0.14931 -0.17824 -0.13247 -0.17222 C -0.12361 -0.16921 -0.11459 -0.16713 -0.10608 -0.16296 C -0.09653 -0.15833 -0.08785 -0.15046 -0.0783 -0.14629 C -0.07032 -0.14282 -0.06163 -0.14398 -0.0533 -0.14259 C -0.01893 -0.12986 -0.03611 -0.13819 -0.00191 -0.11666 C 0.00069 -0.11504 0.00521 -0.11412 0.00781 -0.11296 C 0.01059 -0.1118 0.01597 -0.10926 0.01597 -0.10902 C 0.02552 -0.08402 0.01354 -0.11157 0.04114 -0.07963 C 0.04809 -0.07152 0.05468 -0.06296 0.06198 -0.05555 C 0.06545 -0.05185 0.06996 -0.04907 0.07309 -0.04444 C 0.09791 -0.00717 0.07448 -0.03194 0.08975 -0.01666 C 0.09409 0.02431 0.09218 0.00139 0.08975 0.08519 C 0.08923 0.10186 0.07847 0.11528 0.07031 0.12778 C 0.05416 0.15232 0.04323 0.19838 0.01597 0.20556 C -0.03698 0.24098 -0.10018 0.21598 -0.15747 0.20741 C -0.16597 0.2 -0.17622 0.19815 -0.18403 0.18889 C -0.18698 0.18496 -0.18889 0.17963 -0.19219 0.17593 C -0.20521 0.16158 -0.22882 0.14607 -0.24497 0.14074 C -0.25816 0.14236 -0.29445 0.13588 -0.30608 0.15926 C -0.30556 0.16366 -0.30591 0.16806 -0.30469 0.17223 C -0.30157 0.18241 -0.28351 0.19306 -0.27552 0.2 C -0.26441 0.20949 -0.25695 0.22107 -0.24636 0.23149 C -0.23594 0.2419 -0.22483 0.24746 -0.21719 0.26111 C -0.20799 0.31065 -0.2099 0.35764 -0.22413 0.40186 C -0.22639 0.41644 -0.23438 0.41991 -0.24358 0.42778 C -0.25695 0.43936 -0.27014 0.4463 -0.28525 0.45371 C -0.30521 0.45301 -0.32518 0.45463 -0.34497 0.45186 C -0.36545 0.44908 -0.38004 0.42778 -0.39913 0.42408 C -0.41754 0.41436 -0.39271 0.42848 -0.42691 0.39815 C -0.43108 0.39445 -0.43559 0.39144 -0.43941 0.38704 C -0.44358 0.38218 -0.44618 0.375 -0.45052 0.37037 C -0.46111 0.35903 -0.4717 0.35695 -0.47969 0.3426 C -0.48334 0.32824 -0.48247 0.33311 -0.48247 0.30556 C -0.48247 0.27037 -0.48785 0.22408 -0.46302 0.2 C -0.46025 0.19746 -0.45799 0.1926 -0.45469 0.1926 C -0.43663 0.1926 -0.41858 0.1926 -0.40052 0.1926 " pathEditMode="relative" rAng="0" ptsTypes="ffffffffffffffffffffffffffffffffffffffffffffffffffffffffffffffffffffffffffffffffffffffffffffffffffffffA">
                                      <p:cBhvr>
                                        <p:cTn id="18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68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591 0.06666 C -0.00729 0.06088 0.0165 0.07176 -0.01354 0.05185 C -0.0184 0.04861 -0.02378 0.04699 -0.02882 0.04444 C -0.03281 0.02338 -0.02934 0.00023 -0.03437 -0.02037 C -0.03576 -0.05093 -0.03576 -0.08287 -0.04132 -0.11296 C -0.04166 -0.11991 -0.04323 -0.15162 -0.04548 -0.15926 C -0.04635 -0.16204 -0.04913 -0.16296 -0.05104 -0.16482 C -0.06562 -0.21158 -0.09548 -0.24074 -0.12187 -0.27593 C -0.15607 -0.27523 -0.19149 -0.2838 -0.22465 -0.27222 C -0.24114 -0.26644 -0.25312 -0.24607 -0.26909 -0.23889 C -0.27656 -0.22894 -0.27986 -0.23033 -0.27326 -0.21852 C -0.27066 -0.20787 -0.27378 -0.21783 -0.26771 -0.20741 C -0.25885 -0.19236 -0.2559 -0.18449 -0.24132 -0.17963 C -0.21666 -0.18079 -0.19444 -0.18403 -0.17066 -0.18704 C -0.15208 -0.20394 -0.13368 -0.21945 -0.11909 -0.24259 C -0.11597 -0.24769 -0.11423 -0.25463 -0.11076 -0.25926 C -0.10729 -0.26389 -0.10225 -0.26621 -0.09826 -0.27037 C -0.09427 -0.27431 -0.09149 -0.28009 -0.08715 -0.28334 C -0.08246 -0.28704 -0.07673 -0.28773 -0.07187 -0.29074 C -0.05243 -0.30255 -0.03871 -0.31273 -0.01771 -0.31667 C 0.03507 -0.31296 0.08802 -0.31158 0.14063 -0.30556 C 0.16129 -0.30324 0.18108 -0.29375 0.20174 -0.29074 C 0.27639 -0.26644 0.24497 -0.28033 0.29063 -0.25 C 0.2908 -0.24954 0.29775 -0.23773 0.29757 -0.23334 C 0.29636 -0.21158 0.29514 -0.18982 0.29202 -0.16852 C 0.29028 -0.15671 0.27413 -0.14653 0.26979 -0.14259 C 0.25174 -0.12662 0.23334 -0.11759 0.21146 -0.11482 C 0.20261 -0.11574 0.19323 -0.11412 0.18507 -0.11852 C 0.16841 -0.12755 0.15278 -0.13866 0.13646 -0.14815 C 0.08507 -0.17801 0.05834 -0.19121 0.01702 -0.23519 C 0.00903 -0.24352 0.00417 -0.25486 -0.00382 -0.26296 C -0.04583 -0.30648 0.0283 -0.22732 -0.02343 -0.27778 C -0.03854 -0.29283 -0.05156 -0.31435 -0.06909 -0.32593 C -0.08871 -0.33889 -0.11111 -0.34653 -0.13159 -0.35556 C -0.14045 -0.35301 -0.14965 -0.35255 -0.15798 -0.34815 C -0.16718 -0.34329 -0.17864 -0.31528 -0.18159 -0.30926 C -0.18646 -0.29931 -0.19409 -0.27778 -0.19409 -0.27755 C -0.20191 -0.20533 -0.16007 -0.15926 -0.11232 -0.14445 C -0.09687 -0.13982 -0.08177 -0.13496 -0.06632 -0.13148 C -0.05677 -0.12917 -0.03715 -0.12778 -0.03715 -0.12755 C -0.01267 -0.12847 0.01198 -0.12639 0.03646 -0.12963 C 0.04479 -0.13079 0.05209 -0.13773 0.06007 -0.14074 C 0.0632 -0.1419 0.06667 -0.14167 0.06979 -0.14259 C 0.07917 -0.14537 0.08854 -0.14815 0.09757 -0.15185 C 0.12691 -0.16412 0.13976 -0.17709 0.16979 -0.17963 C 0.18976 -0.17871 0.20903 -0.1882 0.21841 -0.16296 C 0.22257 -0.04329 0.22084 -0.10579 0.21841 0.12963 C 0.21823 0.14722 0.21181 0.15694 0.20313 0.16852 C 0.20139 0.17754 0.19913 0.18009 0.19341 0.18518 C 0.16424 0.16782 0.20087 0.19166 0.16007 0.1537 C 0.1507 0.14514 0.13976 0.14051 0.13091 0.13148 C 0.10834 0.10833 0.09097 0.06944 0.07101 0.04444 C 0.02674 -0.01158 -0.02899 -0.05046 -0.06632 -0.11667 C -0.07257 -0.15 -0.0625 -0.17338 -0.04826 -0.1963 C -0.03715 -0.21412 -0.02691 -0.2382 -0.01215 -0.25185 C 0.01337 -0.27546 0.03455 -0.29167 0.06424 -0.30185 C 0.0783 -0.30671 0.10382 -0.30787 0.11823 -0.30926 C 0.13299 -0.30671 0.14827 -0.30648 0.16285 -0.30185 C 0.16771 -0.30023 0.17136 -0.29468 0.17535 -0.29074 C 0.19115 -0.27546 0.20677 -0.25996 0.22257 -0.24445 C 0.23212 -0.23519 0.23976 -0.22292 0.24757 -0.21111 C 0.25556 -0.19884 0.26979 -0.17222 0.26979 -0.17199 C 0.2816 -0.12917 0.28038 -0.12616 0.27535 -0.06111 C 0.27431 -0.04722 0.2691 -0.03426 0.26702 -0.02037 C 0.26302 0.00625 0.25851 0.03449 0.25035 0.05926 C 0.24063 0.08819 0.22379 0.11134 0.21007 0.13704 C 0.19323 0.20416 0.21268 0.13588 0.19479 0.17963 C 0.18907 0.19352 0.18525 0.20833 0.17952 0.22222 C 0.175 0.2331 0.16841 0.24259 0.16424 0.2537 C 0.16007 0.26412 0.15799 0.27685 0.15174 0.28518 C 0.12552 0.31991 0.09306 0.34282 0.06007 0.36481 C 0.04132 0.36204 0.04115 0.35185 0.02674 0.33704 C 0.01945 0.32963 0.00729 0.32245 0.00174 0.31111 C -0.00399 0.2993 -0.00625 0.28426 -0.01354 0.27407 C -0.02656 0.25625 -0.03958 0.23842 -0.05243 0.22037 C -0.06076 0.20879 -0.06771 0.19444 -0.07743 0.18518 C -0.12048 0.14491 -0.17812 0.10069 -0.21354 0.04629 C -0.22968 0.02129 -0.23715 -0.01482 -0.24687 -0.04445 C -0.25538 -0.07037 -0.2651 -0.09676 -0.27465 -0.12222 C -0.28333 -0.20394 -0.33385 -0.23959 -0.37882 -0.28519 C -0.38541 -0.29167 -0.4158 -0.31991 -0.42326 -0.33334 C -0.42691 -0.34005 -0.42725 -0.34977 -0.43159 -0.35556 C -0.43489 -0.35996 -0.45781 -0.37593 -0.44132 -0.37037 C -0.43819 -0.36759 -0.43177 -0.36111 -0.42743 -0.35926 C -0.42378 -0.35764 -0.41632 -0.35556 -0.41632 -0.35533 C -0.41007 -0.35 -0.40399 -0.34815 -0.39687 -0.3463 C -0.38628 -0.33218 -0.37396 -0.31204 -0.35937 -0.30556 C -0.35677 -0.29167 -0.36007 -0.30394 -0.35382 -0.29259 C -0.33646 -0.26111 -0.3493 -0.27917 -0.33715 -0.26296 C -0.3368 -0.26111 -0.33507 -0.25903 -0.33576 -0.25741 C -0.33715 -0.25394 -0.3408 -0.25301 -0.34271 -0.25 C -0.34653 -0.24375 -0.34878 -0.23611 -0.35243 -0.22963 C -0.35486 -0.22546 -0.35833 -0.22246 -0.36076 -0.21852 C -0.37587 -0.19445 -0.38802 -0.16134 -0.41354 -0.15556 C -0.42378 -0.16019 -0.41389 -0.15417 -0.41354 -0.16111 C -0.41267 -0.17847 -0.41371 -0.19584 -0.41493 -0.21296 C -0.4151 -0.21528 -0.41771 -0.21852 -0.41771 -0.21829 " pathEditMode="relative" rAng="0" ptsTypes="ffffffffffffffffffffffffffffffffffffffffffffffffffffffffffffffffffffffffffffffffffffffffffffffffA">
                                      <p:cBhvr>
                                        <p:cTn id="22" dur="3000" fill="hold"/>
                                        <p:tgtEl>
                                          <p:spTgt spid="215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6" y="-72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1.11022E-16 C 0.34583 -0.34583 0.18159 -0.3294 0.38194 -0.27593 C 0.41406 -0.25463 0.43784 -0.24051 0.45694 -0.2 C 0.45468 -0.18449 0.45468 -0.16806 0.45 -0.1537 C 0.44531 -0.13912 0.43263 -0.12315 0.42361 -0.11111 C 0.41649 -0.08981 0.41423 -0.08958 0.40416 -0.07222 C 0.39809 -0.06157 0.39305 -0.05023 0.3875 -0.03889 C 0.38385 -0.03171 0.37777 -0.02708 0.37361 -0.02037 C 0.36666 -0.0088 0.36336 -0.00185 0.35277 0.0037 C 0.33298 0.00046 0.32656 -0.01227 0.30972 -0.02407 C 0.28541 -0.04144 0.27916 -0.04352 0.25833 -0.05394 C 0.24618 -0.06991 0.23923 -0.07269 0.22621 -0.08519 C 0.21666 -0.09491 0.20694 -0.10787 0.19704 -0.11667 C 0.1934 -0.12014 0.18871 -0.12106 0.18472 -0.12407 C 0.17048 -0.13495 0.15659 -0.14838 0.14288 -0.16111 C 0.13385 -0.16968 0.12187 -0.175 0.1125 -0.18333 C 0.10902 -0.18657 0.10642 -0.19167 0.10277 -0.19444 C 0.07326 -0.21667 0.04184 -0.23009 0.01111 -0.24815 C -0.0158 -0.26412 -0.04063 -0.28657 -0.06806 -0.3 C -0.09671 -0.28773 -0.12535 -0.275 -0.15417 -0.26296 C -0.16059 -0.26019 -0.16789 -0.25995 -0.17362 -0.25556 C -0.19896 -0.23681 -0.22535 -0.2088 -0.24584 -0.18148 C -0.24914 -0.17222 -0.25139 -0.16227 -0.25556 -0.1537 C -0.27865 -0.10486 -0.26268 -0.15648 -0.275 -0.11111 C -0.27275 -0.0919 -0.27292 -0.07222 -0.26806 -0.05394 C -0.26615 -0.04653 -0.25938 -0.04306 -0.25556 -0.0375 C -0.25105 -0.03032 -0.24792 -0.0213 -0.24306 -0.01481 C -0.22362 0.01111 -0.19601 0.025 -0.17084 0.03704 C -0.14532 0.03588 -0.1198 0.0375 -0.09445 0.03333 C -0.08559 0.03194 -0.07761 0.025 -0.06945 0.02037 C -0.02639 -0.00417 0.01267 -0.03472 0.05416 -0.06319 C 0.11875 -0.10671 0.18802 -0.14769 0.25972 -0.16667 C 0.27447 -0.15995 0.29305 -0.16111 0.30416 -0.1463 C 0.31388 -0.13333 0.33333 -0.10741 0.33333 -0.10718 C 0.34409 -0.07477 0.35798 -0.04699 0.3625 -0.01111 C 0.36024 0.01227 0.35954 0.03611 0.35555 0.05926 C 0.34826 0.10185 0.31666 0.12824 0.29166 0.14977 C 0.27552 0.16389 0.2868 0.15949 0.27222 0.16296 C 0.25295 0.17222 0.23263 0.17847 0.2125 0.18333 C 0.19027 0.18843 0.14566 0.19606 0.14566 0.1963 C 0.11857 0.19282 0.09062 0.19444 0.06371 0.18657 C 0.05677 0.18449 0.05347 0.17361 0.04722 0.16829 C 0.02048 0.14699 -0.00851 0.13009 -0.03473 0.10764 C -0.07778 0.07037 -0.10868 0.0088 -0.14445 -0.03889 C -0.14879 -0.09375 -0.14393 -0.02037 -0.14028 -0.1463 C -0.13959 -0.17153 -0.1375 -0.22222 -0.15695 -0.24259 C -0.16355 -0.24954 -0.17153 -0.25394 -0.17778 -0.26111 C -0.18056 -0.26412 -0.18334 -0.26736 -0.18612 -0.27037 C -0.2191 -0.26481 -0.23368 -0.26296 -0.26112 -0.2463 C -0.30747 -0.18449 -0.33924 -0.10347 -0.3625 -0.02222 C -0.38178 0.04468 -0.41806 0.17963 -0.41806 0.17986 C -0.4198 0.20625 -0.41546 0.2338 -0.40556 0.25718 C -0.40209 0.26528 -0.39671 0.2713 -0.39306 0.2794 C -0.38872 0.28889 -0.38681 0.30023 -0.38195 0.30903 C -0.37743 0.31736 -0.37049 0.32338 -0.36528 0.33125 C -0.35487 0.34676 -0.34792 0.36597 -0.33612 0.37963 C -0.31875 0.39884 -0.29341 0.40741 -0.27223 0.4125 C -0.25087 0.40995 -0.22934 0.40995 -0.20834 0.40556 C -0.19532 0.40208 -0.16511 0.36528 -0.15417 0.35556 C -0.15053 0.3463 -0.14775 0.33611 -0.14306 0.32755 C -0.13803 0.31875 -0.129 0.31343 -0.125 0.3037 C -0.12066 0.29144 -0.12205 0.27731 -0.11962 0.26458 C -0.11025 0.22014 -0.1007 0.17454 -0.06667 0.15741 C -0.05868 0.15324 -0.03855 0.15394 -0.03612 0.1537 C 0.01805 0.16111 0.07048 0.16852 0.125 0.17569 C 0.13281 0.1838 0.1401 0.19051 0.14704 0.2 C 0.14878 0.20602 0.15364 0.21019 0.15416 0.21667 C 0.15781 0.25486 0.15329 0.24282 0.14288 0.27037 C 0.14062 0.27685 0.1401 0.28449 0.1375 0.29051 C 0.12239 0.325 0.12552 0.30949 0.11111 0.33495 C 0.10746 0.34144 0.10555 0.34954 0.10138 0.35556 C 0.08142 0.38194 0.05555 0.40162 0.03055 0.41806 C 0.01475 0.41759 -0.00105 0.41898 -0.01667 0.41644 C -0.0283 0.41481 -0.04879 0.39792 -0.05834 0.39213 C -0.09653 0.36968 -0.12049 0.36389 -0.1349 0.30718 C -0.129 0.26528 -0.12257 0.24444 -0.10834 0.20556 C -0.10487 0.19583 -0.09653 0.19167 -0.09167 0.18333 C -0.08073 0.16435 -0.07136 0.14352 -0.06112 0.12384 C -0.04914 0.10116 -0.03004 0.08634 -0.01389 0.06852 C 0.00902 0.04329 0.03819 0.02616 0.06805 0.02222 C 0.08871 0.01528 0.08871 0.01458 0.12638 0.02407 C 0.12968 0.025 0.12951 0.03194 0.13194 0.03519 C 0.1342 0.03843 0.13784 0.03958 0.1401 0.04259 C 0.15816 0.06343 0.17066 0.08102 0.19305 0.09444 C 0.21024 0.11759 0.23072 0.13889 0.25277 0.1537 C 0.25503 0.15741 0.25694 0.16181 0.25972 0.16458 C 0.26493 0.17014 0.27638 0.17963 0.27638 0.17986 C 0.27829 0.18472 0.27986 0.19074 0.28194 0.19606 C 0.2835 0.20023 0.28611 0.20278 0.2875 0.20741 C 0.29253 0.22222 0.29548 0.24097 0.30138 0.25509 C 0.3184 0.29815 0.30503 0.2537 0.31666 0.2963 C 0.31857 0.31227 0.31857 0.32894 0.32222 0.34444 C 0.32708 0.36505 0.34635 0.38565 0.36111 0.39074 C 0.37274 0.40301 0.36996 0.40347 0.39305 0.39583 C 0.39635 0.39514 0.40225 0.37569 0.40416 0.37199 C 0.41545 0.34769 0.43159 0.33449 0.44722 0.31644 C 0.45121 0.31204 0.45625 0.3088 0.45972 0.3037 C 0.46423 0.29676 0.47083 0.28125 0.47083 0.28148 C 0.46944 0.24398 0.471 0.23819 0.45972 0.21088 C 0.45659 0.20324 0.45729 0.19792 0.45138 0.19259 C 0.44843 0.18056 0.43611 0.17731 0.42777 0.17569 C 0.42048 0.17106 0.41649 0.16505 0.40833 0.16296 C 0.40364 0.15833 0.40538 0.16042 0.40277 0.15741 " pathEditMode="relative" rAng="0" ptsTypes="ffffffffffffffffffffffffffffffffffffffffffffffffffffffffffffffffffffffffffffffffffffffffffffffffffffffA">
                                      <p:cBhvr>
                                        <p:cTn id="26" dur="3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37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7882 0.01459 C -0.10104 0.01274 -0.12239 0.00487 -0.14461 0.00232 C -0.16736 0.0044 -0.17413 0.01158 -0.19322 0.02153 C -0.2118 0.03125 -0.22274 0.03588 -0.23923 0.05139 C -0.24548 0.05718 -0.24531 0.06297 -0.2493 0.07246 C -0.25677 0.08982 -0.25538 0.08635 -0.26545 0.09862 C -0.26718 0.10394 -0.26805 0.10973 -0.27048 0.11436 C -0.27517 0.12454 -0.28142 0.12825 -0.2842 0.14028 C -0.2493 0.15718 -0.21927 0.1875 -0.18194 0.19514 C -0.1651 0.19445 -0.14809 0.19584 -0.13107 0.19329 C -0.11545 0.19051 -0.11649 0.18565 -0.10607 0.17709 C -0.09166 0.16598 -0.07882 0.15371 -0.0625 0.14954 C -0.03802 0.15162 -0.01319 0.15116 0.01112 0.15649 C 0.01441 0.15718 0.0158 0.16366 0.01858 0.16667 C 0.03264 0.18334 0.0507 0.19607 0.06077 0.21783 C 0.0658 0.24584 0.05695 0.25718 0.04462 0.27709 C 0.04098 0.28357 0.02848 0.30741 0.02101 0.31598 C 0.00799 0.33079 -0.00538 0.34399 -0.01875 0.35787 C -0.03368 0.37315 -0.02882 0.37061 -0.04132 0.37338 C -0.05034 0.37176 -0.05972 0.37292 -0.06857 0.37037 C -0.07343 0.36852 -0.07777 0.36366 -0.08246 0.36112 C -0.09409 0.35487 -0.10677 0.34908 -0.11718 0.33843 C -0.11996 0.33542 -0.12187 0.33125 -0.12465 0.32825 C -0.13038 0.32176 -0.14027 0.31922 -0.14704 0.31598 C -0.15816 0.30996 -0.16944 0.30139 -0.18072 0.29792 C -0.19392 0.30047 -0.20763 0.30024 -0.22066 0.30556 C -0.22691 0.30787 -0.22048 0.32338 -0.21944 0.32431 C -0.19913 0.34028 -0.171 0.34908 -0.14965 0.36112 C -0.10746 0.38496 -0.10329 0.39676 -0.05364 0.41204 C -0.01822 0.42246 0.02448 0.42825 0.06216 0.43172 C 0.08247 0.43056 0.10313 0.43334 0.12309 0.42825 C 0.13195 0.42593 0.13941 0.41737 0.14688 0.41019 C 0.20313 0.3588 0.18803 0.25024 0.20157 0.17408 C 0.20122 0.13125 0.20434 0.08843 0.20035 0.04607 C 0.19931 0.0338 0.19098 0.02524 0.18664 0.01459 C 0.14792 -0.08541 0.19618 0.022 0.14566 -0.07129 C 0.12813 -0.10347 0.11146 -0.13657 0.09445 -0.16944 C 0.07639 -0.20463 0.06407 -0.23472 0.03959 -0.26064 C 0.0323 -0.26851 0.0125 -0.29328 0.00105 -0.30092 C -0.02882 -0.32037 -0.06319 -0.32615 -0.09479 -0.33611 C -0.11545 -0.34236 -0.13211 -0.34791 -0.15208 -0.35185 C -0.16701 -0.35115 -0.18211 -0.35277 -0.19687 -0.35 C -0.20121 -0.34907 -0.20434 -0.34375 -0.20816 -0.3412 C -0.22552 -0.33032 -0.21822 -0.33981 -0.23298 -0.32384 C -0.25989 -0.2949 -0.28975 -0.26504 -0.31406 -0.23078 C -0.32187 -0.20625 -0.33524 -0.18379 -0.34513 -0.16064 C -0.34687 -0.15 -0.34895 -0.14004 -0.35034 -0.12916 C -0.34843 -0.1162 -0.34757 -0.10324 -0.34513 -0.09074 C -0.34444 -0.08726 -0.34201 -0.08356 -0.3401 -0.08009 C -0.32291 -0.04675 -0.31475 -0.03634 -0.29166 -0.0118 C -0.2802 0.00024 -0.2684 0.01158 -0.25677 0.02338 C -0.24461 0.03588 -0.23263 0.04885 -0.22066 0.06181 C -0.21302 0.06991 -0.21319 0.07454 -0.20434 0.07755 C -0.18038 0.097 -0.19375 0.09051 -0.16458 0.09514 C -0.16076 0.09584 -0.15729 0.0963 -0.15329 0.097 C -0.14913 0.09746 -0.14097 0.09862 -0.14097 0.09885 C -0.05798 0.09676 -0.06267 0.09514 0.02483 0.08635 C 0.04584 0.07315 0.05018 0.05973 0.06216 0.0338 C 0.06476 0.02825 0.06841 0.02385 0.07084 0.01806 C 0.08421 -0.0125 0.07275 0.00487 0.08212 -0.00833 C 0.08542 -0.02268 0.08316 -0.01574 0.08959 -0.02939 C 0.09341 -0.05671 0.09862 -0.0662 0.11563 -0.07847 C 0.11928 -0.07685 0.14792 -0.06921 0.15678 -0.05902 C 0.16094 -0.05439 0.16389 -0.04814 0.16806 -0.04328 C 0.179 -0.03032 0.1908 -0.0199 0.19792 -0.00115 C 0.2099 0.02987 0.21858 0.06366 0.22657 0.097 C 0.22605 0.11436 0.22726 0.13218 0.22535 0.14954 C 0.22466 0.1544 0.22084 0.15857 0.2191 0.16343 C 0.21441 0.17709 0.20973 0.19121 0.20539 0.20556 C 0.20296 0.21297 0.20209 0.22246 0.19914 0.2301 C 0.19618 0.23727 0.1915 0.24399 0.18803 0.2507 C 0.1698 0.2875 0.15105 0.31991 0.12309 0.34237 C 0.1132 0.34167 0.10278 0.34445 0.09323 0.34051 C 0.08525 0.33681 0.08004 0.32477 0.07205 0.3213 C 0.06615 0.31852 0.06025 0.31482 0.05469 0.31204 C 0.03525 0.28172 0.04879 0.30047 0.0099 0.26112 C 0.00417 0.25625 -0.03663 0.19838 -0.04496 0.18635 C -0.07968 0.1375 -0.05781 0.18195 -0.10225 0.125 C -0.13593 0.08195 -0.11111 0.11274 -0.17951 0.03727 C -0.18368 0.03264 -0.18871 0.0294 -0.19322 0.025 C -0.20486 0.01366 -0.21701 0.00278 -0.22812 -0.00995 C -0.24722 -0.03217 -0.25937 -0.04838 -0.28281 -0.06435 C -0.31927 -0.08912 -0.35677 -0.10995 -0.39375 -0.13263 C -0.41388 -0.14513 -0.42777 -0.15416 -0.44982 -0.15717 C -0.47291 -0.1456 -0.47725 -0.13958 -0.49722 -0.11875 C -0.52986 -0.08449 -0.55902 -0.04675 -0.56927 0.01112 C -0.56684 0.02223 -0.56579 0.03403 -0.5618 0.04422 C -0.55538 0.06135 -0.55034 0.05834 -0.54062 0.06713 C -0.53663 0.07084 -0.5335 0.07616 -0.52951 0.0794 C -0.52083 0.08612 -0.51145 0.09028 -0.50208 0.09514 C -0.49045 0.10139 -0.47604 0.1 -0.46354 0.10209 C -0.42447 0.11737 -0.38593 0.1095 -0.34635 0.10579 C -0.32291 0.10093 -0.29895 0.10186 -0.27534 0.10741 C -0.26371 0.11829 -0.26267 0.1257 -0.26927 0.14422 C -0.27187 0.16274 -0.26996 0.18264 -0.27413 0.20024 C -0.27239 0.22801 -0.27274 0.25695 -0.26927 0.2845 C -0.2684 0.28959 -0.26406 0.29375 -0.26163 0.29792 C -0.24583 0.33056 -0.22847 0.35047 -0.20191 0.36274 C -0.19461 0.36227 -0.17951 0.36366 -0.17083 0.35787 C -0.16458 0.35348 -0.15816 0.34028 -0.15329 0.33357 C -0.14375 0.31991 -0.13628 0.3095 -0.12465 0.29977 C -0.10538 0.2838 -0.11649 0.2882 -0.10486 0.2845 C -0.09531 0.28542 -0.09079 0.28635 -0.08246 0.28936 C -0.08038 0.29213 -0.07482 0.29352 -0.07604 0.29676 C -0.07777 0.3007 -0.08281 0.29862 -0.08611 0.29977 C -0.09114 0.30162 -0.09618 0.3051 -0.10104 0.30718 C -0.10173 0.30764 -0.10104 0.3095 -0.10104 0.31019 " pathEditMode="relative" rAng="0" ptsTypes="ffffffffffffffffffffffffffffffffffffffffffffffffffffffffffffffffffffffffffffffffffffffffffffffffffffffffffA">
                                      <p:cBhvr>
                                        <p:cTn id="30" dur="3000" fill="hold"/>
                                        <p:tgtEl>
                                          <p:spTgt spid="186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2" y="26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164 0.10926 C -0.01424 0.09653 -0.02361 0.08889 -0.03056 0.07963 C -0.03403 0.075 -0.03559 0.06806 -0.03889 0.06296 C -0.0415 0.05903 -0.04948 0.05185 -0.05278 0.0463 C -0.05486 0.04283 -0.05591 0.0382 -0.05834 0.03519 C -0.06979 0.02176 -0.08334 0.01181 -0.09584 -1.11111E-6 C -0.10886 -0.01227 -0.12344 -0.02222 -0.13611 -0.03518 C -0.15625 -0.05579 -0.175 -0.07662 -0.19445 -0.09815 C -0.21025 -0.11574 -0.19479 -0.09491 -0.21389 -0.11296 C -0.22136 -0.12014 -0.22726 -0.12986 -0.23473 -0.13704 C -0.24219 -0.14421 -0.25104 -0.14838 -0.25834 -0.15555 C -0.26198 -0.15926 -0.26459 -0.16458 -0.26806 -0.16852 C -0.27535 -0.17685 -0.30313 -0.1956 -0.3125 -0.1963 C -0.32084 -0.19699 -0.32917 -0.19745 -0.3375 -0.19815 C -0.34809 -0.20162 -0.35886 -0.20092 -0.36945 -0.2037 C -0.375 -0.20278 -0.38195 -0.20509 -0.38611 -0.2 C -0.38959 -0.19583 -0.39445 -0.18518 -0.39445 -0.18495 C -0.39757 -0.16898 -0.39028 -0.15602 -0.38056 -0.1463 C -0.35382 -0.11921 -0.30643 -0.08935 -0.275 -0.08333 C -0.26111 -0.075 -0.24948 -0.07176 -0.23473 -0.06852 C -0.18976 -0.07037 -0.19271 -0.05972 -0.16945 -0.09074 C -0.16372 -0.10787 -0.15539 -0.11898 -0.14861 -0.13518 C -0.14011 -0.15579 -0.13229 -0.18148 -0.12084 -0.2 C -0.11736 -0.20579 -0.11233 -0.20949 -0.10834 -0.21481 C -0.10261 -0.22245 -0.09132 -0.2419 -0.08473 -0.24815 C -0.06962 -0.26227 -0.04636 -0.27153 -0.02917 -0.27778 C 0.02222 -0.27407 0.07378 -0.27292 0.125 -0.26667 C 0.14201 -0.26458 0.15816 -0.25509 0.175 -0.25185 C 0.2059 -0.23657 0.23455 -0.21481 0.26527 -0.2 C 0.26857 -0.19444 0.27083 -0.18773 0.275 -0.18333 C 0.28923 -0.16852 0.31076 -0.15648 0.32361 -0.13704 C 0.33559 -0.11898 0.34444 -0.09676 0.35555 -0.07778 C 0.37448 -0.04491 0.3901 -0.01713 0.4 0.02222 C 0.39948 0.03218 0.3993 0.0419 0.39861 0.05185 C 0.39809 0.0581 0.39357 0.06389 0.39166 0.06852 C 0.38385 0.08727 0.37361 0.09861 0.35694 0.10185 C 0.34392 0.10116 0.33073 0.10347 0.31805 0.1 C 0.30538 0.09653 0.25955 0.0662 0.24861 0.05926 C 0.24479 0.05671 0.24271 0.0507 0.23889 0.04815 C 0.21597 0.03218 0.18541 0.02083 0.15902 0.01852 C 0.13003 0.01921 0.10104 0.01574 0.07205 0.02037 C 0.04774 0.02431 0.02708 0.05533 0.00764 0.07222 C 0.00451 0.08287 0.00069 0.09306 -0.00278 0.1037 C -0.004 0.10741 -0.00556 0.11482 -0.00556 0.11505 C -0.00417 0.12107 -0.00052 0.14074 0.00277 0.14445 C 0.01996 0.16366 0.04184 0.17986 0.06232 0.19259 C 0.07135 0.19815 0.07847 0.2081 0.08819 0.20926 C 0.09392 0.20995 0.09913 0.21042 0.10416 0.21111 C 0.13038 0.21042 0.15781 0.21042 0.18472 0.20926 C 0.19982 0.20857 0.21423 0.20046 0.22916 0.1963 C 0.24722 0.19144 0.26632 0.18866 0.28472 0.18704 C 0.2967 0.18773 0.30885 0.18727 0.32083 0.18889 C 0.33975 0.19144 0.325 0.23958 0.32361 0.26482 C 0.32291 0.27708 0.31475 0.28889 0.30972 0.29815 C 0.28802 0.33796 0.2592 0.36968 0.22361 0.38704 C 0.20885 0.38634 0.19392 0.38681 0.17899 0.38519 C 0.17378 0.38449 0.15538 0.36366 0.15139 0.35926 C 0.13993 0.34769 0.12934 0.33681 0.11944 0.32408 C 0.10243 0.30232 0.09027 0.27593 0.07361 0.2537 C 0.07031 0.24445 0.06788 0.23472 0.06389 0.22593 C 0.06128 0.22037 0.0559 0.2169 0.05416 0.21111 C 0.04826 0.19745 0.04305 0.18287 0.03889 0.16852 C 0.03507 0.15695 0.03472 0.14028 0.03333 0.12778 C 0.03159 0.07824 0.03003 0.03796 0.03021 -0.01481 C 0.03021 -0.04676 0.02691 -0.04282 0.03993 -0.0463 C 0.05746 -0.03866 0.06059 -0.03449 0.07361 -0.02037 C 0.08316 -0.01018 0.10277 0.00926 0.10277 0.00949 C 0.11545 0.04283 0.13246 0.0713 0.14444 0.10556 C 0.15399 0.16968 0.14288 0.22199 0.12031 0.27593 C 0.11423 0.29028 0.11059 0.30486 0.10416 0.31852 C 0.10364 0.32477 0.10416 0.33102 0.10277 0.33704 C 0.09652 0.36505 0.07326 0.38866 0.05625 0.40556 C 0.04583 0.41713 0.05277 0.41366 0.04166 0.41667 C 0.01406 0.41597 -0.01302 0.41597 -0.04028 0.41482 C -0.05782 0.41412 -0.07934 0.39259 -0.09306 0.37778 C -0.09879 0.37176 -0.104 0.36505 -0.10973 0.35926 C -0.11684 0.35208 -0.12483 0.34607 -0.13195 0.33889 C -0.14532 0.32523 -0.15608 0.30833 -0.16945 0.29445 C -0.17535 0.27847 -0.175 0.27824 -0.18334 0.26296 C -0.18941 0.25232 -0.1974 0.24352 -0.20139 0.23148 C -0.20868 0.21111 -0.21372 0.18704 -0.22084 0.16667 C -0.22969 0.1412 -0.22587 0.15903 -0.23334 0.13519 C -0.23542 0.12847 -0.23611 0.12107 -0.23889 0.11482 C -0.2408 0.11019 -0.24497 0.10787 -0.24723 0.1037 C -0.25452 0.09028 -0.25851 0.0757 -0.26389 0.06111 C -0.26615 0.03033 -0.26389 -0.00092 -0.26667 -0.03148 C -0.26875 -0.05486 -0.28316 -0.09722 -0.3 -0.10926 C -0.31545 -0.12014 -0.31823 -0.11805 -0.33195 -0.13333 C -0.33889 -0.13264 -0.34584 -0.13287 -0.35278 -0.13148 C -0.3658 -0.12893 -0.37848 -0.12153 -0.39167 -0.11852 C -0.39653 -0.11412 -0.40139 -0.11366 -0.40695 -0.11111 C -0.40782 -0.10926 -0.40851 -0.10717 -0.40973 -0.10555 C -0.41094 -0.10393 -0.41285 -0.10347 -0.41389 -0.10185 C -0.41528 -0.09977 -0.41528 -0.0963 -0.41667 -0.09444 C -0.41771 -0.09305 -0.41945 -0.09352 -0.42084 -0.09259 C -0.4224 -0.09167 -0.425 -0.08889 -0.425 -0.08866 " pathEditMode="relative" rAng="0" ptsTypes="fffffffffffffffffffffffffffffffffffffffffffffffffffffffffffffffffffffffffffffffffffffffffffffffA">
                                      <p:cBhvr>
                                        <p:cTn id="34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4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5816 -0.04467 C 0.05278 -0.05185 0.05191 -0.06134 0.04566 -0.06689 C 0.04323 -0.07638 0.03698 -0.08032 0.03038 -0.08449 C 0.02361 -0.0875 0.01823 -0.0949 0.01094 -0.09675 C 0.00451 -0.09791 -0.00209 -0.09768 -0.00851 -0.09838 C -0.07257 -0.09745 -0.1592 -0.11782 -0.21129 -0.04838 C -0.22153 -0.01782 -0.22222 0.01875 -0.20851 0.04792 C -0.19653 0.07362 -0.20104 0.06991 -0.18768 0.07385 C -0.07205 0.06366 -0.06129 0.08218 0.0151 0.04237 C 0.04635 0.02593 0.07899 0.01274 0.10816 -0.00949 C 0.125 -0.02245 0.14305 -0.03287 0.15955 -0.04699 C 0.17309 -0.05787 0.17378 -0.06597 0.1901 -0.06875 C 0.19705 -0.06388 0.20434 -0.05972 0.21094 -0.05393 C 0.21788 -0.04791 0.22378 -0.0324 0.22899 -0.02476 C 0.23958 0.025 0.23663 0.03033 0.23455 0.09792 C 0.23437 0.10093 0.21979 0.12917 0.2151 0.13496 C 0.21146 0.13959 0.2026 0.14607 0.2026 0.1463 C 0.17812 0.14445 0.15347 0.147 0.12899 0.14422 C 0.09635 0.14051 0.11215 0.13056 0.08177 0.11459 C 0.05139 0.09862 0.01979 0.0875 -0.01129 0.07385 C -0.07726 -0.00949 0.00017 0.0801 -0.06545 0.0257 C -0.07431 0.01829 -0.08073 0.00649 -0.08906 -0.00208 C -0.10382 -0.01759 -0.10556 -0.0155 -0.12379 -0.02245 C -0.14115 -0.03773 -0.13785 -0.04097 -0.15434 -0.03055 C -0.17031 -0.00439 -0.15122 -0.0375 -0.16962 -0.00208 C -0.17552 0.00857 -0.18768 0.0294 -0.18768 0.02963 C -0.20174 0.12269 -0.17222 0.15047 -0.1224 0.19051 C -0.08715 0.21899 -0.05087 0.24075 -0.0099 0.24977 C 0.0026 0.24908 0.01545 0.25186 0.0276 0.24792 C 0.02899 0.24746 0.05521 0.22408 0.05955 0.21922 C 0.06232 0.2176 0.06545 0.21598 0.06788 0.21274 C 0.07257 0.20649 0.08177 0.19422 0.08177 0.19422 C 0.08507 0.18102 0.08281 0.16783 0.07899 0.15533 C 0.08298 0.14445 0.08906 0.1382 0.09705 0.13195 C 0.10173 0.1338 0.1066 0.13195 0.11094 0.13496 C 0.12118 0.14051 0.12673 0.1669 0.13316 0.17755 C 0.15121 0.20672 0.17135 0.23496 0.18455 0.26899 C 0.18403 0.27825 0.1842 0.28635 0.18316 0.29375 C 0.18212 0.30209 0.17344 0.31088 0.17066 0.31459 C 0.16719 0.31875 0.16562 0.32755 0.16094 0.33125 C 0.15121 0.3375 0.13993 0.34723 0.12899 0.34977 C 0.11458 0.34908 0.10017 0.34977 0.08594 0.34792 C 0.08038 0.34676 0.07587 0.34144 0.07066 0.3375 C 0.05226 0.32871 0.04236 0.31875 0.0276 0.3 C 0.01719 0.2875 0.00851 0.28149 -0.00018 0.26829 C -0.00538 0.2595 -0.00886 0.24931 -0.01406 0.24051 C -0.02049 0.2294 -0.02899 0.22061 -0.0349 0.20903 C -0.03924 0.20047 -0.0408 0.19005 -0.04462 0.18125 C -0.05608 0.15394 -0.0599 0.14977 -0.07379 0.12755 C -0.07656 0.11274 -0.07639 0.0963 -0.08212 0.08218 C -0.10313 0.03542 -0.14965 -0.02106 -0.16129 -0.08449 C -0.16077 -0.11018 -0.16667 -0.13888 -0.15851 -0.16319 C -0.14688 -0.19814 -0.13386 -0.23078 -0.11129 -0.25578 C -0.09879 -0.26967 -0.08299 -0.27523 -0.06962 -0.2875 C -0.06476 -0.29166 -0.06181 -0.2993 -0.05712 -0.30393 C -0.03854 -0.32222 -0.01667 -0.32893 0.00399 -0.34097 C 0.02951 -0.35578 0.05399 -0.375 0.08038 -0.3875 C 0.08941 -0.39143 0.09913 -0.39259 0.10816 -0.39652 C 0.1316 -0.40648 0.15746 -0.41898 0.18177 -0.42986 C 0.26076 -0.4287 0.33368 -0.4625 0.3776 -0.3706 C 0.37951 -0.36203 0.38038 -0.35277 0.38316 -0.34467 C 0.38976 -0.325 0.39982 -0.30763 0.40538 -0.2875 C 0.42101 -0.22939 0.41423 -0.25671 0.42621 -0.20578 C 0.42864 -0.17268 0.43246 -0.14513 0.4276 -0.10949 C 0.42587 -0.09675 0.41927 -0.08611 0.4151 -0.075 C 0.41354 -0.06967 0.41458 -0.06365 0.41232 -0.05949 C 0.40486 -0.04513 0.39097 -0.03194 0.38038 -0.02245 C 0.36232 -0.02361 0.34392 -0.01967 0.32621 -0.02476 C 0.32014 -0.02592 0.31319 -0.04398 0.30955 -0.05023 C 0.29965 -0.06759 0.30208 -0.0625 0.28594 -0.075 C 0.27101 -0.09838 0.2566 -0.12291 0.24149 -0.14652 C 0.23941 -0.15 0.23837 -0.15439 0.23594 -0.15763 C 0.23489 -0.15902 0.23316 -0.15902 0.23177 -0.15949 C 0.22517 -0.16296 0.21892 -0.16736 0.21232 -0.1706 C 0.19774 -0.17777 0.17916 -0.17824 0.16371 -0.18171 C 0.14062 -0.18101 0.11736 -0.18101 0.09427 -0.17986 C 0.08455 -0.17939 0.08854 -0.17662 0.07899 -0.1706 C 0.04253 -0.14768 0.08819 -0.18402 0.04427 -0.14652 C 0.0368 -0.1405 0.03194 -0.12963 0.02482 -0.12245 C 0.02535 -0.10509 0.02535 -0.08796 0.02621 -0.0706 C 0.02691 -0.05393 0.03663 -0.04259 0.04288 -0.03055 C 0.04982 -0.0155 0.05312 -0.00509 0.06232 0.00718 C 0.06423 0.01274 0.06614 0.01829 0.06788 0.02385 C 0.06892 0.02755 0.07066 0.03496 0.07066 0.03519 C 0.07569 0.08172 0.08646 0.13612 0.06788 0.17755 C 0.06337 0.1875 0.06215 0.19422 0.05399 0.19792 C 0.03316 0.19561 0.03854 0.19885 0.02482 0.18172 C 0.01441 0.17107 0.00156 0.16204 -0.00712 0.14792 C -0.0507 0.07709 -0.05886 0.07963 -0.07656 0.0294 C -0.07847 0.02385 -0.07969 0.01783 -0.08212 0.01274 C -0.09132 -0.00717 -0.10434 -0.01435 -0.11823 -0.028 C -0.16406 -0.07314 -0.09323 -0.01435 -0.15851 -0.07245 C -0.17327 -0.08541 -0.19097 -0.09791 -0.20712 -0.10763 C -0.2342 -0.09768 -0.21736 -0.10439 -0.25712 -0.08541 C -0.26024 -0.08449 -0.2625 -0.08009 -0.26545 -0.07824 C -0.26667 -0.07708 -0.26823 -0.07685 -0.26962 -0.07615 C -0.26597 -0.06157 -0.25955 -0.05023 -0.25434 -0.03726 C -0.25052 0.00162 -0.25 0.03866 -0.24323 0.0757 C -0.23594 0.11343 -0.21667 0.15024 -0.20434 0.18681 C -0.19705 0.20834 -0.18993 0.22963 -0.18351 0.25024 C -0.17535 0.2801 -0.1809 0.25649 -0.1724 0.28311 C -0.17118 0.28681 -0.16962 0.29375 -0.16962 0.29375 C -0.16979 0.3 -0.16441 0.36852 -0.18073 0.38311 C -0.19097 0.38102 -0.20122 0.3838 -0.21129 0.38102 C -0.21424 0.38056 -0.21545 0.37477 -0.21823 0.37385 C -0.22309 0.3713 -0.22865 0.37223 -0.23351 0.36852 C -0.24045 0.36713 -0.24427 0.36227 -0.25156 0.36088 C -0.25295 0.35834 -0.25365 0.35487 -0.25573 0.35348 C -0.25816 0.35162 -0.26129 0.35255 -0.26406 0.35162 C -0.26979 0.34954 -0.27084 0.34815 -0.27518 0.34352 C -0.2849 0.34352 -0.29497 0.3426 -0.30434 0.34607 C -0.30764 0.34723 -0.30799 0.35348 -0.3099 0.35602 C -0.31077 0.3588 -0.31129 0.36227 -0.31129 0.36227 " pathEditMode="relative" rAng="0" ptsTypes="ffffffffffffffffffffffffffffffffffffffffffffffffffffffffffffffffffffffffffffffffffffffffffffffffffffffffffffffffA">
                                      <p:cBhvr>
                                        <p:cTn id="38" dur="3000" fill="hold"/>
                                        <p:tgtEl>
                                          <p:spTgt spid="18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5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972 0.00324 C -0.01771 0.00394 -0.02587 0.00301 -0.03351 0.0051 C -0.03542 0.00556 -0.03733 0.00811 -0.03733 0.01088 C -0.03733 0.02755 -0.03386 0.04375 -0.02986 0.05903 C -0.02778 0.06736 -0.02049 0.08195 -0.02049 0.08218 C -0.01893 0.08912 -0.01667 0.09445 -0.01459 0.10116 C -0.01233 0.10811 -0.01146 0.11528 -0.00868 0.12223 C -0.00382 0.16042 0.00087 0.23056 -0.02986 0.24329 C -0.03681 0.24167 -0.04358 0.24167 -0.05035 0.23912 C -0.05747 0.23658 -0.06233 0.22593 -0.06927 0.22199 C -0.07552 0.20186 -0.08281 0.18195 -0.08698 0.16065 C -0.07882 0.15162 -0.06979 0.15695 -0.06215 0.16459 C -0.06094 0.16713 -0.0599 0.16991 -0.05851 0.17199 C -0.05747 0.17361 -0.05608 0.17408 -0.05504 0.17593 C -0.05434 0.17755 -0.05452 0.17986 -0.05382 0.18172 C -0.05295 0.1838 -0.05122 0.1838 -0.05035 0.18565 C -0.04861 0.18797 -0.04566 0.19561 -0.04445 0.19885 C -0.04393 0.20186 -0.04184 0.21389 -0.04184 0.21621 C -0.04184 0.22408 -0.04219 0.23172 -0.04306 0.23912 C -0.04653 0.26922 -0.0757 0.26598 -0.08837 0.27963 C -0.08872 0.28218 -0.08959 0.28449 -0.08941 0.28727 C -0.08837 0.30255 -0.06563 0.3125 -0.05851 0.31412 C -0.05625 0.31459 -0.05382 0.31551 -0.05139 0.31598 C -0.04688 0.3169 -0.04184 0.31713 -0.03733 0.31806 C -0.01875 0.31713 -0.0007 0.31736 0.01771 0.31598 C 0.02673 0.31528 0.03576 0.3088 0.04479 0.30649 C 0.06024 0.29815 0.07587 0.29098 0.09149 0.28334 C 0.10243 0.27801 0.11649 0.27338 0.12465 0.25834 C 0.13455 0.24005 0.13698 0.21806 0.13906 0.19514 C 0.13819 0.18449 0.1375 0.17315 0.13663 0.1625 C 0.1342 0.13311 0.13489 0.10486 0.12465 0.0801 C 0.12239 0.07477 0.12187 0.06783 0.11875 0.06459 C 0.1118 0.05741 0.10555 0.04653 0.09739 0.04352 C 0.09184 0.04144 0.08055 0.03774 0.08055 0.03797 C 0.03489 0.03889 -0.01059 0.04352 -0.05625 0.03774 C -0.06979 0.03287 -0.08004 0.02917 -0.09306 0.02246 C -0.10174 0.01783 -0.10955 0.00949 -0.11806 0.0051 C -0.12222 -0.00162 -0.12604 -0.00625 -0.13125 -0.01041 C -0.13577 -0.02222 -0.14097 -0.03101 -0.14774 -0.03912 C -0.15243 -0.05393 -0.15764 -0.06527 -0.16094 -0.08125 C -0.16163 -0.08495 -0.16268 -0.08912 -0.16337 -0.09282 C -0.16406 -0.09791 -0.1658 -0.1081 -0.1658 -0.10787 C -0.16702 -0.12824 -0.16997 -0.14768 -0.1717 -0.16759 C -0.17274 -0.17916 -0.17413 -0.20231 -0.17413 -0.20208 C -0.17344 -0.22847 -0.17587 -0.28055 -0.15382 -0.29236 C -0.14948 -0.29444 -0.14514 -0.29444 -0.14063 -0.29606 C -0.11337 -0.29514 -0.08889 -0.29305 -0.06215 -0.29051 C -0.04827 -0.2875 -0.03403 -0.28264 -0.02049 -0.27708 C -0.01024 -0.26597 -0.02327 -0.27939 -0.01337 -0.27129 C -0.01059 -0.26921 -0.0059 -0.26203 -0.00382 -0.25995 C -0.00139 -0.25717 0.00312 -0.25208 0.00312 -0.25185 C 0.0059 -0.23194 -0.0007 -0.21666 -0.00747 -0.20023 C -0.0099 -0.19444 -0.01059 -0.1868 -0.01337 -0.18101 C -0.0158 -0.17615 -0.01875 -0.17245 -0.0217 -0.16759 C -0.02969 -0.15509 -0.03472 -0.13449 -0.03733 -0.11782 C -0.03681 -0.10509 -0.03663 -0.09213 -0.03594 -0.07939 C -0.03542 -0.0662 -0.03108 -0.05833 -0.02656 -0.04884 C -0.02465 -0.0449 -0.02344 -0.04097 -0.0217 -0.03703 C -0.01667 -0.025 0.01024 -0.02407 0.0151 -0.02361 C 0.02361 -0.02291 0.03194 -0.02245 0.04028 -0.02176 C 0.04982 -0.02291 0.05937 -0.02361 0.06875 -0.02546 C 0.07673 -0.02731 0.08403 -0.03287 0.09149 -0.03703 C 0.10139 -0.04328 0.11285 -0.04629 0.12344 -0.04884 C 0.14149 -0.04699 0.14184 -0.0493 0.15451 -0.03703 C 0.15607 -0.02916 0.15903 -0.02847 0.16406 -0.02546 C 0.16788 -0.01944 0.17187 -0.01458 0.17587 -0.00833 C 0.17743 -0.00115 0.17916 0.00556 0.18073 0.01274 C 0.17986 0.03704 0.18177 0.04699 0.17465 0.06459 C 0.17239 0.07963 0.16319 0.09329 0.15798 0.10695 C 0.1526 0.12084 0.15955 0.10857 0.15104 0.12408 C 0.14739 0.13033 0.14514 0.13195 0.14253 0.13959 C 0.13489 0.16135 0.14653 0.13635 0.13541 0.15857 C 0.1316 0.18241 0.1342 0.1875 0.14253 0.20301 C 0.15382 0.22408 0.16927 0.2301 0.18298 0.24514 C 0.18663 0.25371 0.19097 0.25278 0.19618 0.25834 C 0.20573 0.26945 0.19201 0.25903 0.20573 0.27014 C 0.20955 0.27315 0.21493 0.27292 0.21875 0.27385 C 0.23055 0.27662 0.23958 0.2801 0.25191 0.28149 C 0.2533 0.28241 0.25416 0.28426 0.25555 0.28542 C 0.25677 0.28635 0.25833 0.28588 0.25937 0.28727 C 0.26007 0.28866 0.25955 0.29121 0.26024 0.29306 C 0.26128 0.29491 0.26267 0.29561 0.26389 0.29676 C 0.26614 0.30764 0.27048 0.30857 0.27587 0.31412 C 0.28038 0.32454 0.27986 0.34051 0.27222 0.34699 " pathEditMode="relative" rAng="0" ptsTypes="fffffffffffffffffffffffffffffffffffffffffffffffffffffffffffffffffffffffffffffffffffA">
                                      <p:cBhvr>
                                        <p:cTn id="4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2" y="22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05556E-6 -1.11111E-6 C -0.00833 0.00116 -0.01753 -0.00162 -0.025 0.00371 C -0.02795 0.00579 -0.02413 0.01227 -0.02361 0.01667 C -0.02187 0.03009 -0.01528 0.04074 -0.00833 0.05 C -0.00451 0.06551 0.00695 0.07871 0.01389 0.09259 C 0.01476 0.09746 0.0158 0.10255 0.01667 0.10741 C 0.01927 0.1213 0.01615 0.13588 0.01528 0.15 C 0.01458 0.16134 0.00955 0.1669 0.00417 0.17408 C 0.00261 0.17616 0.00174 0.1794 3.05556E-6 0.18148 C -0.01094 0.19398 -0.02934 0.1956 -0.04305 0.19815 C -0.0618 0.19468 -0.07569 0.19097 -0.09305 0.18519 C -0.10521 0.17431 -0.11892 0.16574 -0.13333 0.16296 C -0.13646 0.1632 -0.15069 0.1625 -0.15694 0.16667 C -0.17552 0.17917 -0.18819 0.19607 -0.20972 0.20185 C -0.21979 0.20857 -0.22274 0.20787 -0.23611 0.20926 C -0.23403 0.21783 -0.22986 0.22037 -0.225 0.22593 C -0.20937 0.24375 -0.20139 0.24908 -0.18055 0.25371 C -0.17014 0.25926 -0.16285 0.26134 -0.15139 0.26296 C -0.13542 0.27153 -0.11684 0.27315 -0.1 0.27593 C -0.09045 0.28009 -0.08073 0.28287 -0.07083 0.28519 C -0.06267 0.28935 -0.05573 0.29398 -0.04722 0.2963 C -0.04201 0.29977 -0.03576 0.30023 -0.03055 0.30371 C -0.0283 0.30533 -0.02708 0.30903 -0.025 0.31111 C -0.02378 0.31227 -0.02222 0.31227 -0.02083 0.31296 C -0.01719 0.33218 -0.02187 0.35232 -0.01944 0.37222 C -0.01823 0.38195 -0.01094 0.38449 -0.00555 0.38889 C 0.00712 0.39931 0.02292 0.40533 0.0375 0.40741 C 0.05642 0.41458 0.07483 0.41667 0.09445 0.41852 C 0.09983 0.41783 0.10556 0.41783 0.11111 0.41667 C 0.11389 0.41597 0.11945 0.41296 0.11945 0.41296 C 0.1342 0.39815 0.14271 0.37408 0.15972 0.36296 C 0.17674 0.33449 0.20347 0.32246 0.21667 0.28704 C 0.21806 0.27616 0.22083 0.26644 0.22222 0.25556 C 0.22309 0.23773 0.22379 0.21968 0.22483 0.20185 C 0.22535 0.19699 0.22917 0.19051 0.23056 0.18704 C 0.24549 0.15116 0.26024 0.1625 0.29306 0.16111 C 0.29583 0.15857 0.29861 0.15625 0.30139 0.15371 C 0.30469 0.1507 0.30399 0.14375 0.30556 0.13889 C 0.31198 0.11968 0.31233 0.09861 0.31389 0.07778 C 0.31146 0.04884 0.3066 0.02639 0.29306 0.00371 C 0.29097 0.00023 0.28993 -0.00417 0.2875 -0.00741 C 0.28125 -0.01574 0.26042 -0.03194 0.25278 -0.03704 C 0.24132 -0.04467 0.21927 -0.04514 0.20695 -0.04815 C 0.19445 -0.04745 0.18195 -0.04792 0.16927 -0.04629 C 0.16702 -0.04606 0.16493 -0.04352 0.1625 -0.04259 C 0.15 -0.0375 0.13767 -0.03194 0.125 -0.02778 C 0.09045 -0.00139 0.06771 0.03935 0.04028 0.07593 C 0.02986 0.08982 0.02222 0.10764 0.0125 0.12222 C -0.0033 0.14583 -0.0309 0.16458 -0.05417 0.16852 C -0.07153 0.16644 -0.08611 0.16435 -0.10278 0.16111 C -0.13698 0.14583 -0.15226 0.10533 -0.16389 0.06296 C -0.16788 0.04838 -0.16805 0.03333 -0.17083 0.01852 C -0.17552 -0.00694 -0.18142 -0.03194 -0.18611 -0.05741 C -0.18368 -0.08426 -0.18108 -0.10324 -0.17083 -0.12592 C -0.16892 -0.13634 -0.16458 -0.14491 -0.1625 -0.15555 C -0.16371 -0.1662 -0.16198 -0.17847 -0.16667 -0.18704 C -0.17864 -0.20926 -0.20642 -0.20417 -0.22361 -0.20741 C -0.2342 -0.21204 -0.24427 -0.22199 -0.25 -0.23518 C -0.25208 -0.24004 -0.25555 -0.25 -0.25555 -0.25 C -0.25729 -0.26667 -0.26128 -0.30046 -0.24583 -0.30741 C -0.23733 -0.31875 -0.22535 -0.31991 -0.21667 -0.33148 C -0.21319 -0.34977 -0.22309 -0.34977 -0.23333 -0.3537 C -0.23785 -0.35532 -0.24722 -0.35741 -0.24722 -0.35741 " pathEditMode="relative" ptsTypes="ffffffffffffffffffffffffffffffffffffffffffffffffffffffffffffffA">
                                      <p:cBhvr>
                                        <p:cTn id="46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Line 37"/>
          <p:cNvSpPr>
            <a:spLocks noChangeShapeType="1"/>
          </p:cNvSpPr>
          <p:nvPr/>
        </p:nvSpPr>
        <p:spPr bwMode="auto">
          <a:xfrm>
            <a:off x="6324600" y="1828800"/>
            <a:ext cx="0" cy="4206875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0" name="Line 36"/>
          <p:cNvSpPr>
            <a:spLocks noChangeShapeType="1"/>
          </p:cNvSpPr>
          <p:nvPr/>
        </p:nvSpPr>
        <p:spPr bwMode="auto">
          <a:xfrm>
            <a:off x="7848600" y="1828800"/>
            <a:ext cx="0" cy="4389438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8" name="Line 12"/>
          <p:cNvSpPr>
            <a:spLocks noChangeShapeType="1"/>
          </p:cNvSpPr>
          <p:nvPr/>
        </p:nvSpPr>
        <p:spPr bwMode="auto">
          <a:xfrm>
            <a:off x="381000" y="1752600"/>
            <a:ext cx="0" cy="3459163"/>
          </a:xfrm>
          <a:prstGeom prst="line">
            <a:avLst/>
          </a:prstGeom>
          <a:ln w="38100">
            <a:solidFill>
              <a:srgbClr val="C00000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ln>
                <a:solidFill>
                  <a:schemeClr val="tx1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15" name="Line 28"/>
          <p:cNvSpPr>
            <a:spLocks noChangeShapeType="1"/>
          </p:cNvSpPr>
          <p:nvPr/>
        </p:nvSpPr>
        <p:spPr bwMode="auto">
          <a:xfrm>
            <a:off x="8610600" y="1828800"/>
            <a:ext cx="0" cy="457200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9" name="Line 36"/>
          <p:cNvSpPr>
            <a:spLocks noChangeShapeType="1"/>
          </p:cNvSpPr>
          <p:nvPr/>
        </p:nvSpPr>
        <p:spPr bwMode="auto">
          <a:xfrm>
            <a:off x="7086600" y="1752600"/>
            <a:ext cx="0" cy="4389438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Line 23"/>
          <p:cNvSpPr>
            <a:spLocks noChangeShapeType="1"/>
          </p:cNvSpPr>
          <p:nvPr/>
        </p:nvSpPr>
        <p:spPr bwMode="auto">
          <a:xfrm>
            <a:off x="4648200" y="1828800"/>
            <a:ext cx="0" cy="3932238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4" name="Line 27"/>
          <p:cNvSpPr>
            <a:spLocks noChangeShapeType="1"/>
          </p:cNvSpPr>
          <p:nvPr/>
        </p:nvSpPr>
        <p:spPr bwMode="auto">
          <a:xfrm>
            <a:off x="5486400" y="1752600"/>
            <a:ext cx="0" cy="411480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pic>
        <p:nvPicPr>
          <p:cNvPr id="9225" name="Picture 50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19050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</p:pic>
      <p:sp>
        <p:nvSpPr>
          <p:cNvPr id="5" name="Line 12"/>
          <p:cNvSpPr>
            <a:spLocks noChangeShapeType="1"/>
          </p:cNvSpPr>
          <p:nvPr/>
        </p:nvSpPr>
        <p:spPr bwMode="auto">
          <a:xfrm>
            <a:off x="1143000" y="1905000"/>
            <a:ext cx="0" cy="3459163"/>
          </a:xfrm>
          <a:prstGeom prst="line">
            <a:avLst/>
          </a:prstGeom>
          <a:ln w="38100">
            <a:solidFill>
              <a:srgbClr val="C00000"/>
            </a:solidFill>
            <a:headEnd/>
            <a:tailEnd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/>
          <a:lstStyle/>
          <a:p>
            <a:pPr>
              <a:defRPr/>
            </a:pPr>
            <a:endParaRPr lang="en-US" dirty="0">
              <a:ln>
                <a:solidFill>
                  <a:schemeClr val="tx1"/>
                </a:solidFill>
              </a:ln>
              <a:solidFill>
                <a:srgbClr val="FFFFFF"/>
              </a:solidFill>
            </a:endParaRPr>
          </a:p>
        </p:txBody>
      </p:sp>
      <p:sp>
        <p:nvSpPr>
          <p:cNvPr id="9227" name="Text Box 6"/>
          <p:cNvSpPr txBox="1">
            <a:spLocks noChangeArrowheads="1"/>
          </p:cNvSpPr>
          <p:nvPr/>
        </p:nvSpPr>
        <p:spPr bwMode="auto">
          <a:xfrm>
            <a:off x="1665288" y="5402263"/>
            <a:ext cx="76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b="1">
                <a:solidFill>
                  <a:srgbClr val="CC9900"/>
                </a:solidFill>
                <a:effectLst/>
                <a:latin typeface="Arial Narrow" pitchFamily="34" charset="0"/>
              </a:rPr>
              <a:t>1968</a:t>
            </a:r>
          </a:p>
        </p:txBody>
      </p:sp>
      <p:sp>
        <p:nvSpPr>
          <p:cNvPr id="9228" name="Text Box 7"/>
          <p:cNvSpPr txBox="1">
            <a:spLocks noChangeArrowheads="1"/>
          </p:cNvSpPr>
          <p:nvPr/>
        </p:nvSpPr>
        <p:spPr bwMode="auto">
          <a:xfrm>
            <a:off x="762000" y="5278438"/>
            <a:ext cx="76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b="1">
                <a:solidFill>
                  <a:srgbClr val="CC9900"/>
                </a:solidFill>
                <a:effectLst/>
                <a:latin typeface="Arial Narrow" pitchFamily="34" charset="0"/>
              </a:rPr>
              <a:t>1963</a:t>
            </a:r>
          </a:p>
        </p:txBody>
      </p:sp>
      <p:sp>
        <p:nvSpPr>
          <p:cNvPr id="9229" name="Text Box 8"/>
          <p:cNvSpPr txBox="1">
            <a:spLocks noChangeArrowheads="1"/>
          </p:cNvSpPr>
          <p:nvPr/>
        </p:nvSpPr>
        <p:spPr bwMode="auto">
          <a:xfrm>
            <a:off x="2493963" y="5486400"/>
            <a:ext cx="685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b="1">
                <a:solidFill>
                  <a:srgbClr val="CC9900"/>
                </a:solidFill>
                <a:effectLst/>
                <a:latin typeface="Arial Narrow" pitchFamily="34" charset="0"/>
              </a:rPr>
              <a:t>1973</a:t>
            </a:r>
          </a:p>
        </p:txBody>
      </p:sp>
      <p:sp>
        <p:nvSpPr>
          <p:cNvPr id="9230" name="Text Box 9"/>
          <p:cNvSpPr txBox="1">
            <a:spLocks noChangeArrowheads="1"/>
          </p:cNvSpPr>
          <p:nvPr/>
        </p:nvSpPr>
        <p:spPr bwMode="auto">
          <a:xfrm>
            <a:off x="6008688" y="5964238"/>
            <a:ext cx="742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b="1">
                <a:solidFill>
                  <a:srgbClr val="CC9900"/>
                </a:solidFill>
                <a:effectLst/>
                <a:latin typeface="Arial Narrow" pitchFamily="34" charset="0"/>
              </a:rPr>
              <a:t>1993</a:t>
            </a:r>
          </a:p>
        </p:txBody>
      </p:sp>
      <p:sp>
        <p:nvSpPr>
          <p:cNvPr id="11" name="Line 24"/>
          <p:cNvSpPr>
            <a:spLocks noChangeShapeType="1"/>
          </p:cNvSpPr>
          <p:nvPr/>
        </p:nvSpPr>
        <p:spPr bwMode="auto">
          <a:xfrm>
            <a:off x="3733800" y="1905000"/>
            <a:ext cx="0" cy="3749675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2" name="Line 25"/>
          <p:cNvSpPr>
            <a:spLocks noChangeShapeType="1"/>
          </p:cNvSpPr>
          <p:nvPr/>
        </p:nvSpPr>
        <p:spPr bwMode="auto">
          <a:xfrm>
            <a:off x="2819400" y="1905000"/>
            <a:ext cx="0" cy="365760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3" name="Line 26"/>
          <p:cNvSpPr>
            <a:spLocks noChangeShapeType="1"/>
          </p:cNvSpPr>
          <p:nvPr/>
        </p:nvSpPr>
        <p:spPr bwMode="auto">
          <a:xfrm>
            <a:off x="1981200" y="1905000"/>
            <a:ext cx="0" cy="3565525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234" name="Text Box 30"/>
          <p:cNvSpPr txBox="1">
            <a:spLocks noChangeArrowheads="1"/>
          </p:cNvSpPr>
          <p:nvPr/>
        </p:nvSpPr>
        <p:spPr bwMode="auto">
          <a:xfrm>
            <a:off x="3409950" y="5583238"/>
            <a:ext cx="690563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b="1">
                <a:solidFill>
                  <a:srgbClr val="CC9900"/>
                </a:solidFill>
                <a:effectLst/>
                <a:latin typeface="Arial Narrow" pitchFamily="34" charset="0"/>
              </a:rPr>
              <a:t>1978</a:t>
            </a:r>
          </a:p>
        </p:txBody>
      </p:sp>
      <p:sp>
        <p:nvSpPr>
          <p:cNvPr id="9235" name="Text Box 32"/>
          <p:cNvSpPr txBox="1">
            <a:spLocks noChangeArrowheads="1"/>
          </p:cNvSpPr>
          <p:nvPr/>
        </p:nvSpPr>
        <p:spPr bwMode="auto">
          <a:xfrm>
            <a:off x="5181600" y="5791200"/>
            <a:ext cx="73342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b="1">
                <a:solidFill>
                  <a:srgbClr val="CC9900"/>
                </a:solidFill>
                <a:effectLst/>
                <a:latin typeface="Arial Narrow" pitchFamily="34" charset="0"/>
              </a:rPr>
              <a:t>1988</a:t>
            </a:r>
          </a:p>
        </p:txBody>
      </p:sp>
      <p:sp>
        <p:nvSpPr>
          <p:cNvPr id="9236" name="Text Box 35"/>
          <p:cNvSpPr txBox="1">
            <a:spLocks noChangeArrowheads="1"/>
          </p:cNvSpPr>
          <p:nvPr/>
        </p:nvSpPr>
        <p:spPr bwMode="auto">
          <a:xfrm>
            <a:off x="4332288" y="5681663"/>
            <a:ext cx="76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b="1">
                <a:solidFill>
                  <a:srgbClr val="CC9900"/>
                </a:solidFill>
                <a:effectLst/>
                <a:latin typeface="Arial Narrow" pitchFamily="34" charset="0"/>
              </a:rPr>
              <a:t>1983</a:t>
            </a:r>
          </a:p>
        </p:txBody>
      </p:sp>
      <p:graphicFrame>
        <p:nvGraphicFramePr>
          <p:cNvPr id="21" name="Diagram 20"/>
          <p:cNvGraphicFramePr/>
          <p:nvPr/>
        </p:nvGraphicFramePr>
        <p:xfrm>
          <a:off x="3004972" y="3570612"/>
          <a:ext cx="5607516" cy="4571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22" name="Diagram 21"/>
          <p:cNvGraphicFramePr/>
          <p:nvPr/>
        </p:nvGraphicFramePr>
        <p:xfrm>
          <a:off x="3683149" y="4073382"/>
          <a:ext cx="4892501" cy="45720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23" name="Rectangle 30"/>
          <p:cNvSpPr>
            <a:spLocks noChangeArrowheads="1"/>
          </p:cNvSpPr>
          <p:nvPr/>
        </p:nvSpPr>
        <p:spPr bwMode="auto">
          <a:xfrm>
            <a:off x="3124200" y="4800600"/>
            <a:ext cx="2667000" cy="304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 dirty="0"/>
          </a:p>
        </p:txBody>
      </p:sp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219075" y="2009775"/>
            <a:ext cx="4481513" cy="460375"/>
            <a:chOff x="864209" y="97908"/>
            <a:chExt cx="4201097" cy="460616"/>
          </a:xfrm>
        </p:grpSpPr>
        <p:sp>
          <p:nvSpPr>
            <p:cNvPr id="25" name="Chevron 24"/>
            <p:cNvSpPr/>
            <p:nvPr/>
          </p:nvSpPr>
          <p:spPr>
            <a:xfrm>
              <a:off x="864209" y="97908"/>
              <a:ext cx="4201097" cy="460616"/>
            </a:xfrm>
            <a:prstGeom prst="chevron">
              <a:avLst/>
            </a:pr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6" name="Chevron 4"/>
            <p:cNvSpPr/>
            <p:nvPr/>
          </p:nvSpPr>
          <p:spPr>
            <a:xfrm>
              <a:off x="1094875" y="97908"/>
              <a:ext cx="3739764" cy="46061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7780" tIns="8890" rIns="0" bIns="8890" spcCol="1270" anchor="ctr"/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itchFamily="2" charset="2"/>
                <a:buNone/>
                <a:defRPr/>
              </a:pPr>
              <a:r>
                <a:rPr lang="en-US" sz="1600" b="1" dirty="0">
                  <a:solidFill>
                    <a:schemeClr val="accent4">
                      <a:lumMod val="10000"/>
                    </a:schemeClr>
                  </a:solidFill>
                  <a:effectLst/>
                </a:rPr>
                <a:t>Characterization of </a:t>
              </a:r>
              <a:r>
                <a:rPr lang="en-US" sz="1600" b="1" dirty="0" err="1">
                  <a:solidFill>
                    <a:schemeClr val="accent4">
                      <a:lumMod val="10000"/>
                    </a:schemeClr>
                  </a:solidFill>
                  <a:effectLst/>
                </a:rPr>
                <a:t>Bittering</a:t>
              </a:r>
              <a:r>
                <a:rPr lang="en-US" sz="1600" b="1" dirty="0">
                  <a:solidFill>
                    <a:schemeClr val="accent4">
                      <a:lumMod val="10000"/>
                    </a:schemeClr>
                  </a:solidFill>
                  <a:effectLst/>
                </a:rPr>
                <a:t> Acids</a:t>
              </a:r>
            </a:p>
          </p:txBody>
        </p:sp>
      </p:grpSp>
      <p:grpSp>
        <p:nvGrpSpPr>
          <p:cNvPr id="3" name="Group 26"/>
          <p:cNvGrpSpPr>
            <a:grpSpLocks/>
          </p:cNvGrpSpPr>
          <p:nvPr/>
        </p:nvGrpSpPr>
        <p:grpSpPr bwMode="auto">
          <a:xfrm>
            <a:off x="187325" y="2527300"/>
            <a:ext cx="6218238" cy="455613"/>
            <a:chOff x="864209" y="624361"/>
            <a:chExt cx="6066864" cy="456342"/>
          </a:xfrm>
        </p:grpSpPr>
        <p:sp>
          <p:nvSpPr>
            <p:cNvPr id="28" name="Chevron 27"/>
            <p:cNvSpPr/>
            <p:nvPr/>
          </p:nvSpPr>
          <p:spPr>
            <a:xfrm>
              <a:off x="864209" y="624361"/>
              <a:ext cx="6066864" cy="456342"/>
            </a:xfrm>
            <a:prstGeom prst="chevron">
              <a:avLst/>
            </a:pr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29" name="Chevron 4"/>
            <p:cNvSpPr/>
            <p:nvPr/>
          </p:nvSpPr>
          <p:spPr>
            <a:xfrm>
              <a:off x="1091891" y="624361"/>
              <a:ext cx="5492238" cy="456342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7780" tIns="8890" rIns="0" bIns="8890" spcCol="1270" anchor="ctr"/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itchFamily="2" charset="2"/>
                <a:buNone/>
                <a:defRPr/>
              </a:pPr>
              <a:r>
                <a:rPr lang="en-US" sz="1600" b="1" dirty="0">
                  <a:solidFill>
                    <a:schemeClr val="accent4">
                      <a:lumMod val="10000"/>
                    </a:schemeClr>
                  </a:solidFill>
                  <a:effectLst/>
                </a:rPr>
                <a:t>Improved Utilization</a:t>
              </a:r>
            </a:p>
          </p:txBody>
        </p:sp>
      </p:grpSp>
      <p:grpSp>
        <p:nvGrpSpPr>
          <p:cNvPr id="4" name="Group 29"/>
          <p:cNvGrpSpPr>
            <a:grpSpLocks/>
          </p:cNvGrpSpPr>
          <p:nvPr/>
        </p:nvGrpSpPr>
        <p:grpSpPr bwMode="auto">
          <a:xfrm>
            <a:off x="144463" y="3052763"/>
            <a:ext cx="8458200" cy="452437"/>
            <a:chOff x="808346" y="1154742"/>
            <a:chExt cx="8017994" cy="504433"/>
          </a:xfrm>
        </p:grpSpPr>
        <p:sp>
          <p:nvSpPr>
            <p:cNvPr id="31" name="Chevron 30"/>
            <p:cNvSpPr/>
            <p:nvPr/>
          </p:nvSpPr>
          <p:spPr>
            <a:xfrm>
              <a:off x="808346" y="1154742"/>
              <a:ext cx="8017994" cy="504433"/>
            </a:xfrm>
            <a:prstGeom prst="chevron">
              <a:avLst/>
            </a:pr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2" name="Chevron 4"/>
            <p:cNvSpPr/>
            <p:nvPr/>
          </p:nvSpPr>
          <p:spPr>
            <a:xfrm>
              <a:off x="1062670" y="1154742"/>
              <a:ext cx="7515364" cy="504433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7780" tIns="8890" rIns="0" bIns="8890" spcCol="1270" anchor="ctr"/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itchFamily="2" charset="2"/>
                <a:buNone/>
                <a:defRPr/>
              </a:pPr>
              <a:r>
                <a:rPr lang="en-US" sz="1600" b="1" dirty="0">
                  <a:solidFill>
                    <a:schemeClr val="accent4">
                      <a:lumMod val="10000"/>
                    </a:schemeClr>
                  </a:solidFill>
                  <a:effectLst/>
                </a:rPr>
                <a:t>Light Stability</a:t>
              </a:r>
            </a:p>
          </p:txBody>
        </p:sp>
      </p:grpSp>
      <p:grpSp>
        <p:nvGrpSpPr>
          <p:cNvPr id="6" name="Group 32"/>
          <p:cNvGrpSpPr>
            <a:grpSpLocks/>
          </p:cNvGrpSpPr>
          <p:nvPr/>
        </p:nvGrpSpPr>
        <p:grpSpPr bwMode="auto">
          <a:xfrm>
            <a:off x="52388" y="4619625"/>
            <a:ext cx="8558212" cy="447675"/>
            <a:chOff x="878" y="63352"/>
            <a:chExt cx="8513952" cy="447989"/>
          </a:xfrm>
        </p:grpSpPr>
        <p:sp>
          <p:nvSpPr>
            <p:cNvPr id="34" name="Chevron 33"/>
            <p:cNvSpPr/>
            <p:nvPr/>
          </p:nvSpPr>
          <p:spPr>
            <a:xfrm>
              <a:off x="878" y="63352"/>
              <a:ext cx="8513952" cy="447989"/>
            </a:xfrm>
            <a:prstGeom prst="chevron">
              <a:avLst/>
            </a:pr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35" name="Chevron 4"/>
            <p:cNvSpPr/>
            <p:nvPr/>
          </p:nvSpPr>
          <p:spPr>
            <a:xfrm>
              <a:off x="225137" y="63352"/>
              <a:ext cx="8065434" cy="447989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lIns="17780" tIns="8890" rIns="0" bIns="8890" spcCol="1270" anchor="ctr"/>
            <a:lstStyle/>
            <a:p>
              <a:pPr algn="ctr" defTabSz="6223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Font typeface="Wingdings" pitchFamily="2" charset="2"/>
                <a:buNone/>
                <a:defRPr/>
              </a:pPr>
              <a:r>
                <a:rPr lang="en-US" sz="1600" b="1" dirty="0">
                  <a:solidFill>
                    <a:schemeClr val="accent4">
                      <a:lumMod val="10000"/>
                    </a:schemeClr>
                  </a:solidFill>
                  <a:effectLst/>
                </a:rPr>
                <a:t>Flavor and Flavor Stability</a:t>
              </a:r>
            </a:p>
          </p:txBody>
        </p:sp>
      </p:grpSp>
      <p:sp>
        <p:nvSpPr>
          <p:cNvPr id="9244" name="Text Box 7"/>
          <p:cNvSpPr txBox="1">
            <a:spLocks noChangeArrowheads="1"/>
          </p:cNvSpPr>
          <p:nvPr/>
        </p:nvSpPr>
        <p:spPr bwMode="auto">
          <a:xfrm>
            <a:off x="0" y="5138738"/>
            <a:ext cx="762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b="1">
                <a:solidFill>
                  <a:srgbClr val="CC9900"/>
                </a:solidFill>
                <a:effectLst/>
                <a:latin typeface="Arial Narrow" pitchFamily="34" charset="0"/>
              </a:rPr>
              <a:t>1958</a:t>
            </a:r>
          </a:p>
        </p:txBody>
      </p:sp>
      <p:sp>
        <p:nvSpPr>
          <p:cNvPr id="9245" name="Text Box 21"/>
          <p:cNvSpPr txBox="1">
            <a:spLocks noChangeArrowheads="1"/>
          </p:cNvSpPr>
          <p:nvPr/>
        </p:nvSpPr>
        <p:spPr bwMode="auto">
          <a:xfrm>
            <a:off x="1066800" y="152400"/>
            <a:ext cx="8077200" cy="854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r" eaLnBrk="0" hangingPunct="0">
              <a:lnSpc>
                <a:spcPts val="3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3200" b="1">
                <a:solidFill>
                  <a:srgbClr val="000000"/>
                </a:solidFill>
                <a:effectLst/>
                <a:latin typeface="Arial Black" pitchFamily="34" charset="0"/>
              </a:rPr>
              <a:t>Unfolding</a:t>
            </a:r>
            <a:r>
              <a:rPr lang="en-US" sz="3200" b="1">
                <a:solidFill>
                  <a:srgbClr val="C00000"/>
                </a:solidFill>
                <a:effectLst/>
                <a:latin typeface="Arial Black" pitchFamily="34" charset="0"/>
              </a:rPr>
              <a:t> </a:t>
            </a:r>
            <a:r>
              <a:rPr lang="en-US" sz="3600" b="1">
                <a:solidFill>
                  <a:srgbClr val="008000"/>
                </a:solidFill>
                <a:effectLst/>
                <a:latin typeface="Arial Black" pitchFamily="34" charset="0"/>
              </a:rPr>
              <a:t>HOP</a:t>
            </a:r>
            <a:r>
              <a:rPr lang="en-US" sz="4000" b="1">
                <a:solidFill>
                  <a:srgbClr val="008000"/>
                </a:solidFill>
                <a:effectLst/>
                <a:latin typeface="Arial Black" pitchFamily="34" charset="0"/>
              </a:rPr>
              <a:t> </a:t>
            </a:r>
            <a:r>
              <a:rPr lang="en-US" sz="3200" b="1">
                <a:solidFill>
                  <a:srgbClr val="000000"/>
                </a:solidFill>
                <a:effectLst/>
                <a:latin typeface="Arial Black" pitchFamily="34" charset="0"/>
              </a:rPr>
              <a:t>Chemistry </a:t>
            </a:r>
            <a:r>
              <a:rPr lang="en-US" sz="3200" b="1">
                <a:solidFill>
                  <a:srgbClr val="000000"/>
                </a:solidFill>
                <a:effectLst/>
                <a:latin typeface="Arial Narrow" pitchFamily="34" charset="0"/>
              </a:rPr>
              <a:t> </a:t>
            </a:r>
          </a:p>
          <a:p>
            <a:pPr algn="r" eaLnBrk="0" hangingPunct="0">
              <a:lnSpc>
                <a:spcPts val="3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2400" b="1">
                <a:solidFill>
                  <a:srgbClr val="000000"/>
                </a:solidFill>
                <a:effectLst/>
                <a:latin typeface="Arial Black" pitchFamily="34" charset="0"/>
              </a:rPr>
              <a:t>(1958-2008)</a:t>
            </a:r>
          </a:p>
        </p:txBody>
      </p:sp>
      <p:sp>
        <p:nvSpPr>
          <p:cNvPr id="9246" name="Text Box 9"/>
          <p:cNvSpPr txBox="1">
            <a:spLocks noChangeArrowheads="1"/>
          </p:cNvSpPr>
          <p:nvPr/>
        </p:nvSpPr>
        <p:spPr bwMode="auto">
          <a:xfrm>
            <a:off x="6789738" y="6072188"/>
            <a:ext cx="742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b="1">
                <a:solidFill>
                  <a:srgbClr val="CC9900"/>
                </a:solidFill>
                <a:effectLst/>
                <a:latin typeface="Arial Narrow" pitchFamily="34" charset="0"/>
              </a:rPr>
              <a:t>1998</a:t>
            </a:r>
          </a:p>
        </p:txBody>
      </p:sp>
      <p:sp>
        <p:nvSpPr>
          <p:cNvPr id="9247" name="Text Box 9"/>
          <p:cNvSpPr txBox="1">
            <a:spLocks noChangeArrowheads="1"/>
          </p:cNvSpPr>
          <p:nvPr/>
        </p:nvSpPr>
        <p:spPr bwMode="auto">
          <a:xfrm>
            <a:off x="7542213" y="6138863"/>
            <a:ext cx="742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b="1">
                <a:solidFill>
                  <a:srgbClr val="CC9900"/>
                </a:solidFill>
                <a:effectLst/>
                <a:latin typeface="Arial Narrow" pitchFamily="34" charset="0"/>
              </a:rPr>
              <a:t>2003</a:t>
            </a:r>
          </a:p>
        </p:txBody>
      </p:sp>
      <p:sp>
        <p:nvSpPr>
          <p:cNvPr id="9248" name="Text Box 9"/>
          <p:cNvSpPr txBox="1">
            <a:spLocks noChangeArrowheads="1"/>
          </p:cNvSpPr>
          <p:nvPr/>
        </p:nvSpPr>
        <p:spPr bwMode="auto">
          <a:xfrm>
            <a:off x="8307388" y="6326188"/>
            <a:ext cx="742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50000"/>
              </a:spcBef>
              <a:buClrTx/>
              <a:buSzTx/>
              <a:buFontTx/>
              <a:buNone/>
            </a:pPr>
            <a:r>
              <a:rPr lang="en-US" b="1">
                <a:solidFill>
                  <a:srgbClr val="CC9900"/>
                </a:solidFill>
                <a:effectLst/>
                <a:latin typeface="Arial Narrow" pitchFamily="34" charset="0"/>
              </a:rPr>
              <a:t>2008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0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1" grpId="0">
        <p:bldAsOne/>
      </p:bldGraphic>
      <p:bldGraphic spid="22" grpId="0">
        <p:bldAsOne/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ntagon 7"/>
          <p:cNvSpPr/>
          <p:nvPr/>
        </p:nvSpPr>
        <p:spPr bwMode="auto">
          <a:xfrm>
            <a:off x="0" y="4419600"/>
            <a:ext cx="9144000" cy="2438400"/>
          </a:xfrm>
          <a:prstGeom prst="homePlat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/>
          </a:p>
        </p:txBody>
      </p:sp>
      <p:sp>
        <p:nvSpPr>
          <p:cNvPr id="10243" name="TextBox 6"/>
          <p:cNvSpPr txBox="1">
            <a:spLocks noChangeArrowheads="1"/>
          </p:cNvSpPr>
          <p:nvPr/>
        </p:nvSpPr>
        <p:spPr bwMode="auto">
          <a:xfrm>
            <a:off x="2362200" y="5716588"/>
            <a:ext cx="60960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32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5400">
                <a:solidFill>
                  <a:srgbClr val="008000"/>
                </a:solidFill>
                <a:effectLst/>
                <a:latin typeface="Impact" pitchFamily="34" charset="0"/>
              </a:rPr>
              <a:t>Characterization</a:t>
            </a:r>
          </a:p>
          <a:p>
            <a:pPr>
              <a:lnSpc>
                <a:spcPts val="32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3600" b="1">
                <a:solidFill>
                  <a:schemeClr val="bg1"/>
                </a:solidFill>
                <a:effectLst/>
                <a:latin typeface="Arial Narrow" pitchFamily="34" charset="0"/>
              </a:rPr>
              <a:t>of Bittering Acids</a:t>
            </a:r>
          </a:p>
        </p:txBody>
      </p:sp>
      <p:sp>
        <p:nvSpPr>
          <p:cNvPr id="10244" name="TextBox 17"/>
          <p:cNvSpPr txBox="1">
            <a:spLocks noChangeArrowheads="1"/>
          </p:cNvSpPr>
          <p:nvPr/>
        </p:nvSpPr>
        <p:spPr bwMode="auto">
          <a:xfrm>
            <a:off x="2438400" y="3505200"/>
            <a:ext cx="4572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6000">
                <a:solidFill>
                  <a:srgbClr val="FFFF00"/>
                </a:solidFill>
                <a:effectLst/>
                <a:latin typeface="Impact" pitchFamily="34" charset="0"/>
              </a:rPr>
              <a:t>1950’s-1980’s</a:t>
            </a:r>
          </a:p>
        </p:txBody>
      </p:sp>
      <p:pic>
        <p:nvPicPr>
          <p:cNvPr id="10245" name="Picture 18" descr="hopshalf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28800" y="-533400"/>
            <a:ext cx="48768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entagon 5"/>
          <p:cNvSpPr/>
          <p:nvPr/>
        </p:nvSpPr>
        <p:spPr bwMode="auto">
          <a:xfrm>
            <a:off x="3581400" y="838200"/>
            <a:ext cx="3505200" cy="1752600"/>
          </a:xfrm>
          <a:prstGeom prst="homePlat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Group 129"/>
          <p:cNvGrpSpPr>
            <a:grpSpLocks/>
          </p:cNvGrpSpPr>
          <p:nvPr/>
        </p:nvGrpSpPr>
        <p:grpSpPr bwMode="auto">
          <a:xfrm>
            <a:off x="228600" y="4038600"/>
            <a:ext cx="8915400" cy="1677988"/>
            <a:chOff x="0" y="3048000"/>
            <a:chExt cx="8915400" cy="1678479"/>
          </a:xfrm>
        </p:grpSpPr>
        <p:sp>
          <p:nvSpPr>
            <p:cNvPr id="11306" name="Rectangle 356"/>
            <p:cNvSpPr>
              <a:spLocks noChangeArrowheads="1"/>
            </p:cNvSpPr>
            <p:nvPr/>
          </p:nvSpPr>
          <p:spPr bwMode="auto">
            <a:xfrm>
              <a:off x="0" y="3048000"/>
              <a:ext cx="3962400" cy="16784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800" b="1">
                  <a:effectLst/>
                  <a:latin typeface="Symbol" pitchFamily="18" charset="2"/>
                </a:rPr>
                <a:t>a-</a:t>
              </a:r>
              <a:r>
                <a:rPr lang="en-US" sz="2800">
                  <a:effectLst/>
                  <a:latin typeface="Arial Black" pitchFamily="34" charset="0"/>
                </a:rPr>
                <a:t>Fraction</a:t>
              </a:r>
            </a:p>
            <a:p>
              <a:pPr algn="ctr"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800">
                  <a:effectLst/>
                  <a:latin typeface="Arial Black" pitchFamily="34" charset="0"/>
                </a:rPr>
                <a:t> separated into </a:t>
              </a:r>
              <a:r>
                <a:rPr lang="en-US" sz="2800">
                  <a:solidFill>
                    <a:srgbClr val="FFFF00"/>
                  </a:solidFill>
                  <a:effectLst/>
                  <a:latin typeface="Arial Black" pitchFamily="34" charset="0"/>
                </a:rPr>
                <a:t>co, n and adhumulone</a:t>
              </a:r>
              <a:r>
                <a:rPr lang="en-US">
                  <a:effectLst/>
                  <a:latin typeface="Arial Black" pitchFamily="34" charset="0"/>
                </a:rPr>
                <a:t> </a:t>
              </a:r>
              <a:r>
                <a:rPr lang="en-US">
                  <a:effectLst/>
                  <a:latin typeface="Arial" charset="0"/>
                </a:rPr>
                <a:t>(Rigby, Bethune, Meilgaard)</a:t>
              </a:r>
            </a:p>
          </p:txBody>
        </p:sp>
        <p:sp>
          <p:nvSpPr>
            <p:cNvPr id="11626" name="AutoShape 362"/>
            <p:cNvSpPr>
              <a:spLocks noChangeArrowheads="1"/>
            </p:cNvSpPr>
            <p:nvPr/>
          </p:nvSpPr>
          <p:spPr bwMode="auto">
            <a:xfrm>
              <a:off x="4114800" y="3670482"/>
              <a:ext cx="833438" cy="597075"/>
            </a:xfrm>
            <a:custGeom>
              <a:avLst/>
              <a:gdLst>
                <a:gd name="T0" fmla="*/ 16669 w 21600"/>
                <a:gd name="T1" fmla="*/ 0 h 21600"/>
                <a:gd name="T2" fmla="*/ 0 w 21600"/>
                <a:gd name="T3" fmla="*/ 4229 h 21600"/>
                <a:gd name="T4" fmla="*/ 16669 w 21600"/>
                <a:gd name="T5" fmla="*/ 8459 h 21600"/>
                <a:gd name="T6" fmla="*/ 22225 w 21600"/>
                <a:gd name="T7" fmla="*/ 4229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35 h 21600"/>
                <a:gd name="T14" fmla="*/ 18900 w 21600"/>
                <a:gd name="T15" fmla="*/ 162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08" name="Rectangle 250"/>
            <p:cNvSpPr>
              <a:spLocks noChangeArrowheads="1"/>
            </p:cNvSpPr>
            <p:nvPr/>
          </p:nvSpPr>
          <p:spPr bwMode="auto">
            <a:xfrm>
              <a:off x="4800600" y="3352889"/>
              <a:ext cx="4114800" cy="1187798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685800" lvl="1" indent="-454025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sz="2400">
                  <a:solidFill>
                    <a:srgbClr val="FFFF00"/>
                  </a:solidFill>
                  <a:effectLst/>
                  <a:latin typeface="Arial Black" pitchFamily="34" charset="0"/>
                  <a:cs typeface="Arial" charset="0"/>
                </a:rPr>
                <a:t>R </a:t>
              </a:r>
              <a:r>
                <a:rPr lang="en-US" sz="2400">
                  <a:effectLst/>
                  <a:latin typeface="Arial Black" pitchFamily="34" charset="0"/>
                  <a:cs typeface="Arial" charset="0"/>
                </a:rPr>
                <a:t>=CH(CH</a:t>
              </a:r>
              <a:r>
                <a:rPr lang="en-US" sz="2400" baseline="-25000">
                  <a:effectLst/>
                  <a:latin typeface="Arial Black" pitchFamily="34" charset="0"/>
                  <a:cs typeface="Arial" charset="0"/>
                </a:rPr>
                <a:t>3</a:t>
              </a:r>
              <a:r>
                <a:rPr lang="en-US" sz="2400">
                  <a:effectLst/>
                  <a:latin typeface="Arial Black" pitchFamily="34" charset="0"/>
                  <a:cs typeface="Arial" charset="0"/>
                </a:rPr>
                <a:t>)</a:t>
              </a:r>
              <a:r>
                <a:rPr lang="en-US" sz="2400" baseline="-25000">
                  <a:effectLst/>
                  <a:latin typeface="Arial Black" pitchFamily="34" charset="0"/>
                  <a:cs typeface="Arial" charset="0"/>
                </a:rPr>
                <a:t>2</a:t>
              </a:r>
              <a:r>
                <a:rPr lang="en-US" sz="2400" baseline="-25000">
                  <a:solidFill>
                    <a:srgbClr val="518A42"/>
                  </a:solidFill>
                  <a:effectLst/>
                  <a:latin typeface="Arial Black" pitchFamily="34" charset="0"/>
                  <a:cs typeface="Arial" charset="0"/>
                </a:rPr>
                <a:t>  </a:t>
              </a:r>
              <a:r>
                <a:rPr lang="en-US" sz="2400">
                  <a:solidFill>
                    <a:srgbClr val="FFFF00"/>
                  </a:solidFill>
                  <a:effectLst/>
                  <a:latin typeface="Arial Black" pitchFamily="34" charset="0"/>
                  <a:cs typeface="Arial" charset="0"/>
                </a:rPr>
                <a:t>co-</a:t>
              </a:r>
            </a:p>
            <a:p>
              <a:pPr marL="685800" lvl="1" indent="-454025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sz="2400">
                  <a:solidFill>
                    <a:srgbClr val="518A42"/>
                  </a:solidFill>
                  <a:effectLst/>
                  <a:latin typeface="Arial Black" pitchFamily="34" charset="0"/>
                  <a:cs typeface="Arial" charset="0"/>
                </a:rPr>
                <a:t>	 </a:t>
              </a:r>
              <a:r>
                <a:rPr lang="en-US" sz="2400">
                  <a:effectLst/>
                  <a:latin typeface="Arial Black" pitchFamily="34" charset="0"/>
                  <a:cs typeface="Arial" charset="0"/>
                </a:rPr>
                <a:t>CH</a:t>
              </a:r>
              <a:r>
                <a:rPr lang="en-US" sz="2400" baseline="-25000">
                  <a:effectLst/>
                  <a:latin typeface="Arial Black" pitchFamily="34" charset="0"/>
                  <a:cs typeface="Arial" charset="0"/>
                </a:rPr>
                <a:t>2</a:t>
              </a:r>
              <a:r>
                <a:rPr lang="en-US" sz="2400">
                  <a:effectLst/>
                  <a:latin typeface="Arial Black" pitchFamily="34" charset="0"/>
                  <a:cs typeface="Arial" charset="0"/>
                </a:rPr>
                <a:t>CH(CH</a:t>
              </a:r>
              <a:r>
                <a:rPr lang="en-US" sz="2400" baseline="-25000">
                  <a:effectLst/>
                  <a:latin typeface="Arial Black" pitchFamily="34" charset="0"/>
                  <a:cs typeface="Arial" charset="0"/>
                </a:rPr>
                <a:t>3</a:t>
              </a:r>
              <a:r>
                <a:rPr lang="en-US" sz="2400">
                  <a:effectLst/>
                  <a:latin typeface="Arial Black" pitchFamily="34" charset="0"/>
                  <a:cs typeface="Arial" charset="0"/>
                </a:rPr>
                <a:t>)</a:t>
              </a:r>
              <a:r>
                <a:rPr lang="en-US" sz="2400" baseline="-25000">
                  <a:effectLst/>
                  <a:latin typeface="Arial Black" pitchFamily="34" charset="0"/>
                  <a:cs typeface="Arial" charset="0"/>
                </a:rPr>
                <a:t>2</a:t>
              </a:r>
              <a:r>
                <a:rPr lang="en-US" sz="2400" baseline="-25000">
                  <a:solidFill>
                    <a:srgbClr val="518A42"/>
                  </a:solidFill>
                  <a:effectLst/>
                  <a:latin typeface="Arial Black" pitchFamily="34" charset="0"/>
                  <a:cs typeface="Arial" charset="0"/>
                </a:rPr>
                <a:t> </a:t>
              </a:r>
              <a:r>
                <a:rPr lang="en-US" sz="2400" baseline="-25000">
                  <a:solidFill>
                    <a:srgbClr val="FF0000"/>
                  </a:solidFill>
                  <a:effectLst/>
                  <a:latin typeface="Arial Black" pitchFamily="34" charset="0"/>
                  <a:cs typeface="Arial" charset="0"/>
                </a:rPr>
                <a:t> </a:t>
              </a:r>
              <a:r>
                <a:rPr lang="en-US" sz="2400">
                  <a:solidFill>
                    <a:srgbClr val="FFFF00"/>
                  </a:solidFill>
                  <a:effectLst/>
                  <a:latin typeface="Arial Black" pitchFamily="34" charset="0"/>
                  <a:cs typeface="Arial" charset="0"/>
                </a:rPr>
                <a:t>n-</a:t>
              </a:r>
            </a:p>
            <a:p>
              <a:pPr marL="685800" lvl="1" indent="-454025">
                <a:spcBef>
                  <a:spcPct val="0"/>
                </a:spcBef>
                <a:buFont typeface="Wingdings" pitchFamily="2" charset="2"/>
                <a:buNone/>
              </a:pPr>
              <a:r>
                <a:rPr lang="en-US" sz="2400">
                  <a:solidFill>
                    <a:srgbClr val="518A42"/>
                  </a:solidFill>
                  <a:effectLst/>
                  <a:latin typeface="Arial Black" pitchFamily="34" charset="0"/>
                  <a:cs typeface="Arial" charset="0"/>
                </a:rPr>
                <a:t>	 </a:t>
              </a:r>
              <a:r>
                <a:rPr lang="en-US" sz="2400">
                  <a:effectLst/>
                  <a:latin typeface="Arial Black" pitchFamily="34" charset="0"/>
                  <a:cs typeface="Arial" charset="0"/>
                </a:rPr>
                <a:t>CHCH</a:t>
              </a:r>
              <a:r>
                <a:rPr lang="en-US" sz="2400" baseline="-25000">
                  <a:effectLst/>
                  <a:latin typeface="Arial Black" pitchFamily="34" charset="0"/>
                  <a:cs typeface="Arial" charset="0"/>
                </a:rPr>
                <a:t>3</a:t>
              </a:r>
              <a:r>
                <a:rPr lang="en-US" sz="2400">
                  <a:effectLst/>
                  <a:latin typeface="Arial Black" pitchFamily="34" charset="0"/>
                  <a:cs typeface="Arial" charset="0"/>
                </a:rPr>
                <a:t>CH</a:t>
              </a:r>
              <a:r>
                <a:rPr lang="en-US" sz="2400" baseline="-25000">
                  <a:effectLst/>
                  <a:latin typeface="Arial Black" pitchFamily="34" charset="0"/>
                  <a:cs typeface="Arial" charset="0"/>
                </a:rPr>
                <a:t>2</a:t>
              </a:r>
              <a:r>
                <a:rPr lang="en-US" sz="2400">
                  <a:effectLst/>
                  <a:latin typeface="Arial Black" pitchFamily="34" charset="0"/>
                  <a:cs typeface="Arial" charset="0"/>
                </a:rPr>
                <a:t>CH</a:t>
              </a:r>
              <a:r>
                <a:rPr lang="en-US" sz="2400" baseline="-25000">
                  <a:effectLst/>
                  <a:latin typeface="Arial Black" pitchFamily="34" charset="0"/>
                  <a:cs typeface="Arial" charset="0"/>
                </a:rPr>
                <a:t>3</a:t>
              </a:r>
              <a:r>
                <a:rPr lang="en-US" sz="2400">
                  <a:solidFill>
                    <a:srgbClr val="518A42"/>
                  </a:solidFill>
                  <a:effectLst/>
                  <a:latin typeface="Arial Black" pitchFamily="34" charset="0"/>
                  <a:cs typeface="Arial" charset="0"/>
                </a:rPr>
                <a:t> </a:t>
              </a:r>
              <a:r>
                <a:rPr lang="en-US" sz="2400">
                  <a:solidFill>
                    <a:srgbClr val="FFFF00"/>
                  </a:solidFill>
                  <a:effectLst/>
                  <a:latin typeface="Arial Black" pitchFamily="34" charset="0"/>
                  <a:cs typeface="Arial" charset="0"/>
                </a:rPr>
                <a:t>ad-</a:t>
              </a:r>
            </a:p>
          </p:txBody>
        </p:sp>
      </p:grpSp>
      <p:grpSp>
        <p:nvGrpSpPr>
          <p:cNvPr id="11312" name="Group 48"/>
          <p:cNvGrpSpPr>
            <a:grpSpLocks/>
          </p:cNvGrpSpPr>
          <p:nvPr/>
        </p:nvGrpSpPr>
        <p:grpSpPr bwMode="auto">
          <a:xfrm>
            <a:off x="1143000" y="928688"/>
            <a:ext cx="7218363" cy="2571750"/>
            <a:chOff x="720" y="585"/>
            <a:chExt cx="4547" cy="1620"/>
          </a:xfrm>
        </p:grpSpPr>
        <p:sp>
          <p:nvSpPr>
            <p:cNvPr id="11269" name="Rectangle 246"/>
            <p:cNvSpPr>
              <a:spLocks noChangeArrowheads="1"/>
            </p:cNvSpPr>
            <p:nvPr/>
          </p:nvSpPr>
          <p:spPr bwMode="auto">
            <a:xfrm>
              <a:off x="3984" y="1968"/>
              <a:ext cx="1183" cy="237"/>
            </a:xfrm>
            <a:prstGeom prst="rect">
              <a:avLst/>
            </a:prstGeom>
            <a:noFill/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228600" indent="-228600">
                <a:buFont typeface="Wingdings" pitchFamily="2" charset="2"/>
                <a:buNone/>
              </a:pPr>
              <a:r>
                <a:rPr lang="en-US" sz="1800" b="1">
                  <a:solidFill>
                    <a:srgbClr val="FFFF00"/>
                  </a:solidFill>
                  <a:effectLst/>
                </a:rPr>
                <a:t>R</a:t>
              </a:r>
              <a:r>
                <a:rPr lang="en-US" sz="1800">
                  <a:effectLst/>
                </a:rPr>
                <a:t>= CH</a:t>
              </a:r>
              <a:r>
                <a:rPr lang="en-US" sz="1800" baseline="-25000">
                  <a:effectLst/>
                </a:rPr>
                <a:t>2</a:t>
              </a:r>
              <a:r>
                <a:rPr lang="en-US" sz="1800">
                  <a:effectLst/>
                </a:rPr>
                <a:t>CH(CH</a:t>
              </a:r>
              <a:r>
                <a:rPr lang="en-US" sz="1800" baseline="-25000">
                  <a:effectLst/>
                </a:rPr>
                <a:t>3</a:t>
              </a:r>
              <a:r>
                <a:rPr lang="en-US" sz="1800">
                  <a:effectLst/>
                </a:rPr>
                <a:t>)</a:t>
              </a:r>
              <a:r>
                <a:rPr lang="en-US" sz="1800" baseline="-25000">
                  <a:effectLst/>
                </a:rPr>
                <a:t>2</a:t>
              </a:r>
            </a:p>
          </p:txBody>
        </p:sp>
        <p:grpSp>
          <p:nvGrpSpPr>
            <p:cNvPr id="11311" name="Group 47"/>
            <p:cNvGrpSpPr>
              <a:grpSpLocks/>
            </p:cNvGrpSpPr>
            <p:nvPr/>
          </p:nvGrpSpPr>
          <p:grpSpPr bwMode="auto">
            <a:xfrm>
              <a:off x="3552" y="585"/>
              <a:ext cx="1715" cy="1287"/>
              <a:chOff x="3552" y="585"/>
              <a:chExt cx="1715" cy="1287"/>
            </a:xfrm>
          </p:grpSpPr>
          <p:sp>
            <p:nvSpPr>
              <p:cNvPr id="11268" name="Rectangle 248"/>
              <p:cNvSpPr>
                <a:spLocks noChangeArrowheads="1"/>
              </p:cNvSpPr>
              <p:nvPr/>
            </p:nvSpPr>
            <p:spPr bwMode="auto">
              <a:xfrm>
                <a:off x="4977" y="788"/>
                <a:ext cx="290" cy="326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228600" indent="-228600">
                  <a:buFont typeface="Wingdings" pitchFamily="2" charset="2"/>
                  <a:buNone/>
                </a:pPr>
                <a:r>
                  <a:rPr lang="en-US" sz="2800" b="1">
                    <a:solidFill>
                      <a:srgbClr val="FFFF00"/>
                    </a:solidFill>
                    <a:effectLst/>
                    <a:latin typeface="Arial Black" pitchFamily="34" charset="0"/>
                  </a:rPr>
                  <a:t>R</a:t>
                </a:r>
              </a:p>
            </p:txBody>
          </p:sp>
          <p:sp>
            <p:nvSpPr>
              <p:cNvPr id="11356" name="Line 92"/>
              <p:cNvSpPr>
                <a:spLocks noChangeShapeType="1"/>
              </p:cNvSpPr>
              <p:nvPr/>
            </p:nvSpPr>
            <p:spPr bwMode="auto">
              <a:xfrm>
                <a:off x="4387" y="1681"/>
                <a:ext cx="73" cy="19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271" name="Rectangle 71"/>
              <p:cNvSpPr>
                <a:spLocks noChangeArrowheads="1"/>
              </p:cNvSpPr>
              <p:nvPr/>
            </p:nvSpPr>
            <p:spPr bwMode="auto">
              <a:xfrm>
                <a:off x="4633" y="1332"/>
                <a:ext cx="217" cy="17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>
                    <a:effectLst/>
                    <a:latin typeface="Abadi MT Condensed Light" pitchFamily="34" charset="0"/>
                  </a:rPr>
                  <a:t>OH</a:t>
                </a:r>
                <a:endParaRPr lang="en-US" sz="1800" baseline="-25000">
                  <a:effectLst/>
                  <a:latin typeface="Arial" charset="0"/>
                </a:endParaRPr>
              </a:p>
            </p:txBody>
          </p:sp>
          <p:sp>
            <p:nvSpPr>
              <p:cNvPr id="11272" name="Rectangle 73"/>
              <p:cNvSpPr>
                <a:spLocks noChangeArrowheads="1"/>
              </p:cNvSpPr>
              <p:nvPr/>
            </p:nvSpPr>
            <p:spPr bwMode="auto">
              <a:xfrm>
                <a:off x="4051" y="1146"/>
                <a:ext cx="113" cy="17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>
                    <a:effectLst/>
                    <a:latin typeface="Abadi MT Condensed Light" pitchFamily="34" charset="0"/>
                  </a:rPr>
                  <a:t>O</a:t>
                </a:r>
                <a:endParaRPr lang="en-US" sz="1800" baseline="-25000">
                  <a:effectLst/>
                  <a:latin typeface="Arial" charset="0"/>
                </a:endParaRPr>
              </a:p>
            </p:txBody>
          </p:sp>
          <p:sp>
            <p:nvSpPr>
              <p:cNvPr id="11273" name="Rectangle 74"/>
              <p:cNvSpPr>
                <a:spLocks noChangeArrowheads="1"/>
              </p:cNvSpPr>
              <p:nvPr/>
            </p:nvSpPr>
            <p:spPr bwMode="auto">
              <a:xfrm>
                <a:off x="4844" y="1189"/>
                <a:ext cx="217" cy="17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>
                    <a:effectLst/>
                    <a:latin typeface="Abadi MT Condensed Light" pitchFamily="34" charset="0"/>
                  </a:rPr>
                  <a:t>OH</a:t>
                </a:r>
                <a:endParaRPr lang="en-US" sz="1800" baseline="-25000">
                  <a:effectLst/>
                  <a:latin typeface="Arial" charset="0"/>
                </a:endParaRPr>
              </a:p>
            </p:txBody>
          </p:sp>
          <p:sp>
            <p:nvSpPr>
              <p:cNvPr id="11274" name="Rectangle 75"/>
              <p:cNvSpPr>
                <a:spLocks noChangeArrowheads="1"/>
              </p:cNvSpPr>
              <p:nvPr/>
            </p:nvSpPr>
            <p:spPr bwMode="auto">
              <a:xfrm>
                <a:off x="4801" y="585"/>
                <a:ext cx="111" cy="172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>
                    <a:effectLst/>
                    <a:latin typeface="Abadi MT Condensed Light" pitchFamily="34" charset="0"/>
                  </a:rPr>
                  <a:t>O</a:t>
                </a:r>
                <a:endParaRPr lang="en-US" sz="1800" baseline="-25000">
                  <a:effectLst/>
                  <a:latin typeface="Arial" charset="0"/>
                </a:endParaRPr>
              </a:p>
            </p:txBody>
          </p:sp>
          <p:sp>
            <p:nvSpPr>
              <p:cNvPr id="11341" name="Line 77"/>
              <p:cNvSpPr>
                <a:spLocks noChangeShapeType="1"/>
              </p:cNvSpPr>
              <p:nvPr/>
            </p:nvSpPr>
            <p:spPr bwMode="auto">
              <a:xfrm flipH="1" flipV="1">
                <a:off x="4496" y="877"/>
                <a:ext cx="192" cy="8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42" name="Line 78"/>
              <p:cNvSpPr>
                <a:spLocks noChangeShapeType="1"/>
              </p:cNvSpPr>
              <p:nvPr/>
            </p:nvSpPr>
            <p:spPr bwMode="auto">
              <a:xfrm flipH="1" flipV="1">
                <a:off x="4701" y="966"/>
                <a:ext cx="1" cy="18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43" name="Line 79"/>
              <p:cNvSpPr>
                <a:spLocks noChangeShapeType="1"/>
              </p:cNvSpPr>
              <p:nvPr/>
            </p:nvSpPr>
            <p:spPr bwMode="auto">
              <a:xfrm rot="21443618" flipV="1">
                <a:off x="4652" y="998"/>
                <a:ext cx="5" cy="11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44" name="Line 80"/>
              <p:cNvSpPr>
                <a:spLocks noChangeShapeType="1"/>
              </p:cNvSpPr>
              <p:nvPr/>
            </p:nvSpPr>
            <p:spPr bwMode="auto">
              <a:xfrm flipV="1">
                <a:off x="4499" y="1147"/>
                <a:ext cx="190" cy="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45" name="Line 81"/>
              <p:cNvSpPr>
                <a:spLocks noChangeShapeType="1"/>
              </p:cNvSpPr>
              <p:nvPr/>
            </p:nvSpPr>
            <p:spPr bwMode="auto">
              <a:xfrm>
                <a:off x="4311" y="1149"/>
                <a:ext cx="188" cy="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47" name="Line 83"/>
              <p:cNvSpPr>
                <a:spLocks noChangeShapeType="1"/>
              </p:cNvSpPr>
              <p:nvPr/>
            </p:nvSpPr>
            <p:spPr bwMode="auto">
              <a:xfrm flipV="1">
                <a:off x="4688" y="883"/>
                <a:ext cx="171" cy="8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48" name="Line 84"/>
              <p:cNvSpPr>
                <a:spLocks noChangeShapeType="1"/>
              </p:cNvSpPr>
              <p:nvPr/>
            </p:nvSpPr>
            <p:spPr bwMode="auto">
              <a:xfrm>
                <a:off x="4859" y="883"/>
                <a:ext cx="152" cy="6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49" name="Line 85"/>
              <p:cNvSpPr>
                <a:spLocks noChangeShapeType="1"/>
              </p:cNvSpPr>
              <p:nvPr/>
            </p:nvSpPr>
            <p:spPr bwMode="auto">
              <a:xfrm flipH="1" flipV="1">
                <a:off x="4119" y="878"/>
                <a:ext cx="192" cy="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50" name="Line 86"/>
              <p:cNvSpPr>
                <a:spLocks noChangeShapeType="1"/>
              </p:cNvSpPr>
              <p:nvPr/>
            </p:nvSpPr>
            <p:spPr bwMode="auto">
              <a:xfrm flipH="1">
                <a:off x="3931" y="878"/>
                <a:ext cx="188" cy="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51" name="Line 87"/>
              <p:cNvSpPr>
                <a:spLocks noChangeShapeType="1"/>
              </p:cNvSpPr>
              <p:nvPr/>
            </p:nvSpPr>
            <p:spPr bwMode="auto">
              <a:xfrm flipH="1">
                <a:off x="4345" y="1239"/>
                <a:ext cx="155" cy="12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52" name="Line 88"/>
              <p:cNvSpPr>
                <a:spLocks noChangeShapeType="1"/>
              </p:cNvSpPr>
              <p:nvPr/>
            </p:nvSpPr>
            <p:spPr bwMode="auto">
              <a:xfrm>
                <a:off x="4357" y="1360"/>
                <a:ext cx="111" cy="15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53" name="Line 89"/>
              <p:cNvSpPr>
                <a:spLocks noChangeShapeType="1"/>
              </p:cNvSpPr>
              <p:nvPr/>
            </p:nvSpPr>
            <p:spPr bwMode="auto">
              <a:xfrm flipH="1">
                <a:off x="4368" y="1514"/>
                <a:ext cx="108" cy="15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54" name="Line 90"/>
              <p:cNvSpPr>
                <a:spLocks noChangeShapeType="1"/>
              </p:cNvSpPr>
              <p:nvPr/>
            </p:nvSpPr>
            <p:spPr bwMode="auto">
              <a:xfrm flipH="1">
                <a:off x="4391" y="1538"/>
                <a:ext cx="108" cy="15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55" name="Line 91"/>
              <p:cNvSpPr>
                <a:spLocks noChangeShapeType="1"/>
              </p:cNvSpPr>
              <p:nvPr/>
            </p:nvSpPr>
            <p:spPr bwMode="auto">
              <a:xfrm flipH="1">
                <a:off x="4163" y="1670"/>
                <a:ext cx="210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57" name="Line 93"/>
              <p:cNvSpPr>
                <a:spLocks noChangeShapeType="1"/>
              </p:cNvSpPr>
              <p:nvPr/>
            </p:nvSpPr>
            <p:spPr bwMode="auto">
              <a:xfrm rot="1181179">
                <a:off x="4476" y="1253"/>
                <a:ext cx="176" cy="9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58" name="Line 94"/>
              <p:cNvSpPr>
                <a:spLocks noChangeShapeType="1"/>
              </p:cNvSpPr>
              <p:nvPr/>
            </p:nvSpPr>
            <p:spPr bwMode="auto">
              <a:xfrm flipH="1" flipV="1">
                <a:off x="4508" y="753"/>
                <a:ext cx="2" cy="12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59" name="Line 95"/>
              <p:cNvSpPr>
                <a:spLocks noChangeShapeType="1"/>
              </p:cNvSpPr>
              <p:nvPr/>
            </p:nvSpPr>
            <p:spPr bwMode="auto">
              <a:xfrm flipH="1" flipV="1">
                <a:off x="4484" y="753"/>
                <a:ext cx="0" cy="12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60" name="Line 96"/>
              <p:cNvSpPr>
                <a:spLocks noChangeShapeType="1"/>
              </p:cNvSpPr>
              <p:nvPr/>
            </p:nvSpPr>
            <p:spPr bwMode="auto">
              <a:xfrm flipH="1">
                <a:off x="4169" y="1140"/>
                <a:ext cx="133" cy="6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61" name="Line 97"/>
              <p:cNvSpPr>
                <a:spLocks noChangeShapeType="1"/>
              </p:cNvSpPr>
              <p:nvPr/>
            </p:nvSpPr>
            <p:spPr bwMode="auto">
              <a:xfrm flipH="1">
                <a:off x="4182" y="1159"/>
                <a:ext cx="135" cy="6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62" name="Line 98"/>
              <p:cNvSpPr>
                <a:spLocks noChangeShapeType="1"/>
              </p:cNvSpPr>
              <p:nvPr/>
            </p:nvSpPr>
            <p:spPr bwMode="auto">
              <a:xfrm>
                <a:off x="4706" y="1151"/>
                <a:ext cx="130" cy="12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63" name="Line 99"/>
              <p:cNvSpPr>
                <a:spLocks noChangeShapeType="1"/>
              </p:cNvSpPr>
              <p:nvPr/>
            </p:nvSpPr>
            <p:spPr bwMode="auto">
              <a:xfrm flipH="1" flipV="1">
                <a:off x="3749" y="870"/>
                <a:ext cx="188" cy="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64" name="Line 100"/>
              <p:cNvSpPr>
                <a:spLocks noChangeShapeType="1"/>
              </p:cNvSpPr>
              <p:nvPr/>
            </p:nvSpPr>
            <p:spPr bwMode="auto">
              <a:xfrm flipH="1" flipV="1">
                <a:off x="3735" y="888"/>
                <a:ext cx="189" cy="9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71" name="Line 101"/>
              <p:cNvSpPr>
                <a:spLocks noChangeShapeType="1"/>
              </p:cNvSpPr>
              <p:nvPr/>
            </p:nvSpPr>
            <p:spPr bwMode="auto">
              <a:xfrm flipV="1">
                <a:off x="3742" y="703"/>
                <a:ext cx="0" cy="17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66" name="Line 102"/>
              <p:cNvSpPr>
                <a:spLocks noChangeShapeType="1"/>
              </p:cNvSpPr>
              <p:nvPr/>
            </p:nvSpPr>
            <p:spPr bwMode="auto">
              <a:xfrm flipH="1">
                <a:off x="3552" y="879"/>
                <a:ext cx="190" cy="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67" name="Line 103"/>
              <p:cNvSpPr>
                <a:spLocks noChangeShapeType="1"/>
              </p:cNvSpPr>
              <p:nvPr/>
            </p:nvSpPr>
            <p:spPr bwMode="auto">
              <a:xfrm flipV="1">
                <a:off x="4872" y="758"/>
                <a:ext cx="0" cy="1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68" name="Line 104"/>
              <p:cNvSpPr>
                <a:spLocks noChangeShapeType="1"/>
              </p:cNvSpPr>
              <p:nvPr/>
            </p:nvSpPr>
            <p:spPr bwMode="auto">
              <a:xfrm flipV="1">
                <a:off x="4846" y="758"/>
                <a:ext cx="0" cy="12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01" name="Rectangle 72"/>
              <p:cNvSpPr>
                <a:spLocks noChangeArrowheads="1"/>
              </p:cNvSpPr>
              <p:nvPr/>
            </p:nvSpPr>
            <p:spPr bwMode="auto">
              <a:xfrm>
                <a:off x="4446" y="587"/>
                <a:ext cx="112" cy="173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>
                    <a:effectLst/>
                    <a:latin typeface="Abadi MT Condensed Light" pitchFamily="34" charset="0"/>
                  </a:rPr>
                  <a:t>O</a:t>
                </a:r>
                <a:endParaRPr lang="en-US" sz="1800" baseline="-25000">
                  <a:effectLst/>
                  <a:latin typeface="Arial" charset="0"/>
                </a:endParaRPr>
              </a:p>
            </p:txBody>
          </p:sp>
          <p:sp>
            <p:nvSpPr>
              <p:cNvPr id="11340" name="Line 76"/>
              <p:cNvSpPr>
                <a:spLocks noChangeShapeType="1"/>
              </p:cNvSpPr>
              <p:nvPr/>
            </p:nvSpPr>
            <p:spPr bwMode="auto">
              <a:xfrm flipH="1">
                <a:off x="4294" y="877"/>
                <a:ext cx="186" cy="9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46" name="Line 82"/>
              <p:cNvSpPr>
                <a:spLocks noChangeShapeType="1"/>
              </p:cNvSpPr>
              <p:nvPr/>
            </p:nvSpPr>
            <p:spPr bwMode="auto">
              <a:xfrm>
                <a:off x="4294" y="968"/>
                <a:ext cx="0" cy="18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26" name="_s1032"/>
            <p:cNvSpPr>
              <a:spLocks noChangeArrowheads="1"/>
            </p:cNvSpPr>
            <p:nvPr/>
          </p:nvSpPr>
          <p:spPr bwMode="auto">
            <a:xfrm>
              <a:off x="720" y="912"/>
              <a:ext cx="1248" cy="60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 anchor="ctr"/>
            <a:lstStyle/>
            <a:p>
              <a:pPr algn="ctr">
                <a:buFont typeface="Wingdings" pitchFamily="2" charset="2"/>
                <a:buNone/>
                <a:defRPr/>
              </a:pPr>
              <a:r>
                <a:rPr lang="en-US" sz="2800">
                  <a:effectLst>
                    <a:outerShdw blurRad="38100" dist="38100" dir="2700000" algn="tl">
                      <a:srgbClr val="1F497D"/>
                    </a:outerShdw>
                  </a:effectLst>
                  <a:latin typeface="Arial Black" pitchFamily="34" charset="0"/>
                </a:rPr>
                <a:t>Characterization </a:t>
              </a:r>
            </a:p>
            <a:p>
              <a:pPr algn="ctr">
                <a:buFont typeface="Wingdings" pitchFamily="2" charset="2"/>
                <a:buNone/>
                <a:defRPr/>
              </a:pPr>
              <a:r>
                <a:rPr lang="en-US" sz="2800">
                  <a:effectLst>
                    <a:outerShdw blurRad="38100" dist="38100" dir="2700000" algn="tl">
                      <a:srgbClr val="1F497D"/>
                    </a:outerShdw>
                  </a:effectLst>
                  <a:latin typeface="Arial Black" pitchFamily="34" charset="0"/>
                </a:rPr>
                <a:t>of </a:t>
              </a:r>
              <a:r>
                <a:rPr lang="en-US" sz="2800">
                  <a:solidFill>
                    <a:srgbClr val="FFFF00"/>
                  </a:solidFill>
                  <a:effectLst/>
                  <a:latin typeface="Arial Black" pitchFamily="34" charset="0"/>
                </a:rPr>
                <a:t>Humulone</a:t>
              </a:r>
            </a:p>
            <a:p>
              <a:pPr algn="ctr">
                <a:buFont typeface="Wingdings" pitchFamily="2" charset="2"/>
                <a:buNone/>
                <a:defRPr/>
              </a:pPr>
              <a:r>
                <a:rPr lang="en-US">
                  <a:effectLst/>
                  <a:latin typeface="Arial" charset="0"/>
                </a:rPr>
                <a:t>(Cook, Harrison, Carson,</a:t>
              </a:r>
            </a:p>
            <a:p>
              <a:pPr algn="ctr">
                <a:buFont typeface="Wingdings" pitchFamily="2" charset="2"/>
                <a:buNone/>
                <a:defRPr/>
              </a:pPr>
              <a:r>
                <a:rPr lang="en-US">
                  <a:effectLst/>
                  <a:latin typeface="Arial" charset="0"/>
                </a:rPr>
                <a:t> Verzele)</a:t>
              </a:r>
            </a:p>
          </p:txBody>
        </p:sp>
        <p:sp>
          <p:nvSpPr>
            <p:cNvPr id="127" name="AutoShape 361"/>
            <p:cNvSpPr>
              <a:spLocks noChangeArrowheads="1"/>
            </p:cNvSpPr>
            <p:nvPr/>
          </p:nvSpPr>
          <p:spPr bwMode="auto">
            <a:xfrm>
              <a:off x="2717" y="1056"/>
              <a:ext cx="528" cy="336"/>
            </a:xfrm>
            <a:custGeom>
              <a:avLst/>
              <a:gdLst>
                <a:gd name="T0" fmla="*/ 17889 w 21600"/>
                <a:gd name="T1" fmla="*/ 0 h 21600"/>
                <a:gd name="T2" fmla="*/ 0 w 21600"/>
                <a:gd name="T3" fmla="*/ 3778 h 21600"/>
                <a:gd name="T4" fmla="*/ 17889 w 21600"/>
                <a:gd name="T5" fmla="*/ 7557 h 21600"/>
                <a:gd name="T6" fmla="*/ 23865 w 21600"/>
                <a:gd name="T7" fmla="*/ 3778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2 w 21600"/>
                <a:gd name="T13" fmla="*/ 5435 h 21600"/>
                <a:gd name="T14" fmla="*/ 18896 w 21600"/>
                <a:gd name="T15" fmla="*/ 162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Text Box 360"/>
          <p:cNvSpPr txBox="1">
            <a:spLocks noChangeArrowheads="1"/>
          </p:cNvSpPr>
          <p:nvPr/>
        </p:nvSpPr>
        <p:spPr bwMode="auto">
          <a:xfrm>
            <a:off x="457200" y="4343400"/>
            <a:ext cx="8229600" cy="2105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800" b="1">
                <a:effectLst/>
                <a:latin typeface="Arial" charset="0"/>
                <a:cs typeface="Arial" charset="0"/>
              </a:rPr>
              <a:t>•	</a:t>
            </a:r>
            <a:r>
              <a:rPr lang="en-US" sz="2800" b="1">
                <a:effectLst/>
                <a:latin typeface="Arial" charset="0"/>
              </a:rPr>
              <a:t>Determined </a:t>
            </a:r>
            <a:r>
              <a:rPr lang="en-US" sz="2800" b="1">
                <a:solidFill>
                  <a:srgbClr val="FFFF00"/>
                </a:solidFill>
                <a:effectLst/>
                <a:latin typeface="Symbol" pitchFamily="18" charset="2"/>
              </a:rPr>
              <a:t>a</a:t>
            </a:r>
            <a:r>
              <a:rPr lang="en-US" sz="2800" b="1">
                <a:solidFill>
                  <a:srgbClr val="FFFF00"/>
                </a:solidFill>
                <a:effectLst/>
                <a:latin typeface="Arial" charset="0"/>
              </a:rPr>
              <a:t>-acids</a:t>
            </a:r>
            <a:r>
              <a:rPr lang="en-US" sz="2800" b="1">
                <a:effectLst/>
                <a:latin typeface="Arial" charset="0"/>
              </a:rPr>
              <a:t> are converted to </a:t>
            </a:r>
            <a:r>
              <a:rPr lang="en-US" sz="2800" b="1">
                <a:solidFill>
                  <a:srgbClr val="FFFF00"/>
                </a:solidFill>
                <a:effectLst/>
                <a:latin typeface="Arial" charset="0"/>
              </a:rPr>
              <a:t>iso-</a:t>
            </a:r>
            <a:r>
              <a:rPr lang="en-US" sz="2800" b="1">
                <a:solidFill>
                  <a:srgbClr val="FFFF00"/>
                </a:solidFill>
                <a:effectLst/>
                <a:latin typeface="Symbol" pitchFamily="18" charset="2"/>
              </a:rPr>
              <a:t>a</a:t>
            </a:r>
            <a:r>
              <a:rPr lang="en-US" sz="2800" b="1">
                <a:solidFill>
                  <a:srgbClr val="FFFF00"/>
                </a:solidFill>
                <a:effectLst/>
                <a:latin typeface="Arial" charset="0"/>
              </a:rPr>
              <a:t>-	acids</a:t>
            </a:r>
            <a:r>
              <a:rPr lang="en-US" sz="2800" b="1">
                <a:effectLst/>
                <a:latin typeface="Arial" charset="0"/>
              </a:rPr>
              <a:t> in the brewing process.</a:t>
            </a:r>
          </a:p>
          <a:p>
            <a:pPr eaLnBrk="0" hangingPunct="0">
              <a:spcBef>
                <a:spcPct val="0"/>
              </a:spcBef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2800" b="1">
                <a:effectLst/>
                <a:latin typeface="Arial" charset="0"/>
                <a:cs typeface="Arial" charset="0"/>
              </a:rPr>
              <a:t>•	</a:t>
            </a:r>
            <a:r>
              <a:rPr lang="en-US" sz="2800" b="1">
                <a:effectLst/>
                <a:latin typeface="Arial" charset="0"/>
              </a:rPr>
              <a:t>Quantified contribution of </a:t>
            </a:r>
            <a:r>
              <a:rPr lang="en-US" sz="2800" b="1">
                <a:solidFill>
                  <a:srgbClr val="FFFF00"/>
                </a:solidFill>
                <a:effectLst/>
                <a:latin typeface="Arial" charset="0"/>
              </a:rPr>
              <a:t>iso-</a:t>
            </a:r>
            <a:r>
              <a:rPr lang="en-US" sz="2800" b="1">
                <a:solidFill>
                  <a:srgbClr val="FFFF00"/>
                </a:solidFill>
                <a:effectLst/>
                <a:latin typeface="Symbol" pitchFamily="18" charset="2"/>
              </a:rPr>
              <a:t>a</a:t>
            </a:r>
            <a:r>
              <a:rPr lang="en-US" sz="2800" b="1">
                <a:solidFill>
                  <a:srgbClr val="FFFF00"/>
                </a:solidFill>
                <a:effectLst/>
                <a:latin typeface="Arial" charset="0"/>
              </a:rPr>
              <a:t>-acids</a:t>
            </a:r>
            <a:r>
              <a:rPr lang="en-US" sz="2800" b="1">
                <a:effectLst/>
                <a:latin typeface="Arial" charset="0"/>
              </a:rPr>
              <a:t> to beer 	bitterness. </a:t>
            </a:r>
          </a:p>
          <a:p>
            <a:pPr eaLnBrk="0" hangingPunct="0">
              <a:spcBef>
                <a:spcPct val="0"/>
              </a:spcBef>
              <a:buClrTx/>
              <a:buSzTx/>
              <a:buFontTx/>
              <a:buNone/>
              <a:tabLst>
                <a:tab pos="342900" algn="l"/>
              </a:tabLst>
            </a:pPr>
            <a:r>
              <a:rPr lang="en-US" sz="1800">
                <a:effectLst/>
                <a:latin typeface="Arial" charset="0"/>
              </a:rPr>
              <a:t>	</a:t>
            </a:r>
            <a:r>
              <a:rPr lang="en-US">
                <a:effectLst/>
                <a:latin typeface="Arial" charset="0"/>
              </a:rPr>
              <a:t>(Rigby, Bethune, Meilgaard)</a:t>
            </a:r>
          </a:p>
        </p:txBody>
      </p:sp>
      <p:sp>
        <p:nvSpPr>
          <p:cNvPr id="32783" name="AutoShape 15"/>
          <p:cNvSpPr>
            <a:spLocks noChangeAspect="1" noChangeArrowheads="1" noTextEdit="1"/>
          </p:cNvSpPr>
          <p:nvPr/>
        </p:nvSpPr>
        <p:spPr bwMode="auto">
          <a:xfrm>
            <a:off x="5257800" y="685800"/>
            <a:ext cx="3352800" cy="2773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2292" name="Rectangle 16"/>
          <p:cNvSpPr>
            <a:spLocks noChangeArrowheads="1"/>
          </p:cNvSpPr>
          <p:nvPr/>
        </p:nvSpPr>
        <p:spPr bwMode="auto">
          <a:xfrm>
            <a:off x="7772400" y="1447800"/>
            <a:ext cx="379413" cy="42862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lIns="0" tIns="0" rIns="0" bIns="0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2800">
                <a:solidFill>
                  <a:srgbClr val="FFFF00"/>
                </a:solidFill>
                <a:effectLst/>
                <a:latin typeface="Arial Black" pitchFamily="34" charset="0"/>
              </a:rPr>
              <a:t>R</a:t>
            </a:r>
            <a:endParaRPr lang="en-US" sz="2800" baseline="-25000">
              <a:solidFill>
                <a:srgbClr val="FFFF00"/>
              </a:solidFill>
              <a:effectLst/>
              <a:latin typeface="Arial Black" pitchFamily="34" charset="0"/>
            </a:endParaRPr>
          </a:p>
        </p:txBody>
      </p:sp>
      <p:sp>
        <p:nvSpPr>
          <p:cNvPr id="12293" name="Rectangle 17"/>
          <p:cNvSpPr>
            <a:spLocks noChangeArrowheads="1"/>
          </p:cNvSpPr>
          <p:nvPr/>
        </p:nvSpPr>
        <p:spPr bwMode="auto">
          <a:xfrm>
            <a:off x="6013450" y="1768475"/>
            <a:ext cx="304800" cy="244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>
                <a:solidFill>
                  <a:srgbClr val="FFFF00"/>
                </a:solidFill>
                <a:effectLst/>
                <a:latin typeface="Abadi MT Condensed Light" pitchFamily="34" charset="0"/>
              </a:rPr>
              <a:t>HO</a:t>
            </a:r>
            <a:endParaRPr lang="en-US" sz="1800" baseline="-25000"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12294" name="Rectangle 18"/>
          <p:cNvSpPr>
            <a:spLocks noChangeArrowheads="1"/>
          </p:cNvSpPr>
          <p:nvPr/>
        </p:nvSpPr>
        <p:spPr bwMode="auto">
          <a:xfrm>
            <a:off x="7404100" y="2168525"/>
            <a:ext cx="304800" cy="244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>
                <a:solidFill>
                  <a:srgbClr val="FFFF00"/>
                </a:solidFill>
                <a:effectLst/>
                <a:latin typeface="Abadi MT Condensed Light" pitchFamily="34" charset="0"/>
              </a:rPr>
              <a:t>OH</a:t>
            </a:r>
            <a:endParaRPr lang="en-US" sz="1800" baseline="-25000"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12295" name="Rectangle 19"/>
          <p:cNvSpPr>
            <a:spLocks noChangeArrowheads="1"/>
          </p:cNvSpPr>
          <p:nvPr/>
        </p:nvSpPr>
        <p:spPr bwMode="auto">
          <a:xfrm>
            <a:off x="6843713" y="1057275"/>
            <a:ext cx="158750" cy="244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>
                <a:solidFill>
                  <a:srgbClr val="FFFF00"/>
                </a:solidFill>
                <a:effectLst/>
                <a:latin typeface="Abadi MT Condensed Light" pitchFamily="34" charset="0"/>
              </a:rPr>
              <a:t>O</a:t>
            </a:r>
            <a:endParaRPr lang="en-US" sz="1800" baseline="-25000"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12296" name="Rectangle 20"/>
          <p:cNvSpPr>
            <a:spLocks noChangeArrowheads="1"/>
          </p:cNvSpPr>
          <p:nvPr/>
        </p:nvSpPr>
        <p:spPr bwMode="auto">
          <a:xfrm>
            <a:off x="7427913" y="1039813"/>
            <a:ext cx="160337" cy="244475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>
                <a:solidFill>
                  <a:srgbClr val="FFFF00"/>
                </a:solidFill>
                <a:effectLst/>
                <a:latin typeface="Abadi MT Condensed Light" pitchFamily="34" charset="0"/>
              </a:rPr>
              <a:t>O</a:t>
            </a:r>
            <a:endParaRPr lang="en-US" sz="1800" baseline="-25000"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12297" name="Rectangle 21"/>
          <p:cNvSpPr>
            <a:spLocks noChangeArrowheads="1"/>
          </p:cNvSpPr>
          <p:nvPr/>
        </p:nvSpPr>
        <p:spPr bwMode="auto">
          <a:xfrm>
            <a:off x="7065963" y="2263775"/>
            <a:ext cx="157162" cy="246063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>
                <a:solidFill>
                  <a:srgbClr val="FFFF00"/>
                </a:solidFill>
                <a:effectLst/>
                <a:latin typeface="Abadi MT Condensed Light" pitchFamily="34" charset="0"/>
              </a:rPr>
              <a:t>O</a:t>
            </a:r>
            <a:endParaRPr lang="en-US" sz="1800" baseline="-25000">
              <a:solidFill>
                <a:srgbClr val="FFFF00"/>
              </a:solidFill>
              <a:effectLst/>
              <a:latin typeface="Arial" charset="0"/>
            </a:endParaRPr>
          </a:p>
        </p:txBody>
      </p:sp>
      <p:sp>
        <p:nvSpPr>
          <p:cNvPr id="32790" name="Line 22"/>
          <p:cNvSpPr>
            <a:spLocks noChangeShapeType="1"/>
          </p:cNvSpPr>
          <p:nvPr/>
        </p:nvSpPr>
        <p:spPr bwMode="auto">
          <a:xfrm flipH="1">
            <a:off x="6618288" y="1533525"/>
            <a:ext cx="295275" cy="187325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791" name="Line 23"/>
          <p:cNvSpPr>
            <a:spLocks noChangeShapeType="1"/>
          </p:cNvSpPr>
          <p:nvPr/>
        </p:nvSpPr>
        <p:spPr bwMode="auto">
          <a:xfrm>
            <a:off x="6915150" y="1533525"/>
            <a:ext cx="300038" cy="182563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792" name="Line 24"/>
          <p:cNvSpPr>
            <a:spLocks noChangeShapeType="1"/>
          </p:cNvSpPr>
          <p:nvPr/>
        </p:nvSpPr>
        <p:spPr bwMode="auto">
          <a:xfrm>
            <a:off x="6618288" y="1720850"/>
            <a:ext cx="1587" cy="365125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2793" name="Line 25"/>
          <p:cNvSpPr>
            <a:spLocks noChangeShapeType="1"/>
          </p:cNvSpPr>
          <p:nvPr/>
        </p:nvSpPr>
        <p:spPr bwMode="auto">
          <a:xfrm flipV="1">
            <a:off x="6619875" y="2082800"/>
            <a:ext cx="344488" cy="3175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794" name="Line 26"/>
          <p:cNvSpPr>
            <a:spLocks noChangeShapeType="1"/>
          </p:cNvSpPr>
          <p:nvPr/>
        </p:nvSpPr>
        <p:spPr bwMode="auto">
          <a:xfrm>
            <a:off x="7194550" y="1716088"/>
            <a:ext cx="4763" cy="36671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795" name="Line 27"/>
          <p:cNvSpPr>
            <a:spLocks noChangeShapeType="1"/>
          </p:cNvSpPr>
          <p:nvPr/>
        </p:nvSpPr>
        <p:spPr bwMode="auto">
          <a:xfrm>
            <a:off x="7235825" y="1716088"/>
            <a:ext cx="4763" cy="36671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796" name="Line 28"/>
          <p:cNvSpPr>
            <a:spLocks noChangeShapeType="1"/>
          </p:cNvSpPr>
          <p:nvPr/>
        </p:nvSpPr>
        <p:spPr bwMode="auto">
          <a:xfrm>
            <a:off x="6964363" y="2082800"/>
            <a:ext cx="255587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797" name="Line 29"/>
          <p:cNvSpPr>
            <a:spLocks noChangeShapeType="1"/>
          </p:cNvSpPr>
          <p:nvPr/>
        </p:nvSpPr>
        <p:spPr bwMode="auto">
          <a:xfrm flipV="1">
            <a:off x="7215188" y="1528763"/>
            <a:ext cx="298450" cy="187325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798" name="Line 30"/>
          <p:cNvSpPr>
            <a:spLocks noChangeShapeType="1"/>
          </p:cNvSpPr>
          <p:nvPr/>
        </p:nvSpPr>
        <p:spPr bwMode="auto">
          <a:xfrm>
            <a:off x="7513638" y="1528763"/>
            <a:ext cx="217487" cy="13335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799" name="Line 31"/>
          <p:cNvSpPr>
            <a:spLocks noChangeShapeType="1"/>
          </p:cNvSpPr>
          <p:nvPr/>
        </p:nvSpPr>
        <p:spPr bwMode="auto">
          <a:xfrm flipH="1" flipV="1">
            <a:off x="6318250" y="1536700"/>
            <a:ext cx="300038" cy="18415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00" name="Line 32"/>
          <p:cNvSpPr>
            <a:spLocks noChangeShapeType="1"/>
          </p:cNvSpPr>
          <p:nvPr/>
        </p:nvSpPr>
        <p:spPr bwMode="auto">
          <a:xfrm flipH="1" flipV="1">
            <a:off x="6400800" y="1954213"/>
            <a:ext cx="219075" cy="13176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01" name="Line 33"/>
          <p:cNvSpPr>
            <a:spLocks noChangeShapeType="1"/>
          </p:cNvSpPr>
          <p:nvPr/>
        </p:nvSpPr>
        <p:spPr bwMode="auto">
          <a:xfrm>
            <a:off x="6619875" y="2085975"/>
            <a:ext cx="174625" cy="315913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02" name="Line 34"/>
          <p:cNvSpPr>
            <a:spLocks noChangeShapeType="1"/>
          </p:cNvSpPr>
          <p:nvPr/>
        </p:nvSpPr>
        <p:spPr bwMode="auto">
          <a:xfrm flipH="1">
            <a:off x="6624638" y="2401888"/>
            <a:ext cx="169862" cy="319087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03" name="Line 35"/>
          <p:cNvSpPr>
            <a:spLocks noChangeShapeType="1"/>
          </p:cNvSpPr>
          <p:nvPr/>
        </p:nvSpPr>
        <p:spPr bwMode="auto">
          <a:xfrm>
            <a:off x="7218363" y="2082800"/>
            <a:ext cx="153987" cy="161925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04" name="Line 36"/>
          <p:cNvSpPr>
            <a:spLocks noChangeShapeType="1"/>
          </p:cNvSpPr>
          <p:nvPr/>
        </p:nvSpPr>
        <p:spPr bwMode="auto">
          <a:xfrm flipV="1">
            <a:off x="6934200" y="1289050"/>
            <a:ext cx="0" cy="244475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05" name="Line 37"/>
          <p:cNvSpPr>
            <a:spLocks noChangeShapeType="1"/>
          </p:cNvSpPr>
          <p:nvPr/>
        </p:nvSpPr>
        <p:spPr bwMode="auto">
          <a:xfrm flipV="1">
            <a:off x="6894513" y="1289050"/>
            <a:ext cx="0" cy="244475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32806" name="Line 38"/>
          <p:cNvSpPr>
            <a:spLocks noChangeShapeType="1"/>
          </p:cNvSpPr>
          <p:nvPr/>
        </p:nvSpPr>
        <p:spPr bwMode="auto">
          <a:xfrm flipH="1" flipV="1">
            <a:off x="7532688" y="1284288"/>
            <a:ext cx="1587" cy="244475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07" name="Line 39"/>
          <p:cNvSpPr>
            <a:spLocks noChangeShapeType="1"/>
          </p:cNvSpPr>
          <p:nvPr/>
        </p:nvSpPr>
        <p:spPr bwMode="auto">
          <a:xfrm flipH="1" flipV="1">
            <a:off x="7491413" y="1284288"/>
            <a:ext cx="1587" cy="244475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08" name="Line 40"/>
          <p:cNvSpPr>
            <a:spLocks noChangeShapeType="1"/>
          </p:cNvSpPr>
          <p:nvPr/>
        </p:nvSpPr>
        <p:spPr bwMode="auto">
          <a:xfrm>
            <a:off x="6794500" y="2424113"/>
            <a:ext cx="250825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09" name="Line 41"/>
          <p:cNvSpPr>
            <a:spLocks noChangeShapeType="1"/>
          </p:cNvSpPr>
          <p:nvPr/>
        </p:nvSpPr>
        <p:spPr bwMode="auto">
          <a:xfrm>
            <a:off x="6794500" y="2379663"/>
            <a:ext cx="250825" cy="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10" name="Line 42"/>
          <p:cNvSpPr>
            <a:spLocks noChangeShapeType="1"/>
          </p:cNvSpPr>
          <p:nvPr/>
        </p:nvSpPr>
        <p:spPr bwMode="auto">
          <a:xfrm>
            <a:off x="6624638" y="2720975"/>
            <a:ext cx="244475" cy="261938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11" name="Line 43"/>
          <p:cNvSpPr>
            <a:spLocks noChangeShapeType="1"/>
          </p:cNvSpPr>
          <p:nvPr/>
        </p:nvSpPr>
        <p:spPr bwMode="auto">
          <a:xfrm flipH="1">
            <a:off x="6680200" y="2971800"/>
            <a:ext cx="169863" cy="319088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12" name="Line 44"/>
          <p:cNvSpPr>
            <a:spLocks noChangeShapeType="1"/>
          </p:cNvSpPr>
          <p:nvPr/>
        </p:nvSpPr>
        <p:spPr bwMode="auto">
          <a:xfrm flipH="1">
            <a:off x="6716713" y="2994025"/>
            <a:ext cx="169862" cy="319088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13" name="Line 45"/>
          <p:cNvSpPr>
            <a:spLocks noChangeShapeType="1"/>
          </p:cNvSpPr>
          <p:nvPr/>
        </p:nvSpPr>
        <p:spPr bwMode="auto">
          <a:xfrm flipH="1">
            <a:off x="6353175" y="3302000"/>
            <a:ext cx="342900" cy="4763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14" name="Line 46"/>
          <p:cNvSpPr>
            <a:spLocks noChangeShapeType="1"/>
          </p:cNvSpPr>
          <p:nvPr/>
        </p:nvSpPr>
        <p:spPr bwMode="auto">
          <a:xfrm>
            <a:off x="6696075" y="3302000"/>
            <a:ext cx="92075" cy="35560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15" name="Line 47"/>
          <p:cNvSpPr>
            <a:spLocks noChangeShapeType="1"/>
          </p:cNvSpPr>
          <p:nvPr/>
        </p:nvSpPr>
        <p:spPr bwMode="auto">
          <a:xfrm flipH="1">
            <a:off x="6019800" y="1536700"/>
            <a:ext cx="298450" cy="184150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16" name="Line 48"/>
          <p:cNvSpPr>
            <a:spLocks noChangeShapeType="1"/>
          </p:cNvSpPr>
          <p:nvPr/>
        </p:nvSpPr>
        <p:spPr bwMode="auto">
          <a:xfrm flipH="1" flipV="1">
            <a:off x="5730875" y="1517650"/>
            <a:ext cx="296863" cy="185738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17" name="Line 49"/>
          <p:cNvSpPr>
            <a:spLocks noChangeShapeType="1"/>
          </p:cNvSpPr>
          <p:nvPr/>
        </p:nvSpPr>
        <p:spPr bwMode="auto">
          <a:xfrm flipH="1" flipV="1">
            <a:off x="5710238" y="1557338"/>
            <a:ext cx="295275" cy="18256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18" name="Line 50"/>
          <p:cNvSpPr>
            <a:spLocks noChangeShapeType="1"/>
          </p:cNvSpPr>
          <p:nvPr/>
        </p:nvSpPr>
        <p:spPr bwMode="auto">
          <a:xfrm flipV="1">
            <a:off x="5719763" y="1169988"/>
            <a:ext cx="0" cy="366712"/>
          </a:xfrm>
          <a:prstGeom prst="line">
            <a:avLst/>
          </a:prstGeom>
          <a:noFill/>
          <a:ln w="19050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2819" name="Line 51"/>
          <p:cNvSpPr>
            <a:spLocks noChangeShapeType="1"/>
          </p:cNvSpPr>
          <p:nvPr/>
        </p:nvSpPr>
        <p:spPr bwMode="auto">
          <a:xfrm flipH="1">
            <a:off x="5384800" y="1536700"/>
            <a:ext cx="334963" cy="96838"/>
          </a:xfrm>
          <a:prstGeom prst="line">
            <a:avLst/>
          </a:prstGeom>
          <a:noFill/>
          <a:ln w="11113">
            <a:solidFill>
              <a:srgbClr val="FFFF00"/>
            </a:solidFill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1626" name="AutoShape 362"/>
          <p:cNvSpPr>
            <a:spLocks noChangeArrowheads="1"/>
          </p:cNvSpPr>
          <p:nvPr/>
        </p:nvSpPr>
        <p:spPr bwMode="auto">
          <a:xfrm>
            <a:off x="3886200" y="1828800"/>
            <a:ext cx="1306513" cy="474663"/>
          </a:xfrm>
          <a:custGeom>
            <a:avLst/>
            <a:gdLst>
              <a:gd name="T0" fmla="*/ 26130 w 21600"/>
              <a:gd name="T1" fmla="*/ 0 h 21600"/>
              <a:gd name="T2" fmla="*/ 0 w 21600"/>
              <a:gd name="T3" fmla="*/ 3362 h 21600"/>
              <a:gd name="T4" fmla="*/ 26130 w 21600"/>
              <a:gd name="T5" fmla="*/ 6724 h 21600"/>
              <a:gd name="T6" fmla="*/ 34840 w 21600"/>
              <a:gd name="T7" fmla="*/ 3362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5435 h 21600"/>
              <a:gd name="T14" fmla="*/ 18900 w 21600"/>
              <a:gd name="T15" fmla="*/ 16235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FFFF00"/>
          </a:solidFill>
          <a:ln w="2857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pSp>
        <p:nvGrpSpPr>
          <p:cNvPr id="12329" name="Group 81"/>
          <p:cNvGrpSpPr>
            <a:grpSpLocks/>
          </p:cNvGrpSpPr>
          <p:nvPr/>
        </p:nvGrpSpPr>
        <p:grpSpPr bwMode="auto">
          <a:xfrm>
            <a:off x="685800" y="990600"/>
            <a:ext cx="3051175" cy="2727325"/>
            <a:chOff x="432" y="730"/>
            <a:chExt cx="1922" cy="1718"/>
          </a:xfrm>
        </p:grpSpPr>
        <p:sp>
          <p:nvSpPr>
            <p:cNvPr id="130" name="Line 102"/>
            <p:cNvSpPr>
              <a:spLocks noChangeShapeType="1"/>
            </p:cNvSpPr>
            <p:nvPr/>
          </p:nvSpPr>
          <p:spPr bwMode="auto">
            <a:xfrm flipH="1">
              <a:off x="432" y="1099"/>
              <a:ext cx="183" cy="9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2331" name="Group 124"/>
            <p:cNvGrpSpPr>
              <a:grpSpLocks/>
            </p:cNvGrpSpPr>
            <p:nvPr/>
          </p:nvGrpSpPr>
          <p:grpSpPr bwMode="auto">
            <a:xfrm>
              <a:off x="617" y="730"/>
              <a:ext cx="1501" cy="1718"/>
              <a:chOff x="2960516" y="254932"/>
              <a:chExt cx="1537039" cy="1707218"/>
            </a:xfrm>
          </p:grpSpPr>
          <p:sp>
            <p:nvSpPr>
              <p:cNvPr id="134" name="Line 92"/>
              <p:cNvSpPr>
                <a:spLocks noChangeShapeType="1"/>
              </p:cNvSpPr>
              <p:nvPr/>
            </p:nvSpPr>
            <p:spPr bwMode="auto">
              <a:xfrm>
                <a:off x="3733643" y="1701794"/>
                <a:ext cx="87041" cy="26035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334" name="Rectangle 71"/>
              <p:cNvSpPr>
                <a:spLocks noChangeArrowheads="1"/>
              </p:cNvSpPr>
              <p:nvPr/>
            </p:nvSpPr>
            <p:spPr bwMode="auto">
              <a:xfrm>
                <a:off x="4025486" y="1226794"/>
                <a:ext cx="221186" cy="17191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>
                    <a:effectLst/>
                    <a:latin typeface="Abadi MT Condensed Light" pitchFamily="34" charset="0"/>
                  </a:rPr>
                  <a:t>OH</a:t>
                </a:r>
                <a:endParaRPr lang="en-US" sz="1800" baseline="-25000">
                  <a:effectLst/>
                  <a:latin typeface="Arial" charset="0"/>
                </a:endParaRPr>
              </a:p>
            </p:txBody>
          </p:sp>
          <p:sp>
            <p:nvSpPr>
              <p:cNvPr id="12335" name="Rectangle 73"/>
              <p:cNvSpPr>
                <a:spLocks noChangeArrowheads="1"/>
              </p:cNvSpPr>
              <p:nvPr/>
            </p:nvSpPr>
            <p:spPr bwMode="auto">
              <a:xfrm>
                <a:off x="3346568" y="1010162"/>
                <a:ext cx="114689" cy="17191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>
                    <a:effectLst/>
                    <a:latin typeface="Abadi MT Condensed Light" pitchFamily="34" charset="0"/>
                  </a:rPr>
                  <a:t>O</a:t>
                </a:r>
                <a:endParaRPr lang="en-US" sz="1800" baseline="-25000">
                  <a:effectLst/>
                  <a:latin typeface="Arial" charset="0"/>
                </a:endParaRPr>
              </a:p>
            </p:txBody>
          </p:sp>
          <p:sp>
            <p:nvSpPr>
              <p:cNvPr id="12336" name="Rectangle 74"/>
              <p:cNvSpPr>
                <a:spLocks noChangeArrowheads="1"/>
              </p:cNvSpPr>
              <p:nvPr/>
            </p:nvSpPr>
            <p:spPr bwMode="auto">
              <a:xfrm>
                <a:off x="4276369" y="1073761"/>
                <a:ext cx="221186" cy="17191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>
                    <a:effectLst/>
                    <a:latin typeface="Abadi MT Condensed Light" pitchFamily="34" charset="0"/>
                  </a:rPr>
                  <a:t>OH</a:t>
                </a:r>
                <a:endParaRPr lang="en-US" sz="1800" baseline="-25000">
                  <a:effectLst/>
                  <a:latin typeface="Arial" charset="0"/>
                </a:endParaRPr>
              </a:p>
            </p:txBody>
          </p:sp>
          <p:sp>
            <p:nvSpPr>
              <p:cNvPr id="12337" name="Rectangle 75"/>
              <p:cNvSpPr>
                <a:spLocks noChangeArrowheads="1"/>
              </p:cNvSpPr>
              <p:nvPr/>
            </p:nvSpPr>
            <p:spPr bwMode="auto">
              <a:xfrm>
                <a:off x="4246672" y="254932"/>
                <a:ext cx="114690" cy="17191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>
                    <a:effectLst/>
                    <a:latin typeface="Abadi MT Condensed Light" pitchFamily="34" charset="0"/>
                  </a:rPr>
                  <a:t>O</a:t>
                </a:r>
                <a:endParaRPr lang="en-US" sz="1800" baseline="-25000">
                  <a:effectLst/>
                  <a:latin typeface="Arial" charset="0"/>
                </a:endParaRPr>
              </a:p>
            </p:txBody>
          </p:sp>
          <p:sp>
            <p:nvSpPr>
              <p:cNvPr id="139" name="Line 77"/>
              <p:cNvSpPr>
                <a:spLocks noChangeShapeType="1"/>
              </p:cNvSpPr>
              <p:nvPr/>
            </p:nvSpPr>
            <p:spPr bwMode="auto">
              <a:xfrm flipH="1" flipV="1">
                <a:off x="3863693" y="606710"/>
                <a:ext cx="227330" cy="12222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0" name="Line 78"/>
              <p:cNvSpPr>
                <a:spLocks noChangeShapeType="1"/>
              </p:cNvSpPr>
              <p:nvPr/>
            </p:nvSpPr>
            <p:spPr bwMode="auto">
              <a:xfrm flipH="1" flipV="1">
                <a:off x="4106383" y="728939"/>
                <a:ext cx="2048" cy="2454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1" name="Line 79"/>
              <p:cNvSpPr>
                <a:spLocks noChangeShapeType="1"/>
              </p:cNvSpPr>
              <p:nvPr/>
            </p:nvSpPr>
            <p:spPr bwMode="auto">
              <a:xfrm rot="21443618" flipV="1">
                <a:off x="4048014" y="771669"/>
                <a:ext cx="6144" cy="16197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2" name="Line 80"/>
              <p:cNvSpPr>
                <a:spLocks noChangeShapeType="1"/>
              </p:cNvSpPr>
              <p:nvPr/>
            </p:nvSpPr>
            <p:spPr bwMode="auto">
              <a:xfrm flipV="1">
                <a:off x="3866764" y="974388"/>
                <a:ext cx="225282" cy="12620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3" name="Line 81"/>
              <p:cNvSpPr>
                <a:spLocks noChangeShapeType="1"/>
              </p:cNvSpPr>
              <p:nvPr/>
            </p:nvSpPr>
            <p:spPr bwMode="auto">
              <a:xfrm>
                <a:off x="3643530" y="978363"/>
                <a:ext cx="223234" cy="12520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4" name="Line 83"/>
              <p:cNvSpPr>
                <a:spLocks noChangeShapeType="1"/>
              </p:cNvSpPr>
              <p:nvPr/>
            </p:nvSpPr>
            <p:spPr bwMode="auto">
              <a:xfrm flipV="1">
                <a:off x="4091023" y="614660"/>
                <a:ext cx="202754" cy="11129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5" name="Line 84"/>
              <p:cNvSpPr>
                <a:spLocks noChangeShapeType="1"/>
              </p:cNvSpPr>
              <p:nvPr/>
            </p:nvSpPr>
            <p:spPr bwMode="auto">
              <a:xfrm>
                <a:off x="4293777" y="614660"/>
                <a:ext cx="181249" cy="8347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6" name="Line 85"/>
              <p:cNvSpPr>
                <a:spLocks noChangeShapeType="1"/>
              </p:cNvSpPr>
              <p:nvPr/>
            </p:nvSpPr>
            <p:spPr bwMode="auto">
              <a:xfrm flipH="1" flipV="1">
                <a:off x="3416200" y="607704"/>
                <a:ext cx="227330" cy="12620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7" name="Line 86"/>
              <p:cNvSpPr>
                <a:spLocks noChangeShapeType="1"/>
              </p:cNvSpPr>
              <p:nvPr/>
            </p:nvSpPr>
            <p:spPr bwMode="auto">
              <a:xfrm flipH="1">
                <a:off x="3191942" y="607704"/>
                <a:ext cx="224258" cy="12620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8" name="Line 87"/>
              <p:cNvSpPr>
                <a:spLocks noChangeShapeType="1"/>
              </p:cNvSpPr>
              <p:nvPr/>
            </p:nvSpPr>
            <p:spPr bwMode="auto">
              <a:xfrm flipH="1">
                <a:off x="3684491" y="1100592"/>
                <a:ext cx="184322" cy="17092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49" name="Line 88"/>
              <p:cNvSpPr>
                <a:spLocks noChangeShapeType="1"/>
              </p:cNvSpPr>
              <p:nvPr/>
            </p:nvSpPr>
            <p:spPr bwMode="auto">
              <a:xfrm>
                <a:off x="3698827" y="1265550"/>
                <a:ext cx="132098" cy="2136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0" name="Line 89"/>
              <p:cNvSpPr>
                <a:spLocks noChangeShapeType="1"/>
              </p:cNvSpPr>
              <p:nvPr/>
            </p:nvSpPr>
            <p:spPr bwMode="auto">
              <a:xfrm flipH="1">
                <a:off x="3711115" y="1475225"/>
                <a:ext cx="129025" cy="21365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1" name="Line 90"/>
              <p:cNvSpPr>
                <a:spLocks noChangeShapeType="1"/>
              </p:cNvSpPr>
              <p:nvPr/>
            </p:nvSpPr>
            <p:spPr bwMode="auto">
              <a:xfrm flipH="1">
                <a:off x="3738763" y="1507024"/>
                <a:ext cx="128001" cy="21365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2" name="Line 91"/>
              <p:cNvSpPr>
                <a:spLocks noChangeShapeType="1"/>
              </p:cNvSpPr>
              <p:nvPr/>
            </p:nvSpPr>
            <p:spPr bwMode="auto">
              <a:xfrm flipH="1">
                <a:off x="3468425" y="1687882"/>
                <a:ext cx="249858" cy="6459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3" name="Line 93"/>
              <p:cNvSpPr>
                <a:spLocks noChangeShapeType="1"/>
              </p:cNvSpPr>
              <p:nvPr/>
            </p:nvSpPr>
            <p:spPr bwMode="auto">
              <a:xfrm rot="1181179">
                <a:off x="3840140" y="1119472"/>
                <a:ext cx="207874" cy="12222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4" name="Line 94"/>
              <p:cNvSpPr>
                <a:spLocks noChangeShapeType="1"/>
              </p:cNvSpPr>
              <p:nvPr/>
            </p:nvSpPr>
            <p:spPr bwMode="auto">
              <a:xfrm flipH="1" flipV="1">
                <a:off x="3878029" y="437777"/>
                <a:ext cx="2048" cy="16893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5" name="Line 95"/>
              <p:cNvSpPr>
                <a:spLocks noChangeShapeType="1"/>
              </p:cNvSpPr>
              <p:nvPr/>
            </p:nvSpPr>
            <p:spPr bwMode="auto">
              <a:xfrm flipH="1" flipV="1">
                <a:off x="3849356" y="437777"/>
                <a:ext cx="0" cy="16893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6" name="Line 96"/>
              <p:cNvSpPr>
                <a:spLocks noChangeShapeType="1"/>
              </p:cNvSpPr>
              <p:nvPr/>
            </p:nvSpPr>
            <p:spPr bwMode="auto">
              <a:xfrm flipH="1">
                <a:off x="3474569" y="965445"/>
                <a:ext cx="158721" cy="8844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7" name="Line 97"/>
              <p:cNvSpPr>
                <a:spLocks noChangeShapeType="1"/>
              </p:cNvSpPr>
              <p:nvPr/>
            </p:nvSpPr>
            <p:spPr bwMode="auto">
              <a:xfrm flipH="1">
                <a:off x="3490953" y="990288"/>
                <a:ext cx="159746" cy="9042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8" name="Line 98"/>
              <p:cNvSpPr>
                <a:spLocks noChangeShapeType="1"/>
              </p:cNvSpPr>
              <p:nvPr/>
            </p:nvSpPr>
            <p:spPr bwMode="auto">
              <a:xfrm>
                <a:off x="4113551" y="979357"/>
                <a:ext cx="153601" cy="163964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59" name="Line 99"/>
              <p:cNvSpPr>
                <a:spLocks noChangeShapeType="1"/>
              </p:cNvSpPr>
              <p:nvPr/>
            </p:nvSpPr>
            <p:spPr bwMode="auto">
              <a:xfrm flipH="1" flipV="1">
                <a:off x="2976900" y="596773"/>
                <a:ext cx="223234" cy="125209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0" name="Line 100"/>
              <p:cNvSpPr>
                <a:spLocks noChangeShapeType="1"/>
              </p:cNvSpPr>
              <p:nvPr/>
            </p:nvSpPr>
            <p:spPr bwMode="auto">
              <a:xfrm flipH="1" flipV="1">
                <a:off x="2960516" y="622610"/>
                <a:ext cx="224258" cy="12620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1" name="Line 101"/>
              <p:cNvSpPr>
                <a:spLocks noChangeShapeType="1"/>
              </p:cNvSpPr>
              <p:nvPr/>
            </p:nvSpPr>
            <p:spPr bwMode="auto">
              <a:xfrm flipV="1">
                <a:off x="2968708" y="370204"/>
                <a:ext cx="0" cy="23948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2" name="Line 103"/>
              <p:cNvSpPr>
                <a:spLocks noChangeShapeType="1"/>
              </p:cNvSpPr>
              <p:nvPr/>
            </p:nvSpPr>
            <p:spPr bwMode="auto">
              <a:xfrm flipV="1">
                <a:off x="4310161" y="444734"/>
                <a:ext cx="0" cy="17290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3" name="Line 104"/>
              <p:cNvSpPr>
                <a:spLocks noChangeShapeType="1"/>
              </p:cNvSpPr>
              <p:nvPr/>
            </p:nvSpPr>
            <p:spPr bwMode="auto">
              <a:xfrm flipV="1">
                <a:off x="4278416" y="444734"/>
                <a:ext cx="0" cy="17290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2363" name="Rectangle 72"/>
              <p:cNvSpPr>
                <a:spLocks noChangeArrowheads="1"/>
              </p:cNvSpPr>
              <p:nvPr/>
            </p:nvSpPr>
            <p:spPr bwMode="auto">
              <a:xfrm>
                <a:off x="3805324" y="266857"/>
                <a:ext cx="114689" cy="17191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>
                    <a:effectLst/>
                    <a:latin typeface="Abadi MT Condensed Light" pitchFamily="34" charset="0"/>
                  </a:rPr>
                  <a:t>O</a:t>
                </a:r>
                <a:endParaRPr lang="en-US" sz="1800" baseline="-25000">
                  <a:effectLst/>
                  <a:latin typeface="Arial" charset="0"/>
                </a:endParaRPr>
              </a:p>
            </p:txBody>
          </p:sp>
          <p:sp>
            <p:nvSpPr>
              <p:cNvPr id="165" name="Line 76"/>
              <p:cNvSpPr>
                <a:spLocks noChangeShapeType="1"/>
              </p:cNvSpPr>
              <p:nvPr/>
            </p:nvSpPr>
            <p:spPr bwMode="auto">
              <a:xfrm flipH="1">
                <a:off x="3624074" y="606710"/>
                <a:ext cx="221186" cy="12322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66" name="Line 82"/>
              <p:cNvSpPr>
                <a:spLocks noChangeShapeType="1"/>
              </p:cNvSpPr>
              <p:nvPr/>
            </p:nvSpPr>
            <p:spPr bwMode="auto">
              <a:xfrm>
                <a:off x="3624074" y="729932"/>
                <a:ext cx="0" cy="248431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12332" name="Rectangle 248"/>
            <p:cNvSpPr>
              <a:spLocks noChangeArrowheads="1"/>
            </p:cNvSpPr>
            <p:nvPr/>
          </p:nvSpPr>
          <p:spPr bwMode="auto">
            <a:xfrm>
              <a:off x="2064" y="1008"/>
              <a:ext cx="290" cy="327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228600" indent="-228600">
                <a:buFont typeface="Wingdings" pitchFamily="2" charset="2"/>
                <a:buNone/>
              </a:pPr>
              <a:r>
                <a:rPr lang="en-US" sz="2800" b="1">
                  <a:solidFill>
                    <a:srgbClr val="FFFF00"/>
                  </a:solidFill>
                  <a:effectLst/>
                  <a:latin typeface="Arial Black" pitchFamily="34" charset="0"/>
                </a:rPr>
                <a:t>R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_s1035"/>
          <p:cNvSpPr>
            <a:spLocks noChangeArrowheads="1"/>
          </p:cNvSpPr>
          <p:nvPr/>
        </p:nvSpPr>
        <p:spPr bwMode="auto">
          <a:xfrm>
            <a:off x="609600" y="609600"/>
            <a:ext cx="81534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2800" b="1">
                <a:effectLst/>
                <a:latin typeface="Arial" charset="0"/>
              </a:rPr>
              <a:t>Established </a:t>
            </a:r>
            <a:r>
              <a:rPr lang="en-US" sz="2800" b="1">
                <a:solidFill>
                  <a:srgbClr val="FFFF00"/>
                </a:solidFill>
                <a:effectLst/>
                <a:latin typeface="Arial" charset="0"/>
              </a:rPr>
              <a:t>R-configuration</a:t>
            </a:r>
            <a:r>
              <a:rPr lang="en-US" sz="2800" b="1">
                <a:effectLst/>
                <a:latin typeface="Arial" charset="0"/>
              </a:rPr>
              <a:t> of </a:t>
            </a:r>
            <a:r>
              <a:rPr lang="en-US" sz="2800" b="1">
                <a:effectLst/>
                <a:latin typeface="Symbol" pitchFamily="18" charset="2"/>
              </a:rPr>
              <a:t>a</a:t>
            </a:r>
            <a:r>
              <a:rPr lang="en-US" sz="2800" b="1">
                <a:effectLst/>
                <a:latin typeface="Arial" charset="0"/>
              </a:rPr>
              <a:t>-acids and</a:t>
            </a:r>
          </a:p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2800" b="1">
                <a:solidFill>
                  <a:srgbClr val="FFFF00"/>
                </a:solidFill>
                <a:effectLst/>
                <a:latin typeface="Arial" charset="0"/>
              </a:rPr>
              <a:t>stereoisomers</a:t>
            </a:r>
            <a:r>
              <a:rPr lang="en-US" sz="2800" b="1">
                <a:effectLst/>
                <a:latin typeface="Arial" charset="0"/>
              </a:rPr>
              <a:t> of iso-</a:t>
            </a:r>
            <a:r>
              <a:rPr lang="en-US" sz="2800" b="1">
                <a:effectLst/>
                <a:latin typeface="Symbol" pitchFamily="18" charset="2"/>
              </a:rPr>
              <a:t>a</a:t>
            </a:r>
            <a:r>
              <a:rPr lang="en-US" sz="2800" b="1">
                <a:effectLst/>
                <a:latin typeface="Arial" charset="0"/>
              </a:rPr>
              <a:t>-acids. </a:t>
            </a:r>
            <a:r>
              <a:rPr lang="en-US">
                <a:effectLst/>
                <a:latin typeface="Arial" charset="0"/>
              </a:rPr>
              <a:t>(De Keukeleire, </a:t>
            </a:r>
            <a:r>
              <a:rPr lang="en-US">
                <a:effectLst/>
              </a:rPr>
              <a:t>Verzele</a:t>
            </a:r>
            <a:r>
              <a:rPr lang="en-US">
                <a:effectLst/>
                <a:latin typeface="Arial" charset="0"/>
              </a:rPr>
              <a:t>)</a:t>
            </a:r>
          </a:p>
        </p:txBody>
      </p:sp>
      <p:grpSp>
        <p:nvGrpSpPr>
          <p:cNvPr id="13315" name="Group 153"/>
          <p:cNvGrpSpPr>
            <a:grpSpLocks/>
          </p:cNvGrpSpPr>
          <p:nvPr/>
        </p:nvGrpSpPr>
        <p:grpSpPr bwMode="auto">
          <a:xfrm>
            <a:off x="225425" y="1905000"/>
            <a:ext cx="8693150" cy="3200400"/>
            <a:chOff x="142" y="1200"/>
            <a:chExt cx="5476" cy="2016"/>
          </a:xfrm>
        </p:grpSpPr>
        <p:sp>
          <p:nvSpPr>
            <p:cNvPr id="13316" name="Text Box 158"/>
            <p:cNvSpPr txBox="1">
              <a:spLocks noChangeArrowheads="1"/>
            </p:cNvSpPr>
            <p:nvPr/>
          </p:nvSpPr>
          <p:spPr bwMode="auto">
            <a:xfrm>
              <a:off x="4223" y="2922"/>
              <a:ext cx="1395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400" b="1" i="1">
                  <a:effectLst/>
                </a:rPr>
                <a:t>cis</a:t>
              </a:r>
              <a:r>
                <a:rPr lang="en-US" sz="2400" b="1">
                  <a:effectLst/>
                </a:rPr>
                <a:t>-Iso-</a:t>
              </a:r>
              <a:r>
                <a:rPr lang="en-US" sz="2400" b="1">
                  <a:effectLst/>
                  <a:sym typeface="Symbol" pitchFamily="18" charset="2"/>
                </a:rPr>
                <a:t></a:t>
              </a:r>
              <a:r>
                <a:rPr lang="en-US" sz="2400" b="1">
                  <a:effectLst/>
                </a:rPr>
                <a:t>-Acids </a:t>
              </a:r>
              <a:endParaRPr lang="en-US" sz="2400" b="1" u="sng">
                <a:effectLst/>
              </a:endParaRPr>
            </a:p>
          </p:txBody>
        </p:sp>
        <p:sp>
          <p:nvSpPr>
            <p:cNvPr id="86172" name="Oval 156"/>
            <p:cNvSpPr>
              <a:spLocks noChangeArrowheads="1"/>
            </p:cNvSpPr>
            <p:nvPr/>
          </p:nvSpPr>
          <p:spPr bwMode="auto">
            <a:xfrm>
              <a:off x="2400" y="1200"/>
              <a:ext cx="384" cy="720"/>
            </a:xfrm>
            <a:prstGeom prst="ellipse">
              <a:avLst/>
            </a:prstGeom>
            <a:noFill/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6174" name="Oval 158"/>
            <p:cNvSpPr>
              <a:spLocks noChangeArrowheads="1"/>
            </p:cNvSpPr>
            <p:nvPr/>
          </p:nvSpPr>
          <p:spPr bwMode="auto">
            <a:xfrm>
              <a:off x="4368" y="1248"/>
              <a:ext cx="336" cy="768"/>
            </a:xfrm>
            <a:prstGeom prst="ellipse">
              <a:avLst/>
            </a:prstGeom>
            <a:noFill/>
            <a:ln w="9525" algn="ctr">
              <a:solidFill>
                <a:srgbClr val="FFFF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13319" name="Group 154"/>
            <p:cNvGrpSpPr>
              <a:grpSpLocks/>
            </p:cNvGrpSpPr>
            <p:nvPr/>
          </p:nvGrpSpPr>
          <p:grpSpPr bwMode="auto">
            <a:xfrm>
              <a:off x="142" y="1469"/>
              <a:ext cx="5326" cy="1747"/>
              <a:chOff x="225425" y="2133600"/>
              <a:chExt cx="8455025" cy="2773363"/>
            </a:xfrm>
          </p:grpSpPr>
          <p:sp>
            <p:nvSpPr>
              <p:cNvPr id="11296" name="Line 32"/>
              <p:cNvSpPr>
                <a:spLocks noChangeShapeType="1"/>
              </p:cNvSpPr>
              <p:nvPr/>
            </p:nvSpPr>
            <p:spPr bwMode="auto">
              <a:xfrm flipV="1">
                <a:off x="2703513" y="3206750"/>
                <a:ext cx="666750" cy="158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297" name="Freeform 33"/>
              <p:cNvSpPr>
                <a:spLocks/>
              </p:cNvSpPr>
              <p:nvPr/>
            </p:nvSpPr>
            <p:spPr bwMode="auto">
              <a:xfrm>
                <a:off x="3244850" y="3175000"/>
                <a:ext cx="125413" cy="61912"/>
              </a:xfrm>
              <a:custGeom>
                <a:avLst/>
                <a:gdLst>
                  <a:gd name="T0" fmla="*/ 122 w 122"/>
                  <a:gd name="T1" fmla="*/ 33 h 67"/>
                  <a:gd name="T2" fmla="*/ 1 w 122"/>
                  <a:gd name="T3" fmla="*/ 67 h 67"/>
                  <a:gd name="T4" fmla="*/ 26 w 122"/>
                  <a:gd name="T5" fmla="*/ 33 h 67"/>
                  <a:gd name="T6" fmla="*/ 0 w 122"/>
                  <a:gd name="T7" fmla="*/ 0 h 67"/>
                  <a:gd name="T8" fmla="*/ 122 w 122"/>
                  <a:gd name="T9" fmla="*/ 33 h 67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122"/>
                  <a:gd name="T16" fmla="*/ 0 h 67"/>
                  <a:gd name="T17" fmla="*/ 122 w 122"/>
                  <a:gd name="T18" fmla="*/ 67 h 67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122" h="67">
                    <a:moveTo>
                      <a:pt x="122" y="33"/>
                    </a:moveTo>
                    <a:lnTo>
                      <a:pt x="1" y="67"/>
                    </a:lnTo>
                    <a:lnTo>
                      <a:pt x="26" y="33"/>
                    </a:lnTo>
                    <a:lnTo>
                      <a:pt x="0" y="0"/>
                    </a:lnTo>
                    <a:lnTo>
                      <a:pt x="122" y="33"/>
                    </a:lnTo>
                    <a:close/>
                  </a:path>
                </a:pathLst>
              </a:custGeom>
              <a:solidFill>
                <a:srgbClr val="000000"/>
              </a:solidFill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1800">
                  <a:effectLst>
                    <a:outerShdw blurRad="38100" dist="38100" dir="2700000" algn="tl">
                      <a:srgbClr val="1F497D"/>
                    </a:outerShdw>
                  </a:effectLst>
                </a:endParaRPr>
              </a:p>
            </p:txBody>
          </p:sp>
          <p:sp>
            <p:nvSpPr>
              <p:cNvPr id="13322" name="Rectangle 70"/>
              <p:cNvSpPr>
                <a:spLocks noChangeArrowheads="1"/>
              </p:cNvSpPr>
              <p:nvPr/>
            </p:nvSpPr>
            <p:spPr bwMode="auto">
              <a:xfrm>
                <a:off x="2470150" y="2890838"/>
                <a:ext cx="146050" cy="24447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  <a:latin typeface="Abadi MT Condensed Light" pitchFamily="34" charset="0"/>
                  </a:rPr>
                  <a:t>R</a:t>
                </a:r>
                <a:endParaRPr lang="en-US" sz="1600" b="1" baseline="-25000">
                  <a:effectLst/>
                  <a:latin typeface="Arial" charset="0"/>
                </a:endParaRPr>
              </a:p>
            </p:txBody>
          </p:sp>
          <p:sp>
            <p:nvSpPr>
              <p:cNvPr id="13323" name="Rectangle 71"/>
              <p:cNvSpPr>
                <a:spLocks noChangeArrowheads="1"/>
              </p:cNvSpPr>
              <p:nvPr/>
            </p:nvSpPr>
            <p:spPr bwMode="auto">
              <a:xfrm>
                <a:off x="1906588" y="3468688"/>
                <a:ext cx="304800" cy="24447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  <a:latin typeface="Abadi MT Condensed Light" pitchFamily="34" charset="0"/>
                  </a:rPr>
                  <a:t>OH</a:t>
                </a:r>
                <a:endParaRPr lang="en-US" sz="1600" b="1" baseline="-25000">
                  <a:effectLst/>
                  <a:latin typeface="Arial" charset="0"/>
                </a:endParaRPr>
              </a:p>
            </p:txBody>
          </p:sp>
          <p:sp>
            <p:nvSpPr>
              <p:cNvPr id="13324" name="Rectangle 73"/>
              <p:cNvSpPr>
                <a:spLocks noChangeArrowheads="1"/>
              </p:cNvSpPr>
              <p:nvPr/>
            </p:nvSpPr>
            <p:spPr bwMode="auto">
              <a:xfrm>
                <a:off x="981075" y="3290888"/>
                <a:ext cx="158750" cy="24447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  <a:latin typeface="Abadi MT Condensed Light" pitchFamily="34" charset="0"/>
                  </a:rPr>
                  <a:t>O</a:t>
                </a:r>
                <a:endParaRPr lang="en-US" sz="1600" b="1" baseline="-25000">
                  <a:effectLst/>
                  <a:latin typeface="Arial" charset="0"/>
                </a:endParaRPr>
              </a:p>
            </p:txBody>
          </p:sp>
          <p:sp>
            <p:nvSpPr>
              <p:cNvPr id="13325" name="Rectangle 74"/>
              <p:cNvSpPr>
                <a:spLocks noChangeArrowheads="1"/>
              </p:cNvSpPr>
              <p:nvPr/>
            </p:nvSpPr>
            <p:spPr bwMode="auto">
              <a:xfrm>
                <a:off x="2108200" y="3289300"/>
                <a:ext cx="304800" cy="24447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  <a:latin typeface="Abadi MT Condensed Light" pitchFamily="34" charset="0"/>
                  </a:rPr>
                  <a:t>OH</a:t>
                </a:r>
                <a:endParaRPr lang="en-US" sz="1600" b="1" baseline="-25000">
                  <a:effectLst/>
                  <a:latin typeface="Arial" charset="0"/>
                </a:endParaRPr>
              </a:p>
            </p:txBody>
          </p:sp>
          <p:sp>
            <p:nvSpPr>
              <p:cNvPr id="13326" name="Rectangle 75"/>
              <p:cNvSpPr>
                <a:spLocks noChangeArrowheads="1"/>
              </p:cNvSpPr>
              <p:nvPr/>
            </p:nvSpPr>
            <p:spPr bwMode="auto">
              <a:xfrm>
                <a:off x="2146300" y="2438400"/>
                <a:ext cx="158750" cy="24447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  <a:latin typeface="Abadi MT Condensed Light" pitchFamily="34" charset="0"/>
                  </a:rPr>
                  <a:t>O</a:t>
                </a:r>
                <a:endParaRPr lang="en-US" sz="1600" b="1" baseline="-25000">
                  <a:effectLst/>
                  <a:latin typeface="Arial" charset="0"/>
                </a:endParaRPr>
              </a:p>
            </p:txBody>
          </p:sp>
          <p:sp>
            <p:nvSpPr>
              <p:cNvPr id="11341" name="Line 77"/>
              <p:cNvSpPr>
                <a:spLocks noChangeShapeType="1"/>
              </p:cNvSpPr>
              <p:nvPr/>
            </p:nvSpPr>
            <p:spPr bwMode="auto">
              <a:xfrm flipH="1" flipV="1">
                <a:off x="1665288" y="2874962"/>
                <a:ext cx="292100" cy="1333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42" name="Line 78"/>
              <p:cNvSpPr>
                <a:spLocks noChangeShapeType="1"/>
              </p:cNvSpPr>
              <p:nvPr/>
            </p:nvSpPr>
            <p:spPr bwMode="auto">
              <a:xfrm flipH="1" flipV="1">
                <a:off x="1978025" y="3008312"/>
                <a:ext cx="1588" cy="2698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43" name="Line 79"/>
              <p:cNvSpPr>
                <a:spLocks noChangeShapeType="1"/>
              </p:cNvSpPr>
              <p:nvPr/>
            </p:nvSpPr>
            <p:spPr bwMode="auto">
              <a:xfrm flipH="1" flipV="1">
                <a:off x="1936750" y="3008312"/>
                <a:ext cx="1588" cy="2698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44" name="Line 80"/>
              <p:cNvSpPr>
                <a:spLocks noChangeShapeType="1"/>
              </p:cNvSpPr>
              <p:nvPr/>
            </p:nvSpPr>
            <p:spPr bwMode="auto">
              <a:xfrm flipV="1">
                <a:off x="1670050" y="3278187"/>
                <a:ext cx="288925" cy="13811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45" name="Line 81"/>
              <p:cNvSpPr>
                <a:spLocks noChangeShapeType="1"/>
              </p:cNvSpPr>
              <p:nvPr/>
            </p:nvSpPr>
            <p:spPr bwMode="auto">
              <a:xfrm>
                <a:off x="1381125" y="3281362"/>
                <a:ext cx="288925" cy="13811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47" name="Line 83"/>
              <p:cNvSpPr>
                <a:spLocks noChangeShapeType="1"/>
              </p:cNvSpPr>
              <p:nvPr/>
            </p:nvSpPr>
            <p:spPr bwMode="auto">
              <a:xfrm flipV="1">
                <a:off x="1957388" y="2882900"/>
                <a:ext cx="260350" cy="12223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48" name="Line 84"/>
              <p:cNvSpPr>
                <a:spLocks noChangeShapeType="1"/>
              </p:cNvSpPr>
              <p:nvPr/>
            </p:nvSpPr>
            <p:spPr bwMode="auto">
              <a:xfrm>
                <a:off x="2217738" y="2882900"/>
                <a:ext cx="233362" cy="9207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49" name="Line 85"/>
              <p:cNvSpPr>
                <a:spLocks noChangeShapeType="1"/>
              </p:cNvSpPr>
              <p:nvPr/>
            </p:nvSpPr>
            <p:spPr bwMode="auto">
              <a:xfrm flipH="1" flipV="1">
                <a:off x="1090613" y="2876550"/>
                <a:ext cx="292100" cy="1381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50" name="Line 86"/>
              <p:cNvSpPr>
                <a:spLocks noChangeShapeType="1"/>
              </p:cNvSpPr>
              <p:nvPr/>
            </p:nvSpPr>
            <p:spPr bwMode="auto">
              <a:xfrm flipH="1">
                <a:off x="801688" y="2876550"/>
                <a:ext cx="288925" cy="1381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52" name="Line 88"/>
              <p:cNvSpPr>
                <a:spLocks noChangeShapeType="1"/>
              </p:cNvSpPr>
              <p:nvPr/>
            </p:nvSpPr>
            <p:spPr bwMode="auto">
              <a:xfrm>
                <a:off x="1454150" y="3654425"/>
                <a:ext cx="168275" cy="2333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53" name="Line 89"/>
              <p:cNvSpPr>
                <a:spLocks noChangeShapeType="1"/>
              </p:cNvSpPr>
              <p:nvPr/>
            </p:nvSpPr>
            <p:spPr bwMode="auto">
              <a:xfrm flipH="1">
                <a:off x="1450975" y="3878262"/>
                <a:ext cx="165100" cy="2349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54" name="Line 90"/>
              <p:cNvSpPr>
                <a:spLocks noChangeShapeType="1"/>
              </p:cNvSpPr>
              <p:nvPr/>
            </p:nvSpPr>
            <p:spPr bwMode="auto">
              <a:xfrm flipH="1">
                <a:off x="1481138" y="3898900"/>
                <a:ext cx="165100" cy="2349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55" name="Line 91"/>
              <p:cNvSpPr>
                <a:spLocks noChangeShapeType="1"/>
              </p:cNvSpPr>
              <p:nvPr/>
            </p:nvSpPr>
            <p:spPr bwMode="auto">
              <a:xfrm flipH="1">
                <a:off x="1119188" y="4106862"/>
                <a:ext cx="320675" cy="714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56" name="Line 92"/>
              <p:cNvSpPr>
                <a:spLocks noChangeShapeType="1"/>
              </p:cNvSpPr>
              <p:nvPr/>
            </p:nvSpPr>
            <p:spPr bwMode="auto">
              <a:xfrm>
                <a:off x="1482725" y="4140200"/>
                <a:ext cx="87313" cy="2603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57" name="Line 93"/>
              <p:cNvSpPr>
                <a:spLocks noChangeShapeType="1"/>
              </p:cNvSpPr>
              <p:nvPr/>
            </p:nvSpPr>
            <p:spPr bwMode="auto">
              <a:xfrm>
                <a:off x="1670050" y="3416300"/>
                <a:ext cx="252413" cy="158750"/>
              </a:xfrm>
              <a:prstGeom prst="line">
                <a:avLst/>
              </a:prstGeom>
              <a:noFill/>
              <a:ln w="38100">
                <a:solidFill>
                  <a:srgbClr val="FFFF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58" name="Line 94"/>
              <p:cNvSpPr>
                <a:spLocks noChangeShapeType="1"/>
              </p:cNvSpPr>
              <p:nvPr/>
            </p:nvSpPr>
            <p:spPr bwMode="auto">
              <a:xfrm flipH="1" flipV="1">
                <a:off x="1684338" y="2690812"/>
                <a:ext cx="1587" cy="1841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59" name="Line 95"/>
              <p:cNvSpPr>
                <a:spLocks noChangeShapeType="1"/>
              </p:cNvSpPr>
              <p:nvPr/>
            </p:nvSpPr>
            <p:spPr bwMode="auto">
              <a:xfrm flipH="1" flipV="1">
                <a:off x="1647825" y="2690812"/>
                <a:ext cx="0" cy="1841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60" name="Line 96"/>
              <p:cNvSpPr>
                <a:spLocks noChangeShapeType="1"/>
              </p:cNvSpPr>
              <p:nvPr/>
            </p:nvSpPr>
            <p:spPr bwMode="auto">
              <a:xfrm flipH="1">
                <a:off x="1165225" y="3267075"/>
                <a:ext cx="204788" cy="984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61" name="Line 97"/>
              <p:cNvSpPr>
                <a:spLocks noChangeShapeType="1"/>
              </p:cNvSpPr>
              <p:nvPr/>
            </p:nvSpPr>
            <p:spPr bwMode="auto">
              <a:xfrm flipH="1">
                <a:off x="1185863" y="3295650"/>
                <a:ext cx="206375" cy="984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62" name="Line 98"/>
              <p:cNvSpPr>
                <a:spLocks noChangeShapeType="1"/>
              </p:cNvSpPr>
              <p:nvPr/>
            </p:nvSpPr>
            <p:spPr bwMode="auto">
              <a:xfrm>
                <a:off x="1997075" y="3282950"/>
                <a:ext cx="111125" cy="11430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63" name="Line 99"/>
              <p:cNvSpPr>
                <a:spLocks noChangeShapeType="1"/>
              </p:cNvSpPr>
              <p:nvPr/>
            </p:nvSpPr>
            <p:spPr bwMode="auto">
              <a:xfrm flipH="1" flipV="1">
                <a:off x="525463" y="2863850"/>
                <a:ext cx="287337" cy="1381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64" name="Line 100"/>
              <p:cNvSpPr>
                <a:spLocks noChangeShapeType="1"/>
              </p:cNvSpPr>
              <p:nvPr/>
            </p:nvSpPr>
            <p:spPr bwMode="auto">
              <a:xfrm flipH="1" flipV="1">
                <a:off x="504825" y="2892425"/>
                <a:ext cx="287338" cy="1381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71" name="Line 101"/>
              <p:cNvSpPr>
                <a:spLocks noChangeShapeType="1"/>
              </p:cNvSpPr>
              <p:nvPr/>
            </p:nvSpPr>
            <p:spPr bwMode="auto">
              <a:xfrm flipV="1">
                <a:off x="514350" y="2614612"/>
                <a:ext cx="0" cy="2635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66" name="Line 102"/>
              <p:cNvSpPr>
                <a:spLocks noChangeShapeType="1"/>
              </p:cNvSpPr>
              <p:nvPr/>
            </p:nvSpPr>
            <p:spPr bwMode="auto">
              <a:xfrm flipH="1">
                <a:off x="225425" y="2878137"/>
                <a:ext cx="288925" cy="13811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67" name="Line 103"/>
              <p:cNvSpPr>
                <a:spLocks noChangeShapeType="1"/>
              </p:cNvSpPr>
              <p:nvPr/>
            </p:nvSpPr>
            <p:spPr bwMode="auto">
              <a:xfrm flipV="1">
                <a:off x="2238375" y="2697162"/>
                <a:ext cx="0" cy="18891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68" name="Line 104"/>
              <p:cNvSpPr>
                <a:spLocks noChangeShapeType="1"/>
              </p:cNvSpPr>
              <p:nvPr/>
            </p:nvSpPr>
            <p:spPr bwMode="auto">
              <a:xfrm flipV="1">
                <a:off x="2198688" y="2697162"/>
                <a:ext cx="0" cy="18891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53" name="Text Box 72"/>
              <p:cNvSpPr txBox="1">
                <a:spLocks noChangeArrowheads="1"/>
              </p:cNvSpPr>
              <p:nvPr/>
            </p:nvSpPr>
            <p:spPr bwMode="auto">
              <a:xfrm>
                <a:off x="6756400" y="2851150"/>
                <a:ext cx="501650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</a:rPr>
                  <a:t>HO</a:t>
                </a:r>
              </a:p>
            </p:txBody>
          </p:sp>
          <p:grpSp>
            <p:nvGrpSpPr>
              <p:cNvPr id="13354" name="Group 112"/>
              <p:cNvGrpSpPr>
                <a:grpSpLocks/>
              </p:cNvGrpSpPr>
              <p:nvPr/>
            </p:nvGrpSpPr>
            <p:grpSpPr bwMode="auto">
              <a:xfrm flipH="1" flipV="1">
                <a:off x="7261530" y="3969655"/>
                <a:ext cx="393700" cy="327327"/>
                <a:chOff x="2308" y="2800"/>
                <a:chExt cx="255" cy="227"/>
              </a:xfrm>
            </p:grpSpPr>
            <p:sp>
              <p:nvSpPr>
                <p:cNvPr id="11461" name="Line 76"/>
                <p:cNvSpPr>
                  <a:spLocks noChangeShapeType="1"/>
                </p:cNvSpPr>
                <p:nvPr/>
              </p:nvSpPr>
              <p:spPr bwMode="auto">
                <a:xfrm flipV="1">
                  <a:off x="2472" y="2800"/>
                  <a:ext cx="30" cy="11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462" name="Line 86"/>
                <p:cNvSpPr>
                  <a:spLocks noChangeShapeType="1"/>
                </p:cNvSpPr>
                <p:nvPr/>
              </p:nvSpPr>
              <p:spPr bwMode="auto">
                <a:xfrm flipH="1" flipV="1">
                  <a:off x="2452" y="2935"/>
                  <a:ext cx="96" cy="8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463" name="Line 87"/>
                <p:cNvSpPr>
                  <a:spLocks noChangeShapeType="1"/>
                </p:cNvSpPr>
                <p:nvPr/>
              </p:nvSpPr>
              <p:spPr bwMode="auto">
                <a:xfrm flipH="1" flipV="1">
                  <a:off x="2308" y="2931"/>
                  <a:ext cx="144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464" name="Line 95"/>
                <p:cNvSpPr>
                  <a:spLocks noChangeShapeType="1"/>
                </p:cNvSpPr>
                <p:nvPr/>
              </p:nvSpPr>
              <p:spPr bwMode="auto">
                <a:xfrm flipH="1" flipV="1">
                  <a:off x="2472" y="2919"/>
                  <a:ext cx="96" cy="9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11466" name="Line 74"/>
              <p:cNvSpPr>
                <a:spLocks noChangeShapeType="1"/>
              </p:cNvSpPr>
              <p:nvPr/>
            </p:nvSpPr>
            <p:spPr bwMode="auto">
              <a:xfrm flipH="1" flipV="1">
                <a:off x="6977063" y="2232025"/>
                <a:ext cx="196850" cy="17303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67" name="Line 75"/>
              <p:cNvSpPr>
                <a:spLocks noChangeShapeType="1"/>
              </p:cNvSpPr>
              <p:nvPr/>
            </p:nvSpPr>
            <p:spPr bwMode="auto">
              <a:xfrm flipV="1">
                <a:off x="7204075" y="2232025"/>
                <a:ext cx="166688" cy="17303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68" name="Line 77"/>
              <p:cNvSpPr>
                <a:spLocks noChangeShapeType="1"/>
              </p:cNvSpPr>
              <p:nvPr/>
            </p:nvSpPr>
            <p:spPr bwMode="auto">
              <a:xfrm>
                <a:off x="7370763" y="3098800"/>
                <a:ext cx="3937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69" name="Line 78"/>
              <p:cNvSpPr>
                <a:spLocks noChangeShapeType="1"/>
              </p:cNvSpPr>
              <p:nvPr/>
            </p:nvSpPr>
            <p:spPr bwMode="auto">
              <a:xfrm>
                <a:off x="7764463" y="3098800"/>
                <a:ext cx="196850" cy="873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70" name="Line 79"/>
              <p:cNvSpPr>
                <a:spLocks noChangeShapeType="1"/>
              </p:cNvSpPr>
              <p:nvPr/>
            </p:nvSpPr>
            <p:spPr bwMode="auto">
              <a:xfrm flipH="1">
                <a:off x="7075488" y="3098800"/>
                <a:ext cx="295275" cy="2603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71" name="Line 80"/>
              <p:cNvSpPr>
                <a:spLocks noChangeShapeType="1"/>
              </p:cNvSpPr>
              <p:nvPr/>
            </p:nvSpPr>
            <p:spPr bwMode="auto">
              <a:xfrm>
                <a:off x="7075488" y="3359150"/>
                <a:ext cx="59055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72" name="Line 81"/>
              <p:cNvSpPr>
                <a:spLocks noChangeShapeType="1"/>
              </p:cNvSpPr>
              <p:nvPr/>
            </p:nvSpPr>
            <p:spPr bwMode="auto">
              <a:xfrm flipV="1">
                <a:off x="7666038" y="3186112"/>
                <a:ext cx="295275" cy="1730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73" name="Line 82"/>
              <p:cNvSpPr>
                <a:spLocks noChangeShapeType="1"/>
              </p:cNvSpPr>
              <p:nvPr/>
            </p:nvSpPr>
            <p:spPr bwMode="auto">
              <a:xfrm flipH="1" flipV="1">
                <a:off x="7370763" y="2838450"/>
                <a:ext cx="0" cy="2603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74" name="Line 83"/>
              <p:cNvSpPr>
                <a:spLocks noChangeShapeType="1"/>
              </p:cNvSpPr>
              <p:nvPr/>
            </p:nvSpPr>
            <p:spPr bwMode="auto">
              <a:xfrm flipH="1" flipV="1">
                <a:off x="7173913" y="2665412"/>
                <a:ext cx="196850" cy="1730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75" name="Line 84"/>
              <p:cNvSpPr>
                <a:spLocks noChangeShapeType="1"/>
              </p:cNvSpPr>
              <p:nvPr/>
            </p:nvSpPr>
            <p:spPr bwMode="auto">
              <a:xfrm flipV="1">
                <a:off x="7173913" y="2405062"/>
                <a:ext cx="0" cy="2603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76" name="Line 85"/>
              <p:cNvSpPr>
                <a:spLocks noChangeShapeType="1"/>
              </p:cNvSpPr>
              <p:nvPr/>
            </p:nvSpPr>
            <p:spPr bwMode="auto">
              <a:xfrm flipH="1" flipV="1">
                <a:off x="7081838" y="3538537"/>
                <a:ext cx="196850" cy="1730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77" name="Line 88"/>
              <p:cNvSpPr>
                <a:spLocks noChangeShapeType="1"/>
              </p:cNvSpPr>
              <p:nvPr/>
            </p:nvSpPr>
            <p:spPr bwMode="auto">
              <a:xfrm flipV="1">
                <a:off x="7075488" y="3105150"/>
                <a:ext cx="6350" cy="2524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78" name="Line 89"/>
              <p:cNvSpPr>
                <a:spLocks noChangeShapeType="1"/>
              </p:cNvSpPr>
              <p:nvPr/>
            </p:nvSpPr>
            <p:spPr bwMode="auto">
              <a:xfrm flipH="1" flipV="1">
                <a:off x="7278688" y="3711575"/>
                <a:ext cx="0" cy="2603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79" name="Line 90"/>
              <p:cNvSpPr>
                <a:spLocks noChangeShapeType="1"/>
              </p:cNvSpPr>
              <p:nvPr/>
            </p:nvSpPr>
            <p:spPr bwMode="auto">
              <a:xfrm flipV="1">
                <a:off x="6872288" y="3516312"/>
                <a:ext cx="196850" cy="8731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80" name="Line 91"/>
              <p:cNvSpPr>
                <a:spLocks noChangeShapeType="1"/>
              </p:cNvSpPr>
              <p:nvPr/>
            </p:nvSpPr>
            <p:spPr bwMode="auto">
              <a:xfrm>
                <a:off x="7210425" y="2405062"/>
                <a:ext cx="0" cy="2603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81" name="Line 92"/>
              <p:cNvSpPr>
                <a:spLocks noChangeShapeType="1"/>
              </p:cNvSpPr>
              <p:nvPr/>
            </p:nvSpPr>
            <p:spPr bwMode="auto">
              <a:xfrm flipV="1">
                <a:off x="7961313" y="3098800"/>
                <a:ext cx="196850" cy="873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82" name="Line 93"/>
              <p:cNvSpPr>
                <a:spLocks noChangeShapeType="1"/>
              </p:cNvSpPr>
              <p:nvPr/>
            </p:nvSpPr>
            <p:spPr bwMode="auto">
              <a:xfrm>
                <a:off x="8158163" y="3098800"/>
                <a:ext cx="295275" cy="873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83" name="Line 94"/>
              <p:cNvSpPr>
                <a:spLocks noChangeShapeType="1"/>
              </p:cNvSpPr>
              <p:nvPr/>
            </p:nvSpPr>
            <p:spPr bwMode="auto">
              <a:xfrm flipV="1">
                <a:off x="6884988" y="3554412"/>
                <a:ext cx="196850" cy="8731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84" name="Line 96"/>
              <p:cNvSpPr>
                <a:spLocks noChangeShapeType="1"/>
              </p:cNvSpPr>
              <p:nvPr/>
            </p:nvSpPr>
            <p:spPr bwMode="auto">
              <a:xfrm>
                <a:off x="7075488" y="3359150"/>
                <a:ext cx="6350" cy="17938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85" name="Line 97"/>
              <p:cNvSpPr>
                <a:spLocks noChangeShapeType="1"/>
              </p:cNvSpPr>
              <p:nvPr/>
            </p:nvSpPr>
            <p:spPr bwMode="auto">
              <a:xfrm>
                <a:off x="7370763" y="3098800"/>
                <a:ext cx="0" cy="873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86" name="Line 98"/>
              <p:cNvSpPr>
                <a:spLocks noChangeShapeType="1"/>
              </p:cNvSpPr>
              <p:nvPr/>
            </p:nvSpPr>
            <p:spPr bwMode="auto">
              <a:xfrm flipV="1">
                <a:off x="7770813" y="3022600"/>
                <a:ext cx="123825" cy="873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87" name="Line 99"/>
              <p:cNvSpPr>
                <a:spLocks noChangeShapeType="1"/>
              </p:cNvSpPr>
              <p:nvPr/>
            </p:nvSpPr>
            <p:spPr bwMode="auto">
              <a:xfrm>
                <a:off x="8140700" y="3013075"/>
                <a:ext cx="0" cy="8413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88" name="Line 100"/>
              <p:cNvSpPr>
                <a:spLocks noChangeShapeType="1"/>
              </p:cNvSpPr>
              <p:nvPr/>
            </p:nvSpPr>
            <p:spPr bwMode="auto">
              <a:xfrm>
                <a:off x="8177213" y="3013075"/>
                <a:ext cx="0" cy="8413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89" name="Line 101"/>
              <p:cNvSpPr>
                <a:spLocks noChangeShapeType="1"/>
              </p:cNvSpPr>
              <p:nvPr/>
            </p:nvSpPr>
            <p:spPr bwMode="auto">
              <a:xfrm flipV="1">
                <a:off x="7659688" y="3201987"/>
                <a:ext cx="190500" cy="1079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490" name="Line 102"/>
              <p:cNvSpPr>
                <a:spLocks noChangeShapeType="1"/>
              </p:cNvSpPr>
              <p:nvPr/>
            </p:nvSpPr>
            <p:spPr bwMode="auto">
              <a:xfrm>
                <a:off x="7666038" y="3359150"/>
                <a:ext cx="196850" cy="873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80" name="Text Box 103"/>
              <p:cNvSpPr txBox="1">
                <a:spLocks noChangeArrowheads="1"/>
              </p:cNvSpPr>
              <p:nvPr/>
            </p:nvSpPr>
            <p:spPr bwMode="auto">
              <a:xfrm>
                <a:off x="8350250" y="3016250"/>
                <a:ext cx="330200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</a:rPr>
                  <a:t>R</a:t>
                </a:r>
              </a:p>
            </p:txBody>
          </p:sp>
          <p:sp>
            <p:nvSpPr>
              <p:cNvPr id="13381" name="Text Box 104"/>
              <p:cNvSpPr txBox="1">
                <a:spLocks noChangeArrowheads="1"/>
              </p:cNvSpPr>
              <p:nvPr/>
            </p:nvSpPr>
            <p:spPr bwMode="auto">
              <a:xfrm>
                <a:off x="7783513" y="2809875"/>
                <a:ext cx="342900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</a:rPr>
                  <a:t>O</a:t>
                </a:r>
              </a:p>
            </p:txBody>
          </p:sp>
          <p:sp>
            <p:nvSpPr>
              <p:cNvPr id="13382" name="Text Box 105"/>
              <p:cNvSpPr txBox="1">
                <a:spLocks noChangeArrowheads="1"/>
              </p:cNvSpPr>
              <p:nvPr/>
            </p:nvSpPr>
            <p:spPr bwMode="auto">
              <a:xfrm>
                <a:off x="7993063" y="2754313"/>
                <a:ext cx="342900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</a:rPr>
                  <a:t>O</a:t>
                </a:r>
              </a:p>
            </p:txBody>
          </p:sp>
          <p:sp>
            <p:nvSpPr>
              <p:cNvPr id="11494" name="Line 106"/>
              <p:cNvSpPr>
                <a:spLocks noChangeShapeType="1"/>
              </p:cNvSpPr>
              <p:nvPr/>
            </p:nvSpPr>
            <p:spPr bwMode="auto">
              <a:xfrm flipV="1">
                <a:off x="7740650" y="3001962"/>
                <a:ext cx="122238" cy="841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384" name="Text Box 107"/>
              <p:cNvSpPr txBox="1">
                <a:spLocks noChangeArrowheads="1"/>
              </p:cNvSpPr>
              <p:nvPr/>
            </p:nvSpPr>
            <p:spPr bwMode="auto">
              <a:xfrm>
                <a:off x="7785100" y="3300413"/>
                <a:ext cx="501650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</a:rPr>
                  <a:t>OH</a:t>
                </a:r>
              </a:p>
            </p:txBody>
          </p:sp>
          <p:sp>
            <p:nvSpPr>
              <p:cNvPr id="13385" name="Text Box 108"/>
              <p:cNvSpPr txBox="1">
                <a:spLocks noChangeArrowheads="1"/>
              </p:cNvSpPr>
              <p:nvPr/>
            </p:nvSpPr>
            <p:spPr bwMode="auto">
              <a:xfrm>
                <a:off x="6626225" y="3484563"/>
                <a:ext cx="342900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</a:rPr>
                  <a:t>O</a:t>
                </a:r>
              </a:p>
            </p:txBody>
          </p:sp>
          <p:sp>
            <p:nvSpPr>
              <p:cNvPr id="13386" name="Text Box 109"/>
              <p:cNvSpPr txBox="1">
                <a:spLocks noChangeArrowheads="1"/>
              </p:cNvSpPr>
              <p:nvPr/>
            </p:nvSpPr>
            <p:spPr bwMode="auto">
              <a:xfrm>
                <a:off x="7167563" y="3105150"/>
                <a:ext cx="342900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</a:rPr>
                  <a:t>H</a:t>
                </a:r>
              </a:p>
            </p:txBody>
          </p:sp>
          <p:sp>
            <p:nvSpPr>
              <p:cNvPr id="13387" name="Text Box 160"/>
              <p:cNvSpPr txBox="1">
                <a:spLocks noChangeArrowheads="1"/>
              </p:cNvSpPr>
              <p:nvPr/>
            </p:nvSpPr>
            <p:spPr bwMode="auto">
              <a:xfrm>
                <a:off x="5911850" y="2941638"/>
                <a:ext cx="314325" cy="36671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800" b="1">
                    <a:effectLst/>
                  </a:rPr>
                  <a:t>+</a:t>
                </a:r>
              </a:p>
            </p:txBody>
          </p:sp>
          <p:sp>
            <p:nvSpPr>
              <p:cNvPr id="11503" name="Line 17"/>
              <p:cNvSpPr>
                <a:spLocks noChangeShapeType="1"/>
              </p:cNvSpPr>
              <p:nvPr/>
            </p:nvSpPr>
            <p:spPr bwMode="auto">
              <a:xfrm>
                <a:off x="4262438" y="3078162"/>
                <a:ext cx="39370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04" name="Line 18"/>
              <p:cNvSpPr>
                <a:spLocks noChangeShapeType="1"/>
              </p:cNvSpPr>
              <p:nvPr/>
            </p:nvSpPr>
            <p:spPr bwMode="auto">
              <a:xfrm>
                <a:off x="4656138" y="3078162"/>
                <a:ext cx="196850" cy="841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05" name="Line 19"/>
              <p:cNvSpPr>
                <a:spLocks noChangeShapeType="1"/>
              </p:cNvSpPr>
              <p:nvPr/>
            </p:nvSpPr>
            <p:spPr bwMode="auto">
              <a:xfrm flipH="1">
                <a:off x="3967163" y="3078162"/>
                <a:ext cx="295275" cy="2603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06" name="Line 20"/>
              <p:cNvSpPr>
                <a:spLocks noChangeShapeType="1"/>
              </p:cNvSpPr>
              <p:nvPr/>
            </p:nvSpPr>
            <p:spPr bwMode="auto">
              <a:xfrm>
                <a:off x="3967163" y="3338512"/>
                <a:ext cx="590550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07" name="Line 21"/>
              <p:cNvSpPr>
                <a:spLocks noChangeShapeType="1"/>
              </p:cNvSpPr>
              <p:nvPr/>
            </p:nvSpPr>
            <p:spPr bwMode="auto">
              <a:xfrm flipV="1">
                <a:off x="4557713" y="3163887"/>
                <a:ext cx="295275" cy="17621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08" name="Line 22"/>
              <p:cNvSpPr>
                <a:spLocks noChangeShapeType="1"/>
              </p:cNvSpPr>
              <p:nvPr/>
            </p:nvSpPr>
            <p:spPr bwMode="auto">
              <a:xfrm flipH="1" flipV="1">
                <a:off x="4262438" y="2817812"/>
                <a:ext cx="0" cy="2603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09" name="Line 23"/>
              <p:cNvSpPr>
                <a:spLocks noChangeShapeType="1"/>
              </p:cNvSpPr>
              <p:nvPr/>
            </p:nvSpPr>
            <p:spPr bwMode="auto">
              <a:xfrm flipH="1" flipV="1">
                <a:off x="4065588" y="2643187"/>
                <a:ext cx="196850" cy="17621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10" name="Line 24"/>
              <p:cNvSpPr>
                <a:spLocks noChangeShapeType="1"/>
              </p:cNvSpPr>
              <p:nvPr/>
            </p:nvSpPr>
            <p:spPr bwMode="auto">
              <a:xfrm flipV="1">
                <a:off x="4065588" y="2382837"/>
                <a:ext cx="0" cy="2603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11" name="Line 27"/>
              <p:cNvSpPr>
                <a:spLocks noChangeShapeType="1"/>
              </p:cNvSpPr>
              <p:nvPr/>
            </p:nvSpPr>
            <p:spPr bwMode="auto">
              <a:xfrm flipH="1" flipV="1">
                <a:off x="3770313" y="2903537"/>
                <a:ext cx="196850" cy="17621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12" name="Line 28"/>
              <p:cNvSpPr>
                <a:spLocks noChangeShapeType="1"/>
              </p:cNvSpPr>
              <p:nvPr/>
            </p:nvSpPr>
            <p:spPr bwMode="auto">
              <a:xfrm flipH="1" flipV="1">
                <a:off x="3573463" y="2470150"/>
                <a:ext cx="196850" cy="17303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13" name="Line 29"/>
              <p:cNvSpPr>
                <a:spLocks noChangeShapeType="1"/>
              </p:cNvSpPr>
              <p:nvPr/>
            </p:nvSpPr>
            <p:spPr bwMode="auto">
              <a:xfrm flipH="1" flipV="1">
                <a:off x="3278188" y="2470150"/>
                <a:ext cx="295275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14" name="Line 31"/>
              <p:cNvSpPr>
                <a:spLocks noChangeShapeType="1"/>
              </p:cNvSpPr>
              <p:nvPr/>
            </p:nvSpPr>
            <p:spPr bwMode="auto">
              <a:xfrm flipV="1">
                <a:off x="3967163" y="3078162"/>
                <a:ext cx="0" cy="2603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15" name="Line 32"/>
              <p:cNvSpPr>
                <a:spLocks noChangeShapeType="1"/>
              </p:cNvSpPr>
              <p:nvPr/>
            </p:nvSpPr>
            <p:spPr bwMode="auto">
              <a:xfrm flipH="1" flipV="1">
                <a:off x="3770313" y="2643187"/>
                <a:ext cx="0" cy="2603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16" name="Line 35"/>
              <p:cNvSpPr>
                <a:spLocks noChangeShapeType="1"/>
              </p:cNvSpPr>
              <p:nvPr/>
            </p:nvSpPr>
            <p:spPr bwMode="auto">
              <a:xfrm flipV="1">
                <a:off x="3967163" y="2943225"/>
                <a:ext cx="114300" cy="1238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17" name="Line 40"/>
              <p:cNvSpPr>
                <a:spLocks noChangeShapeType="1"/>
              </p:cNvSpPr>
              <p:nvPr/>
            </p:nvSpPr>
            <p:spPr bwMode="auto">
              <a:xfrm>
                <a:off x="4102100" y="2382837"/>
                <a:ext cx="0" cy="2603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18" name="Line 42"/>
              <p:cNvSpPr>
                <a:spLocks noChangeShapeType="1"/>
              </p:cNvSpPr>
              <p:nvPr/>
            </p:nvSpPr>
            <p:spPr bwMode="auto">
              <a:xfrm flipV="1">
                <a:off x="4852988" y="3078162"/>
                <a:ext cx="196850" cy="841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19" name="Line 43"/>
              <p:cNvSpPr>
                <a:spLocks noChangeShapeType="1"/>
              </p:cNvSpPr>
              <p:nvPr/>
            </p:nvSpPr>
            <p:spPr bwMode="auto">
              <a:xfrm>
                <a:off x="5049838" y="3078162"/>
                <a:ext cx="295275" cy="841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20" name="Line 47"/>
              <p:cNvSpPr>
                <a:spLocks noChangeShapeType="1"/>
              </p:cNvSpPr>
              <p:nvPr/>
            </p:nvSpPr>
            <p:spPr bwMode="auto">
              <a:xfrm flipV="1">
                <a:off x="3986213" y="2970212"/>
                <a:ext cx="114300" cy="123825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21" name="Line 49"/>
              <p:cNvSpPr>
                <a:spLocks noChangeShapeType="1"/>
              </p:cNvSpPr>
              <p:nvPr/>
            </p:nvSpPr>
            <p:spPr bwMode="auto">
              <a:xfrm flipH="1" flipV="1">
                <a:off x="3603625" y="2447925"/>
                <a:ext cx="196850" cy="1762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22" name="Line 50"/>
              <p:cNvSpPr>
                <a:spLocks noChangeShapeType="1"/>
              </p:cNvSpPr>
              <p:nvPr/>
            </p:nvSpPr>
            <p:spPr bwMode="auto">
              <a:xfrm>
                <a:off x="3967163" y="3338512"/>
                <a:ext cx="0" cy="1730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23" name="Line 53"/>
              <p:cNvSpPr>
                <a:spLocks noChangeShapeType="1"/>
              </p:cNvSpPr>
              <p:nvPr/>
            </p:nvSpPr>
            <p:spPr bwMode="auto">
              <a:xfrm>
                <a:off x="4262438" y="3078162"/>
                <a:ext cx="0" cy="841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24" name="Line 54"/>
              <p:cNvSpPr>
                <a:spLocks noChangeShapeType="1"/>
              </p:cNvSpPr>
              <p:nvPr/>
            </p:nvSpPr>
            <p:spPr bwMode="auto">
              <a:xfrm flipV="1">
                <a:off x="4662488" y="3001962"/>
                <a:ext cx="123825" cy="841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25" name="Line 56"/>
              <p:cNvSpPr>
                <a:spLocks noChangeShapeType="1"/>
              </p:cNvSpPr>
              <p:nvPr/>
            </p:nvSpPr>
            <p:spPr bwMode="auto">
              <a:xfrm>
                <a:off x="5032375" y="2990850"/>
                <a:ext cx="0" cy="873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26" name="Line 57"/>
              <p:cNvSpPr>
                <a:spLocks noChangeShapeType="1"/>
              </p:cNvSpPr>
              <p:nvPr/>
            </p:nvSpPr>
            <p:spPr bwMode="auto">
              <a:xfrm>
                <a:off x="5068888" y="2990850"/>
                <a:ext cx="0" cy="8731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27" name="Line 60"/>
              <p:cNvSpPr>
                <a:spLocks noChangeShapeType="1"/>
              </p:cNvSpPr>
              <p:nvPr/>
            </p:nvSpPr>
            <p:spPr bwMode="auto">
              <a:xfrm flipV="1">
                <a:off x="4551363" y="3181350"/>
                <a:ext cx="190500" cy="10795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528" name="Line 61"/>
              <p:cNvSpPr>
                <a:spLocks noChangeShapeType="1"/>
              </p:cNvSpPr>
              <p:nvPr/>
            </p:nvSpPr>
            <p:spPr bwMode="auto">
              <a:xfrm>
                <a:off x="4557713" y="3338512"/>
                <a:ext cx="196850" cy="841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414" name="Text Box 62"/>
              <p:cNvSpPr txBox="1">
                <a:spLocks noChangeArrowheads="1"/>
              </p:cNvSpPr>
              <p:nvPr/>
            </p:nvSpPr>
            <p:spPr bwMode="auto">
              <a:xfrm>
                <a:off x="5253038" y="2970213"/>
                <a:ext cx="330200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</a:rPr>
                  <a:t>R</a:t>
                </a:r>
              </a:p>
            </p:txBody>
          </p:sp>
          <p:sp>
            <p:nvSpPr>
              <p:cNvPr id="13415" name="Text Box 63"/>
              <p:cNvSpPr txBox="1">
                <a:spLocks noChangeArrowheads="1"/>
              </p:cNvSpPr>
              <p:nvPr/>
            </p:nvSpPr>
            <p:spPr bwMode="auto">
              <a:xfrm>
                <a:off x="3984625" y="2719388"/>
                <a:ext cx="392113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</a:rPr>
                  <a:t>O</a:t>
                </a:r>
              </a:p>
            </p:txBody>
          </p:sp>
          <p:sp>
            <p:nvSpPr>
              <p:cNvPr id="13416" name="Text Box 64"/>
              <p:cNvSpPr txBox="1">
                <a:spLocks noChangeArrowheads="1"/>
              </p:cNvSpPr>
              <p:nvPr/>
            </p:nvSpPr>
            <p:spPr bwMode="auto">
              <a:xfrm>
                <a:off x="4870450" y="2695575"/>
                <a:ext cx="342900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</a:rPr>
                  <a:t>O</a:t>
                </a:r>
              </a:p>
            </p:txBody>
          </p:sp>
          <p:sp>
            <p:nvSpPr>
              <p:cNvPr id="11532" name="Line 65"/>
              <p:cNvSpPr>
                <a:spLocks noChangeShapeType="1"/>
              </p:cNvSpPr>
              <p:nvPr/>
            </p:nvSpPr>
            <p:spPr bwMode="auto">
              <a:xfrm flipV="1">
                <a:off x="4632325" y="2979737"/>
                <a:ext cx="122238" cy="87313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3418" name="Text Box 68"/>
              <p:cNvSpPr txBox="1">
                <a:spLocks noChangeArrowheads="1"/>
              </p:cNvSpPr>
              <p:nvPr/>
            </p:nvSpPr>
            <p:spPr bwMode="auto">
              <a:xfrm>
                <a:off x="4660900" y="2736850"/>
                <a:ext cx="342900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</a:rPr>
                  <a:t>O</a:t>
                </a:r>
              </a:p>
            </p:txBody>
          </p:sp>
          <p:sp>
            <p:nvSpPr>
              <p:cNvPr id="13419" name="Text Box 69"/>
              <p:cNvSpPr txBox="1">
                <a:spLocks noChangeArrowheads="1"/>
              </p:cNvSpPr>
              <p:nvPr/>
            </p:nvSpPr>
            <p:spPr bwMode="auto">
              <a:xfrm>
                <a:off x="4084638" y="3071813"/>
                <a:ext cx="342900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</a:rPr>
                  <a:t>H</a:t>
                </a:r>
              </a:p>
            </p:txBody>
          </p:sp>
          <p:sp>
            <p:nvSpPr>
              <p:cNvPr id="13420" name="Text Box 67"/>
              <p:cNvSpPr txBox="1">
                <a:spLocks noChangeArrowheads="1"/>
              </p:cNvSpPr>
              <p:nvPr/>
            </p:nvSpPr>
            <p:spPr bwMode="auto">
              <a:xfrm>
                <a:off x="4622800" y="3270250"/>
                <a:ext cx="501650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</a:rPr>
                  <a:t>OH</a:t>
                </a:r>
              </a:p>
            </p:txBody>
          </p:sp>
          <p:grpSp>
            <p:nvGrpSpPr>
              <p:cNvPr id="13421" name="Group 155"/>
              <p:cNvGrpSpPr>
                <a:grpSpLocks/>
              </p:cNvGrpSpPr>
              <p:nvPr/>
            </p:nvGrpSpPr>
            <p:grpSpPr bwMode="auto">
              <a:xfrm>
                <a:off x="3278188" y="2209800"/>
                <a:ext cx="2066925" cy="1301750"/>
                <a:chOff x="1114" y="2774"/>
                <a:chExt cx="1008" cy="720"/>
              </a:xfrm>
            </p:grpSpPr>
            <p:sp>
              <p:nvSpPr>
                <p:cNvPr id="11536" name="Line 117"/>
                <p:cNvSpPr>
                  <a:spLocks noChangeShapeType="1"/>
                </p:cNvSpPr>
                <p:nvPr/>
              </p:nvSpPr>
              <p:spPr bwMode="auto">
                <a:xfrm flipH="1" flipV="1">
                  <a:off x="1402" y="2774"/>
                  <a:ext cx="9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37" name="Line 118"/>
                <p:cNvSpPr>
                  <a:spLocks noChangeShapeType="1"/>
                </p:cNvSpPr>
                <p:nvPr/>
              </p:nvSpPr>
              <p:spPr bwMode="auto">
                <a:xfrm flipV="1">
                  <a:off x="1513" y="2774"/>
                  <a:ext cx="81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38" name="Line 119"/>
                <p:cNvSpPr>
                  <a:spLocks noChangeShapeType="1"/>
                </p:cNvSpPr>
                <p:nvPr/>
              </p:nvSpPr>
              <p:spPr bwMode="auto">
                <a:xfrm flipH="1" flipV="1">
                  <a:off x="1267" y="2774"/>
                  <a:ext cx="5" cy="12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39" name="Line 120"/>
                <p:cNvSpPr>
                  <a:spLocks noChangeShapeType="1"/>
                </p:cNvSpPr>
                <p:nvPr/>
              </p:nvSpPr>
              <p:spPr bwMode="auto">
                <a:xfrm>
                  <a:off x="1594" y="3254"/>
                  <a:ext cx="192" cy="0"/>
                </a:xfrm>
                <a:prstGeom prst="line">
                  <a:avLst/>
                </a:prstGeom>
                <a:noFill/>
                <a:ln w="19050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40" name="Line 121"/>
                <p:cNvSpPr>
                  <a:spLocks noChangeShapeType="1"/>
                </p:cNvSpPr>
                <p:nvPr/>
              </p:nvSpPr>
              <p:spPr bwMode="auto">
                <a:xfrm>
                  <a:off x="1786" y="3254"/>
                  <a:ext cx="96" cy="4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41" name="Line 122"/>
                <p:cNvSpPr>
                  <a:spLocks noChangeShapeType="1"/>
                </p:cNvSpPr>
                <p:nvPr/>
              </p:nvSpPr>
              <p:spPr bwMode="auto">
                <a:xfrm flipH="1">
                  <a:off x="1450" y="3254"/>
                  <a:ext cx="144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42" name="Line 123"/>
                <p:cNvSpPr>
                  <a:spLocks noChangeShapeType="1"/>
                </p:cNvSpPr>
                <p:nvPr/>
              </p:nvSpPr>
              <p:spPr bwMode="auto">
                <a:xfrm>
                  <a:off x="1450" y="3398"/>
                  <a:ext cx="288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43" name="Line 124"/>
                <p:cNvSpPr>
                  <a:spLocks noChangeShapeType="1"/>
                </p:cNvSpPr>
                <p:nvPr/>
              </p:nvSpPr>
              <p:spPr bwMode="auto">
                <a:xfrm flipV="1">
                  <a:off x="1738" y="3302"/>
                  <a:ext cx="144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44" name="Line 125"/>
                <p:cNvSpPr>
                  <a:spLocks noChangeShapeType="1"/>
                </p:cNvSpPr>
                <p:nvPr/>
              </p:nvSpPr>
              <p:spPr bwMode="auto">
                <a:xfrm flipH="1" flipV="1">
                  <a:off x="1594" y="311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45" name="Line 126"/>
                <p:cNvSpPr>
                  <a:spLocks noChangeShapeType="1"/>
                </p:cNvSpPr>
                <p:nvPr/>
              </p:nvSpPr>
              <p:spPr bwMode="auto">
                <a:xfrm flipH="1" flipV="1">
                  <a:off x="1498" y="3014"/>
                  <a:ext cx="9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46" name="Line 127"/>
                <p:cNvSpPr>
                  <a:spLocks noChangeShapeType="1"/>
                </p:cNvSpPr>
                <p:nvPr/>
              </p:nvSpPr>
              <p:spPr bwMode="auto">
                <a:xfrm flipV="1">
                  <a:off x="1498" y="287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47" name="Line 128"/>
                <p:cNvSpPr>
                  <a:spLocks noChangeShapeType="1"/>
                </p:cNvSpPr>
                <p:nvPr/>
              </p:nvSpPr>
              <p:spPr bwMode="auto">
                <a:xfrm flipH="1" flipV="1">
                  <a:off x="1354" y="3158"/>
                  <a:ext cx="9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48" name="Line 129"/>
                <p:cNvSpPr>
                  <a:spLocks noChangeShapeType="1"/>
                </p:cNvSpPr>
                <p:nvPr/>
              </p:nvSpPr>
              <p:spPr bwMode="auto">
                <a:xfrm flipH="1" flipV="1">
                  <a:off x="1258" y="2918"/>
                  <a:ext cx="96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49" name="Line 130"/>
                <p:cNvSpPr>
                  <a:spLocks noChangeShapeType="1"/>
                </p:cNvSpPr>
                <p:nvPr/>
              </p:nvSpPr>
              <p:spPr bwMode="auto">
                <a:xfrm flipH="1" flipV="1">
                  <a:off x="1114" y="2918"/>
                  <a:ext cx="144" cy="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50" name="Line 131"/>
                <p:cNvSpPr>
                  <a:spLocks noChangeShapeType="1"/>
                </p:cNvSpPr>
                <p:nvPr/>
              </p:nvSpPr>
              <p:spPr bwMode="auto">
                <a:xfrm flipV="1">
                  <a:off x="1450" y="3254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51" name="Line 132"/>
                <p:cNvSpPr>
                  <a:spLocks noChangeShapeType="1"/>
                </p:cNvSpPr>
                <p:nvPr/>
              </p:nvSpPr>
              <p:spPr bwMode="auto">
                <a:xfrm flipH="1" flipV="1">
                  <a:off x="1354" y="3014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52" name="Line 133"/>
                <p:cNvSpPr>
                  <a:spLocks noChangeShapeType="1"/>
                </p:cNvSpPr>
                <p:nvPr/>
              </p:nvSpPr>
              <p:spPr bwMode="auto">
                <a:xfrm flipV="1">
                  <a:off x="1450" y="3180"/>
                  <a:ext cx="56" cy="6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53" name="Line 134"/>
                <p:cNvSpPr>
                  <a:spLocks noChangeShapeType="1"/>
                </p:cNvSpPr>
                <p:nvPr/>
              </p:nvSpPr>
              <p:spPr bwMode="auto">
                <a:xfrm>
                  <a:off x="1516" y="2870"/>
                  <a:ext cx="0" cy="144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54" name="Line 135"/>
                <p:cNvSpPr>
                  <a:spLocks noChangeShapeType="1"/>
                </p:cNvSpPr>
                <p:nvPr/>
              </p:nvSpPr>
              <p:spPr bwMode="auto">
                <a:xfrm flipV="1">
                  <a:off x="1882" y="3254"/>
                  <a:ext cx="96" cy="4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55" name="Line 136"/>
                <p:cNvSpPr>
                  <a:spLocks noChangeShapeType="1"/>
                </p:cNvSpPr>
                <p:nvPr/>
              </p:nvSpPr>
              <p:spPr bwMode="auto">
                <a:xfrm>
                  <a:off x="1978" y="3254"/>
                  <a:ext cx="144" cy="4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56" name="Line 137"/>
                <p:cNvSpPr>
                  <a:spLocks noChangeShapeType="1"/>
                </p:cNvSpPr>
                <p:nvPr/>
              </p:nvSpPr>
              <p:spPr bwMode="auto">
                <a:xfrm flipV="1">
                  <a:off x="1459" y="3195"/>
                  <a:ext cx="56" cy="6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57" name="Line 138"/>
                <p:cNvSpPr>
                  <a:spLocks noChangeShapeType="1"/>
                </p:cNvSpPr>
                <p:nvPr/>
              </p:nvSpPr>
              <p:spPr bwMode="auto">
                <a:xfrm flipH="1" flipV="1">
                  <a:off x="1273" y="2906"/>
                  <a:ext cx="96" cy="9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58" name="Line 139"/>
                <p:cNvSpPr>
                  <a:spLocks noChangeShapeType="1"/>
                </p:cNvSpPr>
                <p:nvPr/>
              </p:nvSpPr>
              <p:spPr bwMode="auto">
                <a:xfrm>
                  <a:off x="1450" y="3398"/>
                  <a:ext cx="0" cy="9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59" name="Line 140"/>
                <p:cNvSpPr>
                  <a:spLocks noChangeShapeType="1"/>
                </p:cNvSpPr>
                <p:nvPr/>
              </p:nvSpPr>
              <p:spPr bwMode="auto">
                <a:xfrm>
                  <a:off x="1594" y="3254"/>
                  <a:ext cx="0" cy="4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60" name="Line 141"/>
                <p:cNvSpPr>
                  <a:spLocks noChangeShapeType="1"/>
                </p:cNvSpPr>
                <p:nvPr/>
              </p:nvSpPr>
              <p:spPr bwMode="auto">
                <a:xfrm flipV="1">
                  <a:off x="1789" y="3212"/>
                  <a:ext cx="60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61" name="Line 142"/>
                <p:cNvSpPr>
                  <a:spLocks noChangeShapeType="1"/>
                </p:cNvSpPr>
                <p:nvPr/>
              </p:nvSpPr>
              <p:spPr bwMode="auto">
                <a:xfrm>
                  <a:off x="1968" y="320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62" name="Line 143"/>
                <p:cNvSpPr>
                  <a:spLocks noChangeShapeType="1"/>
                </p:cNvSpPr>
                <p:nvPr/>
              </p:nvSpPr>
              <p:spPr bwMode="auto">
                <a:xfrm>
                  <a:off x="1987" y="3206"/>
                  <a:ext cx="0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63" name="Line 144"/>
                <p:cNvSpPr>
                  <a:spLocks noChangeShapeType="1"/>
                </p:cNvSpPr>
                <p:nvPr/>
              </p:nvSpPr>
              <p:spPr bwMode="auto">
                <a:xfrm flipV="1">
                  <a:off x="1735" y="3311"/>
                  <a:ext cx="93" cy="6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64" name="Line 145"/>
                <p:cNvSpPr>
                  <a:spLocks noChangeShapeType="1"/>
                </p:cNvSpPr>
                <p:nvPr/>
              </p:nvSpPr>
              <p:spPr bwMode="auto">
                <a:xfrm>
                  <a:off x="1738" y="3398"/>
                  <a:ext cx="96" cy="47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11565" name="Line 149"/>
                <p:cNvSpPr>
                  <a:spLocks noChangeShapeType="1"/>
                </p:cNvSpPr>
                <p:nvPr/>
              </p:nvSpPr>
              <p:spPr bwMode="auto">
                <a:xfrm flipV="1">
                  <a:off x="1774" y="3200"/>
                  <a:ext cx="60" cy="4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13422" name="Text Box 153"/>
              <p:cNvSpPr txBox="1">
                <a:spLocks noChangeArrowheads="1"/>
              </p:cNvSpPr>
              <p:nvPr/>
            </p:nvSpPr>
            <p:spPr bwMode="auto">
              <a:xfrm>
                <a:off x="3775075" y="3463925"/>
                <a:ext cx="501650" cy="33655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</a:rPr>
                  <a:t>OH</a:t>
                </a:r>
              </a:p>
            </p:txBody>
          </p:sp>
          <p:sp>
            <p:nvSpPr>
              <p:cNvPr id="13423" name="Text Box 12"/>
              <p:cNvSpPr txBox="1">
                <a:spLocks noChangeArrowheads="1"/>
              </p:cNvSpPr>
              <p:nvPr/>
            </p:nvSpPr>
            <p:spPr bwMode="auto">
              <a:xfrm>
                <a:off x="3349625" y="4448175"/>
                <a:ext cx="2778125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2400" b="1" i="1">
                    <a:effectLst/>
                  </a:rPr>
                  <a:t>trans</a:t>
                </a:r>
                <a:r>
                  <a:rPr lang="en-US" sz="2400" b="1">
                    <a:effectLst/>
                  </a:rPr>
                  <a:t>-Iso-</a:t>
                </a:r>
                <a:r>
                  <a:rPr lang="en-US" sz="2400" b="1">
                    <a:effectLst/>
                    <a:sym typeface="Symbol" pitchFamily="18" charset="2"/>
                  </a:rPr>
                  <a:t></a:t>
                </a:r>
                <a:r>
                  <a:rPr lang="en-US" sz="2400" b="1">
                    <a:effectLst/>
                  </a:rPr>
                  <a:t>-Acids </a:t>
                </a:r>
                <a:endParaRPr lang="en-US" sz="2400" b="1" u="sng">
                  <a:effectLst/>
                </a:endParaRPr>
              </a:p>
            </p:txBody>
          </p:sp>
          <p:sp>
            <p:nvSpPr>
              <p:cNvPr id="13424" name="Text Box 13"/>
              <p:cNvSpPr txBox="1">
                <a:spLocks noChangeArrowheads="1"/>
              </p:cNvSpPr>
              <p:nvPr/>
            </p:nvSpPr>
            <p:spPr bwMode="auto">
              <a:xfrm>
                <a:off x="933450" y="4449763"/>
                <a:ext cx="1558925" cy="4572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2400" b="1">
                    <a:effectLst/>
                    <a:latin typeface="Symbol" pitchFamily="18" charset="2"/>
                  </a:rPr>
                  <a:t>a</a:t>
                </a:r>
                <a:r>
                  <a:rPr lang="en-US" sz="2400" b="1">
                    <a:effectLst/>
                  </a:rPr>
                  <a:t>-Acids</a:t>
                </a:r>
                <a:r>
                  <a:rPr lang="en-US" sz="1800" b="1">
                    <a:effectLst/>
                  </a:rPr>
                  <a:t> </a:t>
                </a:r>
                <a:endParaRPr lang="en-US" sz="1800" b="1" u="sng">
                  <a:effectLst/>
                </a:endParaRPr>
              </a:p>
            </p:txBody>
          </p:sp>
          <p:sp>
            <p:nvSpPr>
              <p:cNvPr id="13425" name="Rectangle 72"/>
              <p:cNvSpPr>
                <a:spLocks noChangeArrowheads="1"/>
              </p:cNvSpPr>
              <p:nvPr/>
            </p:nvSpPr>
            <p:spPr bwMode="auto">
              <a:xfrm>
                <a:off x="1576388" y="2438400"/>
                <a:ext cx="158750" cy="244475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  <a:latin typeface="Abadi MT Condensed Light" pitchFamily="34" charset="0"/>
                  </a:rPr>
                  <a:t>O</a:t>
                </a:r>
                <a:endParaRPr lang="en-US" sz="1600" b="1" baseline="-25000">
                  <a:effectLst/>
                  <a:latin typeface="Arial" charset="0"/>
                </a:endParaRPr>
              </a:p>
            </p:txBody>
          </p:sp>
          <p:sp>
            <p:nvSpPr>
              <p:cNvPr id="11340" name="Line 76"/>
              <p:cNvSpPr>
                <a:spLocks noChangeShapeType="1"/>
              </p:cNvSpPr>
              <p:nvPr/>
            </p:nvSpPr>
            <p:spPr bwMode="auto">
              <a:xfrm flipH="1">
                <a:off x="1357313" y="2874962"/>
                <a:ext cx="284162" cy="13493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1346" name="Line 82"/>
              <p:cNvSpPr>
                <a:spLocks noChangeShapeType="1"/>
              </p:cNvSpPr>
              <p:nvPr/>
            </p:nvSpPr>
            <p:spPr bwMode="auto">
              <a:xfrm>
                <a:off x="1357313" y="3009900"/>
                <a:ext cx="0" cy="271462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6171" name="Oval 155"/>
              <p:cNvSpPr>
                <a:spLocks noChangeArrowheads="1"/>
              </p:cNvSpPr>
              <p:nvPr/>
            </p:nvSpPr>
            <p:spPr bwMode="auto">
              <a:xfrm>
                <a:off x="3505200" y="2133600"/>
                <a:ext cx="609600" cy="1295400"/>
              </a:xfrm>
              <a:prstGeom prst="ellipse">
                <a:avLst/>
              </a:prstGeom>
              <a:noFill/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solidFill>
                    <a:srgbClr val="FFFF00"/>
                  </a:solidFill>
                  <a:effectLst>
                    <a:outerShdw blurRad="38100" dist="38100" dir="2700000" algn="tl">
                      <a:srgbClr val="FFFFFF"/>
                    </a:outerShdw>
                  </a:effectLst>
                </a:endParaRPr>
              </a:p>
            </p:txBody>
          </p:sp>
          <p:sp>
            <p:nvSpPr>
              <p:cNvPr id="86173" name="Oval 157"/>
              <p:cNvSpPr>
                <a:spLocks noChangeArrowheads="1"/>
              </p:cNvSpPr>
              <p:nvPr/>
            </p:nvSpPr>
            <p:spPr bwMode="auto">
              <a:xfrm rot="-1794819">
                <a:off x="6873875" y="3219450"/>
                <a:ext cx="590550" cy="1281112"/>
              </a:xfrm>
              <a:prstGeom prst="ellipse">
                <a:avLst/>
              </a:prstGeom>
              <a:noFill/>
              <a:ln w="9525" algn="ctr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54" name="Isosceles Triangle 153"/>
              <p:cNvSpPr>
                <a:spLocks noChangeArrowheads="1"/>
              </p:cNvSpPr>
              <p:nvPr/>
            </p:nvSpPr>
            <p:spPr bwMode="auto">
              <a:xfrm rot="2480089">
                <a:off x="1509713" y="3348037"/>
                <a:ext cx="119062" cy="357188"/>
              </a:xfrm>
              <a:prstGeom prst="triangle">
                <a:avLst>
                  <a:gd name="adj" fmla="val 56884"/>
                </a:avLst>
              </a:prstGeom>
              <a:solidFill>
                <a:srgbClr val="FFFF00"/>
              </a:solidFill>
              <a:ln w="9525" algn="ctr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marL="228600" indent="-228600">
                  <a:buFont typeface="Wingdings" pitchFamily="2" charset="2"/>
                  <a:buBlip>
                    <a:blip r:embed="rId2"/>
                  </a:buBlip>
                  <a:defRPr/>
                </a:pPr>
                <a:endParaRPr 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_s1034"/>
          <p:cNvSpPr>
            <a:spLocks noChangeArrowheads="1"/>
          </p:cNvSpPr>
          <p:nvPr/>
        </p:nvSpPr>
        <p:spPr bwMode="auto">
          <a:xfrm>
            <a:off x="147638" y="1371600"/>
            <a:ext cx="4038600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2800">
                <a:effectLst/>
                <a:latin typeface="Symbol" pitchFamily="18" charset="2"/>
              </a:rPr>
              <a:t>b</a:t>
            </a:r>
            <a:r>
              <a:rPr lang="en-US" sz="2800">
                <a:effectLst/>
                <a:latin typeface="Arial Black" pitchFamily="34" charset="0"/>
              </a:rPr>
              <a:t>-Fraction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2800">
                <a:effectLst/>
                <a:latin typeface="Arial Black" pitchFamily="34" charset="0"/>
              </a:rPr>
              <a:t> separated into</a:t>
            </a:r>
            <a:br>
              <a:rPr lang="en-US" sz="2800">
                <a:effectLst/>
                <a:latin typeface="Arial Black" pitchFamily="34" charset="0"/>
              </a:rPr>
            </a:br>
            <a:r>
              <a:rPr lang="en-US" sz="2800">
                <a:effectLst/>
                <a:latin typeface="Arial Black" pitchFamily="34" charset="0"/>
              </a:rPr>
              <a:t> </a:t>
            </a:r>
            <a:r>
              <a:rPr lang="en-US" sz="2800">
                <a:solidFill>
                  <a:srgbClr val="FFFF00"/>
                </a:solidFill>
                <a:effectLst/>
                <a:latin typeface="Arial Black" pitchFamily="34" charset="0"/>
              </a:rPr>
              <a:t>co, n and adlupulone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2800">
                <a:effectLst/>
                <a:latin typeface="Arial Black" pitchFamily="34" charset="0"/>
              </a:rPr>
              <a:t> </a:t>
            </a:r>
            <a:r>
              <a:rPr lang="en-US">
                <a:effectLst/>
                <a:latin typeface="Arial" charset="0"/>
              </a:rPr>
              <a:t>(Riedl, Verzele, Govaert, </a:t>
            </a:r>
            <a:br>
              <a:rPr lang="en-US">
                <a:effectLst/>
                <a:latin typeface="Arial" charset="0"/>
              </a:rPr>
            </a:br>
            <a:r>
              <a:rPr lang="en-US">
                <a:effectLst/>
                <a:latin typeface="Arial" charset="0"/>
              </a:rPr>
              <a:t>Howard, Rigby, Bethune)</a:t>
            </a:r>
          </a:p>
        </p:txBody>
      </p:sp>
      <p:sp>
        <p:nvSpPr>
          <p:cNvPr id="124" name="Rectangle 250"/>
          <p:cNvSpPr>
            <a:spLocks noChangeArrowheads="1"/>
          </p:cNvSpPr>
          <p:nvPr/>
        </p:nvSpPr>
        <p:spPr bwMode="auto">
          <a:xfrm>
            <a:off x="5083175" y="4343400"/>
            <a:ext cx="3917950" cy="1343025"/>
          </a:xfrm>
          <a:prstGeom prst="rect">
            <a:avLst/>
          </a:prstGeom>
          <a:noFill/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Wingdings" pitchFamily="2" charset="2"/>
              <a:buNone/>
            </a:pPr>
            <a:r>
              <a:rPr lang="en-US" sz="2400">
                <a:solidFill>
                  <a:srgbClr val="FFFF00"/>
                </a:solidFill>
                <a:effectLst/>
                <a:latin typeface="Arial Black" pitchFamily="34" charset="0"/>
              </a:rPr>
              <a:t>R</a:t>
            </a:r>
            <a:r>
              <a:rPr lang="en-US" sz="2400">
                <a:solidFill>
                  <a:srgbClr val="C00000"/>
                </a:solidFill>
                <a:effectLst/>
                <a:latin typeface="Arial Black" pitchFamily="34" charset="0"/>
              </a:rPr>
              <a:t> </a:t>
            </a:r>
            <a:r>
              <a:rPr lang="en-US" sz="2400">
                <a:effectLst/>
                <a:latin typeface="Arial Black" pitchFamily="34" charset="0"/>
              </a:rPr>
              <a:t>= CH(CH</a:t>
            </a:r>
            <a:r>
              <a:rPr lang="en-US" sz="2400" baseline="-25000">
                <a:effectLst/>
                <a:latin typeface="Arial Black" pitchFamily="34" charset="0"/>
              </a:rPr>
              <a:t>3</a:t>
            </a:r>
            <a:r>
              <a:rPr lang="en-US" sz="2400">
                <a:effectLst/>
                <a:latin typeface="Arial Black" pitchFamily="34" charset="0"/>
              </a:rPr>
              <a:t>)</a:t>
            </a:r>
            <a:r>
              <a:rPr lang="en-US" sz="2400" baseline="-25000">
                <a:effectLst/>
                <a:latin typeface="Arial Black" pitchFamily="34" charset="0"/>
              </a:rPr>
              <a:t>2</a:t>
            </a:r>
            <a:r>
              <a:rPr lang="en-US" sz="2400" baseline="-25000">
                <a:solidFill>
                  <a:srgbClr val="518A42"/>
                </a:solidFill>
                <a:effectLst/>
                <a:latin typeface="Arial Black" pitchFamily="34" charset="0"/>
              </a:rPr>
              <a:t> </a:t>
            </a:r>
            <a:r>
              <a:rPr lang="en-US" sz="2400">
                <a:solidFill>
                  <a:srgbClr val="FFFF00"/>
                </a:solidFill>
                <a:effectLst/>
                <a:latin typeface="Arial Black" pitchFamily="34" charset="0"/>
              </a:rPr>
              <a:t>co- </a:t>
            </a:r>
          </a:p>
          <a:p>
            <a:pPr marL="228600" indent="-228600">
              <a:buFont typeface="Wingdings" pitchFamily="2" charset="2"/>
              <a:buNone/>
            </a:pPr>
            <a:r>
              <a:rPr lang="en-US" sz="2400">
                <a:solidFill>
                  <a:srgbClr val="518A42"/>
                </a:solidFill>
                <a:effectLst/>
                <a:latin typeface="Arial Black" pitchFamily="34" charset="0"/>
              </a:rPr>
              <a:t>	    </a:t>
            </a:r>
            <a:r>
              <a:rPr lang="en-US" sz="2400">
                <a:effectLst/>
                <a:latin typeface="Arial Black" pitchFamily="34" charset="0"/>
              </a:rPr>
              <a:t>CH</a:t>
            </a:r>
            <a:r>
              <a:rPr lang="en-US" sz="2400" baseline="-25000">
                <a:effectLst/>
                <a:latin typeface="Arial Black" pitchFamily="34" charset="0"/>
              </a:rPr>
              <a:t>2</a:t>
            </a:r>
            <a:r>
              <a:rPr lang="en-US" sz="2400">
                <a:effectLst/>
                <a:latin typeface="Arial Black" pitchFamily="34" charset="0"/>
              </a:rPr>
              <a:t>CH(CH</a:t>
            </a:r>
            <a:r>
              <a:rPr lang="en-US" sz="2400" baseline="-25000">
                <a:effectLst/>
                <a:latin typeface="Arial Black" pitchFamily="34" charset="0"/>
              </a:rPr>
              <a:t>3</a:t>
            </a:r>
            <a:r>
              <a:rPr lang="en-US" sz="2400">
                <a:effectLst/>
                <a:latin typeface="Arial Black" pitchFamily="34" charset="0"/>
              </a:rPr>
              <a:t>)</a:t>
            </a:r>
            <a:r>
              <a:rPr lang="en-US" sz="2400" baseline="-25000">
                <a:effectLst/>
                <a:latin typeface="Arial Black" pitchFamily="34" charset="0"/>
              </a:rPr>
              <a:t>2</a:t>
            </a:r>
            <a:r>
              <a:rPr lang="en-US" sz="2400" baseline="-25000">
                <a:solidFill>
                  <a:srgbClr val="518A42"/>
                </a:solidFill>
                <a:effectLst/>
                <a:latin typeface="Arial Black" pitchFamily="34" charset="0"/>
              </a:rPr>
              <a:t> </a:t>
            </a:r>
            <a:r>
              <a:rPr lang="en-US" sz="2400" baseline="-25000">
                <a:solidFill>
                  <a:srgbClr val="FFFF00"/>
                </a:solidFill>
                <a:effectLst/>
                <a:latin typeface="Arial Black" pitchFamily="34" charset="0"/>
              </a:rPr>
              <a:t> </a:t>
            </a:r>
            <a:r>
              <a:rPr lang="en-US" sz="2400">
                <a:solidFill>
                  <a:srgbClr val="FFFF00"/>
                </a:solidFill>
                <a:effectLst/>
                <a:latin typeface="Arial Black" pitchFamily="34" charset="0"/>
              </a:rPr>
              <a:t>n-</a:t>
            </a:r>
          </a:p>
          <a:p>
            <a:pPr marL="228600" indent="-228600">
              <a:buFont typeface="Wingdings" pitchFamily="2" charset="2"/>
              <a:buNone/>
            </a:pPr>
            <a:r>
              <a:rPr lang="en-US" sz="2400">
                <a:solidFill>
                  <a:srgbClr val="518A42"/>
                </a:solidFill>
                <a:effectLst/>
                <a:latin typeface="Arial Black" pitchFamily="34" charset="0"/>
              </a:rPr>
              <a:t>	    </a:t>
            </a:r>
            <a:r>
              <a:rPr lang="en-US" sz="2400">
                <a:effectLst/>
                <a:latin typeface="Arial Black" pitchFamily="34" charset="0"/>
              </a:rPr>
              <a:t>CHCH</a:t>
            </a:r>
            <a:r>
              <a:rPr lang="en-US" sz="2400" baseline="-25000">
                <a:effectLst/>
                <a:latin typeface="Arial Black" pitchFamily="34" charset="0"/>
              </a:rPr>
              <a:t>3</a:t>
            </a:r>
            <a:r>
              <a:rPr lang="en-US" sz="2400">
                <a:effectLst/>
                <a:latin typeface="Arial Black" pitchFamily="34" charset="0"/>
              </a:rPr>
              <a:t>CH</a:t>
            </a:r>
            <a:r>
              <a:rPr lang="en-US" sz="2400" baseline="-25000">
                <a:effectLst/>
                <a:latin typeface="Arial Black" pitchFamily="34" charset="0"/>
              </a:rPr>
              <a:t>2</a:t>
            </a:r>
            <a:r>
              <a:rPr lang="en-US" sz="2400">
                <a:effectLst/>
                <a:latin typeface="Arial Black" pitchFamily="34" charset="0"/>
              </a:rPr>
              <a:t>CH</a:t>
            </a:r>
            <a:r>
              <a:rPr lang="en-US" sz="2400" baseline="-25000">
                <a:effectLst/>
                <a:latin typeface="Arial Black" pitchFamily="34" charset="0"/>
              </a:rPr>
              <a:t>3</a:t>
            </a:r>
            <a:r>
              <a:rPr lang="en-US" sz="2400" baseline="-25000">
                <a:solidFill>
                  <a:srgbClr val="518A42"/>
                </a:solidFill>
                <a:effectLst/>
                <a:latin typeface="Arial Black" pitchFamily="34" charset="0"/>
              </a:rPr>
              <a:t> </a:t>
            </a:r>
            <a:r>
              <a:rPr lang="en-US" sz="2400">
                <a:solidFill>
                  <a:srgbClr val="FFFF00"/>
                </a:solidFill>
                <a:effectLst/>
                <a:latin typeface="Arial Black" pitchFamily="34" charset="0"/>
              </a:rPr>
              <a:t>ad-</a:t>
            </a:r>
            <a:r>
              <a:rPr lang="en-US" sz="2400">
                <a:solidFill>
                  <a:srgbClr val="C00000"/>
                </a:solidFill>
                <a:effectLst/>
                <a:latin typeface="Arial Black" pitchFamily="34" charset="0"/>
              </a:rPr>
              <a:t>       </a:t>
            </a:r>
          </a:p>
        </p:txBody>
      </p:sp>
      <p:grpSp>
        <p:nvGrpSpPr>
          <p:cNvPr id="14384" name="Group 48"/>
          <p:cNvGrpSpPr>
            <a:grpSpLocks/>
          </p:cNvGrpSpPr>
          <p:nvPr/>
        </p:nvGrpSpPr>
        <p:grpSpPr bwMode="auto">
          <a:xfrm>
            <a:off x="4533900" y="1465263"/>
            <a:ext cx="3979863" cy="2476500"/>
            <a:chOff x="2856" y="923"/>
            <a:chExt cx="2507" cy="1560"/>
          </a:xfrm>
        </p:grpSpPr>
        <p:sp>
          <p:nvSpPr>
            <p:cNvPr id="11627" name="AutoShape 363"/>
            <p:cNvSpPr>
              <a:spLocks noChangeArrowheads="1"/>
            </p:cNvSpPr>
            <p:nvPr/>
          </p:nvSpPr>
          <p:spPr bwMode="auto">
            <a:xfrm>
              <a:off x="2856" y="1477"/>
              <a:ext cx="631" cy="395"/>
            </a:xfrm>
            <a:custGeom>
              <a:avLst/>
              <a:gdLst>
                <a:gd name="T0" fmla="*/ 20034 w 21600"/>
                <a:gd name="T1" fmla="*/ 0 h 21600"/>
                <a:gd name="T2" fmla="*/ 0 w 21600"/>
                <a:gd name="T3" fmla="*/ 4442 h 21600"/>
                <a:gd name="T4" fmla="*/ 20034 w 21600"/>
                <a:gd name="T5" fmla="*/ 8883 h 21600"/>
                <a:gd name="T6" fmla="*/ 26712 w 21600"/>
                <a:gd name="T7" fmla="*/ 4442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5435 h 21600"/>
                <a:gd name="T14" fmla="*/ 18900 w 21600"/>
                <a:gd name="T15" fmla="*/ 16235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00"/>
            </a:solidFill>
            <a:ln w="2857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70" name="Line 106"/>
            <p:cNvSpPr>
              <a:spLocks noChangeShapeType="1"/>
            </p:cNvSpPr>
            <p:nvPr/>
          </p:nvSpPr>
          <p:spPr bwMode="auto">
            <a:xfrm flipH="1">
              <a:off x="3507" y="1253"/>
              <a:ext cx="215" cy="1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4343" name="Rectangle 107"/>
            <p:cNvSpPr>
              <a:spLocks noChangeArrowheads="1"/>
            </p:cNvSpPr>
            <p:nvPr/>
          </p:nvSpPr>
          <p:spPr bwMode="auto">
            <a:xfrm>
              <a:off x="5214" y="1245"/>
              <a:ext cx="149" cy="230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2400">
                  <a:solidFill>
                    <a:srgbClr val="FFFF00"/>
                  </a:solidFill>
                  <a:effectLst/>
                  <a:latin typeface="Arial Black" pitchFamily="34" charset="0"/>
                </a:rPr>
                <a:t>R</a:t>
              </a:r>
            </a:p>
          </p:txBody>
        </p:sp>
        <p:sp>
          <p:nvSpPr>
            <p:cNvPr id="14344" name="Rectangle 108"/>
            <p:cNvSpPr>
              <a:spLocks noChangeArrowheads="1"/>
            </p:cNvSpPr>
            <p:nvPr/>
          </p:nvSpPr>
          <p:spPr bwMode="auto">
            <a:xfrm>
              <a:off x="4539" y="923"/>
              <a:ext cx="112" cy="17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effectLst/>
                  <a:latin typeface="Abadi MT Condensed Light" pitchFamily="34" charset="0"/>
                </a:rPr>
                <a:t>O</a:t>
              </a:r>
              <a:endParaRPr lang="en-US" sz="1800">
                <a:effectLst/>
                <a:latin typeface="Arial" charset="0"/>
              </a:endParaRPr>
            </a:p>
          </p:txBody>
        </p:sp>
        <p:sp>
          <p:nvSpPr>
            <p:cNvPr id="14345" name="Rectangle 109"/>
            <p:cNvSpPr>
              <a:spLocks noChangeArrowheads="1"/>
            </p:cNvSpPr>
            <p:nvPr/>
          </p:nvSpPr>
          <p:spPr bwMode="auto">
            <a:xfrm>
              <a:off x="4120" y="1616"/>
              <a:ext cx="113" cy="173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effectLst/>
                  <a:latin typeface="Abadi MT Condensed Light" pitchFamily="34" charset="0"/>
                </a:rPr>
                <a:t>O</a:t>
              </a:r>
              <a:endParaRPr lang="en-US" sz="1800">
                <a:effectLst/>
                <a:latin typeface="Arial" charset="0"/>
              </a:endParaRPr>
            </a:p>
          </p:txBody>
        </p:sp>
        <p:sp>
          <p:nvSpPr>
            <p:cNvPr id="14346" name="Rectangle 110"/>
            <p:cNvSpPr>
              <a:spLocks noChangeArrowheads="1"/>
            </p:cNvSpPr>
            <p:nvPr/>
          </p:nvSpPr>
          <p:spPr bwMode="auto">
            <a:xfrm>
              <a:off x="4931" y="1653"/>
              <a:ext cx="217" cy="17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effectLst/>
                  <a:latin typeface="Abadi MT Condensed Light" pitchFamily="34" charset="0"/>
                </a:rPr>
                <a:t>OH</a:t>
              </a:r>
              <a:endParaRPr lang="en-US" sz="1800">
                <a:effectLst/>
                <a:latin typeface="Arial" charset="0"/>
              </a:endParaRPr>
            </a:p>
          </p:txBody>
        </p:sp>
        <p:sp>
          <p:nvSpPr>
            <p:cNvPr id="14347" name="Rectangle 111"/>
            <p:cNvSpPr>
              <a:spLocks noChangeArrowheads="1"/>
            </p:cNvSpPr>
            <p:nvPr/>
          </p:nvSpPr>
          <p:spPr bwMode="auto">
            <a:xfrm>
              <a:off x="4954" y="924"/>
              <a:ext cx="112" cy="172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effectLst/>
                  <a:latin typeface="Abadi MT Condensed Light" pitchFamily="34" charset="0"/>
                </a:rPr>
                <a:t>O</a:t>
              </a:r>
              <a:endParaRPr lang="en-US" sz="1800">
                <a:effectLst/>
                <a:latin typeface="Arial" charset="0"/>
              </a:endParaRPr>
            </a:p>
          </p:txBody>
        </p:sp>
        <p:sp>
          <p:nvSpPr>
            <p:cNvPr id="11376" name="Line 112"/>
            <p:cNvSpPr>
              <a:spLocks noChangeShapeType="1"/>
            </p:cNvSpPr>
            <p:nvPr/>
          </p:nvSpPr>
          <p:spPr bwMode="auto">
            <a:xfrm flipH="1">
              <a:off x="4386" y="1242"/>
              <a:ext cx="216" cy="12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77" name="Line 113"/>
            <p:cNvSpPr>
              <a:spLocks noChangeShapeType="1"/>
            </p:cNvSpPr>
            <p:nvPr/>
          </p:nvSpPr>
          <p:spPr bwMode="auto">
            <a:xfrm flipH="1" flipV="1">
              <a:off x="4602" y="1242"/>
              <a:ext cx="219" cy="11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78" name="Line 114"/>
            <p:cNvSpPr>
              <a:spLocks noChangeShapeType="1"/>
            </p:cNvSpPr>
            <p:nvPr/>
          </p:nvSpPr>
          <p:spPr bwMode="auto">
            <a:xfrm flipH="1" flipV="1">
              <a:off x="4831" y="1359"/>
              <a:ext cx="1" cy="24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79" name="Line 115"/>
            <p:cNvSpPr>
              <a:spLocks noChangeShapeType="1"/>
            </p:cNvSpPr>
            <p:nvPr/>
          </p:nvSpPr>
          <p:spPr bwMode="auto">
            <a:xfrm flipH="1" flipV="1">
              <a:off x="4834" y="1363"/>
              <a:ext cx="1" cy="2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80" name="Line 116"/>
            <p:cNvSpPr>
              <a:spLocks noChangeShapeType="1"/>
            </p:cNvSpPr>
            <p:nvPr/>
          </p:nvSpPr>
          <p:spPr bwMode="auto">
            <a:xfrm flipV="1">
              <a:off x="4606" y="1600"/>
              <a:ext cx="218" cy="1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81" name="Line 117"/>
            <p:cNvSpPr>
              <a:spLocks noChangeShapeType="1"/>
            </p:cNvSpPr>
            <p:nvPr/>
          </p:nvSpPr>
          <p:spPr bwMode="auto">
            <a:xfrm>
              <a:off x="4387" y="1600"/>
              <a:ext cx="219" cy="11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82" name="Line 118"/>
            <p:cNvSpPr>
              <a:spLocks noChangeShapeType="1"/>
            </p:cNvSpPr>
            <p:nvPr/>
          </p:nvSpPr>
          <p:spPr bwMode="auto">
            <a:xfrm>
              <a:off x="4386" y="1363"/>
              <a:ext cx="1" cy="2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83" name="Line 119"/>
            <p:cNvSpPr>
              <a:spLocks noChangeShapeType="1"/>
            </p:cNvSpPr>
            <p:nvPr/>
          </p:nvSpPr>
          <p:spPr bwMode="auto">
            <a:xfrm flipV="1">
              <a:off x="4821" y="1248"/>
              <a:ext cx="194" cy="11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84" name="Line 120"/>
            <p:cNvSpPr>
              <a:spLocks noChangeShapeType="1"/>
            </p:cNvSpPr>
            <p:nvPr/>
          </p:nvSpPr>
          <p:spPr bwMode="auto">
            <a:xfrm>
              <a:off x="5015" y="1248"/>
              <a:ext cx="173" cy="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85" name="Line 121"/>
            <p:cNvSpPr>
              <a:spLocks noChangeShapeType="1"/>
            </p:cNvSpPr>
            <p:nvPr/>
          </p:nvSpPr>
          <p:spPr bwMode="auto">
            <a:xfrm flipH="1" flipV="1">
              <a:off x="4170" y="1243"/>
              <a:ext cx="217" cy="1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86" name="Line 122"/>
            <p:cNvSpPr>
              <a:spLocks noChangeShapeType="1"/>
            </p:cNvSpPr>
            <p:nvPr/>
          </p:nvSpPr>
          <p:spPr bwMode="auto">
            <a:xfrm flipH="1">
              <a:off x="3955" y="1243"/>
              <a:ext cx="215" cy="12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87" name="Line 123"/>
            <p:cNvSpPr>
              <a:spLocks noChangeShapeType="1"/>
            </p:cNvSpPr>
            <p:nvPr/>
          </p:nvSpPr>
          <p:spPr bwMode="auto">
            <a:xfrm flipH="1" flipV="1">
              <a:off x="4616" y="1079"/>
              <a:ext cx="1" cy="1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88" name="Line 124"/>
            <p:cNvSpPr>
              <a:spLocks noChangeShapeType="1"/>
            </p:cNvSpPr>
            <p:nvPr/>
          </p:nvSpPr>
          <p:spPr bwMode="auto">
            <a:xfrm flipH="1" flipV="1">
              <a:off x="4586" y="1079"/>
              <a:ext cx="4" cy="16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89" name="Line 125"/>
            <p:cNvSpPr>
              <a:spLocks noChangeShapeType="1"/>
            </p:cNvSpPr>
            <p:nvPr/>
          </p:nvSpPr>
          <p:spPr bwMode="auto">
            <a:xfrm flipH="1">
              <a:off x="4226" y="1588"/>
              <a:ext cx="154" cy="8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90" name="Line 126"/>
            <p:cNvSpPr>
              <a:spLocks noChangeShapeType="1"/>
            </p:cNvSpPr>
            <p:nvPr/>
          </p:nvSpPr>
          <p:spPr bwMode="auto">
            <a:xfrm flipH="1">
              <a:off x="4242" y="1613"/>
              <a:ext cx="156" cy="8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91" name="Line 127"/>
            <p:cNvSpPr>
              <a:spLocks noChangeShapeType="1"/>
            </p:cNvSpPr>
            <p:nvPr/>
          </p:nvSpPr>
          <p:spPr bwMode="auto">
            <a:xfrm>
              <a:off x="4823" y="1600"/>
              <a:ext cx="110" cy="10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92" name="Line 128"/>
            <p:cNvSpPr>
              <a:spLocks noChangeShapeType="1"/>
            </p:cNvSpPr>
            <p:nvPr/>
          </p:nvSpPr>
          <p:spPr bwMode="auto">
            <a:xfrm flipH="1" flipV="1">
              <a:off x="3748" y="1232"/>
              <a:ext cx="214" cy="12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93" name="Line 129"/>
            <p:cNvSpPr>
              <a:spLocks noChangeShapeType="1"/>
            </p:cNvSpPr>
            <p:nvPr/>
          </p:nvSpPr>
          <p:spPr bwMode="auto">
            <a:xfrm flipH="1" flipV="1">
              <a:off x="3730" y="1258"/>
              <a:ext cx="217" cy="1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94" name="Line 130"/>
            <p:cNvSpPr>
              <a:spLocks noChangeShapeType="1"/>
            </p:cNvSpPr>
            <p:nvPr/>
          </p:nvSpPr>
          <p:spPr bwMode="auto">
            <a:xfrm flipV="1">
              <a:off x="3738" y="1011"/>
              <a:ext cx="0" cy="23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95" name="Line 131"/>
            <p:cNvSpPr>
              <a:spLocks noChangeShapeType="1"/>
            </p:cNvSpPr>
            <p:nvPr/>
          </p:nvSpPr>
          <p:spPr bwMode="auto">
            <a:xfrm flipV="1">
              <a:off x="5029" y="1086"/>
              <a:ext cx="0" cy="1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96" name="Line 132"/>
            <p:cNvSpPr>
              <a:spLocks noChangeShapeType="1"/>
            </p:cNvSpPr>
            <p:nvPr/>
          </p:nvSpPr>
          <p:spPr bwMode="auto">
            <a:xfrm flipV="1">
              <a:off x="5002" y="1086"/>
              <a:ext cx="0" cy="16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97" name="Line 133"/>
            <p:cNvSpPr>
              <a:spLocks noChangeShapeType="1"/>
            </p:cNvSpPr>
            <p:nvPr/>
          </p:nvSpPr>
          <p:spPr bwMode="auto">
            <a:xfrm flipH="1">
              <a:off x="4413" y="1724"/>
              <a:ext cx="177" cy="17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98" name="Line 134"/>
            <p:cNvSpPr>
              <a:spLocks noChangeShapeType="1"/>
            </p:cNvSpPr>
            <p:nvPr/>
          </p:nvSpPr>
          <p:spPr bwMode="auto">
            <a:xfrm>
              <a:off x="4606" y="1719"/>
              <a:ext cx="176" cy="16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399" name="Line 135"/>
            <p:cNvSpPr>
              <a:spLocks noChangeShapeType="1"/>
            </p:cNvSpPr>
            <p:nvPr/>
          </p:nvSpPr>
          <p:spPr bwMode="auto">
            <a:xfrm>
              <a:off x="4429" y="1888"/>
              <a:ext cx="0" cy="23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400" name="Line 136"/>
            <p:cNvSpPr>
              <a:spLocks noChangeShapeType="1"/>
            </p:cNvSpPr>
            <p:nvPr/>
          </p:nvSpPr>
          <p:spPr bwMode="auto">
            <a:xfrm>
              <a:off x="4781" y="1888"/>
              <a:ext cx="0" cy="23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401" name="Line 137"/>
            <p:cNvSpPr>
              <a:spLocks noChangeShapeType="1"/>
            </p:cNvSpPr>
            <p:nvPr/>
          </p:nvSpPr>
          <p:spPr bwMode="auto">
            <a:xfrm flipH="1">
              <a:off x="4206" y="2113"/>
              <a:ext cx="212" cy="1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402" name="Line 138"/>
            <p:cNvSpPr>
              <a:spLocks noChangeShapeType="1"/>
            </p:cNvSpPr>
            <p:nvPr/>
          </p:nvSpPr>
          <p:spPr bwMode="auto">
            <a:xfrm flipH="1">
              <a:off x="4219" y="2138"/>
              <a:ext cx="217" cy="1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403" name="Line 139"/>
            <p:cNvSpPr>
              <a:spLocks noChangeShapeType="1"/>
            </p:cNvSpPr>
            <p:nvPr/>
          </p:nvSpPr>
          <p:spPr bwMode="auto">
            <a:xfrm>
              <a:off x="4771" y="2138"/>
              <a:ext cx="221" cy="11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404" name="Line 140"/>
            <p:cNvSpPr>
              <a:spLocks noChangeShapeType="1"/>
            </p:cNvSpPr>
            <p:nvPr/>
          </p:nvSpPr>
          <p:spPr bwMode="auto">
            <a:xfrm>
              <a:off x="4788" y="2113"/>
              <a:ext cx="216" cy="1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405" name="Line 141"/>
            <p:cNvSpPr>
              <a:spLocks noChangeShapeType="1"/>
            </p:cNvSpPr>
            <p:nvPr/>
          </p:nvSpPr>
          <p:spPr bwMode="auto">
            <a:xfrm flipV="1">
              <a:off x="4997" y="2125"/>
              <a:ext cx="217" cy="12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406" name="Line 142"/>
            <p:cNvSpPr>
              <a:spLocks noChangeShapeType="1"/>
            </p:cNvSpPr>
            <p:nvPr/>
          </p:nvSpPr>
          <p:spPr bwMode="auto">
            <a:xfrm>
              <a:off x="4997" y="2246"/>
              <a:ext cx="0" cy="2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407" name="Line 143"/>
            <p:cNvSpPr>
              <a:spLocks noChangeShapeType="1"/>
            </p:cNvSpPr>
            <p:nvPr/>
          </p:nvSpPr>
          <p:spPr bwMode="auto">
            <a:xfrm flipH="1" flipV="1">
              <a:off x="3998" y="2125"/>
              <a:ext cx="214" cy="12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1408" name="Line 144"/>
            <p:cNvSpPr>
              <a:spLocks noChangeShapeType="1"/>
            </p:cNvSpPr>
            <p:nvPr/>
          </p:nvSpPr>
          <p:spPr bwMode="auto">
            <a:xfrm>
              <a:off x="4212" y="2246"/>
              <a:ext cx="0" cy="2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" name="Line 115"/>
            <p:cNvSpPr>
              <a:spLocks noChangeShapeType="1"/>
            </p:cNvSpPr>
            <p:nvPr/>
          </p:nvSpPr>
          <p:spPr bwMode="auto">
            <a:xfrm flipH="1" flipV="1">
              <a:off x="4804" y="1363"/>
              <a:ext cx="1" cy="21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ntagon 7"/>
          <p:cNvSpPr/>
          <p:nvPr/>
        </p:nvSpPr>
        <p:spPr bwMode="auto">
          <a:xfrm>
            <a:off x="0" y="4419600"/>
            <a:ext cx="9144000" cy="2438400"/>
          </a:xfrm>
          <a:prstGeom prst="homePlat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15363" name="TextBox 17"/>
          <p:cNvSpPr txBox="1">
            <a:spLocks noChangeArrowheads="1"/>
          </p:cNvSpPr>
          <p:nvPr/>
        </p:nvSpPr>
        <p:spPr bwMode="auto">
          <a:xfrm>
            <a:off x="2438400" y="3505200"/>
            <a:ext cx="4572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6000">
                <a:solidFill>
                  <a:srgbClr val="FFFF00"/>
                </a:solidFill>
                <a:effectLst/>
                <a:latin typeface="Impact" pitchFamily="34" charset="0"/>
              </a:rPr>
              <a:t>1950’s-1990’s</a:t>
            </a:r>
          </a:p>
        </p:txBody>
      </p:sp>
      <p:pic>
        <p:nvPicPr>
          <p:cNvPr id="15364" name="Picture 18" descr="hopshalf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28800" y="-533400"/>
            <a:ext cx="48768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entagon 5"/>
          <p:cNvSpPr/>
          <p:nvPr/>
        </p:nvSpPr>
        <p:spPr bwMode="auto">
          <a:xfrm>
            <a:off x="3581400" y="838200"/>
            <a:ext cx="3505200" cy="1752600"/>
          </a:xfrm>
          <a:prstGeom prst="homePlat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/>
          </a:p>
        </p:txBody>
      </p:sp>
      <p:sp>
        <p:nvSpPr>
          <p:cNvPr id="15366" name="TextBox 8"/>
          <p:cNvSpPr txBox="1">
            <a:spLocks noChangeArrowheads="1"/>
          </p:cNvSpPr>
          <p:nvPr/>
        </p:nvSpPr>
        <p:spPr bwMode="auto">
          <a:xfrm>
            <a:off x="2362200" y="5773738"/>
            <a:ext cx="60960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32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5400">
                <a:solidFill>
                  <a:srgbClr val="008000"/>
                </a:solidFill>
                <a:effectLst/>
                <a:latin typeface="Impact" pitchFamily="34" charset="0"/>
              </a:rPr>
              <a:t>Improved</a:t>
            </a:r>
          </a:p>
          <a:p>
            <a:pPr>
              <a:lnSpc>
                <a:spcPts val="32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3600" b="1">
                <a:solidFill>
                  <a:schemeClr val="bg1"/>
                </a:solidFill>
                <a:effectLst/>
                <a:latin typeface="Arial Narrow" pitchFamily="34" charset="0"/>
              </a:rPr>
              <a:t>Utilization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211" name="Text Box 35"/>
          <p:cNvSpPr txBox="1">
            <a:spLocks noChangeArrowheads="1"/>
          </p:cNvSpPr>
          <p:nvPr/>
        </p:nvSpPr>
        <p:spPr bwMode="auto">
          <a:xfrm>
            <a:off x="838200" y="609600"/>
            <a:ext cx="8610600" cy="3952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0"/>
              </a:spcBef>
              <a:buFont typeface="Wingdings" pitchFamily="2" charset="2"/>
              <a:buNone/>
              <a:tabLst>
                <a:tab pos="285750" algn="l"/>
                <a:tab pos="1371600" algn="l"/>
              </a:tabLst>
            </a:pPr>
            <a:r>
              <a:rPr lang="en-US" sz="3600" b="1">
                <a:effectLst/>
                <a:latin typeface="Arial" charset="0"/>
              </a:rPr>
              <a:t>Commercial Production</a:t>
            </a:r>
          </a:p>
          <a:p>
            <a:pPr>
              <a:spcBef>
                <a:spcPct val="0"/>
              </a:spcBef>
              <a:buFont typeface="Wingdings" pitchFamily="2" charset="2"/>
              <a:buNone/>
              <a:tabLst>
                <a:tab pos="285750" algn="l"/>
                <a:tab pos="1371600" algn="l"/>
              </a:tabLst>
            </a:pPr>
            <a:r>
              <a:rPr lang="en-US" sz="3600">
                <a:solidFill>
                  <a:srgbClr val="C00000"/>
                </a:solidFill>
                <a:effectLst/>
                <a:latin typeface="Impact" pitchFamily="34" charset="0"/>
              </a:rPr>
              <a:t>	</a:t>
            </a:r>
            <a:r>
              <a:rPr lang="en-US" sz="3200">
                <a:solidFill>
                  <a:srgbClr val="FFFF00"/>
                </a:solidFill>
                <a:effectLst/>
                <a:latin typeface="Impact" pitchFamily="34" charset="0"/>
              </a:rPr>
              <a:t>Organic Solvents</a:t>
            </a:r>
            <a:r>
              <a:rPr lang="en-US" sz="4000">
                <a:solidFill>
                  <a:srgbClr val="C00000"/>
                </a:solidFill>
                <a:effectLst/>
                <a:latin typeface="Impact" pitchFamily="34" charset="0"/>
              </a:rPr>
              <a:t> </a:t>
            </a:r>
          </a:p>
          <a:p>
            <a:pPr marL="682625" lvl="2" indent="-392113">
              <a:buClr>
                <a:srgbClr val="C00000"/>
              </a:buClr>
              <a:buFont typeface="Wingdings" pitchFamily="2" charset="2"/>
              <a:buNone/>
              <a:tabLst>
                <a:tab pos="285750" algn="l"/>
                <a:tab pos="1371600" algn="l"/>
              </a:tabLst>
            </a:pPr>
            <a:r>
              <a:rPr lang="en-US" sz="2400">
                <a:effectLst>
                  <a:outerShdw blurRad="38100" dist="38100" dir="2700000" algn="tl">
                    <a:srgbClr val="1F497D"/>
                  </a:outerShdw>
                </a:effectLst>
                <a:latin typeface="Arial" charset="0"/>
                <a:cs typeface="Arial" charset="0"/>
              </a:rPr>
              <a:t>•	</a:t>
            </a:r>
            <a:r>
              <a:rPr lang="en-US" sz="2400">
                <a:effectLst/>
                <a:latin typeface="Arial" charset="0"/>
              </a:rPr>
              <a:t>Hop extracts - </a:t>
            </a:r>
            <a:r>
              <a:rPr lang="en-US">
                <a:effectLst/>
                <a:latin typeface="Arial" charset="0"/>
              </a:rPr>
              <a:t>Concentrated </a:t>
            </a:r>
            <a:r>
              <a:rPr lang="en-US">
                <a:effectLst/>
                <a:latin typeface="Symbol" pitchFamily="18" charset="2"/>
              </a:rPr>
              <a:t>a</a:t>
            </a:r>
            <a:r>
              <a:rPr lang="en-US">
                <a:effectLst/>
                <a:latin typeface="Arial" charset="0"/>
              </a:rPr>
              <a:t>-acids</a:t>
            </a:r>
          </a:p>
          <a:p>
            <a:pPr marL="682625" lvl="2" indent="-392113">
              <a:buClr>
                <a:srgbClr val="C00000"/>
              </a:buClr>
              <a:buFont typeface="Wingdings" pitchFamily="2" charset="2"/>
              <a:buNone/>
              <a:tabLst>
                <a:tab pos="285750" algn="l"/>
                <a:tab pos="1371600" algn="l"/>
              </a:tabLst>
            </a:pPr>
            <a:r>
              <a:rPr lang="en-US">
                <a:effectLst/>
                <a:latin typeface="Arial" charset="0"/>
                <a:cs typeface="Arial" charset="0"/>
              </a:rPr>
              <a:t>•	</a:t>
            </a:r>
            <a:r>
              <a:rPr lang="en-US" sz="2400">
                <a:effectLst/>
                <a:latin typeface="Arial" charset="0"/>
              </a:rPr>
              <a:t>Pre-isomerized extracts - </a:t>
            </a:r>
            <a:r>
              <a:rPr lang="en-US">
                <a:effectLst/>
                <a:latin typeface="Arial" charset="0"/>
              </a:rPr>
              <a:t>Kettle extract</a:t>
            </a:r>
          </a:p>
          <a:p>
            <a:pPr marL="682625" lvl="2" indent="-392113">
              <a:buClr>
                <a:srgbClr val="C00000"/>
              </a:buClr>
              <a:buFont typeface="Wingdings" pitchFamily="2" charset="2"/>
              <a:buNone/>
              <a:tabLst>
                <a:tab pos="285750" algn="l"/>
                <a:tab pos="1371600" algn="l"/>
              </a:tabLst>
            </a:pPr>
            <a:r>
              <a:rPr lang="en-US" sz="2400">
                <a:effectLst/>
                <a:latin typeface="Arial" charset="0"/>
                <a:cs typeface="Arial" charset="0"/>
              </a:rPr>
              <a:t>•	</a:t>
            </a:r>
            <a:r>
              <a:rPr lang="en-US" sz="2400">
                <a:effectLst/>
                <a:latin typeface="Arial" charset="0"/>
              </a:rPr>
              <a:t>Post kettle extract by Carlton &amp; United Breweries</a:t>
            </a:r>
          </a:p>
          <a:p>
            <a:pPr marL="682625" lvl="2" indent="-392113">
              <a:buClr>
                <a:srgbClr val="C00000"/>
              </a:buClr>
              <a:buFont typeface="Wingdings" pitchFamily="2" charset="2"/>
              <a:buNone/>
              <a:tabLst>
                <a:tab pos="285750" algn="l"/>
                <a:tab pos="1371600" algn="l"/>
              </a:tabLst>
            </a:pPr>
            <a:r>
              <a:rPr lang="en-US" sz="3200">
                <a:solidFill>
                  <a:srgbClr val="FFFF00"/>
                </a:solidFill>
                <a:effectLst/>
                <a:latin typeface="Impact" pitchFamily="34" charset="0"/>
              </a:rPr>
              <a:t>Non-Solvent</a:t>
            </a:r>
            <a:r>
              <a:rPr lang="en-US" sz="3200">
                <a:solidFill>
                  <a:srgbClr val="FFFF00"/>
                </a:solidFill>
                <a:effectLst/>
                <a:latin typeface="Arial Narrow" pitchFamily="34" charset="0"/>
              </a:rPr>
              <a:t> </a:t>
            </a:r>
          </a:p>
          <a:p>
            <a:pPr marL="682625" lvl="2" indent="-392113">
              <a:buClr>
                <a:srgbClr val="C00000"/>
              </a:buClr>
              <a:buFont typeface="Arial" charset="0"/>
              <a:buNone/>
              <a:tabLst>
                <a:tab pos="285750" algn="l"/>
                <a:tab pos="1371600" algn="l"/>
              </a:tabLst>
            </a:pPr>
            <a:r>
              <a:rPr lang="en-US">
                <a:effectLst/>
                <a:latin typeface="Arial" charset="0"/>
                <a:cs typeface="Arial" charset="0"/>
              </a:rPr>
              <a:t>•</a:t>
            </a:r>
            <a:r>
              <a:rPr lang="en-US" sz="2200">
                <a:effectLst/>
                <a:latin typeface="Arial" charset="0"/>
                <a:cs typeface="Arial" charset="0"/>
              </a:rPr>
              <a:t>	</a:t>
            </a:r>
            <a:r>
              <a:rPr lang="en-US" sz="2400">
                <a:effectLst/>
                <a:latin typeface="Arial" charset="0"/>
              </a:rPr>
              <a:t>Isomerized hop pellets by Grant of S.S. Steiner 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  <a:tabLst>
                <a:tab pos="285750" algn="l"/>
                <a:tab pos="1371600" algn="l"/>
              </a:tabLst>
            </a:pPr>
            <a:r>
              <a:rPr lang="en-US" sz="2400" b="1">
                <a:effectLst>
                  <a:outerShdw blurRad="38100" dist="38100" dir="2700000" algn="tl">
                    <a:srgbClr val="1F497D"/>
                  </a:outerShdw>
                </a:effectLst>
              </a:rPr>
              <a:t>	</a:t>
            </a:r>
          </a:p>
        </p:txBody>
      </p:sp>
      <p:pic>
        <p:nvPicPr>
          <p:cNvPr id="16387" name="Picture 8" descr="http://batchandbrews.com/store/images/hop%20pellets.jpg"/>
          <p:cNvPicPr>
            <a:picLocks noChangeAspect="1" noChangeArrowheads="1"/>
          </p:cNvPicPr>
          <p:nvPr/>
        </p:nvPicPr>
        <p:blipFill>
          <a:blip r:embed="rId2">
            <a:lum bright="12000" contrast="44000"/>
          </a:blip>
          <a:srcRect/>
          <a:stretch>
            <a:fillRect/>
          </a:stretch>
        </p:blipFill>
        <p:spPr bwMode="auto">
          <a:xfrm>
            <a:off x="0" y="4476750"/>
            <a:ext cx="91440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234" name="Picture 2" descr="du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600" y="838200"/>
            <a:ext cx="1463675" cy="1571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33" descr="beach-chai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962400" y="4191000"/>
            <a:ext cx="15303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38" descr="sa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334000" y="4572000"/>
            <a:ext cx="17526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3" name="Picture 40" descr="sand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5410200" y="5943600"/>
            <a:ext cx="1752600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4" name="Picture 41" descr="beach-chai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943600" y="3276600"/>
            <a:ext cx="15303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5" name="Picture 42" descr="beach-chair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248400" y="4953000"/>
            <a:ext cx="1530350" cy="1695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80" name="Picture 48" descr="beer_bottle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962400" y="2971800"/>
            <a:ext cx="2249488" cy="2581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81" name="Picture 49" descr="beer-glass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410200" y="3657600"/>
            <a:ext cx="3362325" cy="3028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82" name="Picture 50" descr="green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5562600" y="1981200"/>
            <a:ext cx="2424113" cy="273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84" name="Picture 52" descr="beer-glass-2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5410200" y="3581400"/>
            <a:ext cx="3429000" cy="30908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85" name="Picture 53" descr="green-2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562600" y="1828800"/>
            <a:ext cx="2559050" cy="2886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86" name="Picture 54" descr="beer_bottle-2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3886200" y="2819400"/>
            <a:ext cx="2316163" cy="2657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91" name="Picture 59" descr="Pepe2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3733800" y="3048000"/>
            <a:ext cx="27432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92" name="Picture 60" descr="pepelepew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5943600" y="2209800"/>
            <a:ext cx="2728913" cy="2747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5293" name="Picture 61" descr="Pepe-Le-Pew%2520R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6019800" y="4038600"/>
            <a:ext cx="2359025" cy="241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25" name="Picture 62" descr="beach-umbrella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1371600" y="2209800"/>
            <a:ext cx="3870325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95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95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63" presetClass="path" presetSubtype="0" accel="50000" decel="5000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0.00139 -3.98844E-6 L 0.41389 -3.98844E-6 " pathEditMode="relative" rAng="0" ptsTypes="AA">
                                      <p:cBhvr>
                                        <p:cTn id="11" dur="2000" fill="hold"/>
                                        <p:tgtEl>
                                          <p:spTgt spid="952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000"/>
                            </p:stCondLst>
                            <p:childTnLst>
                              <p:par>
                                <p:cTn id="26" presetID="10" presetClass="exit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2000"/>
                                        <p:tgtEl>
                                          <p:spTgt spid="952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2000"/>
                                        <p:tgtEl>
                                          <p:spTgt spid="9528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9528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2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952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000"/>
                                        <p:tgtEl>
                                          <p:spTgt spid="952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952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8000"/>
                            </p:stCondLst>
                            <p:childTnLst>
                              <p:par>
                                <p:cTn id="45" presetID="2" presetClass="exit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6" dur="2000"/>
                                        <p:tgtEl>
                                          <p:spTgt spid="95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000"/>
                                        <p:tgtEl>
                                          <p:spTgt spid="95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95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ntagon 7"/>
          <p:cNvSpPr/>
          <p:nvPr/>
        </p:nvSpPr>
        <p:spPr bwMode="auto">
          <a:xfrm>
            <a:off x="0" y="4419600"/>
            <a:ext cx="9144000" cy="2438400"/>
          </a:xfrm>
          <a:prstGeom prst="homePlat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/>
          </a:p>
        </p:txBody>
      </p:sp>
      <p:sp>
        <p:nvSpPr>
          <p:cNvPr id="18435" name="TextBox 17"/>
          <p:cNvSpPr txBox="1">
            <a:spLocks noChangeArrowheads="1"/>
          </p:cNvSpPr>
          <p:nvPr/>
        </p:nvSpPr>
        <p:spPr bwMode="auto">
          <a:xfrm>
            <a:off x="2438400" y="3505200"/>
            <a:ext cx="4572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6000">
                <a:solidFill>
                  <a:srgbClr val="FFFF00"/>
                </a:solidFill>
                <a:effectLst/>
                <a:latin typeface="Impact" pitchFamily="34" charset="0"/>
              </a:rPr>
              <a:t>1950’s-2008</a:t>
            </a:r>
          </a:p>
        </p:txBody>
      </p:sp>
      <p:pic>
        <p:nvPicPr>
          <p:cNvPr id="18436" name="Picture 18" descr="hopshalf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28800" y="-533400"/>
            <a:ext cx="48768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entagon 5"/>
          <p:cNvSpPr/>
          <p:nvPr/>
        </p:nvSpPr>
        <p:spPr bwMode="auto">
          <a:xfrm>
            <a:off x="3581400" y="838200"/>
            <a:ext cx="3505200" cy="1752600"/>
          </a:xfrm>
          <a:prstGeom prst="homePlat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/>
          </a:p>
        </p:txBody>
      </p:sp>
      <p:sp>
        <p:nvSpPr>
          <p:cNvPr id="18438" name="TextBox 8"/>
          <p:cNvSpPr txBox="1">
            <a:spLocks noChangeArrowheads="1"/>
          </p:cNvSpPr>
          <p:nvPr/>
        </p:nvSpPr>
        <p:spPr bwMode="auto">
          <a:xfrm>
            <a:off x="2362200" y="5715000"/>
            <a:ext cx="60960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32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5400">
                <a:solidFill>
                  <a:srgbClr val="008000"/>
                </a:solidFill>
                <a:effectLst/>
                <a:latin typeface="Impact" pitchFamily="34" charset="0"/>
              </a:rPr>
              <a:t>Light</a:t>
            </a:r>
          </a:p>
          <a:p>
            <a:pPr>
              <a:lnSpc>
                <a:spcPts val="32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3600" b="1">
                <a:solidFill>
                  <a:schemeClr val="bg1"/>
                </a:solidFill>
                <a:effectLst/>
                <a:latin typeface="Arial Narrow" pitchFamily="34" charset="0"/>
              </a:rPr>
              <a:t>Stability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137" descr="MCj04347360000[1]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066800" y="-1371600"/>
            <a:ext cx="5715000" cy="571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459" name="Rectangle 2"/>
          <p:cNvSpPr>
            <a:spLocks noGrp="1" noChangeArrowheads="1"/>
          </p:cNvSpPr>
          <p:nvPr>
            <p:ph idx="1"/>
          </p:nvPr>
        </p:nvSpPr>
        <p:spPr>
          <a:xfrm>
            <a:off x="1752600" y="4114800"/>
            <a:ext cx="7162800" cy="4530725"/>
          </a:xfrm>
        </p:spPr>
        <p:txBody>
          <a:bodyPr/>
          <a:lstStyle/>
          <a:p>
            <a:pPr eaLnBrk="1" hangingPunct="1">
              <a:buFont typeface="Wingdings" pitchFamily="2" charset="2"/>
              <a:buNone/>
            </a:pPr>
            <a:r>
              <a:rPr lang="en-US" sz="3300" b="1" smtClean="0"/>
              <a:t> </a:t>
            </a:r>
            <a:r>
              <a:rPr lang="en-US" smtClean="0">
                <a:solidFill>
                  <a:schemeClr val="tx2"/>
                </a:solidFill>
                <a:latin typeface="Arial Narrow" pitchFamily="34" charset="0"/>
              </a:rPr>
              <a:t>	In the 50’s, Miller Brewing discovered under UV or visible light (in the presence</a:t>
            </a:r>
            <a:r>
              <a:rPr lang="en-US" smtClean="0">
                <a:latin typeface="Arial Narrow" pitchFamily="34" charset="0"/>
              </a:rPr>
              <a:t> of </a:t>
            </a:r>
            <a:r>
              <a:rPr lang="en-US" smtClean="0">
                <a:solidFill>
                  <a:schemeClr val="tx2"/>
                </a:solidFill>
                <a:latin typeface="Arial Narrow" pitchFamily="34" charset="0"/>
              </a:rPr>
              <a:t>riboflavin)  </a:t>
            </a:r>
            <a:r>
              <a:rPr lang="en-US" smtClean="0">
                <a:solidFill>
                  <a:srgbClr val="FFFF00"/>
                </a:solidFill>
                <a:latin typeface="Arial Black" pitchFamily="34" charset="0"/>
              </a:rPr>
              <a:t>iso-</a:t>
            </a:r>
            <a:r>
              <a:rPr lang="en-US" b="1" smtClean="0">
                <a:solidFill>
                  <a:srgbClr val="FFFF00"/>
                </a:solidFill>
                <a:latin typeface="Symbol" pitchFamily="18" charset="2"/>
              </a:rPr>
              <a:t>a</a:t>
            </a:r>
            <a:r>
              <a:rPr lang="en-US" smtClean="0">
                <a:solidFill>
                  <a:srgbClr val="FFFF00"/>
                </a:solidFill>
                <a:latin typeface="Arial Black" pitchFamily="34" charset="0"/>
              </a:rPr>
              <a:t>-acids</a:t>
            </a:r>
            <a:r>
              <a:rPr lang="en-US" smtClean="0"/>
              <a:t> and </a:t>
            </a:r>
            <a:r>
              <a:rPr lang="en-US" smtClean="0">
                <a:solidFill>
                  <a:srgbClr val="FFFF00"/>
                </a:solidFill>
                <a:latin typeface="Arial Black" pitchFamily="34" charset="0"/>
              </a:rPr>
              <a:t>sulfur</a:t>
            </a:r>
            <a:r>
              <a:rPr lang="en-US" smtClean="0"/>
              <a:t> </a:t>
            </a:r>
            <a:r>
              <a:rPr lang="en-US" smtClean="0">
                <a:latin typeface="Arial Narrow" pitchFamily="34" charset="0"/>
              </a:rPr>
              <a:t>caused light instability in beer.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idx="1"/>
          </p:nvPr>
        </p:nvSpPr>
        <p:spPr>
          <a:xfrm>
            <a:off x="228600" y="1371600"/>
            <a:ext cx="8686800" cy="4530725"/>
          </a:xfrm>
        </p:spPr>
        <p:txBody>
          <a:bodyPr>
            <a:normAutofit/>
          </a:bodyPr>
          <a:lstStyle/>
          <a:p>
            <a:pPr eaLnBrk="1" hangingPunct="1">
              <a:buFont typeface="Wingdings" pitchFamily="2" charset="2"/>
              <a:buNone/>
            </a:pPr>
            <a:r>
              <a:rPr lang="en-US" sz="2400" smtClean="0">
                <a:effectLst>
                  <a:outerShdw blurRad="38100" dist="38100" dir="2700000" algn="tl">
                    <a:srgbClr val="1F497D"/>
                  </a:outerShdw>
                </a:effectLst>
                <a:latin typeface="Times New Roman" pitchFamily="18" charset="0"/>
              </a:rPr>
              <a:t>	</a:t>
            </a:r>
            <a:r>
              <a:rPr lang="en-US" sz="2800" smtClean="0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The</a:t>
            </a:r>
            <a:r>
              <a:rPr lang="en-US" sz="2800" smtClean="0">
                <a:effectLst>
                  <a:outerShdw blurRad="38100" dist="38100" dir="2700000" algn="tl">
                    <a:srgbClr val="1F497D"/>
                  </a:outerShdw>
                </a:effectLst>
                <a:latin typeface="Times New Roman" pitchFamily="18" charset="0"/>
              </a:rPr>
              <a:t> </a:t>
            </a:r>
            <a:r>
              <a:rPr lang="en-US" sz="2800" smtClean="0">
                <a:solidFill>
                  <a:srgbClr val="FFFF00"/>
                </a:solidFill>
                <a:latin typeface="Arial Black" pitchFamily="34" charset="0"/>
              </a:rPr>
              <a:t>sun-struck</a:t>
            </a:r>
            <a:r>
              <a:rPr lang="en-US" sz="2800" b="1" smtClean="0">
                <a:solidFill>
                  <a:srgbClr val="C00000"/>
                </a:solidFill>
                <a:latin typeface="Arial Narrow" pitchFamily="34" charset="0"/>
              </a:rPr>
              <a:t> </a:t>
            </a:r>
            <a:r>
              <a:rPr lang="en-US" sz="2800" smtClean="0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or </a:t>
            </a:r>
            <a:r>
              <a:rPr lang="en-US" sz="2800" smtClean="0">
                <a:solidFill>
                  <a:srgbClr val="FFFF00"/>
                </a:solidFill>
                <a:latin typeface="Arial Black" pitchFamily="34" charset="0"/>
              </a:rPr>
              <a:t>skunky flavor</a:t>
            </a:r>
            <a:r>
              <a:rPr lang="en-US" sz="2800" smtClean="0">
                <a:solidFill>
                  <a:srgbClr val="C00000"/>
                </a:solidFill>
                <a:latin typeface="Arial Black" pitchFamily="34" charset="0"/>
              </a:rPr>
              <a:t> </a:t>
            </a:r>
            <a:r>
              <a:rPr lang="en-US" sz="2800" smtClean="0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(3M2B1T) and the mechanism of its evolution was later characterized by Kuroiwa, et al. of Kirin Breweries in the early 60’s. </a:t>
            </a:r>
          </a:p>
          <a:p>
            <a:pPr eaLnBrk="1" hangingPunct="1">
              <a:buFont typeface="Wingdings" pitchFamily="2" charset="2"/>
              <a:buNone/>
            </a:pPr>
            <a:endParaRPr lang="en-US" sz="2800" smtClean="0">
              <a:effectLst>
                <a:outerShdw blurRad="38100" dist="38100" dir="2700000" algn="tl">
                  <a:srgbClr val="1F497D"/>
                </a:outerShdw>
              </a:effectLst>
            </a:endParaRPr>
          </a:p>
          <a:p>
            <a:pPr eaLnBrk="1" hangingPunct="1"/>
            <a:endParaRPr lang="en-US" smtClean="0">
              <a:effectLst>
                <a:outerShdw blurRad="38100" dist="38100" dir="2700000" algn="tl">
                  <a:srgbClr val="1F497D"/>
                </a:outerShdw>
              </a:effectLst>
            </a:endParaRPr>
          </a:p>
        </p:txBody>
      </p:sp>
      <p:grpSp>
        <p:nvGrpSpPr>
          <p:cNvPr id="20483" name="Group 12"/>
          <p:cNvGrpSpPr>
            <a:grpSpLocks/>
          </p:cNvGrpSpPr>
          <p:nvPr/>
        </p:nvGrpSpPr>
        <p:grpSpPr bwMode="auto">
          <a:xfrm>
            <a:off x="990600" y="3276600"/>
            <a:ext cx="5349875" cy="2160588"/>
            <a:chOff x="684" y="2875"/>
            <a:chExt cx="3370" cy="1361"/>
          </a:xfrm>
        </p:grpSpPr>
        <p:sp>
          <p:nvSpPr>
            <p:cNvPr id="20485" name="Rectangle 13"/>
            <p:cNvSpPr>
              <a:spLocks noChangeArrowheads="1"/>
            </p:cNvSpPr>
            <p:nvPr/>
          </p:nvSpPr>
          <p:spPr bwMode="auto">
            <a:xfrm>
              <a:off x="2640" y="3696"/>
              <a:ext cx="1414" cy="338"/>
            </a:xfrm>
            <a:prstGeom prst="rect">
              <a:avLst/>
            </a:prstGeom>
            <a:noFill/>
            <a:ln w="19050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ctr"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 b="1">
                  <a:solidFill>
                    <a:srgbClr val="FFFF00"/>
                  </a:solidFill>
                  <a:effectLst/>
                </a:rPr>
                <a:t>3-Methyl-2-Butene-1-Thiol</a:t>
              </a:r>
            </a:p>
            <a:p>
              <a:pPr algn="ctr"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 b="1">
                  <a:solidFill>
                    <a:srgbClr val="FFFF00"/>
                  </a:solidFill>
                  <a:effectLst/>
                </a:rPr>
                <a:t> (3M2B1T or MBT)</a:t>
              </a:r>
            </a:p>
          </p:txBody>
        </p:sp>
        <p:grpSp>
          <p:nvGrpSpPr>
            <p:cNvPr id="20486" name="Group 14"/>
            <p:cNvGrpSpPr>
              <a:grpSpLocks/>
            </p:cNvGrpSpPr>
            <p:nvPr/>
          </p:nvGrpSpPr>
          <p:grpSpPr bwMode="auto">
            <a:xfrm>
              <a:off x="684" y="2875"/>
              <a:ext cx="2819" cy="1361"/>
              <a:chOff x="864" y="2928"/>
              <a:chExt cx="2819" cy="1361"/>
            </a:xfrm>
          </p:grpSpPr>
          <p:sp>
            <p:nvSpPr>
              <p:cNvPr id="32783" name="AutoShape 15"/>
              <p:cNvSpPr>
                <a:spLocks noChangeAspect="1" noChangeArrowheads="1" noTextEdit="1"/>
              </p:cNvSpPr>
              <p:nvPr/>
            </p:nvSpPr>
            <p:spPr bwMode="auto">
              <a:xfrm>
                <a:off x="864" y="2928"/>
                <a:ext cx="2736" cy="12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488" name="Rectangle 16"/>
              <p:cNvSpPr>
                <a:spLocks noChangeArrowheads="1"/>
              </p:cNvSpPr>
              <p:nvPr/>
            </p:nvSpPr>
            <p:spPr bwMode="auto">
              <a:xfrm>
                <a:off x="2088" y="3300"/>
                <a:ext cx="92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>
                    <a:solidFill>
                      <a:srgbClr val="FFFF00"/>
                    </a:solidFill>
                    <a:effectLst/>
                    <a:latin typeface="Abadi MT Condensed Light" pitchFamily="34" charset="0"/>
                  </a:rPr>
                  <a:t>R</a:t>
                </a:r>
                <a:endParaRPr lang="en-US" sz="1800" baseline="-25000">
                  <a:solidFill>
                    <a:srgbClr val="FFFF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489" name="Rectangle 17"/>
              <p:cNvSpPr>
                <a:spLocks noChangeArrowheads="1"/>
              </p:cNvSpPr>
              <p:nvPr/>
            </p:nvSpPr>
            <p:spPr bwMode="auto">
              <a:xfrm>
                <a:off x="1242" y="3424"/>
                <a:ext cx="192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>
                    <a:solidFill>
                      <a:srgbClr val="FFFF00"/>
                    </a:solidFill>
                    <a:effectLst/>
                    <a:latin typeface="Abadi MT Condensed Light" pitchFamily="34" charset="0"/>
                  </a:rPr>
                  <a:t>HO</a:t>
                </a:r>
                <a:endParaRPr lang="en-US" sz="1800" baseline="-25000">
                  <a:solidFill>
                    <a:srgbClr val="FFFF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490" name="Rectangle 18"/>
              <p:cNvSpPr>
                <a:spLocks noChangeArrowheads="1"/>
              </p:cNvSpPr>
              <p:nvPr/>
            </p:nvSpPr>
            <p:spPr bwMode="auto">
              <a:xfrm>
                <a:off x="1906" y="3589"/>
                <a:ext cx="192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>
                    <a:solidFill>
                      <a:srgbClr val="FFFF00"/>
                    </a:solidFill>
                    <a:effectLst/>
                    <a:latin typeface="Abadi MT Condensed Light" pitchFamily="34" charset="0"/>
                  </a:rPr>
                  <a:t>OH</a:t>
                </a:r>
                <a:endParaRPr lang="en-US" sz="1800" baseline="-25000">
                  <a:solidFill>
                    <a:srgbClr val="FFFF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491" name="Rectangle 19"/>
              <p:cNvSpPr>
                <a:spLocks noChangeArrowheads="1"/>
              </p:cNvSpPr>
              <p:nvPr/>
            </p:nvSpPr>
            <p:spPr bwMode="auto">
              <a:xfrm>
                <a:off x="1633" y="3074"/>
                <a:ext cx="100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>
                    <a:solidFill>
                      <a:srgbClr val="FFFF00"/>
                    </a:solidFill>
                    <a:effectLst/>
                    <a:latin typeface="Abadi MT Condensed Light" pitchFamily="34" charset="0"/>
                  </a:rPr>
                  <a:t>O</a:t>
                </a:r>
                <a:endParaRPr lang="en-US" sz="1800" baseline="-25000">
                  <a:solidFill>
                    <a:srgbClr val="FFFF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492" name="Rectangle 20"/>
              <p:cNvSpPr>
                <a:spLocks noChangeArrowheads="1"/>
              </p:cNvSpPr>
              <p:nvPr/>
            </p:nvSpPr>
            <p:spPr bwMode="auto">
              <a:xfrm>
                <a:off x="1924" y="3072"/>
                <a:ext cx="100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>
                    <a:solidFill>
                      <a:srgbClr val="FFFF00"/>
                    </a:solidFill>
                    <a:effectLst/>
                    <a:latin typeface="Abadi MT Condensed Light" pitchFamily="34" charset="0"/>
                  </a:rPr>
                  <a:t>O</a:t>
                </a:r>
                <a:endParaRPr lang="en-US" sz="1800" baseline="-25000">
                  <a:solidFill>
                    <a:srgbClr val="FFFF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20493" name="Rectangle 21"/>
              <p:cNvSpPr>
                <a:spLocks noChangeArrowheads="1"/>
              </p:cNvSpPr>
              <p:nvPr/>
            </p:nvSpPr>
            <p:spPr bwMode="auto">
              <a:xfrm>
                <a:off x="1748" y="3639"/>
                <a:ext cx="100" cy="15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>
                    <a:solidFill>
                      <a:srgbClr val="FFFF00"/>
                    </a:solidFill>
                    <a:effectLst/>
                    <a:latin typeface="Abadi MT Condensed Light" pitchFamily="34" charset="0"/>
                  </a:rPr>
                  <a:t>O</a:t>
                </a:r>
                <a:endParaRPr lang="en-US" sz="1800" baseline="-25000">
                  <a:solidFill>
                    <a:srgbClr val="FFFF00"/>
                  </a:solidFill>
                  <a:effectLst/>
                  <a:latin typeface="Arial" charset="0"/>
                </a:endParaRPr>
              </a:p>
            </p:txBody>
          </p:sp>
          <p:sp>
            <p:nvSpPr>
              <p:cNvPr id="32790" name="Line 22"/>
              <p:cNvSpPr>
                <a:spLocks noChangeShapeType="1"/>
              </p:cNvSpPr>
              <p:nvPr/>
            </p:nvSpPr>
            <p:spPr bwMode="auto">
              <a:xfrm flipH="1">
                <a:off x="1536" y="3316"/>
                <a:ext cx="145" cy="86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791" name="Line 23"/>
              <p:cNvSpPr>
                <a:spLocks noChangeShapeType="1"/>
              </p:cNvSpPr>
              <p:nvPr/>
            </p:nvSpPr>
            <p:spPr bwMode="auto">
              <a:xfrm>
                <a:off x="1681" y="3316"/>
                <a:ext cx="146" cy="84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792" name="Line 24"/>
              <p:cNvSpPr>
                <a:spLocks noChangeShapeType="1"/>
              </p:cNvSpPr>
              <p:nvPr/>
            </p:nvSpPr>
            <p:spPr bwMode="auto">
              <a:xfrm>
                <a:off x="1536" y="3402"/>
                <a:ext cx="1" cy="167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793" name="Line 25"/>
              <p:cNvSpPr>
                <a:spLocks noChangeShapeType="1"/>
              </p:cNvSpPr>
              <p:nvPr/>
            </p:nvSpPr>
            <p:spPr bwMode="auto">
              <a:xfrm flipV="1">
                <a:off x="1537" y="3568"/>
                <a:ext cx="168" cy="1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794" name="Line 26"/>
              <p:cNvSpPr>
                <a:spLocks noChangeShapeType="1"/>
              </p:cNvSpPr>
              <p:nvPr/>
            </p:nvSpPr>
            <p:spPr bwMode="auto">
              <a:xfrm>
                <a:off x="1817" y="3400"/>
                <a:ext cx="1" cy="168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795" name="Line 27"/>
              <p:cNvSpPr>
                <a:spLocks noChangeShapeType="1"/>
              </p:cNvSpPr>
              <p:nvPr/>
            </p:nvSpPr>
            <p:spPr bwMode="auto">
              <a:xfrm>
                <a:off x="1837" y="3400"/>
                <a:ext cx="1" cy="168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796" name="Line 28"/>
              <p:cNvSpPr>
                <a:spLocks noChangeShapeType="1"/>
              </p:cNvSpPr>
              <p:nvPr/>
            </p:nvSpPr>
            <p:spPr bwMode="auto">
              <a:xfrm>
                <a:off x="1705" y="3568"/>
                <a:ext cx="123" cy="0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797" name="Line 29"/>
              <p:cNvSpPr>
                <a:spLocks noChangeShapeType="1"/>
              </p:cNvSpPr>
              <p:nvPr/>
            </p:nvSpPr>
            <p:spPr bwMode="auto">
              <a:xfrm flipV="1">
                <a:off x="1827" y="3314"/>
                <a:ext cx="145" cy="86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798" name="Line 30"/>
              <p:cNvSpPr>
                <a:spLocks noChangeShapeType="1"/>
              </p:cNvSpPr>
              <p:nvPr/>
            </p:nvSpPr>
            <p:spPr bwMode="auto">
              <a:xfrm>
                <a:off x="1972" y="3314"/>
                <a:ext cx="106" cy="61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799" name="Line 31"/>
              <p:cNvSpPr>
                <a:spLocks noChangeShapeType="1"/>
              </p:cNvSpPr>
              <p:nvPr/>
            </p:nvSpPr>
            <p:spPr bwMode="auto">
              <a:xfrm flipH="1" flipV="1">
                <a:off x="1390" y="3318"/>
                <a:ext cx="146" cy="84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00" name="Line 32"/>
              <p:cNvSpPr>
                <a:spLocks noChangeShapeType="1"/>
              </p:cNvSpPr>
              <p:nvPr/>
            </p:nvSpPr>
            <p:spPr bwMode="auto">
              <a:xfrm flipH="1" flipV="1">
                <a:off x="1430" y="3509"/>
                <a:ext cx="107" cy="60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01" name="Line 33"/>
              <p:cNvSpPr>
                <a:spLocks noChangeShapeType="1"/>
              </p:cNvSpPr>
              <p:nvPr/>
            </p:nvSpPr>
            <p:spPr bwMode="auto">
              <a:xfrm>
                <a:off x="1537" y="3569"/>
                <a:ext cx="85" cy="145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02" name="Line 34"/>
              <p:cNvSpPr>
                <a:spLocks noChangeShapeType="1"/>
              </p:cNvSpPr>
              <p:nvPr/>
            </p:nvSpPr>
            <p:spPr bwMode="auto">
              <a:xfrm flipH="1">
                <a:off x="1539" y="3714"/>
                <a:ext cx="83" cy="146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03" name="Line 35"/>
              <p:cNvSpPr>
                <a:spLocks noChangeShapeType="1"/>
              </p:cNvSpPr>
              <p:nvPr/>
            </p:nvSpPr>
            <p:spPr bwMode="auto">
              <a:xfrm>
                <a:off x="1828" y="3568"/>
                <a:ext cx="75" cy="74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04" name="Line 36"/>
              <p:cNvSpPr>
                <a:spLocks noChangeShapeType="1"/>
              </p:cNvSpPr>
              <p:nvPr/>
            </p:nvSpPr>
            <p:spPr bwMode="auto">
              <a:xfrm flipV="1">
                <a:off x="1690" y="3204"/>
                <a:ext cx="0" cy="112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05" name="Line 37"/>
              <p:cNvSpPr>
                <a:spLocks noChangeShapeType="1"/>
              </p:cNvSpPr>
              <p:nvPr/>
            </p:nvSpPr>
            <p:spPr bwMode="auto">
              <a:xfrm flipV="1">
                <a:off x="1671" y="3204"/>
                <a:ext cx="0" cy="112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06" name="Line 38"/>
              <p:cNvSpPr>
                <a:spLocks noChangeShapeType="1"/>
              </p:cNvSpPr>
              <p:nvPr/>
            </p:nvSpPr>
            <p:spPr bwMode="auto">
              <a:xfrm flipH="1" flipV="1">
                <a:off x="1981" y="3202"/>
                <a:ext cx="1" cy="112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07" name="Line 39"/>
              <p:cNvSpPr>
                <a:spLocks noChangeShapeType="1"/>
              </p:cNvSpPr>
              <p:nvPr/>
            </p:nvSpPr>
            <p:spPr bwMode="auto">
              <a:xfrm flipH="1" flipV="1">
                <a:off x="1961" y="3202"/>
                <a:ext cx="1" cy="112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08" name="Line 40"/>
              <p:cNvSpPr>
                <a:spLocks noChangeShapeType="1"/>
              </p:cNvSpPr>
              <p:nvPr/>
            </p:nvSpPr>
            <p:spPr bwMode="auto">
              <a:xfrm>
                <a:off x="1622" y="3724"/>
                <a:ext cx="122" cy="0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09" name="Line 41"/>
              <p:cNvSpPr>
                <a:spLocks noChangeShapeType="1"/>
              </p:cNvSpPr>
              <p:nvPr/>
            </p:nvSpPr>
            <p:spPr bwMode="auto">
              <a:xfrm>
                <a:off x="1622" y="3704"/>
                <a:ext cx="122" cy="0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10" name="Line 42"/>
              <p:cNvSpPr>
                <a:spLocks noChangeShapeType="1"/>
              </p:cNvSpPr>
              <p:nvPr/>
            </p:nvSpPr>
            <p:spPr bwMode="auto">
              <a:xfrm>
                <a:off x="1539" y="3860"/>
                <a:ext cx="119" cy="120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11" name="Line 43"/>
              <p:cNvSpPr>
                <a:spLocks noChangeShapeType="1"/>
              </p:cNvSpPr>
              <p:nvPr/>
            </p:nvSpPr>
            <p:spPr bwMode="auto">
              <a:xfrm flipH="1">
                <a:off x="1566" y="3975"/>
                <a:ext cx="83" cy="146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12" name="Line 44"/>
              <p:cNvSpPr>
                <a:spLocks noChangeShapeType="1"/>
              </p:cNvSpPr>
              <p:nvPr/>
            </p:nvSpPr>
            <p:spPr bwMode="auto">
              <a:xfrm flipH="1">
                <a:off x="1584" y="3985"/>
                <a:ext cx="83" cy="146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13" name="Line 45"/>
              <p:cNvSpPr>
                <a:spLocks noChangeShapeType="1"/>
              </p:cNvSpPr>
              <p:nvPr/>
            </p:nvSpPr>
            <p:spPr bwMode="auto">
              <a:xfrm flipH="1">
                <a:off x="1407" y="4126"/>
                <a:ext cx="167" cy="2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14" name="Line 46"/>
              <p:cNvSpPr>
                <a:spLocks noChangeShapeType="1"/>
              </p:cNvSpPr>
              <p:nvPr/>
            </p:nvSpPr>
            <p:spPr bwMode="auto">
              <a:xfrm>
                <a:off x="1574" y="4126"/>
                <a:ext cx="45" cy="163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15" name="Line 47"/>
              <p:cNvSpPr>
                <a:spLocks noChangeShapeType="1"/>
              </p:cNvSpPr>
              <p:nvPr/>
            </p:nvSpPr>
            <p:spPr bwMode="auto">
              <a:xfrm flipH="1">
                <a:off x="1245" y="3318"/>
                <a:ext cx="145" cy="84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16" name="Line 48"/>
              <p:cNvSpPr>
                <a:spLocks noChangeShapeType="1"/>
              </p:cNvSpPr>
              <p:nvPr/>
            </p:nvSpPr>
            <p:spPr bwMode="auto">
              <a:xfrm flipH="1" flipV="1">
                <a:off x="1104" y="3309"/>
                <a:ext cx="145" cy="85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17" name="Line 49"/>
              <p:cNvSpPr>
                <a:spLocks noChangeShapeType="1"/>
              </p:cNvSpPr>
              <p:nvPr/>
            </p:nvSpPr>
            <p:spPr bwMode="auto">
              <a:xfrm flipH="1" flipV="1">
                <a:off x="1094" y="3327"/>
                <a:ext cx="145" cy="84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18" name="Line 50"/>
              <p:cNvSpPr>
                <a:spLocks noChangeShapeType="1"/>
              </p:cNvSpPr>
              <p:nvPr/>
            </p:nvSpPr>
            <p:spPr bwMode="auto">
              <a:xfrm flipV="1">
                <a:off x="1099" y="3150"/>
                <a:ext cx="0" cy="168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19" name="Line 51"/>
              <p:cNvSpPr>
                <a:spLocks noChangeShapeType="1"/>
              </p:cNvSpPr>
              <p:nvPr/>
            </p:nvSpPr>
            <p:spPr bwMode="auto">
              <a:xfrm flipH="1">
                <a:off x="936" y="3318"/>
                <a:ext cx="163" cy="44"/>
              </a:xfrm>
              <a:prstGeom prst="line">
                <a:avLst/>
              </a:prstGeom>
              <a:noFill/>
              <a:ln w="11113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20" name="Line 52"/>
              <p:cNvSpPr>
                <a:spLocks noChangeShapeType="1"/>
              </p:cNvSpPr>
              <p:nvPr/>
            </p:nvSpPr>
            <p:spPr bwMode="auto">
              <a:xfrm>
                <a:off x="2345" y="3495"/>
                <a:ext cx="349" cy="0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21" name="Freeform 53"/>
              <p:cNvSpPr>
                <a:spLocks/>
              </p:cNvSpPr>
              <p:nvPr/>
            </p:nvSpPr>
            <p:spPr bwMode="auto">
              <a:xfrm>
                <a:off x="2629" y="3476"/>
                <a:ext cx="65" cy="39"/>
              </a:xfrm>
              <a:custGeom>
                <a:avLst/>
                <a:gdLst/>
                <a:ahLst/>
                <a:cxnLst>
                  <a:cxn ang="0">
                    <a:pos x="131" y="39"/>
                  </a:cxn>
                  <a:cxn ang="0">
                    <a:pos x="0" y="79"/>
                  </a:cxn>
                  <a:cxn ang="0">
                    <a:pos x="26" y="39"/>
                  </a:cxn>
                  <a:cxn ang="0">
                    <a:pos x="0" y="0"/>
                  </a:cxn>
                  <a:cxn ang="0">
                    <a:pos x="131" y="39"/>
                  </a:cxn>
                </a:cxnLst>
                <a:rect l="0" t="0" r="r" b="b"/>
                <a:pathLst>
                  <a:path w="131" h="79">
                    <a:moveTo>
                      <a:pt x="131" y="39"/>
                    </a:moveTo>
                    <a:lnTo>
                      <a:pt x="0" y="79"/>
                    </a:lnTo>
                    <a:lnTo>
                      <a:pt x="26" y="39"/>
                    </a:lnTo>
                    <a:lnTo>
                      <a:pt x="0" y="0"/>
                    </a:lnTo>
                    <a:lnTo>
                      <a:pt x="131" y="39"/>
                    </a:lnTo>
                    <a:close/>
                  </a:path>
                </a:pathLst>
              </a:custGeom>
              <a:solidFill>
                <a:srgbClr val="000000"/>
              </a:solidFill>
              <a:ln w="19050" cmpd="sng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526" name="Rectangle 54"/>
              <p:cNvSpPr>
                <a:spLocks noChangeArrowheads="1"/>
              </p:cNvSpPr>
              <p:nvPr/>
            </p:nvSpPr>
            <p:spPr bwMode="auto">
              <a:xfrm>
                <a:off x="2414" y="3322"/>
                <a:ext cx="118" cy="13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 b="1">
                    <a:solidFill>
                      <a:srgbClr val="FFFF00"/>
                    </a:solidFill>
                    <a:effectLst/>
                  </a:rPr>
                  <a:t>hv</a:t>
                </a:r>
                <a:endParaRPr lang="en-US" sz="1400" b="1" baseline="-25000">
                  <a:solidFill>
                    <a:srgbClr val="FFFF00"/>
                  </a:solidFill>
                  <a:effectLst/>
                </a:endParaRPr>
              </a:p>
            </p:txBody>
          </p:sp>
          <p:sp>
            <p:nvSpPr>
              <p:cNvPr id="20527" name="Rectangle 55"/>
              <p:cNvSpPr>
                <a:spLocks noChangeArrowheads="1"/>
              </p:cNvSpPr>
              <p:nvPr/>
            </p:nvSpPr>
            <p:spPr bwMode="auto">
              <a:xfrm>
                <a:off x="2400" y="3516"/>
                <a:ext cx="185" cy="146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 b="1">
                    <a:solidFill>
                      <a:srgbClr val="FFFF00"/>
                    </a:solidFill>
                    <a:effectLst/>
                  </a:rPr>
                  <a:t>SH</a:t>
                </a:r>
                <a:r>
                  <a:rPr lang="en-US" sz="1400" baseline="30000">
                    <a:solidFill>
                      <a:srgbClr val="FFFF00"/>
                    </a:solidFill>
                    <a:effectLst/>
                  </a:rPr>
                  <a:t>-</a:t>
                </a:r>
              </a:p>
            </p:txBody>
          </p:sp>
          <p:sp>
            <p:nvSpPr>
              <p:cNvPr id="32824" name="Freeform 56"/>
              <p:cNvSpPr>
                <a:spLocks/>
              </p:cNvSpPr>
              <p:nvPr/>
            </p:nvSpPr>
            <p:spPr bwMode="auto">
              <a:xfrm>
                <a:off x="1449" y="3615"/>
                <a:ext cx="169" cy="69"/>
              </a:xfrm>
              <a:custGeom>
                <a:avLst/>
                <a:gdLst/>
                <a:ahLst/>
                <a:cxnLst>
                  <a:cxn ang="0">
                    <a:pos x="7" y="95"/>
                  </a:cxn>
                  <a:cxn ang="0">
                    <a:pos x="14" y="103"/>
                  </a:cxn>
                  <a:cxn ang="0">
                    <a:pos x="19" y="105"/>
                  </a:cxn>
                  <a:cxn ang="0">
                    <a:pos x="22" y="101"/>
                  </a:cxn>
                  <a:cxn ang="0">
                    <a:pos x="24" y="91"/>
                  </a:cxn>
                  <a:cxn ang="0">
                    <a:pos x="26" y="74"/>
                  </a:cxn>
                  <a:cxn ang="0">
                    <a:pos x="29" y="62"/>
                  </a:cxn>
                  <a:cxn ang="0">
                    <a:pos x="31" y="56"/>
                  </a:cxn>
                  <a:cxn ang="0">
                    <a:pos x="36" y="56"/>
                  </a:cxn>
                  <a:cxn ang="0">
                    <a:pos x="42" y="61"/>
                  </a:cxn>
                  <a:cxn ang="0">
                    <a:pos x="52" y="73"/>
                  </a:cxn>
                  <a:cxn ang="0">
                    <a:pos x="61" y="85"/>
                  </a:cxn>
                  <a:cxn ang="0">
                    <a:pos x="67" y="91"/>
                  </a:cxn>
                  <a:cxn ang="0">
                    <a:pos x="72" y="91"/>
                  </a:cxn>
                  <a:cxn ang="0">
                    <a:pos x="74" y="85"/>
                  </a:cxn>
                  <a:cxn ang="0">
                    <a:pos x="77" y="72"/>
                  </a:cxn>
                  <a:cxn ang="0">
                    <a:pos x="79" y="56"/>
                  </a:cxn>
                  <a:cxn ang="0">
                    <a:pos x="81" y="45"/>
                  </a:cxn>
                  <a:cxn ang="0">
                    <a:pos x="84" y="41"/>
                  </a:cxn>
                  <a:cxn ang="0">
                    <a:pos x="89" y="43"/>
                  </a:cxn>
                  <a:cxn ang="0">
                    <a:pos x="96" y="51"/>
                  </a:cxn>
                  <a:cxn ang="0">
                    <a:pos x="107" y="64"/>
                  </a:cxn>
                  <a:cxn ang="0">
                    <a:pos x="115" y="74"/>
                  </a:cxn>
                  <a:cxn ang="0">
                    <a:pos x="120" y="78"/>
                  </a:cxn>
                  <a:cxn ang="0">
                    <a:pos x="124" y="76"/>
                  </a:cxn>
                  <a:cxn ang="0">
                    <a:pos x="127" y="67"/>
                  </a:cxn>
                  <a:cxn ang="0">
                    <a:pos x="129" y="52"/>
                  </a:cxn>
                  <a:cxn ang="0">
                    <a:pos x="131" y="38"/>
                  </a:cxn>
                  <a:cxn ang="0">
                    <a:pos x="133" y="29"/>
                  </a:cxn>
                  <a:cxn ang="0">
                    <a:pos x="137" y="27"/>
                  </a:cxn>
                  <a:cxn ang="0">
                    <a:pos x="143" y="31"/>
                  </a:cxn>
                  <a:cxn ang="0">
                    <a:pos x="151" y="41"/>
                  </a:cxn>
                  <a:cxn ang="0">
                    <a:pos x="161" y="54"/>
                  </a:cxn>
                  <a:cxn ang="0">
                    <a:pos x="168" y="62"/>
                  </a:cxn>
                  <a:cxn ang="0">
                    <a:pos x="173" y="64"/>
                  </a:cxn>
                  <a:cxn ang="0">
                    <a:pos x="177" y="60"/>
                  </a:cxn>
                  <a:cxn ang="0">
                    <a:pos x="179" y="49"/>
                  </a:cxn>
                  <a:cxn ang="0">
                    <a:pos x="181" y="33"/>
                  </a:cxn>
                  <a:cxn ang="0">
                    <a:pos x="183" y="20"/>
                  </a:cxn>
                  <a:cxn ang="0">
                    <a:pos x="186" y="14"/>
                  </a:cxn>
                  <a:cxn ang="0">
                    <a:pos x="190" y="14"/>
                  </a:cxn>
                  <a:cxn ang="0">
                    <a:pos x="197" y="20"/>
                  </a:cxn>
                  <a:cxn ang="0">
                    <a:pos x="206" y="32"/>
                  </a:cxn>
                  <a:cxn ang="0">
                    <a:pos x="215" y="44"/>
                  </a:cxn>
                  <a:cxn ang="0">
                    <a:pos x="222" y="49"/>
                  </a:cxn>
                  <a:cxn ang="0">
                    <a:pos x="226" y="49"/>
                  </a:cxn>
                  <a:cxn ang="0">
                    <a:pos x="229" y="43"/>
                  </a:cxn>
                  <a:cxn ang="0">
                    <a:pos x="231" y="31"/>
                  </a:cxn>
                  <a:cxn ang="0">
                    <a:pos x="233" y="14"/>
                  </a:cxn>
                  <a:cxn ang="0">
                    <a:pos x="235" y="4"/>
                  </a:cxn>
                  <a:cxn ang="0">
                    <a:pos x="239" y="0"/>
                  </a:cxn>
                  <a:cxn ang="0">
                    <a:pos x="244" y="2"/>
                  </a:cxn>
                  <a:cxn ang="0">
                    <a:pos x="251" y="10"/>
                  </a:cxn>
                </a:cxnLst>
                <a:rect l="0" t="0" r="r" b="b"/>
                <a:pathLst>
                  <a:path w="258" h="105">
                    <a:moveTo>
                      <a:pt x="0" y="87"/>
                    </a:moveTo>
                    <a:lnTo>
                      <a:pt x="3" y="92"/>
                    </a:lnTo>
                    <a:lnTo>
                      <a:pt x="7" y="95"/>
                    </a:lnTo>
                    <a:lnTo>
                      <a:pt x="9" y="99"/>
                    </a:lnTo>
                    <a:lnTo>
                      <a:pt x="12" y="101"/>
                    </a:lnTo>
                    <a:lnTo>
                      <a:pt x="14" y="103"/>
                    </a:lnTo>
                    <a:lnTo>
                      <a:pt x="16" y="105"/>
                    </a:lnTo>
                    <a:lnTo>
                      <a:pt x="17" y="105"/>
                    </a:lnTo>
                    <a:lnTo>
                      <a:pt x="19" y="105"/>
                    </a:lnTo>
                    <a:lnTo>
                      <a:pt x="20" y="105"/>
                    </a:lnTo>
                    <a:lnTo>
                      <a:pt x="21" y="103"/>
                    </a:lnTo>
                    <a:lnTo>
                      <a:pt x="22" y="101"/>
                    </a:lnTo>
                    <a:lnTo>
                      <a:pt x="23" y="98"/>
                    </a:lnTo>
                    <a:lnTo>
                      <a:pt x="24" y="95"/>
                    </a:lnTo>
                    <a:lnTo>
                      <a:pt x="24" y="91"/>
                    </a:lnTo>
                    <a:lnTo>
                      <a:pt x="25" y="86"/>
                    </a:lnTo>
                    <a:lnTo>
                      <a:pt x="26" y="80"/>
                    </a:lnTo>
                    <a:lnTo>
                      <a:pt x="26" y="74"/>
                    </a:lnTo>
                    <a:lnTo>
                      <a:pt x="27" y="70"/>
                    </a:lnTo>
                    <a:lnTo>
                      <a:pt x="28" y="65"/>
                    </a:lnTo>
                    <a:lnTo>
                      <a:pt x="29" y="62"/>
                    </a:lnTo>
                    <a:lnTo>
                      <a:pt x="29" y="59"/>
                    </a:lnTo>
                    <a:lnTo>
                      <a:pt x="30" y="57"/>
                    </a:lnTo>
                    <a:lnTo>
                      <a:pt x="31" y="56"/>
                    </a:lnTo>
                    <a:lnTo>
                      <a:pt x="33" y="55"/>
                    </a:lnTo>
                    <a:lnTo>
                      <a:pt x="34" y="55"/>
                    </a:lnTo>
                    <a:lnTo>
                      <a:pt x="36" y="56"/>
                    </a:lnTo>
                    <a:lnTo>
                      <a:pt x="38" y="57"/>
                    </a:lnTo>
                    <a:lnTo>
                      <a:pt x="40" y="59"/>
                    </a:lnTo>
                    <a:lnTo>
                      <a:pt x="42" y="61"/>
                    </a:lnTo>
                    <a:lnTo>
                      <a:pt x="45" y="65"/>
                    </a:lnTo>
                    <a:lnTo>
                      <a:pt x="48" y="69"/>
                    </a:lnTo>
                    <a:lnTo>
                      <a:pt x="52" y="73"/>
                    </a:lnTo>
                    <a:lnTo>
                      <a:pt x="55" y="78"/>
                    </a:lnTo>
                    <a:lnTo>
                      <a:pt x="58" y="82"/>
                    </a:lnTo>
                    <a:lnTo>
                      <a:pt x="61" y="85"/>
                    </a:lnTo>
                    <a:lnTo>
                      <a:pt x="63" y="88"/>
                    </a:lnTo>
                    <a:lnTo>
                      <a:pt x="65" y="90"/>
                    </a:lnTo>
                    <a:lnTo>
                      <a:pt x="67" y="91"/>
                    </a:lnTo>
                    <a:lnTo>
                      <a:pt x="69" y="92"/>
                    </a:lnTo>
                    <a:lnTo>
                      <a:pt x="70" y="91"/>
                    </a:lnTo>
                    <a:lnTo>
                      <a:pt x="72" y="91"/>
                    </a:lnTo>
                    <a:lnTo>
                      <a:pt x="73" y="89"/>
                    </a:lnTo>
                    <a:lnTo>
                      <a:pt x="74" y="87"/>
                    </a:lnTo>
                    <a:lnTo>
                      <a:pt x="74" y="85"/>
                    </a:lnTo>
                    <a:lnTo>
                      <a:pt x="75" y="81"/>
                    </a:lnTo>
                    <a:lnTo>
                      <a:pt x="76" y="77"/>
                    </a:lnTo>
                    <a:lnTo>
                      <a:pt x="77" y="72"/>
                    </a:lnTo>
                    <a:lnTo>
                      <a:pt x="77" y="66"/>
                    </a:lnTo>
                    <a:lnTo>
                      <a:pt x="78" y="61"/>
                    </a:lnTo>
                    <a:lnTo>
                      <a:pt x="79" y="56"/>
                    </a:lnTo>
                    <a:lnTo>
                      <a:pt x="79" y="52"/>
                    </a:lnTo>
                    <a:lnTo>
                      <a:pt x="80" y="48"/>
                    </a:lnTo>
                    <a:lnTo>
                      <a:pt x="81" y="45"/>
                    </a:lnTo>
                    <a:lnTo>
                      <a:pt x="82" y="43"/>
                    </a:lnTo>
                    <a:lnTo>
                      <a:pt x="83" y="42"/>
                    </a:lnTo>
                    <a:lnTo>
                      <a:pt x="84" y="41"/>
                    </a:lnTo>
                    <a:lnTo>
                      <a:pt x="86" y="41"/>
                    </a:lnTo>
                    <a:lnTo>
                      <a:pt x="87" y="42"/>
                    </a:lnTo>
                    <a:lnTo>
                      <a:pt x="89" y="43"/>
                    </a:lnTo>
                    <a:lnTo>
                      <a:pt x="91" y="45"/>
                    </a:lnTo>
                    <a:lnTo>
                      <a:pt x="94" y="48"/>
                    </a:lnTo>
                    <a:lnTo>
                      <a:pt x="96" y="51"/>
                    </a:lnTo>
                    <a:lnTo>
                      <a:pt x="100" y="55"/>
                    </a:lnTo>
                    <a:lnTo>
                      <a:pt x="103" y="59"/>
                    </a:lnTo>
                    <a:lnTo>
                      <a:pt x="107" y="64"/>
                    </a:lnTo>
                    <a:lnTo>
                      <a:pt x="110" y="68"/>
                    </a:lnTo>
                    <a:lnTo>
                      <a:pt x="112" y="71"/>
                    </a:lnTo>
                    <a:lnTo>
                      <a:pt x="115" y="74"/>
                    </a:lnTo>
                    <a:lnTo>
                      <a:pt x="117" y="76"/>
                    </a:lnTo>
                    <a:lnTo>
                      <a:pt x="119" y="77"/>
                    </a:lnTo>
                    <a:lnTo>
                      <a:pt x="120" y="78"/>
                    </a:lnTo>
                    <a:lnTo>
                      <a:pt x="122" y="78"/>
                    </a:lnTo>
                    <a:lnTo>
                      <a:pt x="123" y="77"/>
                    </a:lnTo>
                    <a:lnTo>
                      <a:pt x="124" y="76"/>
                    </a:lnTo>
                    <a:lnTo>
                      <a:pt x="125" y="74"/>
                    </a:lnTo>
                    <a:lnTo>
                      <a:pt x="126" y="71"/>
                    </a:lnTo>
                    <a:lnTo>
                      <a:pt x="127" y="67"/>
                    </a:lnTo>
                    <a:lnTo>
                      <a:pt x="127" y="63"/>
                    </a:lnTo>
                    <a:lnTo>
                      <a:pt x="128" y="58"/>
                    </a:lnTo>
                    <a:lnTo>
                      <a:pt x="129" y="52"/>
                    </a:lnTo>
                    <a:lnTo>
                      <a:pt x="129" y="47"/>
                    </a:lnTo>
                    <a:lnTo>
                      <a:pt x="130" y="42"/>
                    </a:lnTo>
                    <a:lnTo>
                      <a:pt x="131" y="38"/>
                    </a:lnTo>
                    <a:lnTo>
                      <a:pt x="132" y="34"/>
                    </a:lnTo>
                    <a:lnTo>
                      <a:pt x="132" y="31"/>
                    </a:lnTo>
                    <a:lnTo>
                      <a:pt x="133" y="29"/>
                    </a:lnTo>
                    <a:lnTo>
                      <a:pt x="134" y="28"/>
                    </a:lnTo>
                    <a:lnTo>
                      <a:pt x="136" y="27"/>
                    </a:lnTo>
                    <a:lnTo>
                      <a:pt x="137" y="27"/>
                    </a:lnTo>
                    <a:lnTo>
                      <a:pt x="139" y="28"/>
                    </a:lnTo>
                    <a:lnTo>
                      <a:pt x="141" y="29"/>
                    </a:lnTo>
                    <a:lnTo>
                      <a:pt x="143" y="31"/>
                    </a:lnTo>
                    <a:lnTo>
                      <a:pt x="145" y="34"/>
                    </a:lnTo>
                    <a:lnTo>
                      <a:pt x="148" y="37"/>
                    </a:lnTo>
                    <a:lnTo>
                      <a:pt x="151" y="41"/>
                    </a:lnTo>
                    <a:lnTo>
                      <a:pt x="155" y="46"/>
                    </a:lnTo>
                    <a:lnTo>
                      <a:pt x="158" y="50"/>
                    </a:lnTo>
                    <a:lnTo>
                      <a:pt x="161" y="54"/>
                    </a:lnTo>
                    <a:lnTo>
                      <a:pt x="164" y="57"/>
                    </a:lnTo>
                    <a:lnTo>
                      <a:pt x="166" y="60"/>
                    </a:lnTo>
                    <a:lnTo>
                      <a:pt x="168" y="62"/>
                    </a:lnTo>
                    <a:lnTo>
                      <a:pt x="170" y="63"/>
                    </a:lnTo>
                    <a:lnTo>
                      <a:pt x="172" y="64"/>
                    </a:lnTo>
                    <a:lnTo>
                      <a:pt x="173" y="64"/>
                    </a:lnTo>
                    <a:lnTo>
                      <a:pt x="175" y="63"/>
                    </a:lnTo>
                    <a:lnTo>
                      <a:pt x="176" y="62"/>
                    </a:lnTo>
                    <a:lnTo>
                      <a:pt x="177" y="60"/>
                    </a:lnTo>
                    <a:lnTo>
                      <a:pt x="178" y="57"/>
                    </a:lnTo>
                    <a:lnTo>
                      <a:pt x="178" y="53"/>
                    </a:lnTo>
                    <a:lnTo>
                      <a:pt x="179" y="49"/>
                    </a:lnTo>
                    <a:lnTo>
                      <a:pt x="180" y="44"/>
                    </a:lnTo>
                    <a:lnTo>
                      <a:pt x="180" y="39"/>
                    </a:lnTo>
                    <a:lnTo>
                      <a:pt x="181" y="33"/>
                    </a:lnTo>
                    <a:lnTo>
                      <a:pt x="182" y="28"/>
                    </a:lnTo>
                    <a:lnTo>
                      <a:pt x="182" y="24"/>
                    </a:lnTo>
                    <a:lnTo>
                      <a:pt x="183" y="20"/>
                    </a:lnTo>
                    <a:lnTo>
                      <a:pt x="184" y="18"/>
                    </a:lnTo>
                    <a:lnTo>
                      <a:pt x="185" y="16"/>
                    </a:lnTo>
                    <a:lnTo>
                      <a:pt x="186" y="14"/>
                    </a:lnTo>
                    <a:lnTo>
                      <a:pt x="187" y="13"/>
                    </a:lnTo>
                    <a:lnTo>
                      <a:pt x="189" y="13"/>
                    </a:lnTo>
                    <a:lnTo>
                      <a:pt x="190" y="14"/>
                    </a:lnTo>
                    <a:lnTo>
                      <a:pt x="192" y="15"/>
                    </a:lnTo>
                    <a:lnTo>
                      <a:pt x="194" y="17"/>
                    </a:lnTo>
                    <a:lnTo>
                      <a:pt x="197" y="20"/>
                    </a:lnTo>
                    <a:lnTo>
                      <a:pt x="199" y="23"/>
                    </a:lnTo>
                    <a:lnTo>
                      <a:pt x="203" y="27"/>
                    </a:lnTo>
                    <a:lnTo>
                      <a:pt x="206" y="32"/>
                    </a:lnTo>
                    <a:lnTo>
                      <a:pt x="210" y="36"/>
                    </a:lnTo>
                    <a:lnTo>
                      <a:pt x="213" y="40"/>
                    </a:lnTo>
                    <a:lnTo>
                      <a:pt x="215" y="44"/>
                    </a:lnTo>
                    <a:lnTo>
                      <a:pt x="218" y="46"/>
                    </a:lnTo>
                    <a:lnTo>
                      <a:pt x="220" y="48"/>
                    </a:lnTo>
                    <a:lnTo>
                      <a:pt x="222" y="49"/>
                    </a:lnTo>
                    <a:lnTo>
                      <a:pt x="224" y="50"/>
                    </a:lnTo>
                    <a:lnTo>
                      <a:pt x="225" y="50"/>
                    </a:lnTo>
                    <a:lnTo>
                      <a:pt x="226" y="49"/>
                    </a:lnTo>
                    <a:lnTo>
                      <a:pt x="227" y="48"/>
                    </a:lnTo>
                    <a:lnTo>
                      <a:pt x="228" y="46"/>
                    </a:lnTo>
                    <a:lnTo>
                      <a:pt x="229" y="43"/>
                    </a:lnTo>
                    <a:lnTo>
                      <a:pt x="230" y="40"/>
                    </a:lnTo>
                    <a:lnTo>
                      <a:pt x="230" y="35"/>
                    </a:lnTo>
                    <a:lnTo>
                      <a:pt x="231" y="31"/>
                    </a:lnTo>
                    <a:lnTo>
                      <a:pt x="232" y="25"/>
                    </a:lnTo>
                    <a:lnTo>
                      <a:pt x="232" y="19"/>
                    </a:lnTo>
                    <a:lnTo>
                      <a:pt x="233" y="14"/>
                    </a:lnTo>
                    <a:lnTo>
                      <a:pt x="234" y="10"/>
                    </a:lnTo>
                    <a:lnTo>
                      <a:pt x="235" y="7"/>
                    </a:lnTo>
                    <a:lnTo>
                      <a:pt x="235" y="4"/>
                    </a:lnTo>
                    <a:lnTo>
                      <a:pt x="236" y="2"/>
                    </a:lnTo>
                    <a:lnTo>
                      <a:pt x="237" y="0"/>
                    </a:lnTo>
                    <a:lnTo>
                      <a:pt x="239" y="0"/>
                    </a:lnTo>
                    <a:lnTo>
                      <a:pt x="240" y="0"/>
                    </a:lnTo>
                    <a:lnTo>
                      <a:pt x="242" y="0"/>
                    </a:lnTo>
                    <a:lnTo>
                      <a:pt x="244" y="2"/>
                    </a:lnTo>
                    <a:lnTo>
                      <a:pt x="246" y="4"/>
                    </a:lnTo>
                    <a:lnTo>
                      <a:pt x="248" y="6"/>
                    </a:lnTo>
                    <a:lnTo>
                      <a:pt x="251" y="10"/>
                    </a:lnTo>
                    <a:lnTo>
                      <a:pt x="254" y="13"/>
                    </a:lnTo>
                    <a:lnTo>
                      <a:pt x="258" y="18"/>
                    </a:lnTo>
                  </a:path>
                </a:pathLst>
              </a:custGeom>
              <a:noFill/>
              <a:ln w="19050" cmpd="sng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25" name="Freeform 57"/>
              <p:cNvSpPr>
                <a:spLocks/>
              </p:cNvSpPr>
              <p:nvPr/>
            </p:nvSpPr>
            <p:spPr bwMode="auto">
              <a:xfrm>
                <a:off x="1526" y="3777"/>
                <a:ext cx="154" cy="87"/>
              </a:xfrm>
              <a:custGeom>
                <a:avLst/>
                <a:gdLst/>
                <a:ahLst/>
                <a:cxnLst>
                  <a:cxn ang="0">
                    <a:pos x="1" y="11"/>
                  </a:cxn>
                  <a:cxn ang="0">
                    <a:pos x="0" y="21"/>
                  </a:cxn>
                  <a:cxn ang="0">
                    <a:pos x="2" y="26"/>
                  </a:cxn>
                  <a:cxn ang="0">
                    <a:pos x="8" y="26"/>
                  </a:cxn>
                  <a:cxn ang="0">
                    <a:pos x="17" y="20"/>
                  </a:cxn>
                  <a:cxn ang="0">
                    <a:pos x="30" y="10"/>
                  </a:cxn>
                  <a:cxn ang="0">
                    <a:pos x="40" y="2"/>
                  </a:cxn>
                  <a:cxn ang="0">
                    <a:pos x="47" y="0"/>
                  </a:cxn>
                  <a:cxn ang="0">
                    <a:pos x="50" y="3"/>
                  </a:cxn>
                  <a:cxn ang="0">
                    <a:pos x="50" y="12"/>
                  </a:cxn>
                  <a:cxn ang="0">
                    <a:pos x="48" y="27"/>
                  </a:cxn>
                  <a:cxn ang="0">
                    <a:pos x="46" y="41"/>
                  </a:cxn>
                  <a:cxn ang="0">
                    <a:pos x="47" y="50"/>
                  </a:cxn>
                  <a:cxn ang="0">
                    <a:pos x="50" y="53"/>
                  </a:cxn>
                  <a:cxn ang="0">
                    <a:pos x="56" y="51"/>
                  </a:cxn>
                  <a:cxn ang="0">
                    <a:pos x="67" y="43"/>
                  </a:cxn>
                  <a:cxn ang="0">
                    <a:pos x="80" y="34"/>
                  </a:cxn>
                  <a:cxn ang="0">
                    <a:pos x="89" y="28"/>
                  </a:cxn>
                  <a:cxn ang="0">
                    <a:pos x="94" y="27"/>
                  </a:cxn>
                  <a:cxn ang="0">
                    <a:pos x="96" y="32"/>
                  </a:cxn>
                  <a:cxn ang="0">
                    <a:pos x="96" y="43"/>
                  </a:cxn>
                  <a:cxn ang="0">
                    <a:pos x="94" y="59"/>
                  </a:cxn>
                  <a:cxn ang="0">
                    <a:pos x="92" y="72"/>
                  </a:cxn>
                  <a:cxn ang="0">
                    <a:pos x="94" y="79"/>
                  </a:cxn>
                  <a:cxn ang="0">
                    <a:pos x="98" y="80"/>
                  </a:cxn>
                  <a:cxn ang="0">
                    <a:pos x="106" y="76"/>
                  </a:cxn>
                  <a:cxn ang="0">
                    <a:pos x="117" y="67"/>
                  </a:cxn>
                  <a:cxn ang="0">
                    <a:pos x="129" y="58"/>
                  </a:cxn>
                  <a:cxn ang="0">
                    <a:pos x="137" y="54"/>
                  </a:cxn>
                  <a:cxn ang="0">
                    <a:pos x="141" y="55"/>
                  </a:cxn>
                  <a:cxn ang="0">
                    <a:pos x="142" y="62"/>
                  </a:cxn>
                  <a:cxn ang="0">
                    <a:pos x="141" y="74"/>
                  </a:cxn>
                  <a:cxn ang="0">
                    <a:pos x="139" y="91"/>
                  </a:cxn>
                  <a:cxn ang="0">
                    <a:pos x="139" y="101"/>
                  </a:cxn>
                  <a:cxn ang="0">
                    <a:pos x="141" y="106"/>
                  </a:cxn>
                  <a:cxn ang="0">
                    <a:pos x="146" y="106"/>
                  </a:cxn>
                  <a:cxn ang="0">
                    <a:pos x="155" y="100"/>
                  </a:cxn>
                  <a:cxn ang="0">
                    <a:pos x="168" y="90"/>
                  </a:cxn>
                  <a:cxn ang="0">
                    <a:pos x="179" y="82"/>
                  </a:cxn>
                  <a:cxn ang="0">
                    <a:pos x="185" y="80"/>
                  </a:cxn>
                  <a:cxn ang="0">
                    <a:pos x="188" y="83"/>
                  </a:cxn>
                  <a:cxn ang="0">
                    <a:pos x="189" y="92"/>
                  </a:cxn>
                  <a:cxn ang="0">
                    <a:pos x="187" y="107"/>
                  </a:cxn>
                  <a:cxn ang="0">
                    <a:pos x="185" y="121"/>
                  </a:cxn>
                  <a:cxn ang="0">
                    <a:pos x="185" y="130"/>
                  </a:cxn>
                  <a:cxn ang="0">
                    <a:pos x="188" y="133"/>
                  </a:cxn>
                  <a:cxn ang="0">
                    <a:pos x="195" y="131"/>
                  </a:cxn>
                  <a:cxn ang="0">
                    <a:pos x="205" y="123"/>
                  </a:cxn>
                  <a:cxn ang="0">
                    <a:pos x="218" y="114"/>
                  </a:cxn>
                  <a:cxn ang="0">
                    <a:pos x="227" y="108"/>
                  </a:cxn>
                  <a:cxn ang="0">
                    <a:pos x="233" y="107"/>
                  </a:cxn>
                  <a:cxn ang="0">
                    <a:pos x="235" y="112"/>
                  </a:cxn>
                  <a:cxn ang="0">
                    <a:pos x="234" y="123"/>
                  </a:cxn>
                </a:cxnLst>
                <a:rect l="0" t="0" r="r" b="b"/>
                <a:pathLst>
                  <a:path w="235" h="133">
                    <a:moveTo>
                      <a:pt x="2" y="0"/>
                    </a:moveTo>
                    <a:lnTo>
                      <a:pt x="1" y="6"/>
                    </a:lnTo>
                    <a:lnTo>
                      <a:pt x="1" y="11"/>
                    </a:lnTo>
                    <a:lnTo>
                      <a:pt x="0" y="15"/>
                    </a:lnTo>
                    <a:lnTo>
                      <a:pt x="0" y="18"/>
                    </a:lnTo>
                    <a:lnTo>
                      <a:pt x="0" y="21"/>
                    </a:lnTo>
                    <a:lnTo>
                      <a:pt x="1" y="24"/>
                    </a:lnTo>
                    <a:lnTo>
                      <a:pt x="1" y="25"/>
                    </a:lnTo>
                    <a:lnTo>
                      <a:pt x="2" y="26"/>
                    </a:lnTo>
                    <a:lnTo>
                      <a:pt x="4" y="27"/>
                    </a:lnTo>
                    <a:lnTo>
                      <a:pt x="5" y="26"/>
                    </a:lnTo>
                    <a:lnTo>
                      <a:pt x="8" y="26"/>
                    </a:lnTo>
                    <a:lnTo>
                      <a:pt x="10" y="24"/>
                    </a:lnTo>
                    <a:lnTo>
                      <a:pt x="13" y="22"/>
                    </a:lnTo>
                    <a:lnTo>
                      <a:pt x="17" y="20"/>
                    </a:lnTo>
                    <a:lnTo>
                      <a:pt x="21" y="17"/>
                    </a:lnTo>
                    <a:lnTo>
                      <a:pt x="25" y="13"/>
                    </a:lnTo>
                    <a:lnTo>
                      <a:pt x="30" y="10"/>
                    </a:lnTo>
                    <a:lnTo>
                      <a:pt x="34" y="7"/>
                    </a:lnTo>
                    <a:lnTo>
                      <a:pt x="37" y="4"/>
                    </a:lnTo>
                    <a:lnTo>
                      <a:pt x="40" y="2"/>
                    </a:lnTo>
                    <a:lnTo>
                      <a:pt x="43" y="1"/>
                    </a:lnTo>
                    <a:lnTo>
                      <a:pt x="45" y="0"/>
                    </a:lnTo>
                    <a:lnTo>
                      <a:pt x="47" y="0"/>
                    </a:lnTo>
                    <a:lnTo>
                      <a:pt x="48" y="0"/>
                    </a:lnTo>
                    <a:lnTo>
                      <a:pt x="49" y="1"/>
                    </a:lnTo>
                    <a:lnTo>
                      <a:pt x="50" y="3"/>
                    </a:lnTo>
                    <a:lnTo>
                      <a:pt x="50" y="5"/>
                    </a:lnTo>
                    <a:lnTo>
                      <a:pt x="50" y="8"/>
                    </a:lnTo>
                    <a:lnTo>
                      <a:pt x="50" y="12"/>
                    </a:lnTo>
                    <a:lnTo>
                      <a:pt x="50" y="16"/>
                    </a:lnTo>
                    <a:lnTo>
                      <a:pt x="49" y="21"/>
                    </a:lnTo>
                    <a:lnTo>
                      <a:pt x="48" y="27"/>
                    </a:lnTo>
                    <a:lnTo>
                      <a:pt x="47" y="32"/>
                    </a:lnTo>
                    <a:lnTo>
                      <a:pt x="47" y="37"/>
                    </a:lnTo>
                    <a:lnTo>
                      <a:pt x="46" y="41"/>
                    </a:lnTo>
                    <a:lnTo>
                      <a:pt x="46" y="45"/>
                    </a:lnTo>
                    <a:lnTo>
                      <a:pt x="46" y="48"/>
                    </a:lnTo>
                    <a:lnTo>
                      <a:pt x="47" y="50"/>
                    </a:lnTo>
                    <a:lnTo>
                      <a:pt x="47" y="52"/>
                    </a:lnTo>
                    <a:lnTo>
                      <a:pt x="48" y="53"/>
                    </a:lnTo>
                    <a:lnTo>
                      <a:pt x="50" y="53"/>
                    </a:lnTo>
                    <a:lnTo>
                      <a:pt x="52" y="53"/>
                    </a:lnTo>
                    <a:lnTo>
                      <a:pt x="54" y="52"/>
                    </a:lnTo>
                    <a:lnTo>
                      <a:pt x="56" y="51"/>
                    </a:lnTo>
                    <a:lnTo>
                      <a:pt x="59" y="49"/>
                    </a:lnTo>
                    <a:lnTo>
                      <a:pt x="63" y="46"/>
                    </a:lnTo>
                    <a:lnTo>
                      <a:pt x="67" y="43"/>
                    </a:lnTo>
                    <a:lnTo>
                      <a:pt x="71" y="40"/>
                    </a:lnTo>
                    <a:lnTo>
                      <a:pt x="76" y="37"/>
                    </a:lnTo>
                    <a:lnTo>
                      <a:pt x="80" y="34"/>
                    </a:lnTo>
                    <a:lnTo>
                      <a:pt x="83" y="31"/>
                    </a:lnTo>
                    <a:lnTo>
                      <a:pt x="86" y="29"/>
                    </a:lnTo>
                    <a:lnTo>
                      <a:pt x="89" y="28"/>
                    </a:lnTo>
                    <a:lnTo>
                      <a:pt x="91" y="27"/>
                    </a:lnTo>
                    <a:lnTo>
                      <a:pt x="93" y="27"/>
                    </a:lnTo>
                    <a:lnTo>
                      <a:pt x="94" y="27"/>
                    </a:lnTo>
                    <a:lnTo>
                      <a:pt x="95" y="28"/>
                    </a:lnTo>
                    <a:lnTo>
                      <a:pt x="96" y="30"/>
                    </a:lnTo>
                    <a:lnTo>
                      <a:pt x="96" y="32"/>
                    </a:lnTo>
                    <a:lnTo>
                      <a:pt x="96" y="35"/>
                    </a:lnTo>
                    <a:lnTo>
                      <a:pt x="96" y="39"/>
                    </a:lnTo>
                    <a:lnTo>
                      <a:pt x="96" y="43"/>
                    </a:lnTo>
                    <a:lnTo>
                      <a:pt x="95" y="48"/>
                    </a:lnTo>
                    <a:lnTo>
                      <a:pt x="94" y="53"/>
                    </a:lnTo>
                    <a:lnTo>
                      <a:pt x="94" y="59"/>
                    </a:lnTo>
                    <a:lnTo>
                      <a:pt x="93" y="64"/>
                    </a:lnTo>
                    <a:lnTo>
                      <a:pt x="93" y="68"/>
                    </a:lnTo>
                    <a:lnTo>
                      <a:pt x="92" y="72"/>
                    </a:lnTo>
                    <a:lnTo>
                      <a:pt x="93" y="75"/>
                    </a:lnTo>
                    <a:lnTo>
                      <a:pt x="93" y="77"/>
                    </a:lnTo>
                    <a:lnTo>
                      <a:pt x="94" y="79"/>
                    </a:lnTo>
                    <a:lnTo>
                      <a:pt x="95" y="79"/>
                    </a:lnTo>
                    <a:lnTo>
                      <a:pt x="96" y="80"/>
                    </a:lnTo>
                    <a:lnTo>
                      <a:pt x="98" y="80"/>
                    </a:lnTo>
                    <a:lnTo>
                      <a:pt x="100" y="79"/>
                    </a:lnTo>
                    <a:lnTo>
                      <a:pt x="103" y="78"/>
                    </a:lnTo>
                    <a:lnTo>
                      <a:pt x="106" y="76"/>
                    </a:lnTo>
                    <a:lnTo>
                      <a:pt x="109" y="73"/>
                    </a:lnTo>
                    <a:lnTo>
                      <a:pt x="113" y="70"/>
                    </a:lnTo>
                    <a:lnTo>
                      <a:pt x="117" y="67"/>
                    </a:lnTo>
                    <a:lnTo>
                      <a:pt x="122" y="63"/>
                    </a:lnTo>
                    <a:lnTo>
                      <a:pt x="126" y="60"/>
                    </a:lnTo>
                    <a:lnTo>
                      <a:pt x="129" y="58"/>
                    </a:lnTo>
                    <a:lnTo>
                      <a:pt x="132" y="56"/>
                    </a:lnTo>
                    <a:lnTo>
                      <a:pt x="135" y="54"/>
                    </a:lnTo>
                    <a:lnTo>
                      <a:pt x="137" y="54"/>
                    </a:lnTo>
                    <a:lnTo>
                      <a:pt x="139" y="53"/>
                    </a:lnTo>
                    <a:lnTo>
                      <a:pt x="140" y="54"/>
                    </a:lnTo>
                    <a:lnTo>
                      <a:pt x="141" y="55"/>
                    </a:lnTo>
                    <a:lnTo>
                      <a:pt x="142" y="56"/>
                    </a:lnTo>
                    <a:lnTo>
                      <a:pt x="142" y="59"/>
                    </a:lnTo>
                    <a:lnTo>
                      <a:pt x="142" y="62"/>
                    </a:lnTo>
                    <a:lnTo>
                      <a:pt x="142" y="65"/>
                    </a:lnTo>
                    <a:lnTo>
                      <a:pt x="142" y="69"/>
                    </a:lnTo>
                    <a:lnTo>
                      <a:pt x="141" y="74"/>
                    </a:lnTo>
                    <a:lnTo>
                      <a:pt x="141" y="80"/>
                    </a:lnTo>
                    <a:lnTo>
                      <a:pt x="140" y="86"/>
                    </a:lnTo>
                    <a:lnTo>
                      <a:pt x="139" y="91"/>
                    </a:lnTo>
                    <a:lnTo>
                      <a:pt x="139" y="95"/>
                    </a:lnTo>
                    <a:lnTo>
                      <a:pt x="139" y="98"/>
                    </a:lnTo>
                    <a:lnTo>
                      <a:pt x="139" y="101"/>
                    </a:lnTo>
                    <a:lnTo>
                      <a:pt x="139" y="104"/>
                    </a:lnTo>
                    <a:lnTo>
                      <a:pt x="140" y="105"/>
                    </a:lnTo>
                    <a:lnTo>
                      <a:pt x="141" y="106"/>
                    </a:lnTo>
                    <a:lnTo>
                      <a:pt x="142" y="107"/>
                    </a:lnTo>
                    <a:lnTo>
                      <a:pt x="144" y="106"/>
                    </a:lnTo>
                    <a:lnTo>
                      <a:pt x="146" y="106"/>
                    </a:lnTo>
                    <a:lnTo>
                      <a:pt x="149" y="104"/>
                    </a:lnTo>
                    <a:lnTo>
                      <a:pt x="152" y="102"/>
                    </a:lnTo>
                    <a:lnTo>
                      <a:pt x="155" y="100"/>
                    </a:lnTo>
                    <a:lnTo>
                      <a:pt x="159" y="97"/>
                    </a:lnTo>
                    <a:lnTo>
                      <a:pt x="164" y="93"/>
                    </a:lnTo>
                    <a:lnTo>
                      <a:pt x="168" y="90"/>
                    </a:lnTo>
                    <a:lnTo>
                      <a:pt x="172" y="87"/>
                    </a:lnTo>
                    <a:lnTo>
                      <a:pt x="176" y="84"/>
                    </a:lnTo>
                    <a:lnTo>
                      <a:pt x="179" y="82"/>
                    </a:lnTo>
                    <a:lnTo>
                      <a:pt x="181" y="81"/>
                    </a:lnTo>
                    <a:lnTo>
                      <a:pt x="183" y="80"/>
                    </a:lnTo>
                    <a:lnTo>
                      <a:pt x="185" y="80"/>
                    </a:lnTo>
                    <a:lnTo>
                      <a:pt x="186" y="80"/>
                    </a:lnTo>
                    <a:lnTo>
                      <a:pt x="187" y="81"/>
                    </a:lnTo>
                    <a:lnTo>
                      <a:pt x="188" y="83"/>
                    </a:lnTo>
                    <a:lnTo>
                      <a:pt x="189" y="85"/>
                    </a:lnTo>
                    <a:lnTo>
                      <a:pt x="189" y="88"/>
                    </a:lnTo>
                    <a:lnTo>
                      <a:pt x="189" y="92"/>
                    </a:lnTo>
                    <a:lnTo>
                      <a:pt x="188" y="96"/>
                    </a:lnTo>
                    <a:lnTo>
                      <a:pt x="188" y="101"/>
                    </a:lnTo>
                    <a:lnTo>
                      <a:pt x="187" y="107"/>
                    </a:lnTo>
                    <a:lnTo>
                      <a:pt x="186" y="112"/>
                    </a:lnTo>
                    <a:lnTo>
                      <a:pt x="185" y="117"/>
                    </a:lnTo>
                    <a:lnTo>
                      <a:pt x="185" y="121"/>
                    </a:lnTo>
                    <a:lnTo>
                      <a:pt x="185" y="125"/>
                    </a:lnTo>
                    <a:lnTo>
                      <a:pt x="185" y="128"/>
                    </a:lnTo>
                    <a:lnTo>
                      <a:pt x="185" y="130"/>
                    </a:lnTo>
                    <a:lnTo>
                      <a:pt x="186" y="132"/>
                    </a:lnTo>
                    <a:lnTo>
                      <a:pt x="187" y="133"/>
                    </a:lnTo>
                    <a:lnTo>
                      <a:pt x="188" y="133"/>
                    </a:lnTo>
                    <a:lnTo>
                      <a:pt x="190" y="133"/>
                    </a:lnTo>
                    <a:lnTo>
                      <a:pt x="192" y="132"/>
                    </a:lnTo>
                    <a:lnTo>
                      <a:pt x="195" y="131"/>
                    </a:lnTo>
                    <a:lnTo>
                      <a:pt x="198" y="129"/>
                    </a:lnTo>
                    <a:lnTo>
                      <a:pt x="201" y="126"/>
                    </a:lnTo>
                    <a:lnTo>
                      <a:pt x="205" y="123"/>
                    </a:lnTo>
                    <a:lnTo>
                      <a:pt x="210" y="120"/>
                    </a:lnTo>
                    <a:lnTo>
                      <a:pt x="214" y="117"/>
                    </a:lnTo>
                    <a:lnTo>
                      <a:pt x="218" y="114"/>
                    </a:lnTo>
                    <a:lnTo>
                      <a:pt x="222" y="111"/>
                    </a:lnTo>
                    <a:lnTo>
                      <a:pt x="225" y="109"/>
                    </a:lnTo>
                    <a:lnTo>
                      <a:pt x="227" y="108"/>
                    </a:lnTo>
                    <a:lnTo>
                      <a:pt x="230" y="107"/>
                    </a:lnTo>
                    <a:lnTo>
                      <a:pt x="231" y="107"/>
                    </a:lnTo>
                    <a:lnTo>
                      <a:pt x="233" y="107"/>
                    </a:lnTo>
                    <a:lnTo>
                      <a:pt x="234" y="108"/>
                    </a:lnTo>
                    <a:lnTo>
                      <a:pt x="234" y="110"/>
                    </a:lnTo>
                    <a:lnTo>
                      <a:pt x="235" y="112"/>
                    </a:lnTo>
                    <a:lnTo>
                      <a:pt x="235" y="115"/>
                    </a:lnTo>
                    <a:lnTo>
                      <a:pt x="235" y="119"/>
                    </a:lnTo>
                    <a:lnTo>
                      <a:pt x="234" y="123"/>
                    </a:lnTo>
                    <a:lnTo>
                      <a:pt x="234" y="128"/>
                    </a:lnTo>
                    <a:lnTo>
                      <a:pt x="233" y="133"/>
                    </a:lnTo>
                  </a:path>
                </a:pathLst>
              </a:custGeom>
              <a:noFill/>
              <a:ln w="19050" cmpd="sng">
                <a:solidFill>
                  <a:srgbClr val="FFFF00"/>
                </a:solidFill>
                <a:prstDash val="solid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0530" name="Rectangle 58"/>
              <p:cNvSpPr>
                <a:spLocks noChangeArrowheads="1"/>
              </p:cNvSpPr>
              <p:nvPr/>
            </p:nvSpPr>
            <p:spPr bwMode="auto">
              <a:xfrm>
                <a:off x="3540" y="3250"/>
                <a:ext cx="143" cy="134"/>
              </a:xfrm>
              <a:prstGeom prst="rect">
                <a:avLst/>
              </a:prstGeom>
              <a:noFill/>
              <a:ln w="1905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solidFill>
                      <a:srgbClr val="FFFF00"/>
                    </a:solidFill>
                    <a:effectLst/>
                  </a:rPr>
                  <a:t>SH</a:t>
                </a:r>
                <a:endParaRPr lang="en-US" sz="1400" baseline="-25000">
                  <a:solidFill>
                    <a:srgbClr val="FFFF00"/>
                  </a:solidFill>
                  <a:effectLst/>
                </a:endParaRPr>
              </a:p>
            </p:txBody>
          </p:sp>
          <p:sp>
            <p:nvSpPr>
              <p:cNvPr id="32827" name="Line 59"/>
              <p:cNvSpPr>
                <a:spLocks noChangeShapeType="1"/>
              </p:cNvSpPr>
              <p:nvPr/>
            </p:nvSpPr>
            <p:spPr bwMode="auto">
              <a:xfrm>
                <a:off x="3072" y="3460"/>
                <a:ext cx="175" cy="0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28" name="Line 60"/>
              <p:cNvSpPr>
                <a:spLocks noChangeShapeType="1"/>
              </p:cNvSpPr>
              <p:nvPr/>
            </p:nvSpPr>
            <p:spPr bwMode="auto">
              <a:xfrm>
                <a:off x="3072" y="3439"/>
                <a:ext cx="175" cy="0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29" name="Line 61"/>
              <p:cNvSpPr>
                <a:spLocks noChangeShapeType="1"/>
              </p:cNvSpPr>
              <p:nvPr/>
            </p:nvSpPr>
            <p:spPr bwMode="auto">
              <a:xfrm flipH="1" flipV="1">
                <a:off x="2985" y="3298"/>
                <a:ext cx="87" cy="151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30" name="Line 62"/>
              <p:cNvSpPr>
                <a:spLocks noChangeShapeType="1"/>
              </p:cNvSpPr>
              <p:nvPr/>
            </p:nvSpPr>
            <p:spPr bwMode="auto">
              <a:xfrm flipH="1">
                <a:off x="2985" y="3449"/>
                <a:ext cx="87" cy="152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31" name="Line 63"/>
              <p:cNvSpPr>
                <a:spLocks noChangeShapeType="1"/>
              </p:cNvSpPr>
              <p:nvPr/>
            </p:nvSpPr>
            <p:spPr bwMode="auto">
              <a:xfrm flipV="1">
                <a:off x="3247" y="3326"/>
                <a:ext cx="123" cy="123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32832" name="Line 64"/>
              <p:cNvSpPr>
                <a:spLocks noChangeShapeType="1"/>
              </p:cNvSpPr>
              <p:nvPr/>
            </p:nvSpPr>
            <p:spPr bwMode="auto">
              <a:xfrm>
                <a:off x="3370" y="3326"/>
                <a:ext cx="163" cy="0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</p:grpSp>
      <p:pic>
        <p:nvPicPr>
          <p:cNvPr id="20484" name="Picture 57" descr="skunk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0" y="2819400"/>
            <a:ext cx="2771775" cy="3724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idx="1"/>
          </p:nvPr>
        </p:nvSpPr>
        <p:spPr>
          <a:xfrm>
            <a:off x="438150" y="457200"/>
            <a:ext cx="8229600" cy="1143000"/>
          </a:xfrm>
        </p:spPr>
        <p:txBody>
          <a:bodyPr/>
          <a:lstStyle/>
          <a:p>
            <a:pPr marL="457200" lvl="1" indent="-342900" eaLnBrk="1" hangingPunct="1">
              <a:spcBef>
                <a:spcPct val="0"/>
              </a:spcBef>
              <a:buFontTx/>
              <a:buNone/>
            </a:pPr>
            <a:r>
              <a:rPr lang="en-US" sz="2400" smtClean="0">
                <a:latin typeface="Times New Roman" pitchFamily="18" charset="0"/>
              </a:rPr>
              <a:t>	</a:t>
            </a:r>
            <a:r>
              <a:rPr lang="en-US" smtClean="0">
                <a:solidFill>
                  <a:srgbClr val="FFFF00"/>
                </a:solidFill>
                <a:latin typeface="Impact" pitchFamily="34" charset="0"/>
              </a:rPr>
              <a:t>Miller Brewing</a:t>
            </a:r>
            <a:r>
              <a:rPr lang="en-US" smtClean="0">
                <a:solidFill>
                  <a:srgbClr val="C00000"/>
                </a:solidFill>
                <a:latin typeface="Impact" pitchFamily="34" charset="0"/>
              </a:rPr>
              <a:t> </a:t>
            </a:r>
            <a:r>
              <a:rPr lang="en-US" smtClean="0">
                <a:latin typeface="Arial Narrow" pitchFamily="34" charset="0"/>
              </a:rPr>
              <a:t>patented a commercially viable process to produce </a:t>
            </a:r>
            <a:r>
              <a:rPr lang="en-US" b="1" smtClean="0">
                <a:latin typeface="Arial Narrow" pitchFamily="34" charset="0"/>
              </a:rPr>
              <a:t>light stable </a:t>
            </a:r>
            <a:r>
              <a:rPr lang="en-US" b="1" smtClean="0">
                <a:latin typeface="Symbol" pitchFamily="18" charset="2"/>
              </a:rPr>
              <a:t>r</a:t>
            </a:r>
            <a:r>
              <a:rPr lang="en-US" b="1" smtClean="0">
                <a:latin typeface="Arial Narrow" pitchFamily="34" charset="0"/>
              </a:rPr>
              <a:t>-iso-</a:t>
            </a:r>
            <a:r>
              <a:rPr lang="en-US" b="1" smtClean="0">
                <a:latin typeface="Symbol" pitchFamily="18" charset="2"/>
              </a:rPr>
              <a:t>a</a:t>
            </a:r>
            <a:r>
              <a:rPr lang="en-US" b="1" smtClean="0">
                <a:latin typeface="Arial Narrow" pitchFamily="34" charset="0"/>
              </a:rPr>
              <a:t>-acids.</a:t>
            </a:r>
            <a:endParaRPr lang="en-US" smtClean="0">
              <a:latin typeface="Arial Narrow" pitchFamily="34" charset="0"/>
            </a:endParaRPr>
          </a:p>
        </p:txBody>
      </p:sp>
      <p:grpSp>
        <p:nvGrpSpPr>
          <p:cNvPr id="21507" name="Group 205"/>
          <p:cNvGrpSpPr>
            <a:grpSpLocks/>
          </p:cNvGrpSpPr>
          <p:nvPr/>
        </p:nvGrpSpPr>
        <p:grpSpPr bwMode="auto">
          <a:xfrm>
            <a:off x="5016500" y="1981200"/>
            <a:ext cx="2728913" cy="246063"/>
            <a:chOff x="3016" y="2452"/>
            <a:chExt cx="1719" cy="155"/>
          </a:xfrm>
        </p:grpSpPr>
        <p:sp>
          <p:nvSpPr>
            <p:cNvPr id="21625" name="Rectangle 77"/>
            <p:cNvSpPr>
              <a:spLocks noChangeArrowheads="1"/>
            </p:cNvSpPr>
            <p:nvPr/>
          </p:nvSpPr>
          <p:spPr bwMode="auto">
            <a:xfrm>
              <a:off x="3016" y="2463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21626" name="Rectangle 117"/>
            <p:cNvSpPr>
              <a:spLocks noChangeArrowheads="1"/>
            </p:cNvSpPr>
            <p:nvPr/>
          </p:nvSpPr>
          <p:spPr bwMode="auto">
            <a:xfrm>
              <a:off x="4367" y="2459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21627" name="Rectangle 118"/>
            <p:cNvSpPr>
              <a:spLocks noChangeArrowheads="1"/>
            </p:cNvSpPr>
            <p:nvPr/>
          </p:nvSpPr>
          <p:spPr bwMode="auto">
            <a:xfrm>
              <a:off x="4642" y="2452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</p:grpSp>
      <p:sp>
        <p:nvSpPr>
          <p:cNvPr id="21508" name="Rectangle 169"/>
          <p:cNvSpPr>
            <a:spLocks noChangeArrowheads="1"/>
          </p:cNvSpPr>
          <p:nvPr/>
        </p:nvSpPr>
        <p:spPr bwMode="auto">
          <a:xfrm>
            <a:off x="2430463" y="2008188"/>
            <a:ext cx="147637" cy="22860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500">
                <a:solidFill>
                  <a:srgbClr val="FFFF00"/>
                </a:solidFill>
                <a:effectLst/>
                <a:latin typeface="Abadi MT Condensed Light" pitchFamily="34" charset="0"/>
              </a:rPr>
              <a:t>O</a:t>
            </a:r>
            <a:endParaRPr lang="en-US" sz="1800" baseline="-25000">
              <a:solidFill>
                <a:srgbClr val="FFFF00"/>
              </a:solidFill>
              <a:effectLst/>
              <a:latin typeface="Arial" charset="0"/>
            </a:endParaRPr>
          </a:p>
        </p:txBody>
      </p:sp>
      <p:grpSp>
        <p:nvGrpSpPr>
          <p:cNvPr id="21509" name="Group 127"/>
          <p:cNvGrpSpPr>
            <a:grpSpLocks/>
          </p:cNvGrpSpPr>
          <p:nvPr/>
        </p:nvGrpSpPr>
        <p:grpSpPr bwMode="auto">
          <a:xfrm>
            <a:off x="955675" y="2009775"/>
            <a:ext cx="7232650" cy="2130425"/>
            <a:chOff x="602" y="1266"/>
            <a:chExt cx="4556" cy="1342"/>
          </a:xfrm>
        </p:grpSpPr>
        <p:sp>
          <p:nvSpPr>
            <p:cNvPr id="21511" name="Rectangle 78"/>
            <p:cNvSpPr>
              <a:spLocks noChangeArrowheads="1"/>
            </p:cNvSpPr>
            <p:nvPr/>
          </p:nvSpPr>
          <p:spPr bwMode="auto">
            <a:xfrm>
              <a:off x="2976" y="1764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17477" name="Line 69"/>
            <p:cNvSpPr>
              <a:spLocks noChangeShapeType="1"/>
            </p:cNvSpPr>
            <p:nvPr/>
          </p:nvSpPr>
          <p:spPr bwMode="auto">
            <a:xfrm flipV="1">
              <a:off x="1810" y="1669"/>
              <a:ext cx="325" cy="1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78" name="Freeform 70"/>
            <p:cNvSpPr>
              <a:spLocks/>
            </p:cNvSpPr>
            <p:nvPr/>
          </p:nvSpPr>
          <p:spPr bwMode="auto">
            <a:xfrm>
              <a:off x="2074" y="1652"/>
              <a:ext cx="61" cy="34"/>
            </a:xfrm>
            <a:custGeom>
              <a:avLst/>
              <a:gdLst/>
              <a:ahLst/>
              <a:cxnLst>
                <a:cxn ang="0">
                  <a:pos x="122" y="33"/>
                </a:cxn>
                <a:cxn ang="0">
                  <a:pos x="1" y="67"/>
                </a:cxn>
                <a:cxn ang="0">
                  <a:pos x="26" y="33"/>
                </a:cxn>
                <a:cxn ang="0">
                  <a:pos x="0" y="0"/>
                </a:cxn>
                <a:cxn ang="0">
                  <a:pos x="122" y="33"/>
                </a:cxn>
              </a:cxnLst>
              <a:rect l="0" t="0" r="r" b="b"/>
              <a:pathLst>
                <a:path w="122" h="67">
                  <a:moveTo>
                    <a:pt x="122" y="33"/>
                  </a:moveTo>
                  <a:lnTo>
                    <a:pt x="1" y="67"/>
                  </a:lnTo>
                  <a:lnTo>
                    <a:pt x="26" y="33"/>
                  </a:lnTo>
                  <a:lnTo>
                    <a:pt x="0" y="0"/>
                  </a:lnTo>
                  <a:lnTo>
                    <a:pt x="122" y="33"/>
                  </a:lnTo>
                  <a:close/>
                </a:path>
              </a:pathLst>
            </a:custGeom>
            <a:solidFill>
              <a:srgbClr val="000000"/>
            </a:solidFill>
            <a:ln w="19050" cmpd="sng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14" name="Rectangle 71"/>
            <p:cNvSpPr>
              <a:spLocks noChangeArrowheads="1"/>
            </p:cNvSpPr>
            <p:nvPr/>
          </p:nvSpPr>
          <p:spPr bwMode="auto">
            <a:xfrm>
              <a:off x="3321" y="1476"/>
              <a:ext cx="87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R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21515" name="Rectangle 73"/>
            <p:cNvSpPr>
              <a:spLocks noChangeArrowheads="1"/>
            </p:cNvSpPr>
            <p:nvPr/>
          </p:nvSpPr>
          <p:spPr bwMode="auto">
            <a:xfrm>
              <a:off x="2505" y="1590"/>
              <a:ext cx="180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HO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21516" name="Rectangle 74"/>
            <p:cNvSpPr>
              <a:spLocks noChangeArrowheads="1"/>
            </p:cNvSpPr>
            <p:nvPr/>
          </p:nvSpPr>
          <p:spPr bwMode="auto">
            <a:xfrm>
              <a:off x="3150" y="1725"/>
              <a:ext cx="180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OH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21517" name="Rectangle 76"/>
            <p:cNvSpPr>
              <a:spLocks noChangeArrowheads="1"/>
            </p:cNvSpPr>
            <p:nvPr/>
          </p:nvSpPr>
          <p:spPr bwMode="auto">
            <a:xfrm>
              <a:off x="2885" y="1266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17487" name="Line 79"/>
            <p:cNvSpPr>
              <a:spLocks noChangeShapeType="1"/>
            </p:cNvSpPr>
            <p:nvPr/>
          </p:nvSpPr>
          <p:spPr bwMode="auto">
            <a:xfrm flipH="1">
              <a:off x="2789" y="1491"/>
              <a:ext cx="141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88" name="Line 80"/>
            <p:cNvSpPr>
              <a:spLocks noChangeShapeType="1"/>
            </p:cNvSpPr>
            <p:nvPr/>
          </p:nvSpPr>
          <p:spPr bwMode="auto">
            <a:xfrm>
              <a:off x="2930" y="1491"/>
              <a:ext cx="140" cy="7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89" name="Line 81"/>
            <p:cNvSpPr>
              <a:spLocks noChangeShapeType="1"/>
            </p:cNvSpPr>
            <p:nvPr/>
          </p:nvSpPr>
          <p:spPr bwMode="auto">
            <a:xfrm>
              <a:off x="2789" y="1566"/>
              <a:ext cx="1" cy="14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90" name="Line 82"/>
            <p:cNvSpPr>
              <a:spLocks noChangeShapeType="1"/>
            </p:cNvSpPr>
            <p:nvPr/>
          </p:nvSpPr>
          <p:spPr bwMode="auto">
            <a:xfrm flipV="1">
              <a:off x="2790" y="1714"/>
              <a:ext cx="162" cy="1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91" name="Line 83"/>
            <p:cNvSpPr>
              <a:spLocks noChangeShapeType="1"/>
            </p:cNvSpPr>
            <p:nvPr/>
          </p:nvSpPr>
          <p:spPr bwMode="auto">
            <a:xfrm>
              <a:off x="3060" y="1565"/>
              <a:ext cx="1" cy="14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92" name="Line 84"/>
            <p:cNvSpPr>
              <a:spLocks noChangeShapeType="1"/>
            </p:cNvSpPr>
            <p:nvPr/>
          </p:nvSpPr>
          <p:spPr bwMode="auto">
            <a:xfrm>
              <a:off x="3080" y="1565"/>
              <a:ext cx="0" cy="14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93" name="Line 85"/>
            <p:cNvSpPr>
              <a:spLocks noChangeShapeType="1"/>
            </p:cNvSpPr>
            <p:nvPr/>
          </p:nvSpPr>
          <p:spPr bwMode="auto">
            <a:xfrm>
              <a:off x="2952" y="1714"/>
              <a:ext cx="118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94" name="Line 86"/>
            <p:cNvSpPr>
              <a:spLocks noChangeShapeType="1"/>
            </p:cNvSpPr>
            <p:nvPr/>
          </p:nvSpPr>
          <p:spPr bwMode="auto">
            <a:xfrm flipV="1">
              <a:off x="3070" y="1490"/>
              <a:ext cx="140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95" name="Line 87"/>
            <p:cNvSpPr>
              <a:spLocks noChangeShapeType="1"/>
            </p:cNvSpPr>
            <p:nvPr/>
          </p:nvSpPr>
          <p:spPr bwMode="auto">
            <a:xfrm>
              <a:off x="3210" y="1490"/>
              <a:ext cx="102" cy="5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96" name="Line 88"/>
            <p:cNvSpPr>
              <a:spLocks noChangeShapeType="1"/>
            </p:cNvSpPr>
            <p:nvPr/>
          </p:nvSpPr>
          <p:spPr bwMode="auto">
            <a:xfrm flipH="1" flipV="1">
              <a:off x="2648" y="1492"/>
              <a:ext cx="141" cy="7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97" name="Line 89"/>
            <p:cNvSpPr>
              <a:spLocks noChangeShapeType="1"/>
            </p:cNvSpPr>
            <p:nvPr/>
          </p:nvSpPr>
          <p:spPr bwMode="auto">
            <a:xfrm flipH="1" flipV="1">
              <a:off x="2688" y="1662"/>
              <a:ext cx="102" cy="5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98" name="Line 90"/>
            <p:cNvSpPr>
              <a:spLocks noChangeShapeType="1"/>
            </p:cNvSpPr>
            <p:nvPr/>
          </p:nvSpPr>
          <p:spPr bwMode="auto">
            <a:xfrm>
              <a:off x="2790" y="1715"/>
              <a:ext cx="82" cy="12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499" name="Line 91"/>
            <p:cNvSpPr>
              <a:spLocks noChangeShapeType="1"/>
            </p:cNvSpPr>
            <p:nvPr/>
          </p:nvSpPr>
          <p:spPr bwMode="auto">
            <a:xfrm flipH="1">
              <a:off x="2792" y="1844"/>
              <a:ext cx="80" cy="12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00" name="Line 92"/>
            <p:cNvSpPr>
              <a:spLocks noChangeShapeType="1"/>
            </p:cNvSpPr>
            <p:nvPr/>
          </p:nvSpPr>
          <p:spPr bwMode="auto">
            <a:xfrm>
              <a:off x="3070" y="1714"/>
              <a:ext cx="73" cy="6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01" name="Line 93"/>
            <p:cNvSpPr>
              <a:spLocks noChangeShapeType="1"/>
            </p:cNvSpPr>
            <p:nvPr/>
          </p:nvSpPr>
          <p:spPr bwMode="auto">
            <a:xfrm flipH="1" flipV="1">
              <a:off x="2938" y="1389"/>
              <a:ext cx="1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02" name="Line 94"/>
            <p:cNvSpPr>
              <a:spLocks noChangeShapeType="1"/>
            </p:cNvSpPr>
            <p:nvPr/>
          </p:nvSpPr>
          <p:spPr bwMode="auto">
            <a:xfrm flipH="1" flipV="1">
              <a:off x="2919" y="1389"/>
              <a:ext cx="1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03" name="Line 95"/>
            <p:cNvSpPr>
              <a:spLocks noChangeShapeType="1"/>
            </p:cNvSpPr>
            <p:nvPr/>
          </p:nvSpPr>
          <p:spPr bwMode="auto">
            <a:xfrm flipV="1">
              <a:off x="3219" y="1388"/>
              <a:ext cx="0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04" name="Line 96"/>
            <p:cNvSpPr>
              <a:spLocks noChangeShapeType="1"/>
            </p:cNvSpPr>
            <p:nvPr/>
          </p:nvSpPr>
          <p:spPr bwMode="auto">
            <a:xfrm flipV="1">
              <a:off x="3200" y="1388"/>
              <a:ext cx="0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05" name="Line 97"/>
            <p:cNvSpPr>
              <a:spLocks noChangeShapeType="1"/>
            </p:cNvSpPr>
            <p:nvPr/>
          </p:nvSpPr>
          <p:spPr bwMode="auto">
            <a:xfrm>
              <a:off x="2872" y="1853"/>
              <a:ext cx="11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06" name="Line 98"/>
            <p:cNvSpPr>
              <a:spLocks noChangeShapeType="1"/>
            </p:cNvSpPr>
            <p:nvPr/>
          </p:nvSpPr>
          <p:spPr bwMode="auto">
            <a:xfrm>
              <a:off x="2872" y="1834"/>
              <a:ext cx="11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07" name="Line 99"/>
            <p:cNvSpPr>
              <a:spLocks noChangeShapeType="1"/>
            </p:cNvSpPr>
            <p:nvPr/>
          </p:nvSpPr>
          <p:spPr bwMode="auto">
            <a:xfrm>
              <a:off x="2792" y="1973"/>
              <a:ext cx="114" cy="10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08" name="Line 100"/>
            <p:cNvSpPr>
              <a:spLocks noChangeShapeType="1"/>
            </p:cNvSpPr>
            <p:nvPr/>
          </p:nvSpPr>
          <p:spPr bwMode="auto">
            <a:xfrm flipH="1">
              <a:off x="2818" y="2074"/>
              <a:ext cx="80" cy="13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09" name="Line 101"/>
            <p:cNvSpPr>
              <a:spLocks noChangeShapeType="1"/>
            </p:cNvSpPr>
            <p:nvPr/>
          </p:nvSpPr>
          <p:spPr bwMode="auto">
            <a:xfrm flipH="1">
              <a:off x="2835" y="2083"/>
              <a:ext cx="81" cy="13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0" name="Line 102"/>
            <p:cNvSpPr>
              <a:spLocks noChangeShapeType="1"/>
            </p:cNvSpPr>
            <p:nvPr/>
          </p:nvSpPr>
          <p:spPr bwMode="auto">
            <a:xfrm flipH="1">
              <a:off x="2665" y="2209"/>
              <a:ext cx="162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1" name="Line 103"/>
            <p:cNvSpPr>
              <a:spLocks noChangeShapeType="1"/>
            </p:cNvSpPr>
            <p:nvPr/>
          </p:nvSpPr>
          <p:spPr bwMode="auto">
            <a:xfrm>
              <a:off x="2827" y="2209"/>
              <a:ext cx="42" cy="14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2" name="Line 104"/>
            <p:cNvSpPr>
              <a:spLocks noChangeShapeType="1"/>
            </p:cNvSpPr>
            <p:nvPr/>
          </p:nvSpPr>
          <p:spPr bwMode="auto">
            <a:xfrm flipH="1">
              <a:off x="2507" y="1492"/>
              <a:ext cx="141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3" name="Line 105"/>
            <p:cNvSpPr>
              <a:spLocks noChangeShapeType="1"/>
            </p:cNvSpPr>
            <p:nvPr/>
          </p:nvSpPr>
          <p:spPr bwMode="auto">
            <a:xfrm flipH="1" flipV="1">
              <a:off x="2372" y="1485"/>
              <a:ext cx="141" cy="7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4" name="Line 106"/>
            <p:cNvSpPr>
              <a:spLocks noChangeShapeType="1"/>
            </p:cNvSpPr>
            <p:nvPr/>
          </p:nvSpPr>
          <p:spPr bwMode="auto">
            <a:xfrm flipH="1" flipV="1">
              <a:off x="2362" y="1500"/>
              <a:ext cx="140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5" name="Line 107"/>
            <p:cNvSpPr>
              <a:spLocks noChangeShapeType="1"/>
            </p:cNvSpPr>
            <p:nvPr/>
          </p:nvSpPr>
          <p:spPr bwMode="auto">
            <a:xfrm flipV="1">
              <a:off x="2367" y="1343"/>
              <a:ext cx="0" cy="14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16" name="Line 108"/>
            <p:cNvSpPr>
              <a:spLocks noChangeShapeType="1"/>
            </p:cNvSpPr>
            <p:nvPr/>
          </p:nvSpPr>
          <p:spPr bwMode="auto">
            <a:xfrm flipH="1">
              <a:off x="2210" y="1492"/>
              <a:ext cx="157" cy="3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48" name="Rectangle 109"/>
            <p:cNvSpPr>
              <a:spLocks noChangeArrowheads="1"/>
            </p:cNvSpPr>
            <p:nvPr/>
          </p:nvSpPr>
          <p:spPr bwMode="auto">
            <a:xfrm>
              <a:off x="1860" y="1691"/>
              <a:ext cx="1" cy="7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en-US" sz="1200" b="1" baseline="30000">
                <a:solidFill>
                  <a:srgbClr val="FFFF00"/>
                </a:solidFill>
                <a:effectLst/>
              </a:endParaRPr>
            </a:p>
          </p:txBody>
        </p:sp>
        <p:sp>
          <p:nvSpPr>
            <p:cNvPr id="21549" name="Rectangle 112"/>
            <p:cNvSpPr>
              <a:spLocks noChangeArrowheads="1"/>
            </p:cNvSpPr>
            <p:nvPr/>
          </p:nvSpPr>
          <p:spPr bwMode="auto">
            <a:xfrm>
              <a:off x="4952" y="1483"/>
              <a:ext cx="87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R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21550" name="Rectangle 114"/>
            <p:cNvSpPr>
              <a:spLocks noChangeArrowheads="1"/>
            </p:cNvSpPr>
            <p:nvPr/>
          </p:nvSpPr>
          <p:spPr bwMode="auto">
            <a:xfrm>
              <a:off x="4140" y="1573"/>
              <a:ext cx="180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HO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21551" name="Rectangle 115"/>
            <p:cNvSpPr>
              <a:spLocks noChangeArrowheads="1"/>
            </p:cNvSpPr>
            <p:nvPr/>
          </p:nvSpPr>
          <p:spPr bwMode="auto">
            <a:xfrm>
              <a:off x="4786" y="1712"/>
              <a:ext cx="180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OH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21552" name="Rectangle 119"/>
            <p:cNvSpPr>
              <a:spLocks noChangeArrowheads="1"/>
            </p:cNvSpPr>
            <p:nvPr/>
          </p:nvSpPr>
          <p:spPr bwMode="auto">
            <a:xfrm>
              <a:off x="4614" y="1838"/>
              <a:ext cx="180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OH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17529" name="Line 121"/>
            <p:cNvSpPr>
              <a:spLocks noChangeShapeType="1"/>
            </p:cNvSpPr>
            <p:nvPr/>
          </p:nvSpPr>
          <p:spPr bwMode="auto">
            <a:xfrm flipH="1">
              <a:off x="4420" y="1474"/>
              <a:ext cx="140" cy="7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30" name="Line 122"/>
            <p:cNvSpPr>
              <a:spLocks noChangeShapeType="1"/>
            </p:cNvSpPr>
            <p:nvPr/>
          </p:nvSpPr>
          <p:spPr bwMode="auto">
            <a:xfrm>
              <a:off x="4560" y="1474"/>
              <a:ext cx="141" cy="7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31" name="Line 123"/>
            <p:cNvSpPr>
              <a:spLocks noChangeShapeType="1"/>
            </p:cNvSpPr>
            <p:nvPr/>
          </p:nvSpPr>
          <p:spPr bwMode="auto">
            <a:xfrm>
              <a:off x="4420" y="1550"/>
              <a:ext cx="1" cy="14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32" name="Line 124"/>
            <p:cNvSpPr>
              <a:spLocks noChangeShapeType="1"/>
            </p:cNvSpPr>
            <p:nvPr/>
          </p:nvSpPr>
          <p:spPr bwMode="auto">
            <a:xfrm flipV="1">
              <a:off x="4421" y="1697"/>
              <a:ext cx="162" cy="1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33" name="Line 125"/>
            <p:cNvSpPr>
              <a:spLocks noChangeShapeType="1"/>
            </p:cNvSpPr>
            <p:nvPr/>
          </p:nvSpPr>
          <p:spPr bwMode="auto">
            <a:xfrm>
              <a:off x="4691" y="1548"/>
              <a:ext cx="0" cy="14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34" name="Line 126"/>
            <p:cNvSpPr>
              <a:spLocks noChangeShapeType="1"/>
            </p:cNvSpPr>
            <p:nvPr/>
          </p:nvSpPr>
          <p:spPr bwMode="auto">
            <a:xfrm>
              <a:off x="4711" y="1548"/>
              <a:ext cx="1" cy="14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35" name="Line 127"/>
            <p:cNvSpPr>
              <a:spLocks noChangeShapeType="1"/>
            </p:cNvSpPr>
            <p:nvPr/>
          </p:nvSpPr>
          <p:spPr bwMode="auto">
            <a:xfrm>
              <a:off x="4583" y="1697"/>
              <a:ext cx="119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36" name="Line 128"/>
            <p:cNvSpPr>
              <a:spLocks noChangeShapeType="1"/>
            </p:cNvSpPr>
            <p:nvPr/>
          </p:nvSpPr>
          <p:spPr bwMode="auto">
            <a:xfrm flipV="1">
              <a:off x="4701" y="1473"/>
              <a:ext cx="140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37" name="Line 129"/>
            <p:cNvSpPr>
              <a:spLocks noChangeShapeType="1"/>
            </p:cNvSpPr>
            <p:nvPr/>
          </p:nvSpPr>
          <p:spPr bwMode="auto">
            <a:xfrm>
              <a:off x="4841" y="1473"/>
              <a:ext cx="102" cy="5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38" name="Line 130"/>
            <p:cNvSpPr>
              <a:spLocks noChangeShapeType="1"/>
            </p:cNvSpPr>
            <p:nvPr/>
          </p:nvSpPr>
          <p:spPr bwMode="auto">
            <a:xfrm flipH="1" flipV="1">
              <a:off x="4278" y="1476"/>
              <a:ext cx="142" cy="7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39" name="Line 131"/>
            <p:cNvSpPr>
              <a:spLocks noChangeShapeType="1"/>
            </p:cNvSpPr>
            <p:nvPr/>
          </p:nvSpPr>
          <p:spPr bwMode="auto">
            <a:xfrm flipH="1" flipV="1">
              <a:off x="4320" y="1645"/>
              <a:ext cx="101" cy="5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40" name="Line 132"/>
            <p:cNvSpPr>
              <a:spLocks noChangeShapeType="1"/>
            </p:cNvSpPr>
            <p:nvPr/>
          </p:nvSpPr>
          <p:spPr bwMode="auto">
            <a:xfrm>
              <a:off x="4421" y="1698"/>
              <a:ext cx="83" cy="12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41" name="Line 133"/>
            <p:cNvSpPr>
              <a:spLocks noChangeShapeType="1"/>
            </p:cNvSpPr>
            <p:nvPr/>
          </p:nvSpPr>
          <p:spPr bwMode="auto">
            <a:xfrm flipH="1">
              <a:off x="4423" y="1827"/>
              <a:ext cx="81" cy="12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42" name="Line 134"/>
            <p:cNvSpPr>
              <a:spLocks noChangeShapeType="1"/>
            </p:cNvSpPr>
            <p:nvPr/>
          </p:nvSpPr>
          <p:spPr bwMode="auto">
            <a:xfrm>
              <a:off x="4702" y="1697"/>
              <a:ext cx="72" cy="6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43" name="Line 135"/>
            <p:cNvSpPr>
              <a:spLocks noChangeShapeType="1"/>
            </p:cNvSpPr>
            <p:nvPr/>
          </p:nvSpPr>
          <p:spPr bwMode="auto">
            <a:xfrm flipH="1" flipV="1">
              <a:off x="4569" y="1372"/>
              <a:ext cx="0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44" name="Line 136"/>
            <p:cNvSpPr>
              <a:spLocks noChangeShapeType="1"/>
            </p:cNvSpPr>
            <p:nvPr/>
          </p:nvSpPr>
          <p:spPr bwMode="auto">
            <a:xfrm flipH="1" flipV="1">
              <a:off x="4550" y="1372"/>
              <a:ext cx="1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45" name="Line 137"/>
            <p:cNvSpPr>
              <a:spLocks noChangeShapeType="1"/>
            </p:cNvSpPr>
            <p:nvPr/>
          </p:nvSpPr>
          <p:spPr bwMode="auto">
            <a:xfrm flipH="1" flipV="1">
              <a:off x="4850" y="1371"/>
              <a:ext cx="1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46" name="Line 138"/>
            <p:cNvSpPr>
              <a:spLocks noChangeShapeType="1"/>
            </p:cNvSpPr>
            <p:nvPr/>
          </p:nvSpPr>
          <p:spPr bwMode="auto">
            <a:xfrm flipH="1" flipV="1">
              <a:off x="4831" y="1371"/>
              <a:ext cx="1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47" name="Line 139"/>
            <p:cNvSpPr>
              <a:spLocks noChangeShapeType="1"/>
            </p:cNvSpPr>
            <p:nvPr/>
          </p:nvSpPr>
          <p:spPr bwMode="auto">
            <a:xfrm>
              <a:off x="4423" y="1956"/>
              <a:ext cx="115" cy="10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48" name="Line 140"/>
            <p:cNvSpPr>
              <a:spLocks noChangeShapeType="1"/>
            </p:cNvSpPr>
            <p:nvPr/>
          </p:nvSpPr>
          <p:spPr bwMode="auto">
            <a:xfrm flipH="1">
              <a:off x="4449" y="2058"/>
              <a:ext cx="81" cy="12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49" name="Line 141"/>
            <p:cNvSpPr>
              <a:spLocks noChangeShapeType="1"/>
            </p:cNvSpPr>
            <p:nvPr/>
          </p:nvSpPr>
          <p:spPr bwMode="auto">
            <a:xfrm flipH="1">
              <a:off x="4466" y="2067"/>
              <a:ext cx="80" cy="12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50" name="Line 142"/>
            <p:cNvSpPr>
              <a:spLocks noChangeShapeType="1"/>
            </p:cNvSpPr>
            <p:nvPr/>
          </p:nvSpPr>
          <p:spPr bwMode="auto">
            <a:xfrm flipH="1">
              <a:off x="4295" y="2192"/>
              <a:ext cx="162" cy="1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51" name="Line 143"/>
            <p:cNvSpPr>
              <a:spLocks noChangeShapeType="1"/>
            </p:cNvSpPr>
            <p:nvPr/>
          </p:nvSpPr>
          <p:spPr bwMode="auto">
            <a:xfrm>
              <a:off x="4457" y="2192"/>
              <a:ext cx="44" cy="14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52" name="Line 144"/>
            <p:cNvSpPr>
              <a:spLocks noChangeShapeType="1"/>
            </p:cNvSpPr>
            <p:nvPr/>
          </p:nvSpPr>
          <p:spPr bwMode="auto">
            <a:xfrm flipH="1">
              <a:off x="4139" y="1476"/>
              <a:ext cx="139" cy="7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53" name="Line 145"/>
            <p:cNvSpPr>
              <a:spLocks noChangeShapeType="1"/>
            </p:cNvSpPr>
            <p:nvPr/>
          </p:nvSpPr>
          <p:spPr bwMode="auto">
            <a:xfrm flipH="1" flipV="1">
              <a:off x="4003" y="1468"/>
              <a:ext cx="141" cy="7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54" name="Line 146"/>
            <p:cNvSpPr>
              <a:spLocks noChangeShapeType="1"/>
            </p:cNvSpPr>
            <p:nvPr/>
          </p:nvSpPr>
          <p:spPr bwMode="auto">
            <a:xfrm flipH="1" flipV="1">
              <a:off x="3993" y="1484"/>
              <a:ext cx="141" cy="7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55" name="Line 147"/>
            <p:cNvSpPr>
              <a:spLocks noChangeShapeType="1"/>
            </p:cNvSpPr>
            <p:nvPr/>
          </p:nvSpPr>
          <p:spPr bwMode="auto">
            <a:xfrm flipV="1">
              <a:off x="3999" y="1327"/>
              <a:ext cx="0" cy="14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56" name="Line 148"/>
            <p:cNvSpPr>
              <a:spLocks noChangeShapeType="1"/>
            </p:cNvSpPr>
            <p:nvPr/>
          </p:nvSpPr>
          <p:spPr bwMode="auto">
            <a:xfrm flipH="1">
              <a:off x="3841" y="1476"/>
              <a:ext cx="158" cy="3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57" name="Line 149"/>
            <p:cNvSpPr>
              <a:spLocks noChangeShapeType="1"/>
            </p:cNvSpPr>
            <p:nvPr/>
          </p:nvSpPr>
          <p:spPr bwMode="auto">
            <a:xfrm>
              <a:off x="4504" y="1827"/>
              <a:ext cx="95" cy="5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58" name="Line 150"/>
            <p:cNvSpPr>
              <a:spLocks noChangeShapeType="1"/>
            </p:cNvSpPr>
            <p:nvPr/>
          </p:nvSpPr>
          <p:spPr bwMode="auto">
            <a:xfrm>
              <a:off x="3522" y="1697"/>
              <a:ext cx="324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59" name="Freeform 151"/>
            <p:cNvSpPr>
              <a:spLocks/>
            </p:cNvSpPr>
            <p:nvPr/>
          </p:nvSpPr>
          <p:spPr bwMode="auto">
            <a:xfrm>
              <a:off x="3785" y="1680"/>
              <a:ext cx="61" cy="34"/>
            </a:xfrm>
            <a:custGeom>
              <a:avLst/>
              <a:gdLst/>
              <a:ahLst/>
              <a:cxnLst>
                <a:cxn ang="0">
                  <a:pos x="121" y="34"/>
                </a:cxn>
                <a:cxn ang="0">
                  <a:pos x="0" y="67"/>
                </a:cxn>
                <a:cxn ang="0">
                  <a:pos x="25" y="34"/>
                </a:cxn>
                <a:cxn ang="0">
                  <a:pos x="0" y="0"/>
                </a:cxn>
                <a:cxn ang="0">
                  <a:pos x="121" y="34"/>
                </a:cxn>
              </a:cxnLst>
              <a:rect l="0" t="0" r="r" b="b"/>
              <a:pathLst>
                <a:path w="121" h="67">
                  <a:moveTo>
                    <a:pt x="121" y="34"/>
                  </a:moveTo>
                  <a:lnTo>
                    <a:pt x="0" y="67"/>
                  </a:lnTo>
                  <a:lnTo>
                    <a:pt x="25" y="34"/>
                  </a:lnTo>
                  <a:lnTo>
                    <a:pt x="0" y="0"/>
                  </a:lnTo>
                  <a:lnTo>
                    <a:pt x="121" y="34"/>
                  </a:lnTo>
                  <a:close/>
                </a:path>
              </a:pathLst>
            </a:custGeom>
            <a:solidFill>
              <a:srgbClr val="000000"/>
            </a:solidFill>
            <a:ln w="19050" cmpd="sng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584" name="Rectangle 152"/>
            <p:cNvSpPr>
              <a:spLocks noChangeArrowheads="1"/>
            </p:cNvSpPr>
            <p:nvPr/>
          </p:nvSpPr>
          <p:spPr bwMode="auto">
            <a:xfrm>
              <a:off x="1852" y="1526"/>
              <a:ext cx="171" cy="11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200" b="1">
                  <a:solidFill>
                    <a:srgbClr val="FFFF00"/>
                  </a:solidFill>
                  <a:effectLst/>
                </a:rPr>
                <a:t>OH</a:t>
              </a:r>
              <a:r>
                <a:rPr lang="en-US" sz="1200" b="1" baseline="30000">
                  <a:solidFill>
                    <a:srgbClr val="FFFF00"/>
                  </a:solidFill>
                  <a:effectLst/>
                </a:rPr>
                <a:t>-</a:t>
              </a:r>
            </a:p>
          </p:txBody>
        </p:sp>
        <p:sp>
          <p:nvSpPr>
            <p:cNvPr id="21585" name="Rectangle 162"/>
            <p:cNvSpPr>
              <a:spLocks noChangeArrowheads="1"/>
            </p:cNvSpPr>
            <p:nvPr/>
          </p:nvSpPr>
          <p:spPr bwMode="auto">
            <a:xfrm>
              <a:off x="1696" y="1495"/>
              <a:ext cx="87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R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21586" name="Rectangle 163"/>
            <p:cNvSpPr>
              <a:spLocks noChangeArrowheads="1"/>
            </p:cNvSpPr>
            <p:nvPr/>
          </p:nvSpPr>
          <p:spPr bwMode="auto">
            <a:xfrm>
              <a:off x="1379" y="1802"/>
              <a:ext cx="180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OH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21587" name="Rectangle 165"/>
            <p:cNvSpPr>
              <a:spLocks noChangeArrowheads="1"/>
            </p:cNvSpPr>
            <p:nvPr/>
          </p:nvSpPr>
          <p:spPr bwMode="auto">
            <a:xfrm>
              <a:off x="1261" y="1268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21588" name="Rectangle 166"/>
            <p:cNvSpPr>
              <a:spLocks noChangeArrowheads="1"/>
            </p:cNvSpPr>
            <p:nvPr/>
          </p:nvSpPr>
          <p:spPr bwMode="auto">
            <a:xfrm>
              <a:off x="976" y="1716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21589" name="Rectangle 167"/>
            <p:cNvSpPr>
              <a:spLocks noChangeArrowheads="1"/>
            </p:cNvSpPr>
            <p:nvPr/>
          </p:nvSpPr>
          <p:spPr bwMode="auto">
            <a:xfrm>
              <a:off x="1526" y="1709"/>
              <a:ext cx="180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OH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17578" name="Line 170"/>
            <p:cNvSpPr>
              <a:spLocks noChangeShapeType="1"/>
            </p:cNvSpPr>
            <p:nvPr/>
          </p:nvSpPr>
          <p:spPr bwMode="auto">
            <a:xfrm flipH="1">
              <a:off x="1165" y="1486"/>
              <a:ext cx="139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79" name="Line 171"/>
            <p:cNvSpPr>
              <a:spLocks noChangeShapeType="1"/>
            </p:cNvSpPr>
            <p:nvPr/>
          </p:nvSpPr>
          <p:spPr bwMode="auto">
            <a:xfrm flipH="1" flipV="1">
              <a:off x="1304" y="1486"/>
              <a:ext cx="142" cy="7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80" name="Line 172"/>
            <p:cNvSpPr>
              <a:spLocks noChangeShapeType="1"/>
            </p:cNvSpPr>
            <p:nvPr/>
          </p:nvSpPr>
          <p:spPr bwMode="auto">
            <a:xfrm flipH="1" flipV="1">
              <a:off x="1456" y="1560"/>
              <a:ext cx="1" cy="14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81" name="Line 173"/>
            <p:cNvSpPr>
              <a:spLocks noChangeShapeType="1"/>
            </p:cNvSpPr>
            <p:nvPr/>
          </p:nvSpPr>
          <p:spPr bwMode="auto">
            <a:xfrm flipH="1" flipV="1">
              <a:off x="1436" y="1560"/>
              <a:ext cx="1" cy="14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82" name="Line 174"/>
            <p:cNvSpPr>
              <a:spLocks noChangeShapeType="1"/>
            </p:cNvSpPr>
            <p:nvPr/>
          </p:nvSpPr>
          <p:spPr bwMode="auto">
            <a:xfrm flipV="1">
              <a:off x="1306" y="1709"/>
              <a:ext cx="141" cy="7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83" name="Line 175"/>
            <p:cNvSpPr>
              <a:spLocks noChangeShapeType="1"/>
            </p:cNvSpPr>
            <p:nvPr/>
          </p:nvSpPr>
          <p:spPr bwMode="auto">
            <a:xfrm>
              <a:off x="1165" y="1711"/>
              <a:ext cx="141" cy="7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84" name="Line 176"/>
            <p:cNvSpPr>
              <a:spLocks noChangeShapeType="1"/>
            </p:cNvSpPr>
            <p:nvPr/>
          </p:nvSpPr>
          <p:spPr bwMode="auto">
            <a:xfrm>
              <a:off x="1165" y="1561"/>
              <a:ext cx="0" cy="15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85" name="Line 177"/>
            <p:cNvSpPr>
              <a:spLocks noChangeShapeType="1"/>
            </p:cNvSpPr>
            <p:nvPr/>
          </p:nvSpPr>
          <p:spPr bwMode="auto">
            <a:xfrm flipV="1">
              <a:off x="1446" y="1490"/>
              <a:ext cx="127" cy="7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86" name="Line 178"/>
            <p:cNvSpPr>
              <a:spLocks noChangeShapeType="1"/>
            </p:cNvSpPr>
            <p:nvPr/>
          </p:nvSpPr>
          <p:spPr bwMode="auto">
            <a:xfrm>
              <a:off x="1573" y="1490"/>
              <a:ext cx="114" cy="51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87" name="Line 179"/>
            <p:cNvSpPr>
              <a:spLocks noChangeShapeType="1"/>
            </p:cNvSpPr>
            <p:nvPr/>
          </p:nvSpPr>
          <p:spPr bwMode="auto">
            <a:xfrm flipH="1" flipV="1">
              <a:off x="1024" y="1487"/>
              <a:ext cx="141" cy="7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88" name="Line 180"/>
            <p:cNvSpPr>
              <a:spLocks noChangeShapeType="1"/>
            </p:cNvSpPr>
            <p:nvPr/>
          </p:nvSpPr>
          <p:spPr bwMode="auto">
            <a:xfrm flipH="1">
              <a:off x="883" y="1487"/>
              <a:ext cx="141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89" name="Line 181"/>
            <p:cNvSpPr>
              <a:spLocks noChangeShapeType="1"/>
            </p:cNvSpPr>
            <p:nvPr/>
          </p:nvSpPr>
          <p:spPr bwMode="auto">
            <a:xfrm flipH="1">
              <a:off x="1192" y="1785"/>
              <a:ext cx="114" cy="10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90" name="Line 182"/>
            <p:cNvSpPr>
              <a:spLocks noChangeShapeType="1"/>
            </p:cNvSpPr>
            <p:nvPr/>
          </p:nvSpPr>
          <p:spPr bwMode="auto">
            <a:xfrm>
              <a:off x="1192" y="1891"/>
              <a:ext cx="82" cy="12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91" name="Line 183"/>
            <p:cNvSpPr>
              <a:spLocks noChangeShapeType="1"/>
            </p:cNvSpPr>
            <p:nvPr/>
          </p:nvSpPr>
          <p:spPr bwMode="auto">
            <a:xfrm flipH="1">
              <a:off x="1186" y="2015"/>
              <a:ext cx="80" cy="13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92" name="Line 184"/>
            <p:cNvSpPr>
              <a:spLocks noChangeShapeType="1"/>
            </p:cNvSpPr>
            <p:nvPr/>
          </p:nvSpPr>
          <p:spPr bwMode="auto">
            <a:xfrm flipH="1">
              <a:off x="1203" y="2024"/>
              <a:ext cx="80" cy="13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93" name="Line 185"/>
            <p:cNvSpPr>
              <a:spLocks noChangeShapeType="1"/>
            </p:cNvSpPr>
            <p:nvPr/>
          </p:nvSpPr>
          <p:spPr bwMode="auto">
            <a:xfrm flipH="1">
              <a:off x="1038" y="2149"/>
              <a:ext cx="156" cy="4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94" name="Line 186"/>
            <p:cNvSpPr>
              <a:spLocks noChangeShapeType="1"/>
            </p:cNvSpPr>
            <p:nvPr/>
          </p:nvSpPr>
          <p:spPr bwMode="auto">
            <a:xfrm>
              <a:off x="1194" y="2149"/>
              <a:ext cx="43" cy="14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95" name="Line 187"/>
            <p:cNvSpPr>
              <a:spLocks noChangeShapeType="1"/>
            </p:cNvSpPr>
            <p:nvPr/>
          </p:nvSpPr>
          <p:spPr bwMode="auto">
            <a:xfrm>
              <a:off x="1306" y="1785"/>
              <a:ext cx="73" cy="6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96" name="Line 188"/>
            <p:cNvSpPr>
              <a:spLocks noChangeShapeType="1"/>
            </p:cNvSpPr>
            <p:nvPr/>
          </p:nvSpPr>
          <p:spPr bwMode="auto">
            <a:xfrm flipH="1" flipV="1">
              <a:off x="1313" y="1384"/>
              <a:ext cx="1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97" name="Line 189"/>
            <p:cNvSpPr>
              <a:spLocks noChangeShapeType="1"/>
            </p:cNvSpPr>
            <p:nvPr/>
          </p:nvSpPr>
          <p:spPr bwMode="auto">
            <a:xfrm flipH="1" flipV="1">
              <a:off x="1295" y="1384"/>
              <a:ext cx="0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98" name="Line 190"/>
            <p:cNvSpPr>
              <a:spLocks noChangeShapeType="1"/>
            </p:cNvSpPr>
            <p:nvPr/>
          </p:nvSpPr>
          <p:spPr bwMode="auto">
            <a:xfrm flipH="1">
              <a:off x="1060" y="1703"/>
              <a:ext cx="100" cy="5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599" name="Line 191"/>
            <p:cNvSpPr>
              <a:spLocks noChangeShapeType="1"/>
            </p:cNvSpPr>
            <p:nvPr/>
          </p:nvSpPr>
          <p:spPr bwMode="auto">
            <a:xfrm flipH="1">
              <a:off x="1070" y="1719"/>
              <a:ext cx="101" cy="5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600" name="Line 192"/>
            <p:cNvSpPr>
              <a:spLocks noChangeShapeType="1"/>
            </p:cNvSpPr>
            <p:nvPr/>
          </p:nvSpPr>
          <p:spPr bwMode="auto">
            <a:xfrm>
              <a:off x="1447" y="1709"/>
              <a:ext cx="73" cy="6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601" name="Line 193"/>
            <p:cNvSpPr>
              <a:spLocks noChangeShapeType="1"/>
            </p:cNvSpPr>
            <p:nvPr/>
          </p:nvSpPr>
          <p:spPr bwMode="auto">
            <a:xfrm flipH="1" flipV="1">
              <a:off x="748" y="1480"/>
              <a:ext cx="140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602" name="Line 194"/>
            <p:cNvSpPr>
              <a:spLocks noChangeShapeType="1"/>
            </p:cNvSpPr>
            <p:nvPr/>
          </p:nvSpPr>
          <p:spPr bwMode="auto">
            <a:xfrm flipH="1" flipV="1">
              <a:off x="738" y="1496"/>
              <a:ext cx="140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603" name="Line 195"/>
            <p:cNvSpPr>
              <a:spLocks noChangeShapeType="1"/>
            </p:cNvSpPr>
            <p:nvPr/>
          </p:nvSpPr>
          <p:spPr bwMode="auto">
            <a:xfrm flipV="1">
              <a:off x="743" y="1342"/>
              <a:ext cx="0" cy="14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604" name="Line 196"/>
            <p:cNvSpPr>
              <a:spLocks noChangeShapeType="1"/>
            </p:cNvSpPr>
            <p:nvPr/>
          </p:nvSpPr>
          <p:spPr bwMode="auto">
            <a:xfrm flipH="1">
              <a:off x="602" y="1488"/>
              <a:ext cx="141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605" name="Line 197"/>
            <p:cNvSpPr>
              <a:spLocks noChangeShapeType="1"/>
            </p:cNvSpPr>
            <p:nvPr/>
          </p:nvSpPr>
          <p:spPr bwMode="auto">
            <a:xfrm flipV="1">
              <a:off x="1583" y="1388"/>
              <a:ext cx="0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7606" name="Line 198"/>
            <p:cNvSpPr>
              <a:spLocks noChangeShapeType="1"/>
            </p:cNvSpPr>
            <p:nvPr/>
          </p:nvSpPr>
          <p:spPr bwMode="auto">
            <a:xfrm flipV="1">
              <a:off x="1564" y="1388"/>
              <a:ext cx="0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619" name="Text Box 199"/>
            <p:cNvSpPr txBox="1">
              <a:spLocks noChangeArrowheads="1"/>
            </p:cNvSpPr>
            <p:nvPr/>
          </p:nvSpPr>
          <p:spPr bwMode="auto">
            <a:xfrm>
              <a:off x="912" y="2376"/>
              <a:ext cx="575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b="1">
                  <a:effectLst/>
                  <a:latin typeface="Symbol" pitchFamily="18" charset="2"/>
                </a:rPr>
                <a:t>a</a:t>
              </a:r>
              <a:r>
                <a:rPr lang="en-US" sz="1600" b="1">
                  <a:effectLst/>
                </a:rPr>
                <a:t>-Acids</a:t>
              </a:r>
              <a:endParaRPr lang="en-US" sz="1200">
                <a:effectLst/>
              </a:endParaRPr>
            </a:p>
          </p:txBody>
        </p:sp>
        <p:sp>
          <p:nvSpPr>
            <p:cNvPr id="21620" name="Text Box 200"/>
            <p:cNvSpPr txBox="1">
              <a:spLocks noChangeArrowheads="1"/>
            </p:cNvSpPr>
            <p:nvPr/>
          </p:nvSpPr>
          <p:spPr bwMode="auto">
            <a:xfrm>
              <a:off x="2592" y="2396"/>
              <a:ext cx="725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b="1">
                  <a:effectLst/>
                </a:rPr>
                <a:t>Iso-</a:t>
              </a:r>
              <a:r>
                <a:rPr lang="en-US" sz="1600" b="1">
                  <a:effectLst/>
                  <a:latin typeface="Symbol" pitchFamily="18" charset="2"/>
                </a:rPr>
                <a:t>a</a:t>
              </a:r>
              <a:r>
                <a:rPr lang="en-US" sz="1600" b="1">
                  <a:effectLst/>
                </a:rPr>
                <a:t>-acids</a:t>
              </a:r>
              <a:endParaRPr lang="en-US" sz="1200">
                <a:effectLst/>
              </a:endParaRPr>
            </a:p>
          </p:txBody>
        </p:sp>
        <p:sp>
          <p:nvSpPr>
            <p:cNvPr id="21621" name="Text Box 201"/>
            <p:cNvSpPr txBox="1">
              <a:spLocks noChangeArrowheads="1"/>
            </p:cNvSpPr>
            <p:nvPr/>
          </p:nvSpPr>
          <p:spPr bwMode="auto">
            <a:xfrm>
              <a:off x="4320" y="2396"/>
              <a:ext cx="838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b="1">
                  <a:effectLst/>
                  <a:latin typeface="Symbol" pitchFamily="18" charset="2"/>
                </a:rPr>
                <a:t>r</a:t>
              </a:r>
              <a:r>
                <a:rPr lang="en-US" sz="1600" b="1">
                  <a:effectLst/>
                </a:rPr>
                <a:t>-Iso-</a:t>
              </a:r>
              <a:r>
                <a:rPr lang="en-US" sz="1600" b="1">
                  <a:effectLst/>
                  <a:latin typeface="Symbol" pitchFamily="18" charset="2"/>
                </a:rPr>
                <a:t>a</a:t>
              </a:r>
              <a:r>
                <a:rPr lang="en-US" sz="1600" b="1">
                  <a:effectLst/>
                </a:rPr>
                <a:t>-acids</a:t>
              </a:r>
            </a:p>
          </p:txBody>
        </p:sp>
        <p:sp>
          <p:nvSpPr>
            <p:cNvPr id="17610" name="Line 202"/>
            <p:cNvSpPr>
              <a:spLocks noChangeShapeType="1"/>
            </p:cNvSpPr>
            <p:nvPr/>
          </p:nvSpPr>
          <p:spPr bwMode="auto">
            <a:xfrm flipV="1">
              <a:off x="2568" y="1856"/>
              <a:ext cx="240" cy="9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1623" name="Rectangle 203"/>
            <p:cNvSpPr>
              <a:spLocks noChangeArrowheads="1"/>
            </p:cNvSpPr>
            <p:nvPr/>
          </p:nvSpPr>
          <p:spPr bwMode="auto">
            <a:xfrm>
              <a:off x="3504" y="1532"/>
              <a:ext cx="288" cy="115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200" b="1">
                  <a:solidFill>
                    <a:srgbClr val="FFFF00"/>
                  </a:solidFill>
                  <a:effectLst/>
                </a:rPr>
                <a:t>NaBH</a:t>
              </a:r>
              <a:r>
                <a:rPr lang="en-US" sz="1200" b="1" baseline="-25000">
                  <a:solidFill>
                    <a:srgbClr val="FFFF00"/>
                  </a:solidFill>
                  <a:effectLst/>
                </a:rPr>
                <a:t>4</a:t>
              </a:r>
            </a:p>
          </p:txBody>
        </p:sp>
        <p:sp>
          <p:nvSpPr>
            <p:cNvPr id="17615" name="Oval 207"/>
            <p:cNvSpPr>
              <a:spLocks noChangeArrowheads="1"/>
            </p:cNvSpPr>
            <p:nvPr/>
          </p:nvSpPr>
          <p:spPr bwMode="auto">
            <a:xfrm>
              <a:off x="4248" y="1760"/>
              <a:ext cx="624" cy="240"/>
            </a:xfrm>
            <a:prstGeom prst="ellipse">
              <a:avLst/>
            </a:prstGeom>
            <a:noFill/>
            <a:ln w="38100" algn="ctr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34941" name="Text Box 125"/>
          <p:cNvSpPr txBox="1">
            <a:spLocks noChangeArrowheads="1"/>
          </p:cNvSpPr>
          <p:nvPr/>
        </p:nvSpPr>
        <p:spPr bwMode="auto">
          <a:xfrm>
            <a:off x="533400" y="4876800"/>
            <a:ext cx="8005763" cy="946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1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sz="2800" b="1">
                <a:effectLst/>
                <a:latin typeface="Arial Narrow" pitchFamily="34" charset="0"/>
              </a:rPr>
              <a:t>In 1961, </a:t>
            </a:r>
            <a:r>
              <a:rPr lang="en-US" sz="2800">
                <a:solidFill>
                  <a:srgbClr val="FFFF00"/>
                </a:solidFill>
                <a:effectLst/>
                <a:latin typeface="Impact" pitchFamily="34" charset="0"/>
              </a:rPr>
              <a:t>light stable</a:t>
            </a:r>
            <a:r>
              <a:rPr lang="en-US" sz="2800">
                <a:solidFill>
                  <a:srgbClr val="C00000"/>
                </a:solidFill>
                <a:effectLst/>
                <a:latin typeface="Impact" pitchFamily="34" charset="0"/>
              </a:rPr>
              <a:t> </a:t>
            </a:r>
            <a:r>
              <a:rPr lang="en-US" sz="2800" b="1">
                <a:effectLst/>
                <a:latin typeface="Arial Narrow" pitchFamily="34" charset="0"/>
              </a:rPr>
              <a:t>beer made its debut  in flint bottles.</a:t>
            </a:r>
            <a:endParaRPr lang="en-US" sz="2800">
              <a:effectLst>
                <a:outerShdw blurRad="38100" dist="38100" dir="2700000" algn="tl">
                  <a:srgbClr val="1F497D"/>
                </a:outerShdw>
              </a:effectLst>
              <a:latin typeface="Arial Narrow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ntagon 7"/>
          <p:cNvSpPr/>
          <p:nvPr/>
        </p:nvSpPr>
        <p:spPr bwMode="auto">
          <a:xfrm>
            <a:off x="0" y="4419600"/>
            <a:ext cx="9144000" cy="2438400"/>
          </a:xfrm>
          <a:prstGeom prst="homePlat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22531" name="TextBox 17"/>
          <p:cNvSpPr txBox="1">
            <a:spLocks noChangeArrowheads="1"/>
          </p:cNvSpPr>
          <p:nvPr/>
        </p:nvSpPr>
        <p:spPr bwMode="auto">
          <a:xfrm>
            <a:off x="2438400" y="3505200"/>
            <a:ext cx="4572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6000">
                <a:solidFill>
                  <a:srgbClr val="FFFF00"/>
                </a:solidFill>
                <a:effectLst/>
                <a:latin typeface="Impact" pitchFamily="34" charset="0"/>
              </a:rPr>
              <a:t>1970’s-2008</a:t>
            </a:r>
          </a:p>
        </p:txBody>
      </p:sp>
      <p:pic>
        <p:nvPicPr>
          <p:cNvPr id="22532" name="Picture 18" descr="hopshalf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28800" y="-533400"/>
            <a:ext cx="48768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entagon 5"/>
          <p:cNvSpPr/>
          <p:nvPr/>
        </p:nvSpPr>
        <p:spPr bwMode="auto">
          <a:xfrm>
            <a:off x="3581400" y="838200"/>
            <a:ext cx="3505200" cy="1752600"/>
          </a:xfrm>
          <a:prstGeom prst="homePlat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/>
          </a:p>
        </p:txBody>
      </p:sp>
      <p:sp>
        <p:nvSpPr>
          <p:cNvPr id="22534" name="TextBox 8"/>
          <p:cNvSpPr txBox="1">
            <a:spLocks noChangeArrowheads="1"/>
          </p:cNvSpPr>
          <p:nvPr/>
        </p:nvSpPr>
        <p:spPr bwMode="auto">
          <a:xfrm>
            <a:off x="2362200" y="5735638"/>
            <a:ext cx="60960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32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5400">
                <a:solidFill>
                  <a:srgbClr val="008000"/>
                </a:solidFill>
                <a:effectLst/>
                <a:latin typeface="Impact" pitchFamily="34" charset="0"/>
              </a:rPr>
              <a:t>Organic</a:t>
            </a:r>
          </a:p>
          <a:p>
            <a:pPr>
              <a:lnSpc>
                <a:spcPts val="32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3600" b="1">
                <a:solidFill>
                  <a:srgbClr val="0D0A10"/>
                </a:solidFill>
                <a:effectLst/>
                <a:latin typeface="Arial Narrow" pitchFamily="34" charset="0"/>
              </a:rPr>
              <a:t>Solvent Free Hop Extract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18" descr="hops2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52400" y="2895600"/>
            <a:ext cx="5992813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70" name="AutoShape 18"/>
          <p:cNvSpPr>
            <a:spLocks noChangeArrowheads="1"/>
          </p:cNvSpPr>
          <p:nvPr/>
        </p:nvSpPr>
        <p:spPr bwMode="auto">
          <a:xfrm>
            <a:off x="1143000" y="5867400"/>
            <a:ext cx="914400" cy="914400"/>
          </a:xfrm>
          <a:prstGeom prst="irregularSeal2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3556" name="Rectangle 12"/>
          <p:cNvSpPr>
            <a:spLocks noChangeAspect="1" noChangeArrowheads="1"/>
          </p:cNvSpPr>
          <p:nvPr/>
        </p:nvSpPr>
        <p:spPr bwMode="auto">
          <a:xfrm>
            <a:off x="5486400" y="4572000"/>
            <a:ext cx="3390900" cy="31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solidFill>
                  <a:srgbClr val="000000"/>
                </a:solidFill>
                <a:effectLst/>
                <a:latin typeface="Arial Black" pitchFamily="34" charset="0"/>
              </a:rPr>
              <a:t>Supercritical/Liquid CO</a:t>
            </a:r>
            <a:r>
              <a:rPr lang="en-US" sz="1800" baseline="-25000">
                <a:solidFill>
                  <a:srgbClr val="000000"/>
                </a:solidFill>
                <a:effectLst/>
                <a:latin typeface="Arial Black" pitchFamily="34" charset="0"/>
              </a:rPr>
              <a:t>2</a:t>
            </a:r>
            <a:r>
              <a:rPr lang="en-US" sz="1800">
                <a:solidFill>
                  <a:srgbClr val="000000"/>
                </a:solidFill>
                <a:effectLst/>
                <a:latin typeface="Arial Black" pitchFamily="34" charset="0"/>
              </a:rPr>
              <a:t> Extraction of Hops</a:t>
            </a:r>
          </a:p>
        </p:txBody>
      </p:sp>
      <p:sp>
        <p:nvSpPr>
          <p:cNvPr id="23557" name="TextBox 17"/>
          <p:cNvSpPr txBox="1">
            <a:spLocks noChangeArrowheads="1"/>
          </p:cNvSpPr>
          <p:nvPr/>
        </p:nvSpPr>
        <p:spPr bwMode="auto">
          <a:xfrm>
            <a:off x="3657600" y="762000"/>
            <a:ext cx="5181600" cy="344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solidFill>
                  <a:srgbClr val="000000"/>
                </a:solidFill>
                <a:effectLst/>
                <a:latin typeface="Arial" charset="0"/>
              </a:rPr>
              <a:t>In 1975, Laws et al. of BRF introduced </a:t>
            </a:r>
            <a:r>
              <a:rPr lang="en-US" b="1">
                <a:solidFill>
                  <a:srgbClr val="008000"/>
                </a:solidFill>
                <a:effectLst/>
                <a:latin typeface="Arial Black" pitchFamily="34" charset="0"/>
              </a:rPr>
              <a:t>liquid CO</a:t>
            </a:r>
            <a:r>
              <a:rPr lang="en-US" b="1" baseline="-25000">
                <a:solidFill>
                  <a:srgbClr val="008000"/>
                </a:solidFill>
                <a:effectLst/>
                <a:latin typeface="Arial Black" pitchFamily="34" charset="0"/>
              </a:rPr>
              <a:t>2</a:t>
            </a:r>
            <a:r>
              <a:rPr lang="en-US" b="1">
                <a:solidFill>
                  <a:srgbClr val="008000"/>
                </a:solidFill>
                <a:effectLst/>
                <a:latin typeface="Arial Black" pitchFamily="34" charset="0"/>
              </a:rPr>
              <a:t> hop extracts</a:t>
            </a:r>
            <a:r>
              <a:rPr lang="en-US">
                <a:solidFill>
                  <a:srgbClr val="008000"/>
                </a:solidFill>
                <a:effectLst/>
                <a:latin typeface="Arial" charset="0"/>
              </a:rPr>
              <a:t> </a:t>
            </a:r>
            <a:r>
              <a:rPr lang="en-US" sz="1800">
                <a:solidFill>
                  <a:srgbClr val="000000"/>
                </a:solidFill>
                <a:effectLst/>
                <a:latin typeface="Arial" charset="0"/>
              </a:rPr>
              <a:t>(rich in </a:t>
            </a:r>
            <a:r>
              <a:rPr lang="en-US" sz="1800">
                <a:solidFill>
                  <a:srgbClr val="000000"/>
                </a:solidFill>
                <a:effectLst/>
                <a:latin typeface="Symbol" pitchFamily="18" charset="2"/>
              </a:rPr>
              <a:t>a</a:t>
            </a:r>
            <a:r>
              <a:rPr lang="en-US" sz="1800">
                <a:solidFill>
                  <a:srgbClr val="000000"/>
                </a:solidFill>
                <a:effectLst/>
                <a:latin typeface="Arial" charset="0"/>
              </a:rPr>
              <a:t>-acids, </a:t>
            </a:r>
            <a:r>
              <a:rPr lang="en-US" sz="1800">
                <a:solidFill>
                  <a:srgbClr val="000000"/>
                </a:solidFill>
                <a:effectLst/>
                <a:latin typeface="Symbol" pitchFamily="18" charset="2"/>
              </a:rPr>
              <a:t>b</a:t>
            </a:r>
            <a:r>
              <a:rPr lang="en-US" sz="1800">
                <a:solidFill>
                  <a:srgbClr val="000000"/>
                </a:solidFill>
                <a:effectLst/>
                <a:latin typeface="Arial" charset="0"/>
              </a:rPr>
              <a:t>-acids, and essential oils) </a:t>
            </a:r>
            <a:r>
              <a:rPr lang="en-US">
                <a:solidFill>
                  <a:srgbClr val="000000"/>
                </a:solidFill>
                <a:effectLst/>
                <a:latin typeface="Arial" charset="0"/>
              </a:rPr>
              <a:t>under 1000 psi </a:t>
            </a:r>
            <a:r>
              <a:rPr lang="en-US" sz="1800">
                <a:solidFill>
                  <a:srgbClr val="000000"/>
                </a:solidFill>
                <a:effectLst/>
                <a:latin typeface="Arial" charset="0"/>
              </a:rPr>
              <a:t>(69 bar) </a:t>
            </a:r>
            <a:r>
              <a:rPr lang="en-US">
                <a:solidFill>
                  <a:srgbClr val="000000"/>
                </a:solidFill>
                <a:effectLst/>
                <a:latin typeface="Arial" charset="0"/>
              </a:rPr>
              <a:t>and 50</a:t>
            </a:r>
            <a:r>
              <a:rPr lang="en-US">
                <a:solidFill>
                  <a:srgbClr val="000000"/>
                </a:solidFill>
                <a:effectLst/>
                <a:latin typeface="Arial" charset="0"/>
                <a:cs typeface="Arial" charset="0"/>
              </a:rPr>
              <a:t>°</a:t>
            </a:r>
            <a:r>
              <a:rPr lang="en-US">
                <a:solidFill>
                  <a:srgbClr val="000000"/>
                </a:solidFill>
                <a:effectLst/>
                <a:latin typeface="Arial" charset="0"/>
              </a:rPr>
              <a:t>F </a:t>
            </a:r>
            <a:r>
              <a:rPr lang="en-US" sz="1800">
                <a:solidFill>
                  <a:srgbClr val="000000"/>
                </a:solidFill>
                <a:effectLst/>
                <a:latin typeface="Arial" charset="0"/>
              </a:rPr>
              <a:t>(10</a:t>
            </a:r>
            <a:r>
              <a:rPr lang="en-US" sz="1800">
                <a:solidFill>
                  <a:srgbClr val="000000"/>
                </a:solidFill>
                <a:effectLst/>
                <a:latin typeface="Arial" charset="0"/>
                <a:cs typeface="Arial" charset="0"/>
              </a:rPr>
              <a:t>°</a:t>
            </a:r>
            <a:r>
              <a:rPr lang="en-US" sz="1800">
                <a:solidFill>
                  <a:srgbClr val="000000"/>
                </a:solidFill>
                <a:effectLst/>
                <a:latin typeface="Arial" charset="0"/>
              </a:rPr>
              <a:t>C</a:t>
            </a:r>
            <a:r>
              <a:rPr lang="en-US">
                <a:solidFill>
                  <a:srgbClr val="000000"/>
                </a:solidFill>
                <a:effectLst/>
                <a:latin typeface="Arial" charset="0"/>
              </a:rPr>
              <a:t>), which was then commercialized by Carlton &amp; United Breweries.</a:t>
            </a:r>
          </a:p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US">
              <a:solidFill>
                <a:srgbClr val="000000"/>
              </a:solidFill>
              <a:effectLst/>
              <a:latin typeface="Arial" charset="0"/>
            </a:endParaRPr>
          </a:p>
          <a:p>
            <a:pPr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solidFill>
                  <a:srgbClr val="000000"/>
                </a:solidFill>
                <a:effectLst/>
                <a:latin typeface="Arial" charset="0"/>
              </a:rPr>
              <a:t>In 1978, Muller, Vitathum and Huber developed </a:t>
            </a:r>
            <a:r>
              <a:rPr lang="en-US" b="1">
                <a:solidFill>
                  <a:srgbClr val="008000"/>
                </a:solidFill>
                <a:effectLst/>
                <a:latin typeface="Arial Black" pitchFamily="34" charset="0"/>
              </a:rPr>
              <a:t>supercritical CO</a:t>
            </a:r>
            <a:r>
              <a:rPr lang="en-US" b="1" baseline="-25000">
                <a:solidFill>
                  <a:srgbClr val="008000"/>
                </a:solidFill>
                <a:effectLst/>
                <a:latin typeface="Arial Black" pitchFamily="34" charset="0"/>
              </a:rPr>
              <a:t>2</a:t>
            </a:r>
            <a:r>
              <a:rPr lang="en-US" b="1">
                <a:solidFill>
                  <a:srgbClr val="008000"/>
                </a:solidFill>
                <a:effectLst/>
                <a:latin typeface="Arial Black" pitchFamily="34" charset="0"/>
              </a:rPr>
              <a:t> hop extraction</a:t>
            </a:r>
            <a:r>
              <a:rPr lang="en-US">
                <a:solidFill>
                  <a:srgbClr val="008000"/>
                </a:solidFill>
                <a:effectLst/>
                <a:latin typeface="Arial Black" pitchFamily="34" charset="0"/>
              </a:rPr>
              <a:t> </a:t>
            </a:r>
            <a:r>
              <a:rPr lang="en-US">
                <a:solidFill>
                  <a:srgbClr val="000000"/>
                </a:solidFill>
                <a:effectLst/>
                <a:latin typeface="Arial" charset="0"/>
              </a:rPr>
              <a:t>under 3000 psi </a:t>
            </a:r>
            <a:r>
              <a:rPr lang="en-US" sz="1800">
                <a:solidFill>
                  <a:srgbClr val="000000"/>
                </a:solidFill>
                <a:effectLst/>
                <a:latin typeface="Arial" charset="0"/>
              </a:rPr>
              <a:t>(207 bar) </a:t>
            </a:r>
            <a:r>
              <a:rPr lang="en-US">
                <a:solidFill>
                  <a:srgbClr val="000000"/>
                </a:solidFill>
                <a:effectLst/>
                <a:latin typeface="Arial" charset="0"/>
              </a:rPr>
              <a:t>and 110</a:t>
            </a:r>
            <a:r>
              <a:rPr lang="en-US">
                <a:solidFill>
                  <a:srgbClr val="000000"/>
                </a:solidFill>
                <a:effectLst/>
                <a:latin typeface="Arial" charset="0"/>
                <a:cs typeface="Arial" charset="0"/>
              </a:rPr>
              <a:t>°</a:t>
            </a:r>
            <a:r>
              <a:rPr lang="en-US">
                <a:solidFill>
                  <a:srgbClr val="000000"/>
                </a:solidFill>
                <a:effectLst/>
                <a:latin typeface="Arial" charset="0"/>
              </a:rPr>
              <a:t>F </a:t>
            </a:r>
            <a:r>
              <a:rPr lang="en-US" sz="1800">
                <a:solidFill>
                  <a:srgbClr val="000000"/>
                </a:solidFill>
                <a:effectLst/>
                <a:latin typeface="Arial" charset="0"/>
              </a:rPr>
              <a:t>(43</a:t>
            </a:r>
            <a:r>
              <a:rPr lang="en-US" sz="1800">
                <a:solidFill>
                  <a:srgbClr val="000000"/>
                </a:solidFill>
                <a:effectLst/>
                <a:latin typeface="Arial" charset="0"/>
                <a:cs typeface="Arial" charset="0"/>
              </a:rPr>
              <a:t>°</a:t>
            </a:r>
            <a:r>
              <a:rPr lang="en-US" sz="1800">
                <a:solidFill>
                  <a:srgbClr val="000000"/>
                </a:solidFill>
                <a:effectLst/>
                <a:latin typeface="Arial" charset="0"/>
              </a:rPr>
              <a:t>C</a:t>
            </a:r>
            <a:r>
              <a:rPr lang="en-US">
                <a:solidFill>
                  <a:srgbClr val="000000"/>
                </a:solidFill>
                <a:effectLst/>
                <a:latin typeface="Arial" charset="0"/>
              </a:rPr>
              <a:t>).</a:t>
            </a:r>
          </a:p>
        </p:txBody>
      </p:sp>
      <p:graphicFrame>
        <p:nvGraphicFramePr>
          <p:cNvPr id="21" name="Diagram 20"/>
          <p:cNvGraphicFramePr/>
          <p:nvPr/>
        </p:nvGraphicFramePr>
        <p:xfrm>
          <a:off x="5029200" y="4343400"/>
          <a:ext cx="3886200" cy="2819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_s1032"/>
          <p:cNvSpPr>
            <a:spLocks noChangeArrowheads="1"/>
          </p:cNvSpPr>
          <p:nvPr/>
        </p:nvSpPr>
        <p:spPr bwMode="auto">
          <a:xfrm>
            <a:off x="5454650" y="1743075"/>
            <a:ext cx="1244600" cy="1244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US" sz="1400" b="1">
              <a:effectLst/>
              <a:latin typeface="Arial" charset="0"/>
            </a:endParaRPr>
          </a:p>
        </p:txBody>
      </p:sp>
      <p:sp>
        <p:nvSpPr>
          <p:cNvPr id="24579" name="_s1034"/>
          <p:cNvSpPr>
            <a:spLocks noChangeArrowheads="1"/>
          </p:cNvSpPr>
          <p:nvPr/>
        </p:nvSpPr>
        <p:spPr bwMode="auto">
          <a:xfrm>
            <a:off x="914400" y="4038600"/>
            <a:ext cx="1246188" cy="1246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ctr"/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endParaRPr lang="en-US" sz="1400">
              <a:effectLst/>
              <a:latin typeface="Arial" charset="0"/>
            </a:endParaRPr>
          </a:p>
        </p:txBody>
      </p:sp>
      <p:graphicFrame>
        <p:nvGraphicFramePr>
          <p:cNvPr id="65" name="Diagram 64"/>
          <p:cNvGraphicFramePr/>
          <p:nvPr/>
        </p:nvGraphicFramePr>
        <p:xfrm>
          <a:off x="228600" y="609600"/>
          <a:ext cx="8686800" cy="5791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pSp>
        <p:nvGrpSpPr>
          <p:cNvPr id="24581" name="Group 15"/>
          <p:cNvGrpSpPr>
            <a:grpSpLocks/>
          </p:cNvGrpSpPr>
          <p:nvPr/>
        </p:nvGrpSpPr>
        <p:grpSpPr bwMode="auto">
          <a:xfrm>
            <a:off x="3124200" y="3657600"/>
            <a:ext cx="1901825" cy="1709738"/>
            <a:chOff x="2112" y="2976"/>
            <a:chExt cx="1198" cy="1077"/>
          </a:xfrm>
        </p:grpSpPr>
        <p:grpSp>
          <p:nvGrpSpPr>
            <p:cNvPr id="24583" name="Group 16"/>
            <p:cNvGrpSpPr>
              <a:grpSpLocks/>
            </p:cNvGrpSpPr>
            <p:nvPr/>
          </p:nvGrpSpPr>
          <p:grpSpPr bwMode="auto">
            <a:xfrm>
              <a:off x="2112" y="2976"/>
              <a:ext cx="1198" cy="1077"/>
              <a:chOff x="2112" y="2976"/>
              <a:chExt cx="1198" cy="1077"/>
            </a:xfrm>
          </p:grpSpPr>
          <p:sp>
            <p:nvSpPr>
              <p:cNvPr id="52241" name="Line 17"/>
              <p:cNvSpPr>
                <a:spLocks noChangeShapeType="1"/>
              </p:cNvSpPr>
              <p:nvPr/>
            </p:nvSpPr>
            <p:spPr bwMode="auto">
              <a:xfrm>
                <a:off x="2739" y="3909"/>
                <a:ext cx="42" cy="144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24587" name="Group 18"/>
              <p:cNvGrpSpPr>
                <a:grpSpLocks/>
              </p:cNvGrpSpPr>
              <p:nvPr/>
            </p:nvGrpSpPr>
            <p:grpSpPr bwMode="auto">
              <a:xfrm>
                <a:off x="2112" y="2976"/>
                <a:ext cx="1198" cy="948"/>
                <a:chOff x="2760" y="3232"/>
                <a:chExt cx="1198" cy="948"/>
              </a:xfrm>
            </p:grpSpPr>
            <p:sp>
              <p:nvSpPr>
                <p:cNvPr id="24588" name="Rectangle 19"/>
                <p:cNvSpPr>
                  <a:spLocks noChangeArrowheads="1"/>
                </p:cNvSpPr>
                <p:nvPr/>
              </p:nvSpPr>
              <p:spPr bwMode="auto">
                <a:xfrm>
                  <a:off x="3871" y="3467"/>
                  <a:ext cx="87" cy="144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500">
                      <a:solidFill>
                        <a:srgbClr val="FFFF00"/>
                      </a:solidFill>
                      <a:effectLst/>
                      <a:latin typeface="Abadi MT Condensed Light" pitchFamily="34" charset="0"/>
                    </a:rPr>
                    <a:t>R</a:t>
                  </a:r>
                  <a:endPara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4589" name="Rectangle 20"/>
                <p:cNvSpPr>
                  <a:spLocks noChangeArrowheads="1"/>
                </p:cNvSpPr>
                <p:nvPr/>
              </p:nvSpPr>
              <p:spPr bwMode="auto">
                <a:xfrm>
                  <a:off x="3060" y="3557"/>
                  <a:ext cx="180" cy="144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500">
                      <a:solidFill>
                        <a:srgbClr val="FFFF00"/>
                      </a:solidFill>
                      <a:effectLst/>
                      <a:latin typeface="Abadi MT Condensed Light" pitchFamily="34" charset="0"/>
                    </a:rPr>
                    <a:t>HO</a:t>
                  </a:r>
                  <a:endPara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4590" name="Rectangle 21"/>
                <p:cNvSpPr>
                  <a:spLocks noChangeArrowheads="1"/>
                </p:cNvSpPr>
                <p:nvPr/>
              </p:nvSpPr>
              <p:spPr bwMode="auto">
                <a:xfrm>
                  <a:off x="3700" y="3704"/>
                  <a:ext cx="180" cy="144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500">
                      <a:solidFill>
                        <a:srgbClr val="FFFF00"/>
                      </a:solidFill>
                      <a:effectLst/>
                      <a:latin typeface="Abadi MT Condensed Light" pitchFamily="34" charset="0"/>
                    </a:rPr>
                    <a:t>OH</a:t>
                  </a:r>
                  <a:endPara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4591" name="Rectangle 22"/>
                <p:cNvSpPr>
                  <a:spLocks noChangeArrowheads="1"/>
                </p:cNvSpPr>
                <p:nvPr/>
              </p:nvSpPr>
              <p:spPr bwMode="auto">
                <a:xfrm>
                  <a:off x="3429" y="3233"/>
                  <a:ext cx="93" cy="144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500">
                      <a:solidFill>
                        <a:srgbClr val="FFFF00"/>
                      </a:solidFill>
                      <a:effectLst/>
                      <a:latin typeface="Abadi MT Condensed Light" pitchFamily="34" charset="0"/>
                    </a:rPr>
                    <a:t>O</a:t>
                  </a:r>
                  <a:endPara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4592" name="Rectangle 23"/>
                <p:cNvSpPr>
                  <a:spLocks noChangeArrowheads="1"/>
                </p:cNvSpPr>
                <p:nvPr/>
              </p:nvSpPr>
              <p:spPr bwMode="auto">
                <a:xfrm>
                  <a:off x="3716" y="3232"/>
                  <a:ext cx="93" cy="144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500">
                      <a:solidFill>
                        <a:srgbClr val="FFFF00"/>
                      </a:solidFill>
                      <a:effectLst/>
                      <a:latin typeface="Abadi MT Condensed Light" pitchFamily="34" charset="0"/>
                    </a:rPr>
                    <a:t>O</a:t>
                  </a:r>
                  <a:endPara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24593" name="Rectangle 24"/>
                <p:cNvSpPr>
                  <a:spLocks noChangeArrowheads="1"/>
                </p:cNvSpPr>
                <p:nvPr/>
              </p:nvSpPr>
              <p:spPr bwMode="auto">
                <a:xfrm>
                  <a:off x="3541" y="3741"/>
                  <a:ext cx="93" cy="144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500">
                      <a:solidFill>
                        <a:srgbClr val="FFFF00"/>
                      </a:solidFill>
                      <a:effectLst/>
                      <a:latin typeface="Abadi MT Condensed Light" pitchFamily="34" charset="0"/>
                    </a:rPr>
                    <a:t>O</a:t>
                  </a:r>
                  <a:endPara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52249" name="Line 25"/>
                <p:cNvSpPr>
                  <a:spLocks noChangeShapeType="1"/>
                </p:cNvSpPr>
                <p:nvPr/>
              </p:nvSpPr>
              <p:spPr bwMode="auto">
                <a:xfrm flipH="1">
                  <a:off x="3339" y="3458"/>
                  <a:ext cx="141" cy="75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50" name="Line 26"/>
                <p:cNvSpPr>
                  <a:spLocks noChangeShapeType="1"/>
                </p:cNvSpPr>
                <p:nvPr/>
              </p:nvSpPr>
              <p:spPr bwMode="auto">
                <a:xfrm>
                  <a:off x="3480" y="3458"/>
                  <a:ext cx="140" cy="74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51" name="Line 27"/>
                <p:cNvSpPr>
                  <a:spLocks noChangeShapeType="1"/>
                </p:cNvSpPr>
                <p:nvPr/>
              </p:nvSpPr>
              <p:spPr bwMode="auto">
                <a:xfrm>
                  <a:off x="3339" y="3533"/>
                  <a:ext cx="1" cy="149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52" name="Line 28"/>
                <p:cNvSpPr>
                  <a:spLocks noChangeShapeType="1"/>
                </p:cNvSpPr>
                <p:nvPr/>
              </p:nvSpPr>
              <p:spPr bwMode="auto">
                <a:xfrm flipV="1">
                  <a:off x="3340" y="3681"/>
                  <a:ext cx="162" cy="1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53" name="Line 29"/>
                <p:cNvSpPr>
                  <a:spLocks noChangeShapeType="1"/>
                </p:cNvSpPr>
                <p:nvPr/>
              </p:nvSpPr>
              <p:spPr bwMode="auto">
                <a:xfrm>
                  <a:off x="3610" y="3532"/>
                  <a:ext cx="1" cy="149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54" name="Line 30"/>
                <p:cNvSpPr>
                  <a:spLocks noChangeShapeType="1"/>
                </p:cNvSpPr>
                <p:nvPr/>
              </p:nvSpPr>
              <p:spPr bwMode="auto">
                <a:xfrm>
                  <a:off x="3630" y="3532"/>
                  <a:ext cx="0" cy="149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55" name="Line 31"/>
                <p:cNvSpPr>
                  <a:spLocks noChangeShapeType="1"/>
                </p:cNvSpPr>
                <p:nvPr/>
              </p:nvSpPr>
              <p:spPr bwMode="auto">
                <a:xfrm>
                  <a:off x="3502" y="3681"/>
                  <a:ext cx="118" cy="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56" name="Line 32"/>
                <p:cNvSpPr>
                  <a:spLocks noChangeShapeType="1"/>
                </p:cNvSpPr>
                <p:nvPr/>
              </p:nvSpPr>
              <p:spPr bwMode="auto">
                <a:xfrm flipV="1">
                  <a:off x="3620" y="3457"/>
                  <a:ext cx="140" cy="75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52257" name="Line 33"/>
                <p:cNvSpPr>
                  <a:spLocks noChangeShapeType="1"/>
                </p:cNvSpPr>
                <p:nvPr/>
              </p:nvSpPr>
              <p:spPr bwMode="auto">
                <a:xfrm>
                  <a:off x="3760" y="3457"/>
                  <a:ext cx="102" cy="53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52258" name="Line 34"/>
                <p:cNvSpPr>
                  <a:spLocks noChangeShapeType="1"/>
                </p:cNvSpPr>
                <p:nvPr/>
              </p:nvSpPr>
              <p:spPr bwMode="auto">
                <a:xfrm flipH="1" flipV="1">
                  <a:off x="3198" y="3459"/>
                  <a:ext cx="141" cy="74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59" name="Line 35"/>
                <p:cNvSpPr>
                  <a:spLocks noChangeShapeType="1"/>
                </p:cNvSpPr>
                <p:nvPr/>
              </p:nvSpPr>
              <p:spPr bwMode="auto">
                <a:xfrm flipH="1" flipV="1">
                  <a:off x="3238" y="3629"/>
                  <a:ext cx="102" cy="53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60" name="Line 36"/>
                <p:cNvSpPr>
                  <a:spLocks noChangeShapeType="1"/>
                </p:cNvSpPr>
                <p:nvPr/>
              </p:nvSpPr>
              <p:spPr bwMode="auto">
                <a:xfrm>
                  <a:off x="3340" y="3682"/>
                  <a:ext cx="82" cy="129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61" name="Line 37"/>
                <p:cNvSpPr>
                  <a:spLocks noChangeShapeType="1"/>
                </p:cNvSpPr>
                <p:nvPr/>
              </p:nvSpPr>
              <p:spPr bwMode="auto">
                <a:xfrm flipH="1">
                  <a:off x="3342" y="3811"/>
                  <a:ext cx="80" cy="129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62" name="Line 38"/>
                <p:cNvSpPr>
                  <a:spLocks noChangeShapeType="1"/>
                </p:cNvSpPr>
                <p:nvPr/>
              </p:nvSpPr>
              <p:spPr bwMode="auto">
                <a:xfrm>
                  <a:off x="3620" y="3681"/>
                  <a:ext cx="73" cy="66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63" name="Line 39"/>
                <p:cNvSpPr>
                  <a:spLocks noChangeShapeType="1"/>
                </p:cNvSpPr>
                <p:nvPr/>
              </p:nvSpPr>
              <p:spPr bwMode="auto">
                <a:xfrm flipH="1" flipV="1">
                  <a:off x="3488" y="3356"/>
                  <a:ext cx="1" cy="102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64" name="Line 40"/>
                <p:cNvSpPr>
                  <a:spLocks noChangeShapeType="1"/>
                </p:cNvSpPr>
                <p:nvPr/>
              </p:nvSpPr>
              <p:spPr bwMode="auto">
                <a:xfrm flipH="1" flipV="1">
                  <a:off x="3469" y="3356"/>
                  <a:ext cx="1" cy="102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65" name="Line 41"/>
                <p:cNvSpPr>
                  <a:spLocks noChangeShapeType="1"/>
                </p:cNvSpPr>
                <p:nvPr/>
              </p:nvSpPr>
              <p:spPr bwMode="auto">
                <a:xfrm flipV="1">
                  <a:off x="3769" y="3355"/>
                  <a:ext cx="0" cy="102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52266" name="Line 42"/>
                <p:cNvSpPr>
                  <a:spLocks noChangeShapeType="1"/>
                </p:cNvSpPr>
                <p:nvPr/>
              </p:nvSpPr>
              <p:spPr bwMode="auto">
                <a:xfrm flipV="1">
                  <a:off x="3750" y="3355"/>
                  <a:ext cx="0" cy="102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67" name="Line 43"/>
                <p:cNvSpPr>
                  <a:spLocks noChangeShapeType="1"/>
                </p:cNvSpPr>
                <p:nvPr/>
              </p:nvSpPr>
              <p:spPr bwMode="auto">
                <a:xfrm>
                  <a:off x="3422" y="3820"/>
                  <a:ext cx="116" cy="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68" name="Line 44"/>
                <p:cNvSpPr>
                  <a:spLocks noChangeShapeType="1"/>
                </p:cNvSpPr>
                <p:nvPr/>
              </p:nvSpPr>
              <p:spPr bwMode="auto">
                <a:xfrm>
                  <a:off x="3422" y="3801"/>
                  <a:ext cx="116" cy="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69" name="Line 45"/>
                <p:cNvSpPr>
                  <a:spLocks noChangeShapeType="1"/>
                </p:cNvSpPr>
                <p:nvPr/>
              </p:nvSpPr>
              <p:spPr bwMode="auto">
                <a:xfrm>
                  <a:off x="3342" y="3940"/>
                  <a:ext cx="114" cy="106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70" name="Line 46"/>
                <p:cNvSpPr>
                  <a:spLocks noChangeShapeType="1"/>
                </p:cNvSpPr>
                <p:nvPr/>
              </p:nvSpPr>
              <p:spPr bwMode="auto">
                <a:xfrm flipH="1">
                  <a:off x="3385" y="4050"/>
                  <a:ext cx="81" cy="13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71" name="Line 47"/>
                <p:cNvSpPr>
                  <a:spLocks noChangeShapeType="1"/>
                </p:cNvSpPr>
                <p:nvPr/>
              </p:nvSpPr>
              <p:spPr bwMode="auto">
                <a:xfrm flipH="1">
                  <a:off x="3215" y="4176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72" name="Line 48"/>
                <p:cNvSpPr>
                  <a:spLocks noChangeShapeType="1"/>
                </p:cNvSpPr>
                <p:nvPr/>
              </p:nvSpPr>
              <p:spPr bwMode="auto">
                <a:xfrm flipH="1">
                  <a:off x="3057" y="3459"/>
                  <a:ext cx="141" cy="75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52273" name="Line 49"/>
                <p:cNvSpPr>
                  <a:spLocks noChangeShapeType="1"/>
                </p:cNvSpPr>
                <p:nvPr/>
              </p:nvSpPr>
              <p:spPr bwMode="auto">
                <a:xfrm flipH="1" flipV="1">
                  <a:off x="2922" y="3452"/>
                  <a:ext cx="141" cy="74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74" name="Line 50"/>
                <p:cNvSpPr>
                  <a:spLocks noChangeShapeType="1"/>
                </p:cNvSpPr>
                <p:nvPr/>
              </p:nvSpPr>
              <p:spPr bwMode="auto">
                <a:xfrm flipV="1">
                  <a:off x="2917" y="3310"/>
                  <a:ext cx="0" cy="149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52275" name="Line 51"/>
                <p:cNvSpPr>
                  <a:spLocks noChangeShapeType="1"/>
                </p:cNvSpPr>
                <p:nvPr/>
              </p:nvSpPr>
              <p:spPr bwMode="auto">
                <a:xfrm flipH="1">
                  <a:off x="2760" y="3459"/>
                  <a:ext cx="157" cy="39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sp>
          <p:nvSpPr>
            <p:cNvPr id="52276" name="Oval 52"/>
            <p:cNvSpPr>
              <a:spLocks noChangeArrowheads="1"/>
            </p:cNvSpPr>
            <p:nvPr/>
          </p:nvSpPr>
          <p:spPr bwMode="auto">
            <a:xfrm>
              <a:off x="2736" y="3792"/>
              <a:ext cx="99" cy="144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2277" name="Oval 53"/>
            <p:cNvSpPr>
              <a:spLocks noChangeArrowheads="1"/>
            </p:cNvSpPr>
            <p:nvPr/>
          </p:nvSpPr>
          <p:spPr bwMode="auto">
            <a:xfrm>
              <a:off x="2256" y="3186"/>
              <a:ext cx="192" cy="9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24582" name="Text Box 54"/>
          <p:cNvSpPr txBox="1">
            <a:spLocks noChangeArrowheads="1"/>
          </p:cNvSpPr>
          <p:nvPr/>
        </p:nvSpPr>
        <p:spPr bwMode="auto">
          <a:xfrm>
            <a:off x="2895600" y="5410200"/>
            <a:ext cx="2514600" cy="4000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en-US" b="1">
                <a:effectLst/>
                <a:latin typeface="Arial Narrow" pitchFamily="34" charset="0"/>
              </a:rPr>
              <a:t>Tetrahydroiso-</a:t>
            </a:r>
            <a:r>
              <a:rPr lang="en-US" b="1">
                <a:effectLst/>
                <a:latin typeface="Symbol" pitchFamily="18" charset="2"/>
              </a:rPr>
              <a:t>a</a:t>
            </a:r>
            <a:r>
              <a:rPr lang="en-US" b="1">
                <a:effectLst/>
                <a:latin typeface="Arial Narrow" pitchFamily="34" charset="0"/>
              </a:rPr>
              <a:t>-acids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TextBox 210"/>
          <p:cNvSpPr txBox="1"/>
          <p:nvPr/>
        </p:nvSpPr>
        <p:spPr>
          <a:xfrm>
            <a:off x="968375" y="384175"/>
            <a:ext cx="6980238" cy="519113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2800">
                <a:solidFill>
                  <a:srgbClr val="FFFF00"/>
                </a:solidFill>
                <a:effectLst/>
                <a:latin typeface="Arial Black" pitchFamily="34" charset="0"/>
                <a:cs typeface="Arial" charset="0"/>
              </a:rPr>
              <a:t>Chemistry of Tetrahydroiso-</a:t>
            </a:r>
            <a:r>
              <a:rPr lang="en-US" sz="2800">
                <a:solidFill>
                  <a:srgbClr val="FFFF00"/>
                </a:solidFill>
                <a:effectLst/>
                <a:latin typeface="Symbol" pitchFamily="18" charset="2"/>
                <a:cs typeface="Arial" charset="0"/>
              </a:rPr>
              <a:t>a</a:t>
            </a:r>
            <a:r>
              <a:rPr lang="en-US" sz="2800">
                <a:solidFill>
                  <a:srgbClr val="FFFF00"/>
                </a:solidFill>
                <a:effectLst/>
                <a:latin typeface="Arial Black" pitchFamily="34" charset="0"/>
                <a:cs typeface="Arial" charset="0"/>
              </a:rPr>
              <a:t>-acids</a:t>
            </a:r>
          </a:p>
        </p:txBody>
      </p:sp>
      <p:grpSp>
        <p:nvGrpSpPr>
          <p:cNvPr id="25603" name="Group 211"/>
          <p:cNvGrpSpPr>
            <a:grpSpLocks/>
          </p:cNvGrpSpPr>
          <p:nvPr/>
        </p:nvGrpSpPr>
        <p:grpSpPr bwMode="auto">
          <a:xfrm>
            <a:off x="404813" y="1371600"/>
            <a:ext cx="8334375" cy="5213350"/>
            <a:chOff x="255" y="864"/>
            <a:chExt cx="5250" cy="3284"/>
          </a:xfrm>
        </p:grpSpPr>
        <p:sp>
          <p:nvSpPr>
            <p:cNvPr id="87046" name="Line 6"/>
            <p:cNvSpPr>
              <a:spLocks noChangeShapeType="1"/>
            </p:cNvSpPr>
            <p:nvPr/>
          </p:nvSpPr>
          <p:spPr bwMode="auto">
            <a:xfrm flipH="1">
              <a:off x="255" y="2807"/>
              <a:ext cx="153" cy="67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06" name="Rectangle 12"/>
            <p:cNvSpPr>
              <a:spLocks noChangeArrowheads="1"/>
            </p:cNvSpPr>
            <p:nvPr/>
          </p:nvSpPr>
          <p:spPr bwMode="auto">
            <a:xfrm>
              <a:off x="1459" y="2778"/>
              <a:ext cx="75" cy="13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effectLst/>
                </a:rPr>
                <a:t>R</a:t>
              </a:r>
            </a:p>
          </p:txBody>
        </p:sp>
        <p:sp>
          <p:nvSpPr>
            <p:cNvPr id="25607" name="Rectangle 13"/>
            <p:cNvSpPr>
              <a:spLocks noChangeArrowheads="1"/>
            </p:cNvSpPr>
            <p:nvPr/>
          </p:nvSpPr>
          <p:spPr bwMode="auto">
            <a:xfrm>
              <a:off x="987" y="2588"/>
              <a:ext cx="81" cy="13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effectLst/>
                </a:rPr>
                <a:t>O</a:t>
              </a:r>
            </a:p>
          </p:txBody>
        </p:sp>
        <p:sp>
          <p:nvSpPr>
            <p:cNvPr id="25608" name="Rectangle 14"/>
            <p:cNvSpPr>
              <a:spLocks noChangeArrowheads="1"/>
            </p:cNvSpPr>
            <p:nvPr/>
          </p:nvSpPr>
          <p:spPr bwMode="auto">
            <a:xfrm>
              <a:off x="682" y="3005"/>
              <a:ext cx="8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effectLst/>
                </a:rPr>
                <a:t>O</a:t>
              </a:r>
            </a:p>
          </p:txBody>
        </p:sp>
        <p:sp>
          <p:nvSpPr>
            <p:cNvPr id="25609" name="Rectangle 15"/>
            <p:cNvSpPr>
              <a:spLocks noChangeArrowheads="1"/>
            </p:cNvSpPr>
            <p:nvPr/>
          </p:nvSpPr>
          <p:spPr bwMode="auto">
            <a:xfrm>
              <a:off x="1265" y="3008"/>
              <a:ext cx="16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effectLst/>
                </a:rPr>
                <a:t>OH</a:t>
              </a:r>
            </a:p>
          </p:txBody>
        </p:sp>
        <p:sp>
          <p:nvSpPr>
            <p:cNvPr id="25610" name="Rectangle 17"/>
            <p:cNvSpPr>
              <a:spLocks noChangeArrowheads="1"/>
            </p:cNvSpPr>
            <p:nvPr/>
          </p:nvSpPr>
          <p:spPr bwMode="auto">
            <a:xfrm>
              <a:off x="1284" y="2591"/>
              <a:ext cx="81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effectLst/>
                </a:rPr>
                <a:t>O</a:t>
              </a:r>
            </a:p>
          </p:txBody>
        </p:sp>
        <p:sp>
          <p:nvSpPr>
            <p:cNvPr id="87058" name="Line 18"/>
            <p:cNvSpPr>
              <a:spLocks noChangeShapeType="1"/>
            </p:cNvSpPr>
            <p:nvPr/>
          </p:nvSpPr>
          <p:spPr bwMode="auto">
            <a:xfrm flipH="1">
              <a:off x="877" y="2802"/>
              <a:ext cx="154" cy="69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59" name="Line 19"/>
            <p:cNvSpPr>
              <a:spLocks noChangeShapeType="1"/>
            </p:cNvSpPr>
            <p:nvPr/>
          </p:nvSpPr>
          <p:spPr bwMode="auto">
            <a:xfrm flipH="1" flipV="1">
              <a:off x="1031" y="2802"/>
              <a:ext cx="156" cy="67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60" name="Line 20"/>
            <p:cNvSpPr>
              <a:spLocks noChangeShapeType="1"/>
            </p:cNvSpPr>
            <p:nvPr/>
          </p:nvSpPr>
          <p:spPr bwMode="auto">
            <a:xfrm flipH="1" flipV="1">
              <a:off x="1194" y="2869"/>
              <a:ext cx="2" cy="137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62" name="Line 22"/>
            <p:cNvSpPr>
              <a:spLocks noChangeShapeType="1"/>
            </p:cNvSpPr>
            <p:nvPr/>
          </p:nvSpPr>
          <p:spPr bwMode="auto">
            <a:xfrm flipV="1">
              <a:off x="1034" y="3006"/>
              <a:ext cx="154" cy="68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63" name="Line 23"/>
            <p:cNvSpPr>
              <a:spLocks noChangeShapeType="1"/>
            </p:cNvSpPr>
            <p:nvPr/>
          </p:nvSpPr>
          <p:spPr bwMode="auto">
            <a:xfrm>
              <a:off x="878" y="3006"/>
              <a:ext cx="156" cy="68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64" name="Line 24"/>
            <p:cNvSpPr>
              <a:spLocks noChangeShapeType="1"/>
            </p:cNvSpPr>
            <p:nvPr/>
          </p:nvSpPr>
          <p:spPr bwMode="auto">
            <a:xfrm>
              <a:off x="877" y="2871"/>
              <a:ext cx="1" cy="135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65" name="Line 25"/>
            <p:cNvSpPr>
              <a:spLocks noChangeShapeType="1"/>
            </p:cNvSpPr>
            <p:nvPr/>
          </p:nvSpPr>
          <p:spPr bwMode="auto">
            <a:xfrm flipV="1">
              <a:off x="1187" y="2806"/>
              <a:ext cx="138" cy="63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66" name="Line 26"/>
            <p:cNvSpPr>
              <a:spLocks noChangeShapeType="1"/>
            </p:cNvSpPr>
            <p:nvPr/>
          </p:nvSpPr>
          <p:spPr bwMode="auto">
            <a:xfrm>
              <a:off x="1325" y="2806"/>
              <a:ext cx="123" cy="45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67" name="Line 27"/>
            <p:cNvSpPr>
              <a:spLocks noChangeShapeType="1"/>
            </p:cNvSpPr>
            <p:nvPr/>
          </p:nvSpPr>
          <p:spPr bwMode="auto">
            <a:xfrm flipH="1" flipV="1">
              <a:off x="724" y="2803"/>
              <a:ext cx="153" cy="68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68" name="Line 28"/>
            <p:cNvSpPr>
              <a:spLocks noChangeShapeType="1"/>
            </p:cNvSpPr>
            <p:nvPr/>
          </p:nvSpPr>
          <p:spPr bwMode="auto">
            <a:xfrm flipH="1">
              <a:off x="571" y="2803"/>
              <a:ext cx="153" cy="70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69" name="Line 29"/>
            <p:cNvSpPr>
              <a:spLocks noChangeShapeType="1"/>
            </p:cNvSpPr>
            <p:nvPr/>
          </p:nvSpPr>
          <p:spPr bwMode="auto">
            <a:xfrm flipH="1" flipV="1">
              <a:off x="1041" y="2709"/>
              <a:ext cx="2" cy="92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70" name="Line 30"/>
            <p:cNvSpPr>
              <a:spLocks noChangeShapeType="1"/>
            </p:cNvSpPr>
            <p:nvPr/>
          </p:nvSpPr>
          <p:spPr bwMode="auto">
            <a:xfrm flipH="1" flipV="1">
              <a:off x="1020" y="2709"/>
              <a:ext cx="1" cy="92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71" name="Line 31"/>
            <p:cNvSpPr>
              <a:spLocks noChangeShapeType="1"/>
            </p:cNvSpPr>
            <p:nvPr/>
          </p:nvSpPr>
          <p:spPr bwMode="auto">
            <a:xfrm flipH="1">
              <a:off x="764" y="3000"/>
              <a:ext cx="109" cy="48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72" name="Line 32"/>
            <p:cNvSpPr>
              <a:spLocks noChangeShapeType="1"/>
            </p:cNvSpPr>
            <p:nvPr/>
          </p:nvSpPr>
          <p:spPr bwMode="auto">
            <a:xfrm flipH="1">
              <a:off x="775" y="3014"/>
              <a:ext cx="111" cy="49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73" name="Line 33"/>
            <p:cNvSpPr>
              <a:spLocks noChangeShapeType="1"/>
            </p:cNvSpPr>
            <p:nvPr/>
          </p:nvSpPr>
          <p:spPr bwMode="auto">
            <a:xfrm>
              <a:off x="1188" y="3006"/>
              <a:ext cx="77" cy="59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74" name="Line 34"/>
            <p:cNvSpPr>
              <a:spLocks noChangeShapeType="1"/>
            </p:cNvSpPr>
            <p:nvPr/>
          </p:nvSpPr>
          <p:spPr bwMode="auto">
            <a:xfrm flipH="1" flipV="1">
              <a:off x="424" y="2796"/>
              <a:ext cx="152" cy="69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75" name="Line 35"/>
            <p:cNvSpPr>
              <a:spLocks noChangeShapeType="1"/>
            </p:cNvSpPr>
            <p:nvPr/>
          </p:nvSpPr>
          <p:spPr bwMode="auto">
            <a:xfrm flipH="1" flipV="1">
              <a:off x="412" y="2811"/>
              <a:ext cx="153" cy="6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76" name="Line 36"/>
            <p:cNvSpPr>
              <a:spLocks noChangeShapeType="1"/>
            </p:cNvSpPr>
            <p:nvPr/>
          </p:nvSpPr>
          <p:spPr bwMode="auto">
            <a:xfrm flipV="1">
              <a:off x="417" y="2670"/>
              <a:ext cx="0" cy="134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77" name="Line 37"/>
            <p:cNvSpPr>
              <a:spLocks noChangeShapeType="1"/>
            </p:cNvSpPr>
            <p:nvPr/>
          </p:nvSpPr>
          <p:spPr bwMode="auto">
            <a:xfrm flipV="1">
              <a:off x="1335" y="2713"/>
              <a:ext cx="0" cy="93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78" name="Line 38"/>
            <p:cNvSpPr>
              <a:spLocks noChangeShapeType="1"/>
            </p:cNvSpPr>
            <p:nvPr/>
          </p:nvSpPr>
          <p:spPr bwMode="auto">
            <a:xfrm flipV="1">
              <a:off x="1315" y="2713"/>
              <a:ext cx="0" cy="93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79" name="Line 39"/>
            <p:cNvSpPr>
              <a:spLocks noChangeShapeType="1"/>
            </p:cNvSpPr>
            <p:nvPr/>
          </p:nvSpPr>
          <p:spPr bwMode="auto">
            <a:xfrm flipH="1">
              <a:off x="908" y="3074"/>
              <a:ext cx="126" cy="97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80" name="Line 40"/>
            <p:cNvSpPr>
              <a:spLocks noChangeShapeType="1"/>
            </p:cNvSpPr>
            <p:nvPr/>
          </p:nvSpPr>
          <p:spPr bwMode="auto">
            <a:xfrm>
              <a:off x="1034" y="3074"/>
              <a:ext cx="124" cy="97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81" name="Line 41"/>
            <p:cNvSpPr>
              <a:spLocks noChangeShapeType="1"/>
            </p:cNvSpPr>
            <p:nvPr/>
          </p:nvSpPr>
          <p:spPr bwMode="auto">
            <a:xfrm>
              <a:off x="908" y="3171"/>
              <a:ext cx="0" cy="134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82" name="Line 42"/>
            <p:cNvSpPr>
              <a:spLocks noChangeShapeType="1"/>
            </p:cNvSpPr>
            <p:nvPr/>
          </p:nvSpPr>
          <p:spPr bwMode="auto">
            <a:xfrm>
              <a:off x="1158" y="3171"/>
              <a:ext cx="0" cy="134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83" name="Line 43"/>
            <p:cNvSpPr>
              <a:spLocks noChangeShapeType="1"/>
            </p:cNvSpPr>
            <p:nvPr/>
          </p:nvSpPr>
          <p:spPr bwMode="auto">
            <a:xfrm flipH="1">
              <a:off x="749" y="3299"/>
              <a:ext cx="152" cy="6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84" name="Line 44"/>
            <p:cNvSpPr>
              <a:spLocks noChangeShapeType="1"/>
            </p:cNvSpPr>
            <p:nvPr/>
          </p:nvSpPr>
          <p:spPr bwMode="auto">
            <a:xfrm flipH="1">
              <a:off x="759" y="3313"/>
              <a:ext cx="154" cy="69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85" name="Line 45"/>
            <p:cNvSpPr>
              <a:spLocks noChangeShapeType="1"/>
            </p:cNvSpPr>
            <p:nvPr/>
          </p:nvSpPr>
          <p:spPr bwMode="auto">
            <a:xfrm>
              <a:off x="1153" y="3313"/>
              <a:ext cx="155" cy="69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86" name="Line 46"/>
            <p:cNvSpPr>
              <a:spLocks noChangeShapeType="1"/>
            </p:cNvSpPr>
            <p:nvPr/>
          </p:nvSpPr>
          <p:spPr bwMode="auto">
            <a:xfrm>
              <a:off x="1163" y="3299"/>
              <a:ext cx="155" cy="6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87" name="Line 47"/>
            <p:cNvSpPr>
              <a:spLocks noChangeShapeType="1"/>
            </p:cNvSpPr>
            <p:nvPr/>
          </p:nvSpPr>
          <p:spPr bwMode="auto">
            <a:xfrm flipV="1">
              <a:off x="1313" y="3305"/>
              <a:ext cx="154" cy="69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88" name="Line 48"/>
            <p:cNvSpPr>
              <a:spLocks noChangeShapeType="1"/>
            </p:cNvSpPr>
            <p:nvPr/>
          </p:nvSpPr>
          <p:spPr bwMode="auto">
            <a:xfrm>
              <a:off x="1313" y="3374"/>
              <a:ext cx="0" cy="136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89" name="Line 49"/>
            <p:cNvSpPr>
              <a:spLocks noChangeShapeType="1"/>
            </p:cNvSpPr>
            <p:nvPr/>
          </p:nvSpPr>
          <p:spPr bwMode="auto">
            <a:xfrm flipH="1" flipV="1">
              <a:off x="602" y="3305"/>
              <a:ext cx="152" cy="69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090" name="Line 50"/>
            <p:cNvSpPr>
              <a:spLocks noChangeShapeType="1"/>
            </p:cNvSpPr>
            <p:nvPr/>
          </p:nvSpPr>
          <p:spPr bwMode="auto">
            <a:xfrm>
              <a:off x="754" y="3374"/>
              <a:ext cx="0" cy="136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5643" name="Rectangle 51"/>
            <p:cNvSpPr>
              <a:spLocks noChangeArrowheads="1"/>
            </p:cNvSpPr>
            <p:nvPr/>
          </p:nvSpPr>
          <p:spPr bwMode="auto">
            <a:xfrm>
              <a:off x="1803" y="2790"/>
              <a:ext cx="117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effectLst/>
                </a:rPr>
                <a:t>H</a:t>
              </a:r>
              <a:r>
                <a:rPr lang="en-US" sz="1400" baseline="-25000">
                  <a:effectLst/>
                </a:rPr>
                <a:t>2</a:t>
              </a:r>
            </a:p>
          </p:txBody>
        </p:sp>
        <p:sp>
          <p:nvSpPr>
            <p:cNvPr id="25644" name="Rectangle 53"/>
            <p:cNvSpPr>
              <a:spLocks noChangeArrowheads="1"/>
            </p:cNvSpPr>
            <p:nvPr/>
          </p:nvSpPr>
          <p:spPr bwMode="auto">
            <a:xfrm>
              <a:off x="1755" y="2982"/>
              <a:ext cx="24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effectLst/>
                </a:rPr>
                <a:t>Pd/C</a:t>
              </a:r>
            </a:p>
          </p:txBody>
        </p:sp>
        <p:sp>
          <p:nvSpPr>
            <p:cNvPr id="25645" name="Rectangle 127"/>
            <p:cNvSpPr>
              <a:spLocks noChangeArrowheads="1"/>
            </p:cNvSpPr>
            <p:nvPr/>
          </p:nvSpPr>
          <p:spPr bwMode="auto">
            <a:xfrm>
              <a:off x="3612" y="2710"/>
              <a:ext cx="117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FFFF00"/>
                  </a:solidFill>
                  <a:effectLst/>
                </a:rPr>
                <a:t>O</a:t>
              </a:r>
              <a:r>
                <a:rPr lang="en-US" sz="1400" baseline="-25000">
                  <a:solidFill>
                    <a:srgbClr val="FFFF00"/>
                  </a:solidFill>
                  <a:effectLst/>
                </a:rPr>
                <a:t>2</a:t>
              </a:r>
            </a:p>
          </p:txBody>
        </p:sp>
        <p:sp>
          <p:nvSpPr>
            <p:cNvPr id="25646" name="Rectangle 216"/>
            <p:cNvSpPr>
              <a:spLocks noChangeArrowheads="1"/>
            </p:cNvSpPr>
            <p:nvPr/>
          </p:nvSpPr>
          <p:spPr bwMode="auto">
            <a:xfrm>
              <a:off x="4161" y="2550"/>
              <a:ext cx="1344" cy="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b="1">
                  <a:solidFill>
                    <a:srgbClr val="FFFF00"/>
                  </a:solidFill>
                  <a:effectLst/>
                </a:rPr>
                <a:t>Tetrahydroiso-</a:t>
              </a:r>
              <a:r>
                <a:rPr lang="en-US" sz="1600" b="1">
                  <a:solidFill>
                    <a:srgbClr val="FFFF00"/>
                  </a:solidFill>
                  <a:effectLst/>
                  <a:latin typeface="Symbol" pitchFamily="18" charset="2"/>
                </a:rPr>
                <a:t>a</a:t>
              </a:r>
              <a:r>
                <a:rPr lang="en-US" sz="1600" b="1">
                  <a:solidFill>
                    <a:srgbClr val="FFFF00"/>
                  </a:solidFill>
                  <a:effectLst/>
                </a:rPr>
                <a:t>-acids</a:t>
              </a:r>
            </a:p>
          </p:txBody>
        </p:sp>
        <p:sp>
          <p:nvSpPr>
            <p:cNvPr id="25647" name="Rectangle 262"/>
            <p:cNvSpPr>
              <a:spLocks noChangeArrowheads="1"/>
            </p:cNvSpPr>
            <p:nvPr/>
          </p:nvSpPr>
          <p:spPr bwMode="auto">
            <a:xfrm>
              <a:off x="1653" y="1068"/>
              <a:ext cx="587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effectLst/>
                </a:rPr>
                <a:t>Mg</a:t>
              </a:r>
              <a:r>
                <a:rPr lang="en-US" sz="1400" b="1" baseline="30000">
                  <a:effectLst/>
                </a:rPr>
                <a:t>++</a:t>
              </a:r>
              <a:r>
                <a:rPr lang="en-US" sz="1400" b="1">
                  <a:effectLst/>
                </a:rPr>
                <a:t>/</a:t>
              </a:r>
              <a:r>
                <a:rPr lang="en-US" sz="1400">
                  <a:effectLst/>
                </a:rPr>
                <a:t>OH</a:t>
              </a:r>
              <a:r>
                <a:rPr lang="en-US" sz="1400" b="1" baseline="30000">
                  <a:effectLst/>
                </a:rPr>
                <a:t>-</a:t>
              </a:r>
            </a:p>
          </p:txBody>
        </p:sp>
        <p:sp>
          <p:nvSpPr>
            <p:cNvPr id="25648" name="Rectangle 263"/>
            <p:cNvSpPr>
              <a:spLocks noChangeArrowheads="1"/>
            </p:cNvSpPr>
            <p:nvPr/>
          </p:nvSpPr>
          <p:spPr bwMode="auto">
            <a:xfrm>
              <a:off x="3606" y="1254"/>
              <a:ext cx="117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FFFF00"/>
                  </a:solidFill>
                  <a:effectLst/>
                </a:rPr>
                <a:t>H</a:t>
              </a:r>
              <a:r>
                <a:rPr lang="en-US" sz="1400" baseline="-25000">
                  <a:solidFill>
                    <a:srgbClr val="FFFF00"/>
                  </a:solidFill>
                  <a:effectLst/>
                </a:rPr>
                <a:t>2</a:t>
              </a:r>
            </a:p>
          </p:txBody>
        </p:sp>
        <p:sp>
          <p:nvSpPr>
            <p:cNvPr id="25649" name="Rectangle 265"/>
            <p:cNvSpPr>
              <a:spLocks noChangeArrowheads="1"/>
            </p:cNvSpPr>
            <p:nvPr/>
          </p:nvSpPr>
          <p:spPr bwMode="auto">
            <a:xfrm>
              <a:off x="3528" y="1464"/>
              <a:ext cx="24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FFFF00"/>
                  </a:solidFill>
                  <a:effectLst/>
                </a:rPr>
                <a:t>Pd/C</a:t>
              </a:r>
            </a:p>
          </p:txBody>
        </p:sp>
        <p:sp>
          <p:nvSpPr>
            <p:cNvPr id="87310" name="Line 270"/>
            <p:cNvSpPr>
              <a:spLocks noChangeShapeType="1"/>
            </p:cNvSpPr>
            <p:nvPr/>
          </p:nvSpPr>
          <p:spPr bwMode="auto">
            <a:xfrm flipH="1">
              <a:off x="1119" y="1086"/>
              <a:ext cx="48" cy="0"/>
            </a:xfrm>
            <a:prstGeom prst="line">
              <a:avLst/>
            </a:prstGeom>
            <a:noFill/>
            <a:ln w="9525">
              <a:noFill/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311" name="Line 271"/>
            <p:cNvSpPr>
              <a:spLocks noChangeShapeType="1"/>
            </p:cNvSpPr>
            <p:nvPr/>
          </p:nvSpPr>
          <p:spPr bwMode="auto">
            <a:xfrm>
              <a:off x="1599" y="1218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312" name="Line 272"/>
            <p:cNvSpPr>
              <a:spLocks noChangeShapeType="1"/>
            </p:cNvSpPr>
            <p:nvPr/>
          </p:nvSpPr>
          <p:spPr bwMode="auto">
            <a:xfrm>
              <a:off x="3456" y="1344"/>
              <a:ext cx="585" cy="23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316" name="Line 276"/>
            <p:cNvSpPr>
              <a:spLocks noChangeShapeType="1"/>
            </p:cNvSpPr>
            <p:nvPr/>
          </p:nvSpPr>
          <p:spPr bwMode="auto">
            <a:xfrm flipV="1">
              <a:off x="3456" y="2736"/>
              <a:ext cx="576" cy="24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320" name="Text Box 280"/>
            <p:cNvSpPr txBox="1">
              <a:spLocks noChangeArrowheads="1"/>
            </p:cNvSpPr>
            <p:nvPr/>
          </p:nvSpPr>
          <p:spPr bwMode="auto">
            <a:xfrm>
              <a:off x="4694" y="2935"/>
              <a:ext cx="439" cy="19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228600" indent="-228600">
                <a:buFont typeface="Wingdings" pitchFamily="2" charset="2"/>
                <a:buNone/>
                <a:defRPr/>
              </a:pPr>
              <a:r>
                <a:rPr lang="en-US" sz="1400">
                  <a:effectLst>
                    <a:outerShdw blurRad="38100" dist="38100" dir="2700000" algn="tl">
                      <a:srgbClr val="000080"/>
                    </a:outerShdw>
                  </a:effectLst>
                </a:rPr>
                <a:t>NaBH</a:t>
              </a:r>
              <a:r>
                <a:rPr lang="en-US" sz="1400" baseline="-25000">
                  <a:effectLst/>
                </a:rPr>
                <a:t>4</a:t>
              </a:r>
            </a:p>
          </p:txBody>
        </p:sp>
        <p:sp>
          <p:nvSpPr>
            <p:cNvPr id="87322" name="Line 282"/>
            <p:cNvSpPr>
              <a:spLocks noChangeShapeType="1"/>
            </p:cNvSpPr>
            <p:nvPr/>
          </p:nvSpPr>
          <p:spPr bwMode="auto">
            <a:xfrm>
              <a:off x="1872" y="3216"/>
              <a:ext cx="0" cy="81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323" name="Line 283"/>
            <p:cNvSpPr>
              <a:spLocks noChangeShapeType="1"/>
            </p:cNvSpPr>
            <p:nvPr/>
          </p:nvSpPr>
          <p:spPr bwMode="auto">
            <a:xfrm>
              <a:off x="1872" y="4032"/>
              <a:ext cx="432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5657" name="Group 222"/>
            <p:cNvGrpSpPr>
              <a:grpSpLocks/>
            </p:cNvGrpSpPr>
            <p:nvPr/>
          </p:nvGrpSpPr>
          <p:grpSpPr bwMode="auto">
            <a:xfrm>
              <a:off x="4011" y="1566"/>
              <a:ext cx="1049" cy="927"/>
              <a:chOff x="3456" y="2028"/>
              <a:chExt cx="1049" cy="927"/>
            </a:xfrm>
          </p:grpSpPr>
          <p:sp>
            <p:nvSpPr>
              <p:cNvPr id="25775" name="Rectangle 96"/>
              <p:cNvSpPr>
                <a:spLocks noChangeArrowheads="1"/>
              </p:cNvSpPr>
              <p:nvPr/>
            </p:nvSpPr>
            <p:spPr bwMode="auto">
              <a:xfrm>
                <a:off x="4044" y="2028"/>
                <a:ext cx="81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solidFill>
                      <a:srgbClr val="FFFF00"/>
                    </a:solidFill>
                    <a:effectLst/>
                  </a:rPr>
                  <a:t>O</a:t>
                </a:r>
              </a:p>
            </p:txBody>
          </p:sp>
          <p:sp>
            <p:nvSpPr>
              <p:cNvPr id="25776" name="Rectangle 97"/>
              <p:cNvSpPr>
                <a:spLocks noChangeArrowheads="1"/>
              </p:cNvSpPr>
              <p:nvPr/>
            </p:nvSpPr>
            <p:spPr bwMode="auto">
              <a:xfrm>
                <a:off x="4290" y="2028"/>
                <a:ext cx="81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solidFill>
                      <a:srgbClr val="FFFF00"/>
                    </a:solidFill>
                    <a:effectLst/>
                  </a:rPr>
                  <a:t>O</a:t>
                </a:r>
              </a:p>
            </p:txBody>
          </p:sp>
          <p:sp>
            <p:nvSpPr>
              <p:cNvPr id="87163" name="Line 123"/>
              <p:cNvSpPr>
                <a:spLocks noChangeShapeType="1"/>
              </p:cNvSpPr>
              <p:nvPr/>
            </p:nvSpPr>
            <p:spPr bwMode="auto">
              <a:xfrm>
                <a:off x="3996" y="2832"/>
                <a:ext cx="38" cy="123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25778" name="Group 221"/>
              <p:cNvGrpSpPr>
                <a:grpSpLocks/>
              </p:cNvGrpSpPr>
              <p:nvPr/>
            </p:nvGrpSpPr>
            <p:grpSpPr bwMode="auto">
              <a:xfrm>
                <a:off x="3456" y="2112"/>
                <a:ext cx="1049" cy="733"/>
                <a:chOff x="3104" y="2097"/>
                <a:chExt cx="1049" cy="733"/>
              </a:xfrm>
            </p:grpSpPr>
            <p:sp>
              <p:nvSpPr>
                <p:cNvPr id="25779" name="Rectangle 91"/>
                <p:cNvSpPr>
                  <a:spLocks noChangeArrowheads="1"/>
                </p:cNvSpPr>
                <p:nvPr/>
              </p:nvSpPr>
              <p:spPr bwMode="auto">
                <a:xfrm>
                  <a:off x="4078" y="2187"/>
                  <a:ext cx="75" cy="1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400">
                      <a:solidFill>
                        <a:srgbClr val="FFFF00"/>
                      </a:solidFill>
                      <a:effectLst/>
                    </a:rPr>
                    <a:t>R</a:t>
                  </a:r>
                </a:p>
              </p:txBody>
            </p:sp>
            <p:sp>
              <p:nvSpPr>
                <p:cNvPr id="25780" name="Rectangle 93"/>
                <p:cNvSpPr>
                  <a:spLocks noChangeArrowheads="1"/>
                </p:cNvSpPr>
                <p:nvPr/>
              </p:nvSpPr>
              <p:spPr bwMode="auto">
                <a:xfrm>
                  <a:off x="3361" y="2281"/>
                  <a:ext cx="162" cy="1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400">
                      <a:solidFill>
                        <a:srgbClr val="FFFF00"/>
                      </a:solidFill>
                      <a:effectLst/>
                    </a:rPr>
                    <a:t>HO</a:t>
                  </a:r>
                </a:p>
              </p:txBody>
            </p:sp>
            <p:sp>
              <p:nvSpPr>
                <p:cNvPr id="25781" name="Rectangle 94"/>
                <p:cNvSpPr>
                  <a:spLocks noChangeArrowheads="1"/>
                </p:cNvSpPr>
                <p:nvPr/>
              </p:nvSpPr>
              <p:spPr bwMode="auto">
                <a:xfrm>
                  <a:off x="3923" y="2414"/>
                  <a:ext cx="162" cy="1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400">
                      <a:solidFill>
                        <a:srgbClr val="FFFF00"/>
                      </a:solidFill>
                      <a:effectLst/>
                    </a:rPr>
                    <a:t>OH</a:t>
                  </a:r>
                </a:p>
              </p:txBody>
            </p:sp>
            <p:sp>
              <p:nvSpPr>
                <p:cNvPr id="25782" name="Rectangle 98"/>
                <p:cNvSpPr>
                  <a:spLocks noChangeArrowheads="1"/>
                </p:cNvSpPr>
                <p:nvPr/>
              </p:nvSpPr>
              <p:spPr bwMode="auto">
                <a:xfrm>
                  <a:off x="3788" y="2445"/>
                  <a:ext cx="81" cy="1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400">
                      <a:solidFill>
                        <a:srgbClr val="FFFF00"/>
                      </a:solidFill>
                      <a:effectLst/>
                    </a:rPr>
                    <a:t>O</a:t>
                  </a:r>
                </a:p>
              </p:txBody>
            </p:sp>
            <p:sp>
              <p:nvSpPr>
                <p:cNvPr id="87139" name="Line 99"/>
                <p:cNvSpPr>
                  <a:spLocks noChangeShapeType="1"/>
                </p:cNvSpPr>
                <p:nvPr/>
              </p:nvSpPr>
              <p:spPr bwMode="auto">
                <a:xfrm flipV="1">
                  <a:off x="3242" y="2097"/>
                  <a:ext cx="0" cy="126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40" name="Line 100"/>
                <p:cNvSpPr>
                  <a:spLocks noChangeShapeType="1"/>
                </p:cNvSpPr>
                <p:nvPr/>
              </p:nvSpPr>
              <p:spPr bwMode="auto">
                <a:xfrm flipH="1">
                  <a:off x="3104" y="2223"/>
                  <a:ext cx="138" cy="32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41" name="Line 101"/>
                <p:cNvSpPr>
                  <a:spLocks noChangeShapeType="1"/>
                </p:cNvSpPr>
                <p:nvPr/>
              </p:nvSpPr>
              <p:spPr bwMode="auto">
                <a:xfrm flipH="1">
                  <a:off x="3612" y="2221"/>
                  <a:ext cx="123" cy="64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42" name="Line 102"/>
                <p:cNvSpPr>
                  <a:spLocks noChangeShapeType="1"/>
                </p:cNvSpPr>
                <p:nvPr/>
              </p:nvSpPr>
              <p:spPr bwMode="auto">
                <a:xfrm>
                  <a:off x="3735" y="2221"/>
                  <a:ext cx="124" cy="63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43" name="Line 103"/>
                <p:cNvSpPr>
                  <a:spLocks noChangeShapeType="1"/>
                </p:cNvSpPr>
                <p:nvPr/>
              </p:nvSpPr>
              <p:spPr bwMode="auto">
                <a:xfrm>
                  <a:off x="3612" y="2285"/>
                  <a:ext cx="1" cy="126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44" name="Line 104"/>
                <p:cNvSpPr>
                  <a:spLocks noChangeShapeType="1"/>
                </p:cNvSpPr>
                <p:nvPr/>
              </p:nvSpPr>
              <p:spPr bwMode="auto">
                <a:xfrm flipV="1">
                  <a:off x="3613" y="2410"/>
                  <a:ext cx="142" cy="1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45" name="Line 105"/>
                <p:cNvSpPr>
                  <a:spLocks noChangeShapeType="1"/>
                </p:cNvSpPr>
                <p:nvPr/>
              </p:nvSpPr>
              <p:spPr bwMode="auto">
                <a:xfrm>
                  <a:off x="3851" y="2284"/>
                  <a:ext cx="0" cy="126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46" name="Line 106"/>
                <p:cNvSpPr>
                  <a:spLocks noChangeShapeType="1"/>
                </p:cNvSpPr>
                <p:nvPr/>
              </p:nvSpPr>
              <p:spPr bwMode="auto">
                <a:xfrm>
                  <a:off x="3869" y="2284"/>
                  <a:ext cx="0" cy="126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47" name="Line 107"/>
                <p:cNvSpPr>
                  <a:spLocks noChangeShapeType="1"/>
                </p:cNvSpPr>
                <p:nvPr/>
              </p:nvSpPr>
              <p:spPr bwMode="auto">
                <a:xfrm>
                  <a:off x="3755" y="2410"/>
                  <a:ext cx="105" cy="0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48" name="Line 108"/>
                <p:cNvSpPr>
                  <a:spLocks noChangeShapeType="1"/>
                </p:cNvSpPr>
                <p:nvPr/>
              </p:nvSpPr>
              <p:spPr bwMode="auto">
                <a:xfrm flipV="1">
                  <a:off x="3859" y="2220"/>
                  <a:ext cx="124" cy="64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49" name="Line 109"/>
                <p:cNvSpPr>
                  <a:spLocks noChangeShapeType="1"/>
                </p:cNvSpPr>
                <p:nvPr/>
              </p:nvSpPr>
              <p:spPr bwMode="auto">
                <a:xfrm>
                  <a:off x="3983" y="2220"/>
                  <a:ext cx="89" cy="45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50" name="Line 110"/>
                <p:cNvSpPr>
                  <a:spLocks noChangeShapeType="1"/>
                </p:cNvSpPr>
                <p:nvPr/>
              </p:nvSpPr>
              <p:spPr bwMode="auto">
                <a:xfrm flipH="1" flipV="1">
                  <a:off x="3489" y="2223"/>
                  <a:ext cx="123" cy="62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51" name="Line 111"/>
                <p:cNvSpPr>
                  <a:spLocks noChangeShapeType="1"/>
                </p:cNvSpPr>
                <p:nvPr/>
              </p:nvSpPr>
              <p:spPr bwMode="auto">
                <a:xfrm flipH="1" flipV="1">
                  <a:off x="3524" y="2367"/>
                  <a:ext cx="89" cy="44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52" name="Line 112"/>
                <p:cNvSpPr>
                  <a:spLocks noChangeShapeType="1"/>
                </p:cNvSpPr>
                <p:nvPr/>
              </p:nvSpPr>
              <p:spPr bwMode="auto">
                <a:xfrm>
                  <a:off x="3613" y="2411"/>
                  <a:ext cx="72" cy="109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53" name="Line 113"/>
                <p:cNvSpPr>
                  <a:spLocks noChangeShapeType="1"/>
                </p:cNvSpPr>
                <p:nvPr/>
              </p:nvSpPr>
              <p:spPr bwMode="auto">
                <a:xfrm flipH="1">
                  <a:off x="3615" y="2520"/>
                  <a:ext cx="70" cy="110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54" name="Line 114"/>
                <p:cNvSpPr>
                  <a:spLocks noChangeShapeType="1"/>
                </p:cNvSpPr>
                <p:nvPr/>
              </p:nvSpPr>
              <p:spPr bwMode="auto">
                <a:xfrm>
                  <a:off x="3860" y="2410"/>
                  <a:ext cx="64" cy="56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55" name="Line 115"/>
                <p:cNvSpPr>
                  <a:spLocks noChangeShapeType="1"/>
                </p:cNvSpPr>
                <p:nvPr/>
              </p:nvSpPr>
              <p:spPr bwMode="auto">
                <a:xfrm flipH="1" flipV="1">
                  <a:off x="3743" y="2134"/>
                  <a:ext cx="0" cy="87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56" name="Line 116"/>
                <p:cNvSpPr>
                  <a:spLocks noChangeShapeType="1"/>
                </p:cNvSpPr>
                <p:nvPr/>
              </p:nvSpPr>
              <p:spPr bwMode="auto">
                <a:xfrm flipH="1" flipV="1">
                  <a:off x="3727" y="2134"/>
                  <a:ext cx="0" cy="87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57" name="Line 117"/>
                <p:cNvSpPr>
                  <a:spLocks noChangeShapeType="1"/>
                </p:cNvSpPr>
                <p:nvPr/>
              </p:nvSpPr>
              <p:spPr bwMode="auto">
                <a:xfrm flipH="1" flipV="1">
                  <a:off x="3990" y="2133"/>
                  <a:ext cx="0" cy="87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58" name="Line 118"/>
                <p:cNvSpPr>
                  <a:spLocks noChangeShapeType="1"/>
                </p:cNvSpPr>
                <p:nvPr/>
              </p:nvSpPr>
              <p:spPr bwMode="auto">
                <a:xfrm flipH="1" flipV="1">
                  <a:off x="3973" y="2133"/>
                  <a:ext cx="1" cy="87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59" name="Line 119"/>
                <p:cNvSpPr>
                  <a:spLocks noChangeShapeType="1"/>
                </p:cNvSpPr>
                <p:nvPr/>
              </p:nvSpPr>
              <p:spPr bwMode="auto">
                <a:xfrm>
                  <a:off x="3615" y="2630"/>
                  <a:ext cx="101" cy="90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60" name="Line 120"/>
                <p:cNvSpPr>
                  <a:spLocks noChangeShapeType="1"/>
                </p:cNvSpPr>
                <p:nvPr/>
              </p:nvSpPr>
              <p:spPr bwMode="auto">
                <a:xfrm flipH="1">
                  <a:off x="3365" y="2223"/>
                  <a:ext cx="124" cy="62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61" name="Line 121"/>
                <p:cNvSpPr>
                  <a:spLocks noChangeShapeType="1"/>
                </p:cNvSpPr>
                <p:nvPr/>
              </p:nvSpPr>
              <p:spPr bwMode="auto">
                <a:xfrm>
                  <a:off x="3242" y="2223"/>
                  <a:ext cx="123" cy="62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62" name="Line 122"/>
                <p:cNvSpPr>
                  <a:spLocks noChangeShapeType="1"/>
                </p:cNvSpPr>
                <p:nvPr/>
              </p:nvSpPr>
              <p:spPr bwMode="auto">
                <a:xfrm flipH="1">
                  <a:off x="3503" y="2829"/>
                  <a:ext cx="142" cy="1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64" name="Line 124"/>
                <p:cNvSpPr>
                  <a:spLocks noChangeShapeType="1"/>
                </p:cNvSpPr>
                <p:nvPr/>
              </p:nvSpPr>
              <p:spPr bwMode="auto">
                <a:xfrm flipH="1">
                  <a:off x="3645" y="2720"/>
                  <a:ext cx="71" cy="109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65" name="Line 125"/>
                <p:cNvSpPr>
                  <a:spLocks noChangeShapeType="1"/>
                </p:cNvSpPr>
                <p:nvPr/>
              </p:nvSpPr>
              <p:spPr bwMode="auto">
                <a:xfrm>
                  <a:off x="3685" y="2528"/>
                  <a:ext cx="103" cy="0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87166" name="Line 126"/>
                <p:cNvSpPr>
                  <a:spLocks noChangeShapeType="1"/>
                </p:cNvSpPr>
                <p:nvPr/>
              </p:nvSpPr>
              <p:spPr bwMode="auto">
                <a:xfrm>
                  <a:off x="3685" y="2513"/>
                  <a:ext cx="103" cy="0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</p:grpSp>
        <p:sp>
          <p:nvSpPr>
            <p:cNvPr id="87061" name="Line 21"/>
            <p:cNvSpPr>
              <a:spLocks noChangeShapeType="1"/>
            </p:cNvSpPr>
            <p:nvPr/>
          </p:nvSpPr>
          <p:spPr bwMode="auto">
            <a:xfrm flipH="1" flipV="1">
              <a:off x="1176" y="2869"/>
              <a:ext cx="1" cy="137"/>
            </a:xfrm>
            <a:prstGeom prst="line">
              <a:avLst/>
            </a:prstGeom>
            <a:noFill/>
            <a:ln w="7938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5659" name="Group 275"/>
            <p:cNvGrpSpPr>
              <a:grpSpLocks/>
            </p:cNvGrpSpPr>
            <p:nvPr/>
          </p:nvGrpSpPr>
          <p:grpSpPr bwMode="auto">
            <a:xfrm>
              <a:off x="2175" y="2556"/>
              <a:ext cx="1155" cy="918"/>
              <a:chOff x="2304" y="2323"/>
              <a:chExt cx="1196" cy="947"/>
            </a:xfrm>
          </p:grpSpPr>
          <p:sp>
            <p:nvSpPr>
              <p:cNvPr id="25744" name="Rectangle 57"/>
              <p:cNvSpPr>
                <a:spLocks noChangeArrowheads="1"/>
              </p:cNvSpPr>
              <p:nvPr/>
            </p:nvSpPr>
            <p:spPr bwMode="auto">
              <a:xfrm>
                <a:off x="3422" y="2552"/>
                <a:ext cx="78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solidFill>
                      <a:srgbClr val="FFFF00"/>
                    </a:solidFill>
                    <a:effectLst/>
                  </a:rPr>
                  <a:t>R</a:t>
                </a:r>
              </a:p>
            </p:txBody>
          </p:sp>
          <p:sp>
            <p:nvSpPr>
              <p:cNvPr id="25745" name="Rectangle 58"/>
              <p:cNvSpPr>
                <a:spLocks noChangeArrowheads="1"/>
              </p:cNvSpPr>
              <p:nvPr/>
            </p:nvSpPr>
            <p:spPr bwMode="auto">
              <a:xfrm>
                <a:off x="3268" y="2776"/>
                <a:ext cx="168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solidFill>
                      <a:srgbClr val="FFFF00"/>
                    </a:solidFill>
                    <a:effectLst/>
                  </a:rPr>
                  <a:t>OH</a:t>
                </a:r>
              </a:p>
            </p:txBody>
          </p:sp>
          <p:sp>
            <p:nvSpPr>
              <p:cNvPr id="25746" name="Rectangle 60"/>
              <p:cNvSpPr>
                <a:spLocks noChangeArrowheads="1"/>
              </p:cNvSpPr>
              <p:nvPr/>
            </p:nvSpPr>
            <p:spPr bwMode="auto">
              <a:xfrm>
                <a:off x="3275" y="2362"/>
                <a:ext cx="84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solidFill>
                      <a:srgbClr val="FFFF00"/>
                    </a:solidFill>
                    <a:effectLst/>
                  </a:rPr>
                  <a:t>O</a:t>
                </a:r>
              </a:p>
            </p:txBody>
          </p:sp>
          <p:sp>
            <p:nvSpPr>
              <p:cNvPr id="25747" name="Rectangle 62"/>
              <p:cNvSpPr>
                <a:spLocks noChangeArrowheads="1"/>
              </p:cNvSpPr>
              <p:nvPr/>
            </p:nvSpPr>
            <p:spPr bwMode="auto">
              <a:xfrm>
                <a:off x="2606" y="2759"/>
                <a:ext cx="168" cy="13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solidFill>
                      <a:srgbClr val="FFFF00"/>
                    </a:solidFill>
                    <a:effectLst/>
                  </a:rPr>
                  <a:t>HO</a:t>
                </a:r>
              </a:p>
            </p:txBody>
          </p:sp>
          <p:sp>
            <p:nvSpPr>
              <p:cNvPr id="87103" name="Line 63"/>
              <p:cNvSpPr>
                <a:spLocks noChangeShapeType="1"/>
              </p:cNvSpPr>
              <p:nvPr/>
            </p:nvSpPr>
            <p:spPr bwMode="auto">
              <a:xfrm flipH="1">
                <a:off x="2882" y="2573"/>
                <a:ext cx="141" cy="65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04" name="Line 64"/>
              <p:cNvSpPr>
                <a:spLocks noChangeShapeType="1"/>
              </p:cNvSpPr>
              <p:nvPr/>
            </p:nvSpPr>
            <p:spPr bwMode="auto">
              <a:xfrm flipH="1">
                <a:off x="2891" y="2587"/>
                <a:ext cx="143" cy="65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05" name="Line 65"/>
              <p:cNvSpPr>
                <a:spLocks noChangeShapeType="1"/>
              </p:cNvSpPr>
              <p:nvPr/>
            </p:nvSpPr>
            <p:spPr bwMode="auto">
              <a:xfrm flipH="1" flipV="1">
                <a:off x="3029" y="2580"/>
                <a:ext cx="143" cy="66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06" name="Line 66"/>
              <p:cNvSpPr>
                <a:spLocks noChangeShapeType="1"/>
              </p:cNvSpPr>
              <p:nvPr/>
            </p:nvSpPr>
            <p:spPr bwMode="auto">
              <a:xfrm flipV="1">
                <a:off x="3180" y="2646"/>
                <a:ext cx="0" cy="131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07" name="Line 67"/>
              <p:cNvSpPr>
                <a:spLocks noChangeShapeType="1"/>
              </p:cNvSpPr>
              <p:nvPr/>
            </p:nvSpPr>
            <p:spPr bwMode="auto">
              <a:xfrm flipV="1">
                <a:off x="3160" y="2646"/>
                <a:ext cx="0" cy="131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08" name="Line 68"/>
              <p:cNvSpPr>
                <a:spLocks noChangeShapeType="1"/>
              </p:cNvSpPr>
              <p:nvPr/>
            </p:nvSpPr>
            <p:spPr bwMode="auto">
              <a:xfrm flipV="1">
                <a:off x="3029" y="2777"/>
                <a:ext cx="143" cy="65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09" name="Line 69"/>
              <p:cNvSpPr>
                <a:spLocks noChangeShapeType="1"/>
              </p:cNvSpPr>
              <p:nvPr/>
            </p:nvSpPr>
            <p:spPr bwMode="auto">
              <a:xfrm>
                <a:off x="2882" y="2783"/>
                <a:ext cx="141" cy="67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10" name="Line 70"/>
              <p:cNvSpPr>
                <a:spLocks noChangeShapeType="1"/>
              </p:cNvSpPr>
              <p:nvPr/>
            </p:nvSpPr>
            <p:spPr bwMode="auto">
              <a:xfrm>
                <a:off x="2891" y="2769"/>
                <a:ext cx="143" cy="66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11" name="Line 71"/>
              <p:cNvSpPr>
                <a:spLocks noChangeShapeType="1"/>
              </p:cNvSpPr>
              <p:nvPr/>
            </p:nvSpPr>
            <p:spPr bwMode="auto">
              <a:xfrm>
                <a:off x="2887" y="2646"/>
                <a:ext cx="0" cy="131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12" name="Line 72"/>
              <p:cNvSpPr>
                <a:spLocks noChangeShapeType="1"/>
              </p:cNvSpPr>
              <p:nvPr/>
            </p:nvSpPr>
            <p:spPr bwMode="auto">
              <a:xfrm flipV="1">
                <a:off x="3172" y="2580"/>
                <a:ext cx="140" cy="66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13" name="Line 73"/>
              <p:cNvSpPr>
                <a:spLocks noChangeShapeType="1"/>
              </p:cNvSpPr>
              <p:nvPr/>
            </p:nvSpPr>
            <p:spPr bwMode="auto">
              <a:xfrm>
                <a:off x="3312" y="2580"/>
                <a:ext cx="112" cy="46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14" name="Line 74"/>
              <p:cNvSpPr>
                <a:spLocks noChangeShapeType="1"/>
              </p:cNvSpPr>
              <p:nvPr/>
            </p:nvSpPr>
            <p:spPr bwMode="auto">
              <a:xfrm flipH="1" flipV="1">
                <a:off x="2745" y="2580"/>
                <a:ext cx="142" cy="66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15" name="Line 75"/>
              <p:cNvSpPr>
                <a:spLocks noChangeShapeType="1"/>
              </p:cNvSpPr>
              <p:nvPr/>
            </p:nvSpPr>
            <p:spPr bwMode="auto">
              <a:xfrm flipH="1">
                <a:off x="2604" y="2580"/>
                <a:ext cx="141" cy="66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16" name="Line 76"/>
              <p:cNvSpPr>
                <a:spLocks noChangeShapeType="1"/>
              </p:cNvSpPr>
              <p:nvPr/>
            </p:nvSpPr>
            <p:spPr bwMode="auto">
              <a:xfrm flipH="1" flipV="1">
                <a:off x="2461" y="2580"/>
                <a:ext cx="143" cy="66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17" name="Line 77"/>
              <p:cNvSpPr>
                <a:spLocks noChangeShapeType="1"/>
              </p:cNvSpPr>
              <p:nvPr/>
            </p:nvSpPr>
            <p:spPr bwMode="auto">
              <a:xfrm flipV="1">
                <a:off x="2461" y="2447"/>
                <a:ext cx="0" cy="133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18" name="Line 78"/>
              <p:cNvSpPr>
                <a:spLocks noChangeShapeType="1"/>
              </p:cNvSpPr>
              <p:nvPr/>
            </p:nvSpPr>
            <p:spPr bwMode="auto">
              <a:xfrm flipH="1">
                <a:off x="2304" y="2580"/>
                <a:ext cx="157" cy="33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19" name="Line 79"/>
              <p:cNvSpPr>
                <a:spLocks noChangeShapeType="1"/>
              </p:cNvSpPr>
              <p:nvPr/>
            </p:nvSpPr>
            <p:spPr bwMode="auto">
              <a:xfrm>
                <a:off x="3172" y="2777"/>
                <a:ext cx="94" cy="44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20" name="Line 80"/>
              <p:cNvSpPr>
                <a:spLocks noChangeShapeType="1"/>
              </p:cNvSpPr>
              <p:nvPr/>
            </p:nvSpPr>
            <p:spPr bwMode="auto">
              <a:xfrm flipV="1">
                <a:off x="3029" y="2447"/>
                <a:ext cx="0" cy="133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21" name="Line 81"/>
              <p:cNvSpPr>
                <a:spLocks noChangeShapeType="1"/>
              </p:cNvSpPr>
              <p:nvPr/>
            </p:nvSpPr>
            <p:spPr bwMode="auto">
              <a:xfrm flipV="1">
                <a:off x="3322" y="2490"/>
                <a:ext cx="0" cy="90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22" name="Line 82"/>
              <p:cNvSpPr>
                <a:spLocks noChangeShapeType="1"/>
              </p:cNvSpPr>
              <p:nvPr/>
            </p:nvSpPr>
            <p:spPr bwMode="auto">
              <a:xfrm flipV="1">
                <a:off x="3303" y="2490"/>
                <a:ext cx="0" cy="90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23" name="Line 83"/>
              <p:cNvSpPr>
                <a:spLocks noChangeShapeType="1"/>
              </p:cNvSpPr>
              <p:nvPr/>
            </p:nvSpPr>
            <p:spPr bwMode="auto">
              <a:xfrm flipH="1">
                <a:off x="2786" y="2777"/>
                <a:ext cx="101" cy="47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24" name="Line 84"/>
              <p:cNvSpPr>
                <a:spLocks noChangeShapeType="1"/>
              </p:cNvSpPr>
              <p:nvPr/>
            </p:nvSpPr>
            <p:spPr bwMode="auto">
              <a:xfrm flipH="1">
                <a:off x="2946" y="2842"/>
                <a:ext cx="83" cy="118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25" name="Line 85"/>
              <p:cNvSpPr>
                <a:spLocks noChangeShapeType="1"/>
              </p:cNvSpPr>
              <p:nvPr/>
            </p:nvSpPr>
            <p:spPr bwMode="auto">
              <a:xfrm>
                <a:off x="2946" y="2957"/>
                <a:ext cx="117" cy="93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26" name="Line 86"/>
              <p:cNvSpPr>
                <a:spLocks noChangeShapeType="1"/>
              </p:cNvSpPr>
              <p:nvPr/>
            </p:nvSpPr>
            <p:spPr bwMode="auto">
              <a:xfrm flipH="1">
                <a:off x="3020" y="3050"/>
                <a:ext cx="43" cy="126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27" name="Line 87"/>
              <p:cNvSpPr>
                <a:spLocks noChangeShapeType="1"/>
              </p:cNvSpPr>
              <p:nvPr/>
            </p:nvSpPr>
            <p:spPr bwMode="auto">
              <a:xfrm flipH="1">
                <a:off x="2878" y="3176"/>
                <a:ext cx="142" cy="66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128" name="Line 88"/>
              <p:cNvSpPr>
                <a:spLocks noChangeShapeType="1"/>
              </p:cNvSpPr>
              <p:nvPr/>
            </p:nvSpPr>
            <p:spPr bwMode="auto">
              <a:xfrm>
                <a:off x="3020" y="3176"/>
                <a:ext cx="117" cy="94"/>
              </a:xfrm>
              <a:prstGeom prst="line">
                <a:avLst/>
              </a:prstGeom>
              <a:noFill/>
              <a:ln w="7938">
                <a:solidFill>
                  <a:srgbClr val="FFFF00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25774" name="Rectangle 89"/>
              <p:cNvSpPr>
                <a:spLocks noChangeArrowheads="1"/>
              </p:cNvSpPr>
              <p:nvPr/>
            </p:nvSpPr>
            <p:spPr bwMode="auto">
              <a:xfrm>
                <a:off x="2976" y="2323"/>
                <a:ext cx="168" cy="13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solidFill>
                      <a:srgbClr val="FFFF00"/>
                    </a:solidFill>
                    <a:effectLst/>
                  </a:rPr>
                  <a:t>OH</a:t>
                </a:r>
              </a:p>
            </p:txBody>
          </p:sp>
        </p:grpSp>
        <p:sp>
          <p:nvSpPr>
            <p:cNvPr id="25660" name="Rectangle 129"/>
            <p:cNvSpPr>
              <a:spLocks noChangeArrowheads="1"/>
            </p:cNvSpPr>
            <p:nvPr/>
          </p:nvSpPr>
          <p:spPr bwMode="auto">
            <a:xfrm>
              <a:off x="3594" y="2904"/>
              <a:ext cx="587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FFFF00"/>
                  </a:solidFill>
                  <a:effectLst/>
                </a:rPr>
                <a:t>Mg</a:t>
              </a:r>
              <a:r>
                <a:rPr lang="en-US" sz="1400" b="1" baseline="30000">
                  <a:solidFill>
                    <a:srgbClr val="FFFF00"/>
                  </a:solidFill>
                  <a:effectLst/>
                </a:rPr>
                <a:t>++</a:t>
              </a:r>
              <a:r>
                <a:rPr lang="en-US" sz="1400" b="1">
                  <a:solidFill>
                    <a:srgbClr val="FFFF00"/>
                  </a:solidFill>
                  <a:effectLst/>
                </a:rPr>
                <a:t>/</a:t>
              </a:r>
              <a:r>
                <a:rPr lang="en-US" sz="1400">
                  <a:solidFill>
                    <a:srgbClr val="FFFF00"/>
                  </a:solidFill>
                  <a:effectLst/>
                </a:rPr>
                <a:t>OH</a:t>
              </a:r>
              <a:r>
                <a:rPr lang="en-US" sz="1400" b="1" baseline="30000">
                  <a:solidFill>
                    <a:srgbClr val="FFFF00"/>
                  </a:solidFill>
                  <a:effectLst/>
                </a:rPr>
                <a:t>-</a:t>
              </a:r>
            </a:p>
          </p:txBody>
        </p:sp>
        <p:grpSp>
          <p:nvGrpSpPr>
            <p:cNvPr id="25661" name="Group 223"/>
            <p:cNvGrpSpPr>
              <a:grpSpLocks/>
            </p:cNvGrpSpPr>
            <p:nvPr/>
          </p:nvGrpSpPr>
          <p:grpSpPr bwMode="auto">
            <a:xfrm>
              <a:off x="255" y="864"/>
              <a:ext cx="1240" cy="1326"/>
              <a:chOff x="480" y="420"/>
              <a:chExt cx="1240" cy="1326"/>
            </a:xfrm>
          </p:grpSpPr>
          <p:sp>
            <p:nvSpPr>
              <p:cNvPr id="25708" name="Text Box 173"/>
              <p:cNvSpPr txBox="1">
                <a:spLocks noChangeArrowheads="1"/>
              </p:cNvSpPr>
              <p:nvPr/>
            </p:nvSpPr>
            <p:spPr bwMode="auto">
              <a:xfrm>
                <a:off x="954" y="1534"/>
                <a:ext cx="619" cy="212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eaLnBrk="0" hangingPunct="0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600" b="1">
                    <a:effectLst/>
                    <a:latin typeface="Symbol" pitchFamily="18" charset="2"/>
                  </a:rPr>
                  <a:t>a</a:t>
                </a:r>
                <a:r>
                  <a:rPr lang="en-US" sz="1600" b="1">
                    <a:effectLst/>
                  </a:rPr>
                  <a:t>-Acids</a:t>
                </a:r>
                <a:endParaRPr lang="en-US" sz="1200">
                  <a:effectLst/>
                </a:endParaRPr>
              </a:p>
            </p:txBody>
          </p:sp>
          <p:sp>
            <p:nvSpPr>
              <p:cNvPr id="25709" name="Rectangle 174"/>
              <p:cNvSpPr>
                <a:spLocks noChangeArrowheads="1"/>
              </p:cNvSpPr>
              <p:nvPr/>
            </p:nvSpPr>
            <p:spPr bwMode="auto">
              <a:xfrm>
                <a:off x="1646" y="616"/>
                <a:ext cx="74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effectLst/>
                  </a:rPr>
                  <a:t>R</a:t>
                </a:r>
                <a:endParaRPr lang="en-US" sz="1400" baseline="-25000">
                  <a:effectLst/>
                </a:endParaRPr>
              </a:p>
            </p:txBody>
          </p:sp>
          <p:sp>
            <p:nvSpPr>
              <p:cNvPr id="25710" name="Rectangle 175"/>
              <p:cNvSpPr>
                <a:spLocks noChangeArrowheads="1"/>
              </p:cNvSpPr>
              <p:nvPr/>
            </p:nvSpPr>
            <p:spPr bwMode="auto">
              <a:xfrm>
                <a:off x="1308" y="948"/>
                <a:ext cx="162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effectLst/>
                  </a:rPr>
                  <a:t>OH</a:t>
                </a:r>
                <a:endParaRPr lang="en-US" sz="1400" baseline="-25000">
                  <a:effectLst/>
                </a:endParaRPr>
              </a:p>
            </p:txBody>
          </p:sp>
          <p:sp>
            <p:nvSpPr>
              <p:cNvPr id="25711" name="Rectangle 177"/>
              <p:cNvSpPr>
                <a:spLocks noChangeArrowheads="1"/>
              </p:cNvSpPr>
              <p:nvPr/>
            </p:nvSpPr>
            <p:spPr bwMode="auto">
              <a:xfrm>
                <a:off x="1189" y="420"/>
                <a:ext cx="80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effectLst/>
                  </a:rPr>
                  <a:t>O</a:t>
                </a:r>
                <a:endParaRPr lang="en-US" sz="1400" baseline="-25000">
                  <a:effectLst/>
                </a:endParaRPr>
              </a:p>
            </p:txBody>
          </p:sp>
          <p:sp>
            <p:nvSpPr>
              <p:cNvPr id="25712" name="Rectangle 178"/>
              <p:cNvSpPr>
                <a:spLocks noChangeArrowheads="1"/>
              </p:cNvSpPr>
              <p:nvPr/>
            </p:nvSpPr>
            <p:spPr bwMode="auto">
              <a:xfrm>
                <a:off x="886" y="847"/>
                <a:ext cx="81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effectLst/>
                  </a:rPr>
                  <a:t>O</a:t>
                </a:r>
                <a:endParaRPr lang="en-US" sz="1400" baseline="-25000">
                  <a:effectLst/>
                </a:endParaRPr>
              </a:p>
            </p:txBody>
          </p:sp>
          <p:sp>
            <p:nvSpPr>
              <p:cNvPr id="25713" name="Rectangle 179"/>
              <p:cNvSpPr>
                <a:spLocks noChangeArrowheads="1"/>
              </p:cNvSpPr>
              <p:nvPr/>
            </p:nvSpPr>
            <p:spPr bwMode="auto">
              <a:xfrm>
                <a:off x="1458" y="857"/>
                <a:ext cx="162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effectLst/>
                  </a:rPr>
                  <a:t>OH</a:t>
                </a:r>
                <a:endParaRPr lang="en-US" sz="1400" baseline="-25000">
                  <a:effectLst/>
                </a:endParaRPr>
              </a:p>
            </p:txBody>
          </p:sp>
          <p:sp>
            <p:nvSpPr>
              <p:cNvPr id="25714" name="Rectangle 181"/>
              <p:cNvSpPr>
                <a:spLocks noChangeArrowheads="1"/>
              </p:cNvSpPr>
              <p:nvPr/>
            </p:nvSpPr>
            <p:spPr bwMode="auto">
              <a:xfrm>
                <a:off x="1475" y="423"/>
                <a:ext cx="82" cy="13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 sz="1400">
                    <a:effectLst/>
                  </a:rPr>
                  <a:t>O</a:t>
                </a:r>
                <a:endParaRPr lang="en-US" sz="1400" baseline="-25000">
                  <a:effectLst/>
                </a:endParaRPr>
              </a:p>
            </p:txBody>
          </p:sp>
          <p:sp>
            <p:nvSpPr>
              <p:cNvPr id="87222" name="Line 182"/>
              <p:cNvSpPr>
                <a:spLocks noChangeShapeType="1"/>
              </p:cNvSpPr>
              <p:nvPr/>
            </p:nvSpPr>
            <p:spPr bwMode="auto">
              <a:xfrm flipH="1">
                <a:off x="1080" y="637"/>
                <a:ext cx="148" cy="7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23" name="Line 183"/>
              <p:cNvSpPr>
                <a:spLocks noChangeShapeType="1"/>
              </p:cNvSpPr>
              <p:nvPr/>
            </p:nvSpPr>
            <p:spPr bwMode="auto">
              <a:xfrm flipH="1" flipV="1">
                <a:off x="1228" y="637"/>
                <a:ext cx="151" cy="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24" name="Line 184"/>
              <p:cNvSpPr>
                <a:spLocks noChangeShapeType="1"/>
              </p:cNvSpPr>
              <p:nvPr/>
            </p:nvSpPr>
            <p:spPr bwMode="auto">
              <a:xfrm flipH="1" flipV="1">
                <a:off x="1390" y="709"/>
                <a:ext cx="1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25" name="Line 185"/>
              <p:cNvSpPr>
                <a:spLocks noChangeShapeType="1"/>
              </p:cNvSpPr>
              <p:nvPr/>
            </p:nvSpPr>
            <p:spPr bwMode="auto">
              <a:xfrm flipH="1" flipV="1">
                <a:off x="1368" y="709"/>
                <a:ext cx="1" cy="14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26" name="Line 186"/>
              <p:cNvSpPr>
                <a:spLocks noChangeShapeType="1"/>
              </p:cNvSpPr>
              <p:nvPr/>
            </p:nvSpPr>
            <p:spPr bwMode="auto">
              <a:xfrm flipV="1">
                <a:off x="1230" y="853"/>
                <a:ext cx="150" cy="7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27" name="Line 187"/>
              <p:cNvSpPr>
                <a:spLocks noChangeShapeType="1"/>
              </p:cNvSpPr>
              <p:nvPr/>
            </p:nvSpPr>
            <p:spPr bwMode="auto">
              <a:xfrm>
                <a:off x="1080" y="855"/>
                <a:ext cx="150" cy="7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28" name="Line 188"/>
              <p:cNvSpPr>
                <a:spLocks noChangeShapeType="1"/>
              </p:cNvSpPr>
              <p:nvPr/>
            </p:nvSpPr>
            <p:spPr bwMode="auto">
              <a:xfrm>
                <a:off x="1080" y="710"/>
                <a:ext cx="0" cy="14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29" name="Line 189"/>
              <p:cNvSpPr>
                <a:spLocks noChangeShapeType="1"/>
              </p:cNvSpPr>
              <p:nvPr/>
            </p:nvSpPr>
            <p:spPr bwMode="auto">
              <a:xfrm flipV="1">
                <a:off x="1379" y="641"/>
                <a:ext cx="135" cy="68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30" name="Line 190"/>
              <p:cNvSpPr>
                <a:spLocks noChangeShapeType="1"/>
              </p:cNvSpPr>
              <p:nvPr/>
            </p:nvSpPr>
            <p:spPr bwMode="auto">
              <a:xfrm>
                <a:off x="1514" y="641"/>
                <a:ext cx="122" cy="4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31" name="Line 191"/>
              <p:cNvSpPr>
                <a:spLocks noChangeShapeType="1"/>
              </p:cNvSpPr>
              <p:nvPr/>
            </p:nvSpPr>
            <p:spPr bwMode="auto">
              <a:xfrm flipH="1" flipV="1">
                <a:off x="929" y="638"/>
                <a:ext cx="151" cy="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32" name="Line 192"/>
              <p:cNvSpPr>
                <a:spLocks noChangeShapeType="1"/>
              </p:cNvSpPr>
              <p:nvPr/>
            </p:nvSpPr>
            <p:spPr bwMode="auto">
              <a:xfrm flipH="1">
                <a:off x="779" y="638"/>
                <a:ext cx="150" cy="7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33" name="Line 193"/>
              <p:cNvSpPr>
                <a:spLocks noChangeShapeType="1"/>
              </p:cNvSpPr>
              <p:nvPr/>
            </p:nvSpPr>
            <p:spPr bwMode="auto">
              <a:xfrm flipH="1">
                <a:off x="1109" y="926"/>
                <a:ext cx="121" cy="10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34" name="Line 194"/>
              <p:cNvSpPr>
                <a:spLocks noChangeShapeType="1"/>
              </p:cNvSpPr>
              <p:nvPr/>
            </p:nvSpPr>
            <p:spPr bwMode="auto">
              <a:xfrm>
                <a:off x="1109" y="1029"/>
                <a:ext cx="87" cy="1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35" name="Line 195"/>
              <p:cNvSpPr>
                <a:spLocks noChangeShapeType="1"/>
              </p:cNvSpPr>
              <p:nvPr/>
            </p:nvSpPr>
            <p:spPr bwMode="auto">
              <a:xfrm flipH="1">
                <a:off x="1102" y="1149"/>
                <a:ext cx="85" cy="125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36" name="Line 196"/>
              <p:cNvSpPr>
                <a:spLocks noChangeShapeType="1"/>
              </p:cNvSpPr>
              <p:nvPr/>
            </p:nvSpPr>
            <p:spPr bwMode="auto">
              <a:xfrm flipH="1">
                <a:off x="1120" y="1157"/>
                <a:ext cx="85" cy="126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37" name="Line 197"/>
              <p:cNvSpPr>
                <a:spLocks noChangeShapeType="1"/>
              </p:cNvSpPr>
              <p:nvPr/>
            </p:nvSpPr>
            <p:spPr bwMode="auto">
              <a:xfrm flipH="1">
                <a:off x="944" y="1278"/>
                <a:ext cx="167" cy="3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38" name="Line 198"/>
              <p:cNvSpPr>
                <a:spLocks noChangeShapeType="1"/>
              </p:cNvSpPr>
              <p:nvPr/>
            </p:nvSpPr>
            <p:spPr bwMode="auto">
              <a:xfrm>
                <a:off x="1111" y="1278"/>
                <a:ext cx="45" cy="14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39" name="Line 199"/>
              <p:cNvSpPr>
                <a:spLocks noChangeShapeType="1"/>
              </p:cNvSpPr>
              <p:nvPr/>
            </p:nvSpPr>
            <p:spPr bwMode="auto">
              <a:xfrm>
                <a:off x="1230" y="926"/>
                <a:ext cx="78" cy="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40" name="Line 200"/>
              <p:cNvSpPr>
                <a:spLocks noChangeShapeType="1"/>
              </p:cNvSpPr>
              <p:nvPr/>
            </p:nvSpPr>
            <p:spPr bwMode="auto">
              <a:xfrm flipH="1" flipV="1">
                <a:off x="1238" y="538"/>
                <a:ext cx="1" cy="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41" name="Line 201"/>
              <p:cNvSpPr>
                <a:spLocks noChangeShapeType="1"/>
              </p:cNvSpPr>
              <p:nvPr/>
            </p:nvSpPr>
            <p:spPr bwMode="auto">
              <a:xfrm flipH="1" flipV="1">
                <a:off x="1218" y="538"/>
                <a:ext cx="0" cy="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42" name="Line 202"/>
              <p:cNvSpPr>
                <a:spLocks noChangeShapeType="1"/>
              </p:cNvSpPr>
              <p:nvPr/>
            </p:nvSpPr>
            <p:spPr bwMode="auto">
              <a:xfrm flipH="1">
                <a:off x="968" y="847"/>
                <a:ext cx="106" cy="5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43" name="Line 203"/>
              <p:cNvSpPr>
                <a:spLocks noChangeShapeType="1"/>
              </p:cNvSpPr>
              <p:nvPr/>
            </p:nvSpPr>
            <p:spPr bwMode="auto">
              <a:xfrm flipH="1">
                <a:off x="978" y="862"/>
                <a:ext cx="108" cy="5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44" name="Line 204"/>
              <p:cNvSpPr>
                <a:spLocks noChangeShapeType="1"/>
              </p:cNvSpPr>
              <p:nvPr/>
            </p:nvSpPr>
            <p:spPr bwMode="auto">
              <a:xfrm>
                <a:off x="1380" y="853"/>
                <a:ext cx="77" cy="64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45" name="Line 205"/>
              <p:cNvSpPr>
                <a:spLocks noChangeShapeType="1"/>
              </p:cNvSpPr>
              <p:nvPr/>
            </p:nvSpPr>
            <p:spPr bwMode="auto">
              <a:xfrm flipH="1" flipV="1">
                <a:off x="635" y="631"/>
                <a:ext cx="150" cy="7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46" name="Line 206"/>
              <p:cNvSpPr>
                <a:spLocks noChangeShapeType="1"/>
              </p:cNvSpPr>
              <p:nvPr/>
            </p:nvSpPr>
            <p:spPr bwMode="auto">
              <a:xfrm flipH="1" flipV="1">
                <a:off x="624" y="647"/>
                <a:ext cx="150" cy="72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47" name="Line 207"/>
              <p:cNvSpPr>
                <a:spLocks noChangeShapeType="1"/>
              </p:cNvSpPr>
              <p:nvPr/>
            </p:nvSpPr>
            <p:spPr bwMode="auto">
              <a:xfrm flipV="1">
                <a:off x="630" y="498"/>
                <a:ext cx="0" cy="141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48" name="Line 208"/>
              <p:cNvSpPr>
                <a:spLocks noChangeShapeType="1"/>
              </p:cNvSpPr>
              <p:nvPr/>
            </p:nvSpPr>
            <p:spPr bwMode="auto">
              <a:xfrm flipH="1">
                <a:off x="480" y="639"/>
                <a:ext cx="150" cy="73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49" name="Line 209"/>
              <p:cNvSpPr>
                <a:spLocks noChangeShapeType="1"/>
              </p:cNvSpPr>
              <p:nvPr/>
            </p:nvSpPr>
            <p:spPr bwMode="auto">
              <a:xfrm flipV="1">
                <a:off x="1525" y="542"/>
                <a:ext cx="0" cy="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250" name="Line 210"/>
              <p:cNvSpPr>
                <a:spLocks noChangeShapeType="1"/>
              </p:cNvSpPr>
              <p:nvPr/>
            </p:nvSpPr>
            <p:spPr bwMode="auto">
              <a:xfrm flipV="1">
                <a:off x="1505" y="542"/>
                <a:ext cx="0" cy="99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25662" name="Rectangle 214"/>
            <p:cNvSpPr>
              <a:spLocks noChangeArrowheads="1"/>
            </p:cNvSpPr>
            <p:nvPr/>
          </p:nvSpPr>
          <p:spPr bwMode="auto">
            <a:xfrm>
              <a:off x="747" y="3606"/>
              <a:ext cx="535" cy="212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600" b="1">
                  <a:effectLst/>
                  <a:latin typeface="Symbol" pitchFamily="18" charset="2"/>
                </a:rPr>
                <a:t>b</a:t>
              </a:r>
              <a:r>
                <a:rPr lang="en-US" sz="1600" b="1">
                  <a:effectLst/>
                </a:rPr>
                <a:t>-Acids</a:t>
              </a:r>
            </a:p>
          </p:txBody>
        </p:sp>
        <p:sp>
          <p:nvSpPr>
            <p:cNvPr id="87260" name="Line 220"/>
            <p:cNvSpPr>
              <a:spLocks noChangeShapeType="1"/>
            </p:cNvSpPr>
            <p:nvPr/>
          </p:nvSpPr>
          <p:spPr bwMode="auto">
            <a:xfrm>
              <a:off x="1599" y="2958"/>
              <a:ext cx="576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25664" name="Group 269"/>
            <p:cNvGrpSpPr>
              <a:grpSpLocks/>
            </p:cNvGrpSpPr>
            <p:nvPr/>
          </p:nvGrpSpPr>
          <p:grpSpPr bwMode="auto">
            <a:xfrm>
              <a:off x="2175" y="870"/>
              <a:ext cx="1049" cy="936"/>
              <a:chOff x="2208" y="432"/>
              <a:chExt cx="1049" cy="936"/>
            </a:xfrm>
          </p:grpSpPr>
          <p:grpSp>
            <p:nvGrpSpPr>
              <p:cNvPr id="25670" name="Group 267"/>
              <p:cNvGrpSpPr>
                <a:grpSpLocks/>
              </p:cNvGrpSpPr>
              <p:nvPr/>
            </p:nvGrpSpPr>
            <p:grpSpPr bwMode="auto">
              <a:xfrm>
                <a:off x="2208" y="432"/>
                <a:ext cx="1049" cy="936"/>
                <a:chOff x="2208" y="432"/>
                <a:chExt cx="1049" cy="936"/>
              </a:xfrm>
            </p:grpSpPr>
            <p:sp>
              <p:nvSpPr>
                <p:cNvPr id="25673" name="Rectangle 225"/>
                <p:cNvSpPr>
                  <a:spLocks noChangeArrowheads="1"/>
                </p:cNvSpPr>
                <p:nvPr/>
              </p:nvSpPr>
              <p:spPr bwMode="auto">
                <a:xfrm>
                  <a:off x="2796" y="432"/>
                  <a:ext cx="81" cy="1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400">
                      <a:solidFill>
                        <a:srgbClr val="FFFF00"/>
                      </a:solidFill>
                      <a:effectLst/>
                    </a:rPr>
                    <a:t>O</a:t>
                  </a:r>
                </a:p>
              </p:txBody>
            </p:sp>
            <p:sp>
              <p:nvSpPr>
                <p:cNvPr id="25674" name="Rectangle 226"/>
                <p:cNvSpPr>
                  <a:spLocks noChangeArrowheads="1"/>
                </p:cNvSpPr>
                <p:nvPr/>
              </p:nvSpPr>
              <p:spPr bwMode="auto">
                <a:xfrm>
                  <a:off x="3042" y="432"/>
                  <a:ext cx="81" cy="1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400">
                      <a:solidFill>
                        <a:srgbClr val="FFFF00"/>
                      </a:solidFill>
                      <a:effectLst/>
                    </a:rPr>
                    <a:t>O</a:t>
                  </a:r>
                </a:p>
              </p:txBody>
            </p:sp>
            <p:sp>
              <p:nvSpPr>
                <p:cNvPr id="87267" name="Line 227"/>
                <p:cNvSpPr>
                  <a:spLocks noChangeShapeType="1"/>
                </p:cNvSpPr>
                <p:nvPr/>
              </p:nvSpPr>
              <p:spPr bwMode="auto">
                <a:xfrm>
                  <a:off x="2751" y="1245"/>
                  <a:ext cx="38" cy="123"/>
                </a:xfrm>
                <a:prstGeom prst="line">
                  <a:avLst/>
                </a:prstGeom>
                <a:noFill/>
                <a:ln w="7938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grpSp>
              <p:nvGrpSpPr>
                <p:cNvPr id="25676" name="Group 266"/>
                <p:cNvGrpSpPr>
                  <a:grpSpLocks/>
                </p:cNvGrpSpPr>
                <p:nvPr/>
              </p:nvGrpSpPr>
              <p:grpSpPr bwMode="auto">
                <a:xfrm>
                  <a:off x="2208" y="516"/>
                  <a:ext cx="1049" cy="733"/>
                  <a:chOff x="2208" y="516"/>
                  <a:chExt cx="1049" cy="733"/>
                </a:xfrm>
              </p:grpSpPr>
              <p:sp>
                <p:nvSpPr>
                  <p:cNvPr id="25677" name="Rectangle 229"/>
                  <p:cNvSpPr>
                    <a:spLocks noChangeArrowheads="1"/>
                  </p:cNvSpPr>
                  <p:nvPr/>
                </p:nvSpPr>
                <p:spPr bwMode="auto">
                  <a:xfrm>
                    <a:off x="3182" y="612"/>
                    <a:ext cx="75" cy="13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400">
                        <a:solidFill>
                          <a:srgbClr val="FFFF00"/>
                        </a:solidFill>
                        <a:effectLst/>
                      </a:rPr>
                      <a:t>R</a:t>
                    </a:r>
                  </a:p>
                </p:txBody>
              </p:sp>
              <p:sp>
                <p:nvSpPr>
                  <p:cNvPr id="25678" name="Rectangle 230"/>
                  <p:cNvSpPr>
                    <a:spLocks noChangeArrowheads="1"/>
                  </p:cNvSpPr>
                  <p:nvPr/>
                </p:nvSpPr>
                <p:spPr bwMode="auto">
                  <a:xfrm>
                    <a:off x="2462" y="703"/>
                    <a:ext cx="162" cy="13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400">
                        <a:solidFill>
                          <a:srgbClr val="FFFF00"/>
                        </a:solidFill>
                        <a:effectLst/>
                      </a:rPr>
                      <a:t>HO</a:t>
                    </a:r>
                  </a:p>
                </p:txBody>
              </p:sp>
              <p:sp>
                <p:nvSpPr>
                  <p:cNvPr id="25679" name="Rectangle 231"/>
                  <p:cNvSpPr>
                    <a:spLocks noChangeArrowheads="1"/>
                  </p:cNvSpPr>
                  <p:nvPr/>
                </p:nvSpPr>
                <p:spPr bwMode="auto">
                  <a:xfrm>
                    <a:off x="3030" y="833"/>
                    <a:ext cx="162" cy="13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400">
                        <a:solidFill>
                          <a:srgbClr val="FFFF00"/>
                        </a:solidFill>
                        <a:effectLst/>
                      </a:rPr>
                      <a:t>OH</a:t>
                    </a:r>
                  </a:p>
                </p:txBody>
              </p:sp>
              <p:sp>
                <p:nvSpPr>
                  <p:cNvPr id="25680" name="Rectangle 232"/>
                  <p:cNvSpPr>
                    <a:spLocks noChangeArrowheads="1"/>
                  </p:cNvSpPr>
                  <p:nvPr/>
                </p:nvSpPr>
                <p:spPr bwMode="auto">
                  <a:xfrm>
                    <a:off x="2892" y="864"/>
                    <a:ext cx="81" cy="134"/>
                  </a:xfrm>
                  <a:prstGeom prst="rect">
                    <a:avLst/>
                  </a:prstGeom>
                  <a:noFill/>
                  <a:ln w="9525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400">
                        <a:solidFill>
                          <a:srgbClr val="FFFF00"/>
                        </a:solidFill>
                        <a:effectLst/>
                      </a:rPr>
                      <a:t>O</a:t>
                    </a:r>
                  </a:p>
                </p:txBody>
              </p:sp>
              <p:sp>
                <p:nvSpPr>
                  <p:cNvPr id="87273" name="Line 23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346" y="516"/>
                    <a:ext cx="0" cy="126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74" name="Line 23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208" y="642"/>
                    <a:ext cx="138" cy="32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75" name="Line 235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716" y="640"/>
                    <a:ext cx="123" cy="64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76" name="Line 236"/>
                  <p:cNvSpPr>
                    <a:spLocks noChangeShapeType="1"/>
                  </p:cNvSpPr>
                  <p:nvPr/>
                </p:nvSpPr>
                <p:spPr bwMode="auto">
                  <a:xfrm>
                    <a:off x="2839" y="640"/>
                    <a:ext cx="124" cy="63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77" name="Line 237"/>
                  <p:cNvSpPr>
                    <a:spLocks noChangeShapeType="1"/>
                  </p:cNvSpPr>
                  <p:nvPr/>
                </p:nvSpPr>
                <p:spPr bwMode="auto">
                  <a:xfrm>
                    <a:off x="2716" y="704"/>
                    <a:ext cx="1" cy="126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78" name="Line 238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717" y="829"/>
                    <a:ext cx="142" cy="1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79" name="Line 239"/>
                  <p:cNvSpPr>
                    <a:spLocks noChangeShapeType="1"/>
                  </p:cNvSpPr>
                  <p:nvPr/>
                </p:nvSpPr>
                <p:spPr bwMode="auto">
                  <a:xfrm>
                    <a:off x="2955" y="703"/>
                    <a:ext cx="0" cy="126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80" name="Line 240"/>
                  <p:cNvSpPr>
                    <a:spLocks noChangeShapeType="1"/>
                  </p:cNvSpPr>
                  <p:nvPr/>
                </p:nvSpPr>
                <p:spPr bwMode="auto">
                  <a:xfrm>
                    <a:off x="2973" y="703"/>
                    <a:ext cx="0" cy="126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81" name="Line 241"/>
                  <p:cNvSpPr>
                    <a:spLocks noChangeShapeType="1"/>
                  </p:cNvSpPr>
                  <p:nvPr/>
                </p:nvSpPr>
                <p:spPr bwMode="auto">
                  <a:xfrm>
                    <a:off x="2859" y="829"/>
                    <a:ext cx="105" cy="0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82" name="Line 24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963" y="639"/>
                    <a:ext cx="124" cy="64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83" name="Line 243"/>
                  <p:cNvSpPr>
                    <a:spLocks noChangeShapeType="1"/>
                  </p:cNvSpPr>
                  <p:nvPr/>
                </p:nvSpPr>
                <p:spPr bwMode="auto">
                  <a:xfrm>
                    <a:off x="3087" y="639"/>
                    <a:ext cx="89" cy="45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84" name="Line 244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593" y="642"/>
                    <a:ext cx="123" cy="62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85" name="Line 245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628" y="786"/>
                    <a:ext cx="89" cy="44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86" name="Line 246"/>
                  <p:cNvSpPr>
                    <a:spLocks noChangeShapeType="1"/>
                  </p:cNvSpPr>
                  <p:nvPr/>
                </p:nvSpPr>
                <p:spPr bwMode="auto">
                  <a:xfrm>
                    <a:off x="2717" y="830"/>
                    <a:ext cx="72" cy="109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87" name="Line 24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719" y="939"/>
                    <a:ext cx="70" cy="110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88" name="Line 248"/>
                  <p:cNvSpPr>
                    <a:spLocks noChangeShapeType="1"/>
                  </p:cNvSpPr>
                  <p:nvPr/>
                </p:nvSpPr>
                <p:spPr bwMode="auto">
                  <a:xfrm>
                    <a:off x="2964" y="829"/>
                    <a:ext cx="64" cy="56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89" name="Line 249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847" y="553"/>
                    <a:ext cx="0" cy="87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90" name="Line 250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831" y="553"/>
                    <a:ext cx="0" cy="87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91" name="Line 25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094" y="552"/>
                    <a:ext cx="0" cy="87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92" name="Line 25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077" y="552"/>
                    <a:ext cx="1" cy="87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93" name="Line 253"/>
                  <p:cNvSpPr>
                    <a:spLocks noChangeShapeType="1"/>
                  </p:cNvSpPr>
                  <p:nvPr/>
                </p:nvSpPr>
                <p:spPr bwMode="auto">
                  <a:xfrm>
                    <a:off x="2719" y="1049"/>
                    <a:ext cx="101" cy="90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94" name="Line 254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469" y="642"/>
                    <a:ext cx="124" cy="62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95" name="Line 255"/>
                  <p:cNvSpPr>
                    <a:spLocks noChangeShapeType="1"/>
                  </p:cNvSpPr>
                  <p:nvPr/>
                </p:nvSpPr>
                <p:spPr bwMode="auto">
                  <a:xfrm>
                    <a:off x="2346" y="642"/>
                    <a:ext cx="123" cy="62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96" name="Line 256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607" y="1248"/>
                    <a:ext cx="142" cy="1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97" name="Line 25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749" y="1139"/>
                    <a:ext cx="71" cy="109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98" name="Line 258"/>
                  <p:cNvSpPr>
                    <a:spLocks noChangeShapeType="1"/>
                  </p:cNvSpPr>
                  <p:nvPr/>
                </p:nvSpPr>
                <p:spPr bwMode="auto">
                  <a:xfrm>
                    <a:off x="2789" y="947"/>
                    <a:ext cx="103" cy="0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87299" name="Line 259"/>
                  <p:cNvSpPr>
                    <a:spLocks noChangeShapeType="1"/>
                  </p:cNvSpPr>
                  <p:nvPr/>
                </p:nvSpPr>
                <p:spPr bwMode="auto">
                  <a:xfrm>
                    <a:off x="2789" y="932"/>
                    <a:ext cx="103" cy="0"/>
                  </a:xfrm>
                  <a:prstGeom prst="line">
                    <a:avLst/>
                  </a:prstGeom>
                  <a:noFill/>
                  <a:ln w="7938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</p:grpSp>
          <p:sp>
            <p:nvSpPr>
              <p:cNvPr id="87300" name="Line 260"/>
              <p:cNvSpPr>
                <a:spLocks noChangeShapeType="1"/>
              </p:cNvSpPr>
              <p:nvPr/>
            </p:nvSpPr>
            <p:spPr bwMode="auto">
              <a:xfrm rot="398680" flipH="1">
                <a:off x="2775" y="1158"/>
                <a:ext cx="48" cy="97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87301" name="Line 261"/>
              <p:cNvSpPr>
                <a:spLocks noChangeShapeType="1"/>
              </p:cNvSpPr>
              <p:nvPr/>
            </p:nvSpPr>
            <p:spPr bwMode="auto">
              <a:xfrm>
                <a:off x="2376" y="630"/>
                <a:ext cx="90" cy="48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87319" name="Line 279"/>
            <p:cNvSpPr>
              <a:spLocks noChangeShapeType="1"/>
            </p:cNvSpPr>
            <p:nvPr/>
          </p:nvSpPr>
          <p:spPr bwMode="auto">
            <a:xfrm>
              <a:off x="4680" y="2856"/>
              <a:ext cx="0" cy="4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87321" name="Text Box 281"/>
            <p:cNvSpPr txBox="1">
              <a:spLocks noChangeArrowheads="1"/>
            </p:cNvSpPr>
            <p:nvPr/>
          </p:nvSpPr>
          <p:spPr bwMode="auto">
            <a:xfrm>
              <a:off x="4092" y="3351"/>
              <a:ext cx="1266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228600" indent="-228600">
                <a:buFont typeface="Wingdings" pitchFamily="2" charset="2"/>
                <a:buNone/>
                <a:defRPr/>
              </a:pPr>
              <a:r>
                <a:rPr lang="en-US" sz="1600">
                  <a:effectLst>
                    <a:outerShdw blurRad="38100" dist="38100" dir="2700000" algn="tl">
                      <a:srgbClr val="000080"/>
                    </a:outerShdw>
                  </a:effectLst>
                </a:rPr>
                <a:t>Hexahydroiso-</a:t>
              </a:r>
              <a:r>
                <a:rPr lang="en-US" sz="1600">
                  <a:effectLst>
                    <a:outerShdw blurRad="38100" dist="38100" dir="2700000" algn="tl">
                      <a:srgbClr val="000080"/>
                    </a:outerShdw>
                  </a:effectLst>
                  <a:latin typeface="Symbol" pitchFamily="18" charset="2"/>
                </a:rPr>
                <a:t>a</a:t>
              </a:r>
              <a:r>
                <a:rPr lang="en-US" sz="1600">
                  <a:effectLst>
                    <a:outerShdw blurRad="38100" dist="38100" dir="2700000" algn="tl">
                      <a:srgbClr val="000080"/>
                    </a:outerShdw>
                  </a:effectLst>
                </a:rPr>
                <a:t>-acids</a:t>
              </a:r>
            </a:p>
          </p:txBody>
        </p:sp>
        <p:sp>
          <p:nvSpPr>
            <p:cNvPr id="87324" name="Text Box 284"/>
            <p:cNvSpPr txBox="1">
              <a:spLocks noChangeArrowheads="1"/>
            </p:cNvSpPr>
            <p:nvPr/>
          </p:nvSpPr>
          <p:spPr bwMode="auto">
            <a:xfrm>
              <a:off x="2315" y="3936"/>
              <a:ext cx="1105" cy="212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228600" indent="-228600">
                <a:buFont typeface="Wingdings" pitchFamily="2" charset="2"/>
                <a:buNone/>
                <a:defRPr/>
              </a:pPr>
              <a:r>
                <a:rPr lang="en-US" sz="1600">
                  <a:effectLst>
                    <a:outerShdw blurRad="38100" dist="38100" dir="2700000" algn="tl">
                      <a:srgbClr val="000080"/>
                    </a:outerShdw>
                  </a:effectLst>
                </a:rPr>
                <a:t>Hexahydro-</a:t>
              </a:r>
              <a:r>
                <a:rPr lang="en-US" sz="1600">
                  <a:effectLst>
                    <a:outerShdw blurRad="38100" dist="38100" dir="2700000" algn="tl">
                      <a:srgbClr val="000080"/>
                    </a:outerShdw>
                  </a:effectLst>
                  <a:latin typeface="Symbol" pitchFamily="18" charset="2"/>
                </a:rPr>
                <a:t>b</a:t>
              </a:r>
              <a:r>
                <a:rPr lang="en-US" sz="1600">
                  <a:effectLst>
                    <a:outerShdw blurRad="38100" dist="38100" dir="2700000" algn="tl">
                      <a:srgbClr val="000080"/>
                    </a:outerShdw>
                  </a:effectLst>
                </a:rPr>
                <a:t>-acids</a:t>
              </a:r>
            </a:p>
          </p:txBody>
        </p:sp>
        <p:sp>
          <p:nvSpPr>
            <p:cNvPr id="25668" name="Text Box 208"/>
            <p:cNvSpPr txBox="1">
              <a:spLocks noChangeArrowheads="1"/>
            </p:cNvSpPr>
            <p:nvPr/>
          </p:nvSpPr>
          <p:spPr bwMode="auto">
            <a:xfrm>
              <a:off x="2486" y="1949"/>
              <a:ext cx="846" cy="25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228600" indent="-228600">
                <a:buFont typeface="Wingdings" pitchFamily="2" charset="2"/>
                <a:buNone/>
              </a:pPr>
              <a:r>
                <a:rPr lang="en-US">
                  <a:solidFill>
                    <a:srgbClr val="FFFF00"/>
                  </a:solidFill>
                  <a:effectLst/>
                </a:rPr>
                <a:t>Iso-</a:t>
              </a:r>
              <a:r>
                <a:rPr lang="en-US">
                  <a:solidFill>
                    <a:srgbClr val="FFFF00"/>
                  </a:solidFill>
                  <a:effectLst/>
                  <a:latin typeface="Symbol" pitchFamily="18" charset="2"/>
                </a:rPr>
                <a:t>a</a:t>
              </a:r>
              <a:r>
                <a:rPr lang="en-US">
                  <a:solidFill>
                    <a:srgbClr val="FFFF00"/>
                  </a:solidFill>
                  <a:effectLst/>
                </a:rPr>
                <a:t>-acids</a:t>
              </a:r>
            </a:p>
          </p:txBody>
        </p:sp>
        <p:sp>
          <p:nvSpPr>
            <p:cNvPr id="25669" name="Text Box 209"/>
            <p:cNvSpPr txBox="1">
              <a:spLocks noChangeArrowheads="1"/>
            </p:cNvSpPr>
            <p:nvPr/>
          </p:nvSpPr>
          <p:spPr bwMode="auto">
            <a:xfrm>
              <a:off x="2352" y="3456"/>
              <a:ext cx="1312" cy="480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28600" indent="-228600" algn="ctr">
                <a:buFont typeface="Wingdings" pitchFamily="2" charset="2"/>
                <a:buNone/>
              </a:pPr>
              <a:r>
                <a:rPr lang="en-US">
                  <a:solidFill>
                    <a:srgbClr val="FFFF00"/>
                  </a:solidFill>
                  <a:effectLst/>
                </a:rPr>
                <a:t>Tetrahydrodesoxy</a:t>
              </a:r>
            </a:p>
            <a:p>
              <a:pPr marL="228600" indent="-228600" algn="ctr">
                <a:buFont typeface="Wingdings" pitchFamily="2" charset="2"/>
                <a:buNone/>
              </a:pPr>
              <a:r>
                <a:rPr lang="en-US">
                  <a:solidFill>
                    <a:srgbClr val="FFFF00"/>
                  </a:solidFill>
                  <a:effectLst/>
                </a:rPr>
                <a:t>-</a:t>
              </a:r>
              <a:r>
                <a:rPr lang="en-US">
                  <a:solidFill>
                    <a:srgbClr val="FFFF00"/>
                  </a:solidFill>
                  <a:effectLst/>
                  <a:latin typeface="Symbol" pitchFamily="18" charset="2"/>
                </a:rPr>
                <a:t>a</a:t>
              </a:r>
              <a:r>
                <a:rPr lang="en-US">
                  <a:solidFill>
                    <a:srgbClr val="FFFF00"/>
                  </a:solidFill>
                  <a:effectLst/>
                </a:rPr>
                <a:t>-acids</a:t>
              </a:r>
            </a:p>
          </p:txBody>
        </p:sp>
      </p:grpSp>
      <p:sp>
        <p:nvSpPr>
          <p:cNvPr id="24790" name="Line 214"/>
          <p:cNvSpPr>
            <a:spLocks noChangeShapeType="1"/>
          </p:cNvSpPr>
          <p:nvPr/>
        </p:nvSpPr>
        <p:spPr bwMode="auto">
          <a:xfrm flipH="1">
            <a:off x="1676400" y="4876800"/>
            <a:ext cx="152400" cy="228600"/>
          </a:xfrm>
          <a:prstGeom prst="line">
            <a:avLst/>
          </a:prstGeom>
          <a:noFill/>
          <a:ln w="19050">
            <a:solidFill>
              <a:srgbClr val="FFFF00"/>
            </a:solidFill>
            <a:prstDash val="sysDot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267" name="Text Box 3"/>
          <p:cNvSpPr txBox="1">
            <a:spLocks noChangeArrowheads="1"/>
          </p:cNvSpPr>
          <p:nvPr/>
        </p:nvSpPr>
        <p:spPr bwMode="auto">
          <a:xfrm>
            <a:off x="3987800" y="5913438"/>
            <a:ext cx="182086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US" b="1">
                <a:effectLst>
                  <a:outerShdw blurRad="38100" dist="38100" dir="2700000" algn="tl">
                    <a:srgbClr val="000080"/>
                  </a:outerShdw>
                </a:effectLst>
                <a:latin typeface="Arial" charset="0"/>
              </a:rPr>
              <a:t>Analytical BU</a:t>
            </a:r>
          </a:p>
        </p:txBody>
      </p:sp>
      <p:grpSp>
        <p:nvGrpSpPr>
          <p:cNvPr id="26627" name="Group 39"/>
          <p:cNvGrpSpPr>
            <a:grpSpLocks/>
          </p:cNvGrpSpPr>
          <p:nvPr/>
        </p:nvGrpSpPr>
        <p:grpSpPr bwMode="auto">
          <a:xfrm>
            <a:off x="768350" y="1714500"/>
            <a:ext cx="2444750" cy="3722688"/>
            <a:chOff x="484" y="1080"/>
            <a:chExt cx="1540" cy="2345"/>
          </a:xfrm>
        </p:grpSpPr>
        <p:sp>
          <p:nvSpPr>
            <p:cNvPr id="267298" name="Text Box 34"/>
            <p:cNvSpPr txBox="1">
              <a:spLocks noChangeArrowheads="1"/>
            </p:cNvSpPr>
            <p:nvPr/>
          </p:nvSpPr>
          <p:spPr bwMode="auto">
            <a:xfrm rot="-3926403">
              <a:off x="999" y="1855"/>
              <a:ext cx="1799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 b="1" dirty="0" err="1">
                  <a:effectLst>
                    <a:outerShdw blurRad="38100" dist="38100" dir="2700000" algn="tl">
                      <a:srgbClr val="000080"/>
                    </a:outerShdw>
                  </a:effectLst>
                  <a:latin typeface="Arial" charset="0"/>
                </a:rPr>
                <a:t>Tetrahydroiso</a:t>
              </a:r>
              <a:r>
                <a:rPr lang="en-US" b="1" dirty="0">
                  <a:effectLst>
                    <a:outerShdw blurRad="38100" dist="38100" dir="2700000" algn="tl">
                      <a:srgbClr val="000080"/>
                    </a:outerShdw>
                  </a:effectLst>
                  <a:latin typeface="Arial" charset="0"/>
                </a:rPr>
                <a:t>-</a:t>
              </a:r>
              <a:r>
                <a:rPr lang="en-US" b="1" dirty="0">
                  <a:effectLst>
                    <a:outerShdw blurRad="38100" dist="38100" dir="2700000" algn="tl">
                      <a:srgbClr val="000080"/>
                    </a:outerShdw>
                  </a:effectLst>
                  <a:latin typeface="Symbol" pitchFamily="18" charset="2"/>
                </a:rPr>
                <a:t>a</a:t>
              </a:r>
              <a:r>
                <a:rPr lang="en-US" b="1" dirty="0">
                  <a:effectLst>
                    <a:outerShdw blurRad="38100" dist="38100" dir="2700000" algn="tl">
                      <a:srgbClr val="000080"/>
                    </a:outerShdw>
                  </a:effectLst>
                  <a:latin typeface="Arial" charset="0"/>
                </a:rPr>
                <a:t>-acids</a:t>
              </a:r>
              <a:endParaRPr lang="en-US" dirty="0">
                <a:effectLst>
                  <a:outerShdw blurRad="38100" dist="38100" dir="2700000" algn="tl">
                    <a:srgbClr val="000080"/>
                  </a:outerShdw>
                </a:effectLst>
                <a:latin typeface="Arial" charset="0"/>
              </a:endParaRPr>
            </a:p>
          </p:txBody>
        </p:sp>
        <p:sp>
          <p:nvSpPr>
            <p:cNvPr id="26660" name="Text Box 4"/>
            <p:cNvSpPr txBox="1">
              <a:spLocks noChangeArrowheads="1"/>
            </p:cNvSpPr>
            <p:nvPr/>
          </p:nvSpPr>
          <p:spPr bwMode="auto">
            <a:xfrm rot="-5400000">
              <a:off x="-529" y="2163"/>
              <a:ext cx="227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 b="1">
                  <a:effectLst/>
                  <a:latin typeface="Arial" charset="0"/>
                </a:rPr>
                <a:t>Sensory Bitterness Intensity</a:t>
              </a:r>
              <a:endParaRPr lang="en-US">
                <a:effectLst/>
                <a:latin typeface="Arial" charset="0"/>
              </a:endParaRPr>
            </a:p>
          </p:txBody>
        </p:sp>
      </p:grpSp>
      <p:grpSp>
        <p:nvGrpSpPr>
          <p:cNvPr id="26628" name="Group 38"/>
          <p:cNvGrpSpPr>
            <a:grpSpLocks/>
          </p:cNvGrpSpPr>
          <p:nvPr/>
        </p:nvGrpSpPr>
        <p:grpSpPr bwMode="auto">
          <a:xfrm>
            <a:off x="1131888" y="1903413"/>
            <a:ext cx="7245350" cy="3935412"/>
            <a:chOff x="713" y="1199"/>
            <a:chExt cx="4564" cy="2479"/>
          </a:xfrm>
        </p:grpSpPr>
        <p:sp>
          <p:nvSpPr>
            <p:cNvPr id="267271" name="Line 7"/>
            <p:cNvSpPr>
              <a:spLocks noChangeShapeType="1"/>
            </p:cNvSpPr>
            <p:nvPr/>
          </p:nvSpPr>
          <p:spPr bwMode="auto">
            <a:xfrm>
              <a:off x="1141" y="1267"/>
              <a:ext cx="0" cy="21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272" name="Line 8"/>
            <p:cNvSpPr>
              <a:spLocks noChangeShapeType="1"/>
            </p:cNvSpPr>
            <p:nvPr/>
          </p:nvSpPr>
          <p:spPr bwMode="auto">
            <a:xfrm rot="-5400000">
              <a:off x="3080" y="1230"/>
              <a:ext cx="1" cy="413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273" name="Line 9"/>
            <p:cNvSpPr>
              <a:spLocks noChangeShapeType="1"/>
            </p:cNvSpPr>
            <p:nvPr/>
          </p:nvSpPr>
          <p:spPr bwMode="auto">
            <a:xfrm rot="-5400000">
              <a:off x="1076" y="1253"/>
              <a:ext cx="1" cy="1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274" name="Line 10"/>
            <p:cNvSpPr>
              <a:spLocks noChangeShapeType="1"/>
            </p:cNvSpPr>
            <p:nvPr/>
          </p:nvSpPr>
          <p:spPr bwMode="auto">
            <a:xfrm rot="-5400000">
              <a:off x="1076" y="1549"/>
              <a:ext cx="1" cy="1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275" name="Line 11"/>
            <p:cNvSpPr>
              <a:spLocks noChangeShapeType="1"/>
            </p:cNvSpPr>
            <p:nvPr/>
          </p:nvSpPr>
          <p:spPr bwMode="auto">
            <a:xfrm rot="-5400000">
              <a:off x="1076" y="1845"/>
              <a:ext cx="1" cy="1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276" name="Line 12"/>
            <p:cNvSpPr>
              <a:spLocks noChangeShapeType="1"/>
            </p:cNvSpPr>
            <p:nvPr/>
          </p:nvSpPr>
          <p:spPr bwMode="auto">
            <a:xfrm rot="-5400000">
              <a:off x="1076" y="2139"/>
              <a:ext cx="1" cy="1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277" name="Line 13"/>
            <p:cNvSpPr>
              <a:spLocks noChangeShapeType="1"/>
            </p:cNvSpPr>
            <p:nvPr/>
          </p:nvSpPr>
          <p:spPr bwMode="auto">
            <a:xfrm rot="-5400000">
              <a:off x="1076" y="2434"/>
              <a:ext cx="1" cy="1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278" name="Line 14"/>
            <p:cNvSpPr>
              <a:spLocks noChangeShapeType="1"/>
            </p:cNvSpPr>
            <p:nvPr/>
          </p:nvSpPr>
          <p:spPr bwMode="auto">
            <a:xfrm rot="-5400000">
              <a:off x="1076" y="2734"/>
              <a:ext cx="1" cy="1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279" name="Line 15"/>
            <p:cNvSpPr>
              <a:spLocks noChangeShapeType="1"/>
            </p:cNvSpPr>
            <p:nvPr/>
          </p:nvSpPr>
          <p:spPr bwMode="auto">
            <a:xfrm rot="-5400000">
              <a:off x="1076" y="3030"/>
              <a:ext cx="1" cy="12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644" name="Text Box 16"/>
            <p:cNvSpPr txBox="1">
              <a:spLocks noChangeArrowheads="1"/>
            </p:cNvSpPr>
            <p:nvPr/>
          </p:nvSpPr>
          <p:spPr bwMode="auto">
            <a:xfrm>
              <a:off x="797" y="3185"/>
              <a:ext cx="2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None/>
              </a:pPr>
              <a:r>
                <a:rPr lang="en-US">
                  <a:solidFill>
                    <a:srgbClr val="F8F8F8"/>
                  </a:solidFill>
                  <a:effectLst/>
                  <a:latin typeface="Arial" charset="0"/>
                </a:rPr>
                <a:t>8</a:t>
              </a:r>
            </a:p>
          </p:txBody>
        </p:sp>
        <p:sp>
          <p:nvSpPr>
            <p:cNvPr id="267281" name="Text Box 17"/>
            <p:cNvSpPr txBox="1">
              <a:spLocks noChangeArrowheads="1"/>
            </p:cNvSpPr>
            <p:nvPr/>
          </p:nvSpPr>
          <p:spPr bwMode="auto">
            <a:xfrm>
              <a:off x="797" y="2982"/>
              <a:ext cx="2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>
                  <a:effectLst>
                    <a:outerShdw blurRad="38100" dist="38100" dir="2700000" algn="tl">
                      <a:srgbClr val="000080"/>
                    </a:outerShdw>
                  </a:effectLst>
                  <a:latin typeface="Arial" charset="0"/>
                </a:rPr>
                <a:t>9</a:t>
              </a:r>
            </a:p>
          </p:txBody>
        </p:sp>
        <p:sp>
          <p:nvSpPr>
            <p:cNvPr id="267282" name="Text Box 18"/>
            <p:cNvSpPr txBox="1">
              <a:spLocks noChangeArrowheads="1"/>
            </p:cNvSpPr>
            <p:nvPr/>
          </p:nvSpPr>
          <p:spPr bwMode="auto">
            <a:xfrm>
              <a:off x="713" y="2685"/>
              <a:ext cx="2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buFont typeface="Wingdings" pitchFamily="2" charset="2"/>
                <a:buNone/>
                <a:defRPr/>
              </a:pPr>
              <a:r>
                <a:rPr lang="en-US">
                  <a:effectLst>
                    <a:outerShdw blurRad="38100" dist="38100" dir="2700000" algn="tl">
                      <a:srgbClr val="000080"/>
                    </a:outerShdw>
                  </a:effectLst>
                  <a:latin typeface="Arial" charset="0"/>
                </a:rPr>
                <a:t>10</a:t>
              </a:r>
            </a:p>
          </p:txBody>
        </p:sp>
        <p:sp>
          <p:nvSpPr>
            <p:cNvPr id="267283" name="Text Box 19"/>
            <p:cNvSpPr txBox="1">
              <a:spLocks noChangeArrowheads="1"/>
            </p:cNvSpPr>
            <p:nvPr/>
          </p:nvSpPr>
          <p:spPr bwMode="auto">
            <a:xfrm>
              <a:off x="714" y="2388"/>
              <a:ext cx="2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buFont typeface="Wingdings" pitchFamily="2" charset="2"/>
                <a:buNone/>
                <a:defRPr/>
              </a:pPr>
              <a:r>
                <a:rPr lang="en-US">
                  <a:effectLst>
                    <a:outerShdw blurRad="38100" dist="38100" dir="2700000" algn="tl">
                      <a:srgbClr val="000080"/>
                    </a:outerShdw>
                  </a:effectLst>
                  <a:latin typeface="Arial" charset="0"/>
                </a:rPr>
                <a:t>11</a:t>
              </a:r>
            </a:p>
          </p:txBody>
        </p:sp>
        <p:sp>
          <p:nvSpPr>
            <p:cNvPr id="267284" name="Text Box 20"/>
            <p:cNvSpPr txBox="1">
              <a:spLocks noChangeArrowheads="1"/>
            </p:cNvSpPr>
            <p:nvPr/>
          </p:nvSpPr>
          <p:spPr bwMode="auto">
            <a:xfrm>
              <a:off x="713" y="2091"/>
              <a:ext cx="2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buFont typeface="Wingdings" pitchFamily="2" charset="2"/>
                <a:buNone/>
                <a:defRPr/>
              </a:pPr>
              <a:r>
                <a:rPr lang="en-US">
                  <a:effectLst>
                    <a:outerShdw blurRad="38100" dist="38100" dir="2700000" algn="tl">
                      <a:srgbClr val="000080"/>
                    </a:outerShdw>
                  </a:effectLst>
                  <a:latin typeface="Arial" charset="0"/>
                </a:rPr>
                <a:t>12</a:t>
              </a:r>
            </a:p>
          </p:txBody>
        </p:sp>
        <p:sp>
          <p:nvSpPr>
            <p:cNvPr id="267285" name="Text Box 21"/>
            <p:cNvSpPr txBox="1">
              <a:spLocks noChangeArrowheads="1"/>
            </p:cNvSpPr>
            <p:nvPr/>
          </p:nvSpPr>
          <p:spPr bwMode="auto">
            <a:xfrm>
              <a:off x="713" y="1793"/>
              <a:ext cx="2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buFont typeface="Wingdings" pitchFamily="2" charset="2"/>
                <a:buNone/>
                <a:defRPr/>
              </a:pPr>
              <a:r>
                <a:rPr lang="en-US">
                  <a:effectLst>
                    <a:outerShdw blurRad="38100" dist="38100" dir="2700000" algn="tl">
                      <a:srgbClr val="000080"/>
                    </a:outerShdw>
                  </a:effectLst>
                  <a:latin typeface="Arial" charset="0"/>
                </a:rPr>
                <a:t>13</a:t>
              </a:r>
            </a:p>
          </p:txBody>
        </p:sp>
        <p:sp>
          <p:nvSpPr>
            <p:cNvPr id="267286" name="Text Box 22"/>
            <p:cNvSpPr txBox="1">
              <a:spLocks noChangeArrowheads="1"/>
            </p:cNvSpPr>
            <p:nvPr/>
          </p:nvSpPr>
          <p:spPr bwMode="auto">
            <a:xfrm>
              <a:off x="713" y="1496"/>
              <a:ext cx="2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r">
                <a:buFont typeface="Wingdings" pitchFamily="2" charset="2"/>
                <a:buNone/>
                <a:defRPr/>
              </a:pPr>
              <a:r>
                <a:rPr lang="en-US">
                  <a:effectLst>
                    <a:outerShdw blurRad="38100" dist="38100" dir="2700000" algn="tl">
                      <a:srgbClr val="000080"/>
                    </a:outerShdw>
                  </a:effectLst>
                  <a:latin typeface="Arial" charset="0"/>
                </a:rPr>
                <a:t>14</a:t>
              </a:r>
            </a:p>
          </p:txBody>
        </p:sp>
        <p:sp>
          <p:nvSpPr>
            <p:cNvPr id="26651" name="Text Box 23"/>
            <p:cNvSpPr txBox="1">
              <a:spLocks noChangeArrowheads="1"/>
            </p:cNvSpPr>
            <p:nvPr/>
          </p:nvSpPr>
          <p:spPr bwMode="auto">
            <a:xfrm>
              <a:off x="713" y="1199"/>
              <a:ext cx="2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algn="r">
                <a:buFont typeface="Wingdings" pitchFamily="2" charset="2"/>
                <a:buNone/>
              </a:pPr>
              <a:r>
                <a:rPr lang="en-US">
                  <a:solidFill>
                    <a:srgbClr val="F8F8F8"/>
                  </a:solidFill>
                  <a:effectLst/>
                  <a:latin typeface="Arial" charset="0"/>
                </a:rPr>
                <a:t>15</a:t>
              </a:r>
            </a:p>
          </p:txBody>
        </p:sp>
        <p:sp>
          <p:nvSpPr>
            <p:cNvPr id="267288" name="Line 24"/>
            <p:cNvSpPr>
              <a:spLocks noChangeShapeType="1"/>
            </p:cNvSpPr>
            <p:nvPr/>
          </p:nvSpPr>
          <p:spPr bwMode="auto">
            <a:xfrm>
              <a:off x="2348" y="3249"/>
              <a:ext cx="0" cy="19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289" name="Line 25"/>
            <p:cNvSpPr>
              <a:spLocks noChangeShapeType="1"/>
            </p:cNvSpPr>
            <p:nvPr/>
          </p:nvSpPr>
          <p:spPr bwMode="auto">
            <a:xfrm>
              <a:off x="3857" y="3249"/>
              <a:ext cx="0" cy="19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290" name="Line 26"/>
            <p:cNvSpPr>
              <a:spLocks noChangeShapeType="1"/>
            </p:cNvSpPr>
            <p:nvPr/>
          </p:nvSpPr>
          <p:spPr bwMode="auto">
            <a:xfrm>
              <a:off x="5107" y="3249"/>
              <a:ext cx="0" cy="19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267291" name="Text Box 27"/>
            <p:cNvSpPr txBox="1">
              <a:spLocks noChangeArrowheads="1"/>
            </p:cNvSpPr>
            <p:nvPr/>
          </p:nvSpPr>
          <p:spPr bwMode="auto">
            <a:xfrm>
              <a:off x="1056" y="3428"/>
              <a:ext cx="205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>
                  <a:effectLst>
                    <a:outerShdw blurRad="38100" dist="38100" dir="2700000" algn="tl">
                      <a:srgbClr val="000080"/>
                    </a:outerShdw>
                  </a:effectLst>
                  <a:latin typeface="Arial" charset="0"/>
                </a:rPr>
                <a:t>0</a:t>
              </a:r>
            </a:p>
          </p:txBody>
        </p:sp>
        <p:sp>
          <p:nvSpPr>
            <p:cNvPr id="267292" name="Text Box 28"/>
            <p:cNvSpPr txBox="1">
              <a:spLocks noChangeArrowheads="1"/>
            </p:cNvSpPr>
            <p:nvPr/>
          </p:nvSpPr>
          <p:spPr bwMode="auto">
            <a:xfrm>
              <a:off x="2219" y="3428"/>
              <a:ext cx="2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>
                  <a:effectLst>
                    <a:outerShdw blurRad="38100" dist="38100" dir="2700000" algn="tl">
                      <a:srgbClr val="000080"/>
                    </a:outerShdw>
                  </a:effectLst>
                  <a:latin typeface="Arial" charset="0"/>
                </a:rPr>
                <a:t>10</a:t>
              </a:r>
            </a:p>
          </p:txBody>
        </p:sp>
        <p:sp>
          <p:nvSpPr>
            <p:cNvPr id="267293" name="Text Box 29"/>
            <p:cNvSpPr txBox="1">
              <a:spLocks noChangeArrowheads="1"/>
            </p:cNvSpPr>
            <p:nvPr/>
          </p:nvSpPr>
          <p:spPr bwMode="auto">
            <a:xfrm>
              <a:off x="3690" y="3428"/>
              <a:ext cx="2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>
                  <a:effectLst>
                    <a:outerShdw blurRad="38100" dist="38100" dir="2700000" algn="tl">
                      <a:srgbClr val="000080"/>
                    </a:outerShdw>
                  </a:effectLst>
                  <a:latin typeface="Arial" charset="0"/>
                </a:rPr>
                <a:t>20</a:t>
              </a:r>
            </a:p>
          </p:txBody>
        </p:sp>
        <p:sp>
          <p:nvSpPr>
            <p:cNvPr id="267294" name="Text Box 30"/>
            <p:cNvSpPr txBox="1">
              <a:spLocks noChangeArrowheads="1"/>
            </p:cNvSpPr>
            <p:nvPr/>
          </p:nvSpPr>
          <p:spPr bwMode="auto">
            <a:xfrm>
              <a:off x="4983" y="3428"/>
              <a:ext cx="294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buFont typeface="Wingdings" pitchFamily="2" charset="2"/>
                <a:buNone/>
                <a:defRPr/>
              </a:pPr>
              <a:r>
                <a:rPr lang="en-US">
                  <a:effectLst>
                    <a:outerShdw blurRad="38100" dist="38100" dir="2700000" algn="tl">
                      <a:srgbClr val="000080"/>
                    </a:outerShdw>
                  </a:effectLst>
                  <a:latin typeface="Arial" charset="0"/>
                </a:rPr>
                <a:t>30</a:t>
              </a:r>
            </a:p>
          </p:txBody>
        </p:sp>
      </p:grpSp>
      <p:sp>
        <p:nvSpPr>
          <p:cNvPr id="267295" name="Line 31"/>
          <p:cNvSpPr>
            <a:spLocks noChangeShapeType="1"/>
          </p:cNvSpPr>
          <p:nvPr/>
        </p:nvSpPr>
        <p:spPr bwMode="auto">
          <a:xfrm flipV="1">
            <a:off x="2565400" y="2168525"/>
            <a:ext cx="1162050" cy="2676525"/>
          </a:xfrm>
          <a:prstGeom prst="line">
            <a:avLst/>
          </a:prstGeom>
          <a:noFill/>
          <a:ln w="38100">
            <a:solidFill>
              <a:srgbClr val="FFFF00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7296" name="Line 32"/>
          <p:cNvSpPr>
            <a:spLocks noChangeShapeType="1"/>
          </p:cNvSpPr>
          <p:nvPr/>
        </p:nvSpPr>
        <p:spPr bwMode="auto">
          <a:xfrm flipV="1">
            <a:off x="3111500" y="2562225"/>
            <a:ext cx="2532063" cy="1965325"/>
          </a:xfrm>
          <a:prstGeom prst="line">
            <a:avLst/>
          </a:prstGeom>
          <a:noFill/>
          <a:ln w="38100">
            <a:solidFill>
              <a:schemeClr val="tx1"/>
            </a:solidFill>
            <a:prstDash val="lgDash"/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7297" name="Line 33"/>
          <p:cNvSpPr>
            <a:spLocks noChangeShapeType="1"/>
          </p:cNvSpPr>
          <p:nvPr/>
        </p:nvSpPr>
        <p:spPr bwMode="auto">
          <a:xfrm flipV="1">
            <a:off x="3454400" y="2325688"/>
            <a:ext cx="4448175" cy="2752725"/>
          </a:xfrm>
          <a:prstGeom prst="line">
            <a:avLst/>
          </a:prstGeom>
          <a:noFill/>
          <a:ln w="38100">
            <a:solidFill>
              <a:srgbClr val="669900"/>
            </a:solidFill>
            <a:round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267299" name="Text Box 35"/>
          <p:cNvSpPr txBox="1">
            <a:spLocks noChangeArrowheads="1"/>
          </p:cNvSpPr>
          <p:nvPr/>
        </p:nvSpPr>
        <p:spPr bwMode="auto">
          <a:xfrm rot="-2300977">
            <a:off x="4110038" y="2613025"/>
            <a:ext cx="1528762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US" b="1">
                <a:effectLst>
                  <a:outerShdw blurRad="38100" dist="38100" dir="2700000" algn="tl">
                    <a:srgbClr val="000080"/>
                  </a:outerShdw>
                </a:effectLst>
                <a:latin typeface="Arial" charset="0"/>
              </a:rPr>
              <a:t>Iso-</a:t>
            </a:r>
            <a:r>
              <a:rPr lang="en-US" b="1">
                <a:effectLst>
                  <a:outerShdw blurRad="38100" dist="38100" dir="2700000" algn="tl">
                    <a:srgbClr val="000080"/>
                  </a:outerShdw>
                </a:effectLst>
                <a:latin typeface="Symbol" pitchFamily="18" charset="2"/>
              </a:rPr>
              <a:t>a</a:t>
            </a:r>
            <a:r>
              <a:rPr lang="en-US" b="1">
                <a:effectLst>
                  <a:outerShdw blurRad="38100" dist="38100" dir="2700000" algn="tl">
                    <a:srgbClr val="000080"/>
                  </a:outerShdw>
                </a:effectLst>
                <a:latin typeface="Arial" charset="0"/>
              </a:rPr>
              <a:t>-acids</a:t>
            </a:r>
          </a:p>
        </p:txBody>
      </p:sp>
      <p:sp>
        <p:nvSpPr>
          <p:cNvPr id="267300" name="Text Box 36"/>
          <p:cNvSpPr txBox="1">
            <a:spLocks noChangeArrowheads="1"/>
          </p:cNvSpPr>
          <p:nvPr/>
        </p:nvSpPr>
        <p:spPr bwMode="auto">
          <a:xfrm rot="-1740176">
            <a:off x="5632450" y="2682875"/>
            <a:ext cx="17526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US" b="1">
                <a:effectLst>
                  <a:outerShdw blurRad="38100" dist="38100" dir="2700000" algn="tl">
                    <a:srgbClr val="000080"/>
                  </a:outerShdw>
                </a:effectLst>
                <a:latin typeface="Symbol" pitchFamily="18" charset="2"/>
              </a:rPr>
              <a:t>r</a:t>
            </a:r>
            <a:r>
              <a:rPr lang="en-US" b="1">
                <a:effectLst>
                  <a:outerShdw blurRad="38100" dist="38100" dir="2700000" algn="tl">
                    <a:srgbClr val="000080"/>
                  </a:outerShdw>
                </a:effectLst>
                <a:latin typeface="Arial" charset="0"/>
              </a:rPr>
              <a:t>-Iso-</a:t>
            </a:r>
            <a:r>
              <a:rPr lang="en-US" b="1">
                <a:effectLst>
                  <a:outerShdw blurRad="38100" dist="38100" dir="2700000" algn="tl">
                    <a:srgbClr val="000080"/>
                  </a:outerShdw>
                </a:effectLst>
                <a:latin typeface="Symbol" pitchFamily="18" charset="2"/>
              </a:rPr>
              <a:t>a</a:t>
            </a:r>
            <a:r>
              <a:rPr lang="en-US" b="1">
                <a:effectLst>
                  <a:outerShdw blurRad="38100" dist="38100" dir="2700000" algn="tl">
                    <a:srgbClr val="000080"/>
                  </a:outerShdw>
                </a:effectLst>
                <a:latin typeface="Arial" charset="0"/>
              </a:rPr>
              <a:t>-acids</a:t>
            </a:r>
            <a:endParaRPr lang="en-US">
              <a:effectLst>
                <a:outerShdw blurRad="38100" dist="38100" dir="2700000" algn="tl">
                  <a:srgbClr val="000080"/>
                </a:outerShdw>
              </a:effectLst>
              <a:latin typeface="Arial" charset="0"/>
            </a:endParaRPr>
          </a:p>
        </p:txBody>
      </p:sp>
      <p:sp>
        <p:nvSpPr>
          <p:cNvPr id="26634" name="Rectangle 37"/>
          <p:cNvSpPr>
            <a:spLocks noChangeArrowheads="1"/>
          </p:cNvSpPr>
          <p:nvPr/>
        </p:nvSpPr>
        <p:spPr bwMode="auto">
          <a:xfrm>
            <a:off x="0" y="304800"/>
            <a:ext cx="9677400" cy="1031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2800" b="1">
                <a:solidFill>
                  <a:srgbClr val="FFFF00"/>
                </a:solidFill>
                <a:effectLst/>
                <a:latin typeface="Arial Black" pitchFamily="34" charset="0"/>
              </a:rPr>
              <a:t>Comparison of Sensory vs. </a:t>
            </a:r>
          </a:p>
          <a:p>
            <a:pPr algn="ctr">
              <a:buFont typeface="Wingdings" pitchFamily="2" charset="2"/>
              <a:buNone/>
            </a:pPr>
            <a:r>
              <a:rPr lang="en-US" sz="2800" b="1">
                <a:solidFill>
                  <a:srgbClr val="FFFF00"/>
                </a:solidFill>
                <a:effectLst/>
                <a:latin typeface="Arial Black" pitchFamily="34" charset="0"/>
              </a:rPr>
              <a:t>Analytical Bitterness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Rectangle 2"/>
          <p:cNvSpPr>
            <a:spLocks noGrp="1" noChangeArrowheads="1"/>
          </p:cNvSpPr>
          <p:nvPr>
            <p:ph idx="1"/>
          </p:nvPr>
        </p:nvSpPr>
        <p:spPr>
          <a:xfrm>
            <a:off x="247650" y="514350"/>
            <a:ext cx="8763000" cy="3124200"/>
          </a:xfrm>
          <a:ln>
            <a:solidFill>
              <a:schemeClr val="tx1"/>
            </a:solidFill>
          </a:ln>
        </p:spPr>
        <p:txBody>
          <a:bodyPr rtlCol="0">
            <a:normAutofit/>
          </a:bodyPr>
          <a:lstStyle/>
          <a:p>
            <a:pPr marL="228600" indent="-228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900" dirty="0" smtClean="0">
              <a:effectLst>
                <a:outerShdw blurRad="38100" dist="38100" dir="2700000" algn="tl">
                  <a:srgbClr val="000080"/>
                </a:outerShdw>
              </a:effectLst>
              <a:latin typeface="Times New Roman" pitchFamily="18" charset="0"/>
            </a:endParaRPr>
          </a:p>
          <a:p>
            <a:pPr marL="228600" indent="-228600" algn="ctr" eaLnBrk="1" fontAlgn="auto" hangingPunct="1">
              <a:lnSpc>
                <a:spcPct val="7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600" dirty="0" smtClean="0">
                <a:solidFill>
                  <a:srgbClr val="C00000"/>
                </a:solidFill>
                <a:latin typeface="Arial Black" pitchFamily="34" charset="0"/>
              </a:rPr>
              <a:t>	</a:t>
            </a:r>
            <a:r>
              <a:rPr lang="en-US" sz="3600" dirty="0" smtClean="0">
                <a:solidFill>
                  <a:srgbClr val="FFFF00"/>
                </a:solidFill>
                <a:latin typeface="Arial Black" pitchFamily="34" charset="0"/>
              </a:rPr>
              <a:t>Bitterness Intensity</a:t>
            </a:r>
          </a:p>
          <a:p>
            <a:pPr marL="228600" indent="-228600" algn="ctr" eaLnBrk="1" fontAlgn="auto" hangingPunct="1">
              <a:lnSpc>
                <a:spcPct val="75000"/>
              </a:lnSpc>
              <a:spcAft>
                <a:spcPts val="0"/>
              </a:spcAft>
              <a:buFont typeface="Wingdings" pitchFamily="2" charset="2"/>
              <a:buNone/>
              <a:defRPr/>
            </a:pPr>
            <a:endParaRPr lang="en-US" sz="2800" b="1" dirty="0" smtClean="0">
              <a:effectLst>
                <a:outerShdw blurRad="38100" dist="38100" dir="2700000" algn="tl">
                  <a:srgbClr val="000080"/>
                </a:outerShdw>
              </a:effectLst>
              <a:latin typeface="Times New Roman" pitchFamily="18" charset="0"/>
            </a:endParaRPr>
          </a:p>
          <a:p>
            <a:pPr marL="228600" indent="-228600" algn="ctr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 smtClean="0">
                <a:effectLst>
                  <a:outerShdw blurRad="38100" dist="38100" dir="2700000" algn="tl">
                    <a:srgbClr val="000080"/>
                  </a:outerShdw>
                </a:effectLst>
                <a:latin typeface="Times New Roman" pitchFamily="18" charset="0"/>
              </a:rPr>
              <a:t>	</a:t>
            </a:r>
            <a:r>
              <a:rPr lang="en-US" b="1" dirty="0" smtClean="0">
                <a:effectLst>
                  <a:outerShdw blurRad="38100" dist="38100" dir="2700000" algn="tl">
                    <a:srgbClr val="000080"/>
                  </a:outerShdw>
                </a:effectLst>
                <a:latin typeface="Arial Narrow" pitchFamily="34" charset="0"/>
              </a:rPr>
              <a:t>Differences Between High and Low </a:t>
            </a:r>
            <a:r>
              <a:rPr lang="en-US" b="1" dirty="0" err="1" smtClean="0">
                <a:effectLst>
                  <a:outerShdw blurRad="38100" dist="38100" dir="2700000" algn="tl">
                    <a:srgbClr val="000080"/>
                  </a:outerShdw>
                </a:effectLst>
                <a:latin typeface="Arial Narrow" pitchFamily="34" charset="0"/>
              </a:rPr>
              <a:t>Isocohumulone</a:t>
            </a:r>
            <a:r>
              <a:rPr lang="en-US" b="1" dirty="0" smtClean="0">
                <a:effectLst>
                  <a:outerShdw blurRad="38100" dist="38100" dir="2700000" algn="tl">
                    <a:srgbClr val="000080"/>
                  </a:outerShdw>
                </a:effectLst>
                <a:latin typeface="Arial Narrow" pitchFamily="34" charset="0"/>
              </a:rPr>
              <a:t> </a:t>
            </a:r>
            <a:r>
              <a:rPr lang="en-US" sz="2400" dirty="0" smtClean="0">
                <a:latin typeface="Arial Narrow" pitchFamily="34" charset="0"/>
              </a:rPr>
              <a:t>(</a:t>
            </a:r>
            <a:r>
              <a:rPr lang="en-US" sz="2400" dirty="0" err="1" smtClean="0">
                <a:latin typeface="Arial Narrow" pitchFamily="34" charset="0"/>
              </a:rPr>
              <a:t>Shellhammer</a:t>
            </a:r>
            <a:r>
              <a:rPr lang="en-US" sz="2400" dirty="0" smtClean="0">
                <a:latin typeface="Arial Narrow" pitchFamily="34" charset="0"/>
              </a:rPr>
              <a:t> et al.  2004)</a:t>
            </a:r>
          </a:p>
        </p:txBody>
      </p:sp>
      <p:sp>
        <p:nvSpPr>
          <p:cNvPr id="72716" name="AutoShape 12"/>
          <p:cNvSpPr>
            <a:spLocks noChangeArrowheads="1"/>
          </p:cNvSpPr>
          <p:nvPr/>
        </p:nvSpPr>
        <p:spPr bwMode="auto">
          <a:xfrm>
            <a:off x="4191000" y="5029200"/>
            <a:ext cx="485775" cy="1214438"/>
          </a:xfrm>
          <a:prstGeom prst="upDownArrow">
            <a:avLst>
              <a:gd name="adj1" fmla="val 50000"/>
              <a:gd name="adj2" fmla="val 50000"/>
            </a:avLst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2717" name="AutoShape 13"/>
          <p:cNvSpPr>
            <a:spLocks noChangeArrowheads="1"/>
          </p:cNvSpPr>
          <p:nvPr/>
        </p:nvSpPr>
        <p:spPr bwMode="auto">
          <a:xfrm>
            <a:off x="4267200" y="4648200"/>
            <a:ext cx="304800" cy="457200"/>
          </a:xfrm>
          <a:prstGeom prst="upDownArrow">
            <a:avLst>
              <a:gd name="adj1" fmla="val 50000"/>
              <a:gd name="adj2" fmla="val 30000"/>
            </a:avLst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19" name="Diagram 18"/>
          <p:cNvGraphicFramePr/>
          <p:nvPr/>
        </p:nvGraphicFramePr>
        <p:xfrm>
          <a:off x="268288" y="228600"/>
          <a:ext cx="8534399" cy="3733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27654" name="Picture 25" descr="hops.jpg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0" y="3810000"/>
            <a:ext cx="9144000" cy="476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0"/>
                            </p:stCondLst>
                            <p:childTnLst>
                              <p:par>
                                <p:cTn id="10" presetID="55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" dur="1000"/>
                                        <p:tgtEl>
                                          <p:spTgt spid="727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/>
                                        <p:tgtEl>
                                          <p:spTgt spid="727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727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70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19" grpId="0">
        <p:bldAsOne/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78"/>
          <p:cNvGrpSpPr>
            <a:grpSpLocks/>
          </p:cNvGrpSpPr>
          <p:nvPr/>
        </p:nvGrpSpPr>
        <p:grpSpPr bwMode="auto">
          <a:xfrm>
            <a:off x="304800" y="1981200"/>
            <a:ext cx="2803525" cy="2760663"/>
            <a:chOff x="304800" y="1295400"/>
            <a:chExt cx="2252663" cy="2425701"/>
          </a:xfrm>
        </p:grpSpPr>
        <p:grpSp>
          <p:nvGrpSpPr>
            <p:cNvPr id="28706" name="Group 142"/>
            <p:cNvGrpSpPr>
              <a:grpSpLocks/>
            </p:cNvGrpSpPr>
            <p:nvPr/>
          </p:nvGrpSpPr>
          <p:grpSpPr bwMode="auto">
            <a:xfrm>
              <a:off x="538163" y="1625600"/>
              <a:ext cx="939800" cy="1190625"/>
              <a:chOff x="339" y="1546"/>
              <a:chExt cx="592" cy="750"/>
            </a:xfrm>
          </p:grpSpPr>
          <p:sp>
            <p:nvSpPr>
              <p:cNvPr id="28745" name="Oval 104"/>
              <p:cNvSpPr>
                <a:spLocks noChangeArrowheads="1"/>
              </p:cNvSpPr>
              <p:nvPr/>
            </p:nvSpPr>
            <p:spPr bwMode="auto">
              <a:xfrm>
                <a:off x="830" y="2152"/>
                <a:ext cx="101" cy="144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effectLst/>
                </a:endParaRPr>
              </a:p>
            </p:txBody>
          </p:sp>
          <p:sp>
            <p:nvSpPr>
              <p:cNvPr id="28746" name="Oval 105"/>
              <p:cNvSpPr>
                <a:spLocks noChangeArrowheads="1"/>
              </p:cNvSpPr>
              <p:nvPr/>
            </p:nvSpPr>
            <p:spPr bwMode="auto">
              <a:xfrm>
                <a:off x="339" y="1546"/>
                <a:ext cx="197" cy="96"/>
              </a:xfrm>
              <a:prstGeom prst="ellipse">
                <a:avLst/>
              </a:prstGeom>
              <a:noFill/>
              <a:ln w="381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effectLst/>
                </a:endParaRPr>
              </a:p>
            </p:txBody>
          </p:sp>
        </p:grpSp>
        <p:grpSp>
          <p:nvGrpSpPr>
            <p:cNvPr id="28707" name="Group 113"/>
            <p:cNvGrpSpPr>
              <a:grpSpLocks/>
            </p:cNvGrpSpPr>
            <p:nvPr/>
          </p:nvGrpSpPr>
          <p:grpSpPr bwMode="auto">
            <a:xfrm>
              <a:off x="304800" y="1295400"/>
              <a:ext cx="2252663" cy="2425701"/>
              <a:chOff x="192" y="1336"/>
              <a:chExt cx="1419" cy="1528"/>
            </a:xfrm>
          </p:grpSpPr>
          <p:grpSp>
            <p:nvGrpSpPr>
              <p:cNvPr id="28708" name="Group 68"/>
              <p:cNvGrpSpPr>
                <a:grpSpLocks/>
              </p:cNvGrpSpPr>
              <p:nvPr/>
            </p:nvGrpSpPr>
            <p:grpSpPr bwMode="auto">
              <a:xfrm>
                <a:off x="192" y="1336"/>
                <a:ext cx="1206" cy="1077"/>
                <a:chOff x="2112" y="2976"/>
                <a:chExt cx="1179" cy="1077"/>
              </a:xfrm>
            </p:grpSpPr>
            <p:sp>
              <p:nvSpPr>
                <p:cNvPr id="101445" name="Line 69"/>
                <p:cNvSpPr>
                  <a:spLocks noChangeShapeType="1"/>
                </p:cNvSpPr>
                <p:nvPr/>
              </p:nvSpPr>
              <p:spPr bwMode="auto">
                <a:xfrm>
                  <a:off x="2739" y="3909"/>
                  <a:ext cx="42" cy="144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grpSp>
              <p:nvGrpSpPr>
                <p:cNvPr id="28711" name="Group 70"/>
                <p:cNvGrpSpPr>
                  <a:grpSpLocks/>
                </p:cNvGrpSpPr>
                <p:nvPr/>
              </p:nvGrpSpPr>
              <p:grpSpPr bwMode="auto">
                <a:xfrm>
                  <a:off x="2112" y="2976"/>
                  <a:ext cx="1179" cy="948"/>
                  <a:chOff x="2760" y="3232"/>
                  <a:chExt cx="1179" cy="948"/>
                </a:xfrm>
              </p:grpSpPr>
              <p:sp>
                <p:nvSpPr>
                  <p:cNvPr id="28712" name="Rectangle 71"/>
                  <p:cNvSpPr>
                    <a:spLocks noChangeArrowheads="1"/>
                  </p:cNvSpPr>
                  <p:nvPr/>
                </p:nvSpPr>
                <p:spPr bwMode="auto">
                  <a:xfrm>
                    <a:off x="3871" y="3467"/>
                    <a:ext cx="68" cy="127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500">
                        <a:solidFill>
                          <a:srgbClr val="FFFF00"/>
                        </a:solidFill>
                        <a:effectLst/>
                        <a:latin typeface="Abadi MT Condensed Light" pitchFamily="34" charset="0"/>
                      </a:rPr>
                      <a:t>R</a:t>
                    </a:r>
                    <a:endParaRPr lang="en-US" sz="1800">
                      <a:solidFill>
                        <a:srgbClr val="FFFF00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28713" name="Rectangle 72"/>
                  <p:cNvSpPr>
                    <a:spLocks noChangeArrowheads="1"/>
                  </p:cNvSpPr>
                  <p:nvPr/>
                </p:nvSpPr>
                <p:spPr bwMode="auto">
                  <a:xfrm>
                    <a:off x="3060" y="3557"/>
                    <a:ext cx="141" cy="127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500">
                        <a:solidFill>
                          <a:srgbClr val="FFFF00"/>
                        </a:solidFill>
                        <a:effectLst/>
                        <a:latin typeface="Abadi MT Condensed Light" pitchFamily="34" charset="0"/>
                      </a:rPr>
                      <a:t>HO</a:t>
                    </a:r>
                    <a:endParaRPr lang="en-US" sz="1800">
                      <a:solidFill>
                        <a:srgbClr val="FFFF00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28714" name="Rectangle 73"/>
                  <p:cNvSpPr>
                    <a:spLocks noChangeArrowheads="1"/>
                  </p:cNvSpPr>
                  <p:nvPr/>
                </p:nvSpPr>
                <p:spPr bwMode="auto">
                  <a:xfrm>
                    <a:off x="3699" y="3704"/>
                    <a:ext cx="142" cy="127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500">
                        <a:solidFill>
                          <a:srgbClr val="FFFF00"/>
                        </a:solidFill>
                        <a:effectLst/>
                        <a:latin typeface="Abadi MT Condensed Light" pitchFamily="34" charset="0"/>
                      </a:rPr>
                      <a:t>OH</a:t>
                    </a:r>
                    <a:endParaRPr lang="en-US" sz="1800">
                      <a:solidFill>
                        <a:srgbClr val="FFFF00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28715" name="Rectangle 74"/>
                  <p:cNvSpPr>
                    <a:spLocks noChangeArrowheads="1"/>
                  </p:cNvSpPr>
                  <p:nvPr/>
                </p:nvSpPr>
                <p:spPr bwMode="auto">
                  <a:xfrm>
                    <a:off x="3428" y="3233"/>
                    <a:ext cx="73" cy="127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500">
                        <a:solidFill>
                          <a:srgbClr val="FFFF00"/>
                        </a:solidFill>
                        <a:effectLst/>
                        <a:latin typeface="Abadi MT Condensed Light" pitchFamily="34" charset="0"/>
                      </a:rPr>
                      <a:t>O</a:t>
                    </a:r>
                    <a:endParaRPr lang="en-US" sz="1800">
                      <a:solidFill>
                        <a:srgbClr val="FFFF00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28716" name="Rectangle 75"/>
                  <p:cNvSpPr>
                    <a:spLocks noChangeArrowheads="1"/>
                  </p:cNvSpPr>
                  <p:nvPr/>
                </p:nvSpPr>
                <p:spPr bwMode="auto">
                  <a:xfrm>
                    <a:off x="3716" y="3232"/>
                    <a:ext cx="73" cy="127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500">
                        <a:solidFill>
                          <a:srgbClr val="FFFF00"/>
                        </a:solidFill>
                        <a:effectLst/>
                        <a:latin typeface="Abadi MT Condensed Light" pitchFamily="34" charset="0"/>
                      </a:rPr>
                      <a:t>O</a:t>
                    </a:r>
                    <a:endParaRPr lang="en-US" sz="1800">
                      <a:solidFill>
                        <a:srgbClr val="FFFF00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28717" name="Rectangle 76"/>
                  <p:cNvSpPr>
                    <a:spLocks noChangeArrowheads="1"/>
                  </p:cNvSpPr>
                  <p:nvPr/>
                </p:nvSpPr>
                <p:spPr bwMode="auto">
                  <a:xfrm>
                    <a:off x="3541" y="3741"/>
                    <a:ext cx="73" cy="127"/>
                  </a:xfrm>
                  <a:prstGeom prst="rect">
                    <a:avLst/>
                  </a:prstGeom>
                  <a:noFill/>
                  <a:ln w="19050">
                    <a:noFill/>
                    <a:miter lim="800000"/>
                    <a:headEnd/>
                    <a:tailEnd/>
                  </a:ln>
                </p:spPr>
                <p:txBody>
                  <a:bodyPr wrap="none" lIns="0" tIns="0" rIns="0" bIns="0">
                    <a:spAutoFit/>
                  </a:bodyPr>
                  <a:lstStyle/>
                  <a:p>
                    <a:pPr>
                      <a:spcBef>
                        <a:spcPct val="0"/>
                      </a:spcBef>
                      <a:buClrTx/>
                      <a:buSzTx/>
                      <a:buFontTx/>
                      <a:buNone/>
                    </a:pPr>
                    <a:r>
                      <a:rPr lang="en-US" sz="1500">
                        <a:solidFill>
                          <a:srgbClr val="FFFF00"/>
                        </a:solidFill>
                        <a:effectLst/>
                        <a:latin typeface="Abadi MT Condensed Light" pitchFamily="34" charset="0"/>
                      </a:rPr>
                      <a:t>O</a:t>
                    </a:r>
                    <a:endParaRPr lang="en-US" sz="1800">
                      <a:solidFill>
                        <a:srgbClr val="FFFF00"/>
                      </a:solidFill>
                      <a:effectLst/>
                      <a:latin typeface="Arial" charset="0"/>
                    </a:endParaRPr>
                  </a:p>
                </p:txBody>
              </p:sp>
              <p:sp>
                <p:nvSpPr>
                  <p:cNvPr id="101453" name="Line 77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39" y="3458"/>
                    <a:ext cx="141" cy="76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54" name="Line 78"/>
                  <p:cNvSpPr>
                    <a:spLocks noChangeShapeType="1"/>
                  </p:cNvSpPr>
                  <p:nvPr/>
                </p:nvSpPr>
                <p:spPr bwMode="auto">
                  <a:xfrm>
                    <a:off x="3480" y="3458"/>
                    <a:ext cx="140" cy="74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55" name="Line 79"/>
                  <p:cNvSpPr>
                    <a:spLocks noChangeShapeType="1"/>
                  </p:cNvSpPr>
                  <p:nvPr/>
                </p:nvSpPr>
                <p:spPr bwMode="auto">
                  <a:xfrm>
                    <a:off x="3339" y="3533"/>
                    <a:ext cx="1" cy="148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56" name="Line 80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340" y="3681"/>
                    <a:ext cx="163" cy="1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57" name="Line 81"/>
                  <p:cNvSpPr>
                    <a:spLocks noChangeShapeType="1"/>
                  </p:cNvSpPr>
                  <p:nvPr/>
                </p:nvSpPr>
                <p:spPr bwMode="auto">
                  <a:xfrm>
                    <a:off x="3610" y="3532"/>
                    <a:ext cx="1" cy="149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58" name="Line 82"/>
                  <p:cNvSpPr>
                    <a:spLocks noChangeShapeType="1"/>
                  </p:cNvSpPr>
                  <p:nvPr/>
                </p:nvSpPr>
                <p:spPr bwMode="auto">
                  <a:xfrm>
                    <a:off x="3630" y="3532"/>
                    <a:ext cx="0" cy="149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59" name="Line 83"/>
                  <p:cNvSpPr>
                    <a:spLocks noChangeShapeType="1"/>
                  </p:cNvSpPr>
                  <p:nvPr/>
                </p:nvSpPr>
                <p:spPr bwMode="auto">
                  <a:xfrm>
                    <a:off x="3502" y="3681"/>
                    <a:ext cx="118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60" name="Line 8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620" y="3457"/>
                    <a:ext cx="141" cy="75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 dirty="0"/>
                  </a:p>
                </p:txBody>
              </p:sp>
              <p:sp>
                <p:nvSpPr>
                  <p:cNvPr id="101461" name="Line 85"/>
                  <p:cNvSpPr>
                    <a:spLocks noChangeShapeType="1"/>
                  </p:cNvSpPr>
                  <p:nvPr/>
                </p:nvSpPr>
                <p:spPr bwMode="auto">
                  <a:xfrm>
                    <a:off x="3760" y="3457"/>
                    <a:ext cx="101" cy="53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62" name="Line 86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198" y="3459"/>
                    <a:ext cx="141" cy="76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63" name="Line 87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238" y="3629"/>
                    <a:ext cx="101" cy="53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64" name="Line 88"/>
                  <p:cNvSpPr>
                    <a:spLocks noChangeShapeType="1"/>
                  </p:cNvSpPr>
                  <p:nvPr/>
                </p:nvSpPr>
                <p:spPr bwMode="auto">
                  <a:xfrm>
                    <a:off x="3340" y="3682"/>
                    <a:ext cx="82" cy="129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65" name="Line 8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42" y="3811"/>
                    <a:ext cx="79" cy="129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66" name="Line 90"/>
                  <p:cNvSpPr>
                    <a:spLocks noChangeShapeType="1"/>
                  </p:cNvSpPr>
                  <p:nvPr/>
                </p:nvSpPr>
                <p:spPr bwMode="auto">
                  <a:xfrm>
                    <a:off x="3620" y="3681"/>
                    <a:ext cx="73" cy="66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67" name="Line 9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88" y="3356"/>
                    <a:ext cx="2" cy="102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68" name="Line 92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3469" y="3356"/>
                    <a:ext cx="2" cy="102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69" name="Line 93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69" y="3355"/>
                    <a:ext cx="0" cy="102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70" name="Line 94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3750" y="3355"/>
                    <a:ext cx="0" cy="102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71" name="Line 95"/>
                  <p:cNvSpPr>
                    <a:spLocks noChangeShapeType="1"/>
                  </p:cNvSpPr>
                  <p:nvPr/>
                </p:nvSpPr>
                <p:spPr bwMode="auto">
                  <a:xfrm>
                    <a:off x="3422" y="3820"/>
                    <a:ext cx="115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72" name="Line 96"/>
                  <p:cNvSpPr>
                    <a:spLocks noChangeShapeType="1"/>
                  </p:cNvSpPr>
                  <p:nvPr/>
                </p:nvSpPr>
                <p:spPr bwMode="auto">
                  <a:xfrm>
                    <a:off x="3422" y="3801"/>
                    <a:ext cx="115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73" name="Line 97"/>
                  <p:cNvSpPr>
                    <a:spLocks noChangeShapeType="1"/>
                  </p:cNvSpPr>
                  <p:nvPr/>
                </p:nvSpPr>
                <p:spPr bwMode="auto">
                  <a:xfrm>
                    <a:off x="3342" y="3940"/>
                    <a:ext cx="114" cy="105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74" name="Line 98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385" y="4050"/>
                    <a:ext cx="81" cy="130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75" name="Line 99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215" y="4176"/>
                    <a:ext cx="163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76" name="Line 100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3057" y="3459"/>
                    <a:ext cx="141" cy="76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77" name="Line 101"/>
                  <p:cNvSpPr>
                    <a:spLocks noChangeShapeType="1"/>
                  </p:cNvSpPr>
                  <p:nvPr/>
                </p:nvSpPr>
                <p:spPr bwMode="auto">
                  <a:xfrm flipH="1" flipV="1">
                    <a:off x="2922" y="3452"/>
                    <a:ext cx="141" cy="76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78" name="Line 102"/>
                  <p:cNvSpPr>
                    <a:spLocks noChangeShapeType="1"/>
                  </p:cNvSpPr>
                  <p:nvPr/>
                </p:nvSpPr>
                <p:spPr bwMode="auto">
                  <a:xfrm flipV="1">
                    <a:off x="2917" y="3310"/>
                    <a:ext cx="0" cy="148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  <p:sp>
                <p:nvSpPr>
                  <p:cNvPr id="101479" name="Line 103"/>
                  <p:cNvSpPr>
                    <a:spLocks noChangeShapeType="1"/>
                  </p:cNvSpPr>
                  <p:nvPr/>
                </p:nvSpPr>
                <p:spPr bwMode="auto">
                  <a:xfrm flipH="1">
                    <a:off x="2760" y="3459"/>
                    <a:ext cx="157" cy="40"/>
                  </a:xfrm>
                  <a:prstGeom prst="line">
                    <a:avLst/>
                  </a:prstGeom>
                  <a:noFill/>
                  <a:ln w="19050">
                    <a:solidFill>
                      <a:srgbClr val="FFFF00"/>
                    </a:solidFill>
                    <a:round/>
                    <a:headEnd/>
                    <a:tailEnd/>
                  </a:ln>
                </p:spPr>
                <p:txBody>
                  <a:bodyPr/>
                  <a:lstStyle/>
                  <a:p>
                    <a:pPr>
                      <a:defRPr/>
                    </a:pPr>
                    <a:endParaRPr lang="en-US"/>
                  </a:p>
                </p:txBody>
              </p:sp>
            </p:grpSp>
          </p:grpSp>
          <p:sp>
            <p:nvSpPr>
              <p:cNvPr id="28709" name="Text Box 106"/>
              <p:cNvSpPr txBox="1">
                <a:spLocks noChangeArrowheads="1"/>
              </p:cNvSpPr>
              <p:nvPr/>
            </p:nvSpPr>
            <p:spPr bwMode="auto">
              <a:xfrm>
                <a:off x="368" y="2475"/>
                <a:ext cx="1243" cy="389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en-US">
                    <a:effectLst/>
                  </a:rPr>
                  <a:t>Tetrahydroiso-</a:t>
                </a:r>
                <a:r>
                  <a:rPr lang="en-US">
                    <a:effectLst/>
                    <a:latin typeface="Symbol" pitchFamily="18" charset="2"/>
                  </a:rPr>
                  <a:t>a</a:t>
                </a:r>
                <a:r>
                  <a:rPr lang="en-US">
                    <a:effectLst/>
                  </a:rPr>
                  <a:t>-acids</a:t>
                </a:r>
              </a:p>
              <a:p>
                <a:pPr algn="ctr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>
                  <a:effectLst/>
                </a:endParaRPr>
              </a:p>
            </p:txBody>
          </p:sp>
        </p:grpSp>
      </p:grpSp>
      <p:sp>
        <p:nvSpPr>
          <p:cNvPr id="101532" name="Text Box 156"/>
          <p:cNvSpPr txBox="1">
            <a:spLocks noChangeArrowheads="1"/>
          </p:cNvSpPr>
          <p:nvPr/>
        </p:nvSpPr>
        <p:spPr bwMode="auto">
          <a:xfrm>
            <a:off x="457200" y="5324475"/>
            <a:ext cx="8686800" cy="106680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3200">
                <a:solidFill>
                  <a:srgbClr val="FFFF00"/>
                </a:solidFill>
                <a:effectLst/>
                <a:latin typeface="Impact" pitchFamily="34" charset="0"/>
              </a:rPr>
              <a:t>Tetrahydroiso-</a:t>
            </a:r>
            <a:r>
              <a:rPr lang="en-US" sz="3200">
                <a:solidFill>
                  <a:srgbClr val="FFFF00"/>
                </a:solidFill>
                <a:effectLst/>
                <a:latin typeface="Symbol" pitchFamily="18" charset="2"/>
              </a:rPr>
              <a:t>a</a:t>
            </a:r>
            <a:r>
              <a:rPr lang="en-US" sz="3200">
                <a:solidFill>
                  <a:srgbClr val="FFFF00"/>
                </a:solidFill>
                <a:effectLst/>
                <a:latin typeface="Impact" pitchFamily="34" charset="0"/>
              </a:rPr>
              <a:t>-acids</a:t>
            </a:r>
            <a:r>
              <a:rPr lang="en-US" sz="3200">
                <a:solidFill>
                  <a:srgbClr val="C00000"/>
                </a:solidFill>
                <a:effectLst/>
                <a:latin typeface="Impact" pitchFamily="34" charset="0"/>
              </a:rPr>
              <a:t> </a:t>
            </a:r>
            <a:r>
              <a:rPr lang="en-US" sz="3200">
                <a:solidFill>
                  <a:srgbClr val="FFFF00"/>
                </a:solidFill>
                <a:effectLst/>
                <a:latin typeface="Impact" pitchFamily="34" charset="0"/>
              </a:rPr>
              <a:t>not only provide excellent light protection in beer, but also…</a:t>
            </a:r>
          </a:p>
        </p:txBody>
      </p:sp>
      <p:grpSp>
        <p:nvGrpSpPr>
          <p:cNvPr id="28676" name="Group 165"/>
          <p:cNvGrpSpPr>
            <a:grpSpLocks/>
          </p:cNvGrpSpPr>
          <p:nvPr/>
        </p:nvGrpSpPr>
        <p:grpSpPr bwMode="auto">
          <a:xfrm>
            <a:off x="4040188" y="3581400"/>
            <a:ext cx="1598612" cy="557213"/>
            <a:chOff x="2865" y="2503"/>
            <a:chExt cx="1007" cy="351"/>
          </a:xfrm>
        </p:grpSpPr>
        <p:sp>
          <p:nvSpPr>
            <p:cNvPr id="28699" name="Rectangle 166"/>
            <p:cNvSpPr>
              <a:spLocks noChangeArrowheads="1"/>
            </p:cNvSpPr>
            <p:nvPr/>
          </p:nvSpPr>
          <p:spPr bwMode="auto">
            <a:xfrm>
              <a:off x="3420" y="2503"/>
              <a:ext cx="452" cy="13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FFFF00"/>
                  </a:solidFill>
                  <a:effectLst/>
                </a:rPr>
                <a:t>S-S-SCH</a:t>
              </a:r>
              <a:r>
                <a:rPr lang="en-US" sz="1400" baseline="-25000">
                  <a:solidFill>
                    <a:srgbClr val="FFFF00"/>
                  </a:solidFill>
                  <a:effectLst/>
                </a:rPr>
                <a:t>3</a:t>
              </a:r>
            </a:p>
          </p:txBody>
        </p:sp>
        <p:sp>
          <p:nvSpPr>
            <p:cNvPr id="101543" name="Line 167"/>
            <p:cNvSpPr>
              <a:spLocks noChangeShapeType="1"/>
            </p:cNvSpPr>
            <p:nvPr/>
          </p:nvSpPr>
          <p:spPr bwMode="auto">
            <a:xfrm>
              <a:off x="2952" y="2713"/>
              <a:ext cx="175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544" name="Line 168"/>
            <p:cNvSpPr>
              <a:spLocks noChangeShapeType="1"/>
            </p:cNvSpPr>
            <p:nvPr/>
          </p:nvSpPr>
          <p:spPr bwMode="auto">
            <a:xfrm>
              <a:off x="2952" y="2692"/>
              <a:ext cx="175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545" name="Line 169"/>
            <p:cNvSpPr>
              <a:spLocks noChangeShapeType="1"/>
            </p:cNvSpPr>
            <p:nvPr/>
          </p:nvSpPr>
          <p:spPr bwMode="auto">
            <a:xfrm flipH="1" flipV="1">
              <a:off x="2865" y="2551"/>
              <a:ext cx="87" cy="151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546" name="Line 170"/>
            <p:cNvSpPr>
              <a:spLocks noChangeShapeType="1"/>
            </p:cNvSpPr>
            <p:nvPr/>
          </p:nvSpPr>
          <p:spPr bwMode="auto">
            <a:xfrm flipH="1">
              <a:off x="2865" y="2702"/>
              <a:ext cx="87" cy="15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547" name="Line 171"/>
            <p:cNvSpPr>
              <a:spLocks noChangeShapeType="1"/>
            </p:cNvSpPr>
            <p:nvPr/>
          </p:nvSpPr>
          <p:spPr bwMode="auto">
            <a:xfrm flipV="1">
              <a:off x="3127" y="2579"/>
              <a:ext cx="123" cy="12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548" name="Line 172"/>
            <p:cNvSpPr>
              <a:spLocks noChangeShapeType="1"/>
            </p:cNvSpPr>
            <p:nvPr/>
          </p:nvSpPr>
          <p:spPr bwMode="auto">
            <a:xfrm>
              <a:off x="3250" y="2579"/>
              <a:ext cx="163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8677" name="Group 176"/>
          <p:cNvGrpSpPr>
            <a:grpSpLocks/>
          </p:cNvGrpSpPr>
          <p:nvPr/>
        </p:nvGrpSpPr>
        <p:grpSpPr bwMode="auto">
          <a:xfrm>
            <a:off x="4038600" y="2719388"/>
            <a:ext cx="1500188" cy="557212"/>
            <a:chOff x="2865" y="2503"/>
            <a:chExt cx="945" cy="351"/>
          </a:xfrm>
        </p:grpSpPr>
        <p:sp>
          <p:nvSpPr>
            <p:cNvPr id="28692" name="Rectangle 177"/>
            <p:cNvSpPr>
              <a:spLocks noChangeArrowheads="1"/>
            </p:cNvSpPr>
            <p:nvPr/>
          </p:nvSpPr>
          <p:spPr bwMode="auto">
            <a:xfrm>
              <a:off x="3420" y="2503"/>
              <a:ext cx="390" cy="13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FFFF00"/>
                  </a:solidFill>
                  <a:effectLst/>
                </a:rPr>
                <a:t>S-S-CH</a:t>
              </a:r>
              <a:r>
                <a:rPr lang="en-US" sz="1400" baseline="-25000">
                  <a:solidFill>
                    <a:srgbClr val="FFFF00"/>
                  </a:solidFill>
                  <a:effectLst/>
                </a:rPr>
                <a:t>3</a:t>
              </a:r>
            </a:p>
          </p:txBody>
        </p:sp>
        <p:sp>
          <p:nvSpPr>
            <p:cNvPr id="101554" name="Line 178"/>
            <p:cNvSpPr>
              <a:spLocks noChangeShapeType="1"/>
            </p:cNvSpPr>
            <p:nvPr/>
          </p:nvSpPr>
          <p:spPr bwMode="auto">
            <a:xfrm>
              <a:off x="2952" y="2713"/>
              <a:ext cx="175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555" name="Line 179"/>
            <p:cNvSpPr>
              <a:spLocks noChangeShapeType="1"/>
            </p:cNvSpPr>
            <p:nvPr/>
          </p:nvSpPr>
          <p:spPr bwMode="auto">
            <a:xfrm>
              <a:off x="2952" y="2692"/>
              <a:ext cx="175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556" name="Line 180"/>
            <p:cNvSpPr>
              <a:spLocks noChangeShapeType="1"/>
            </p:cNvSpPr>
            <p:nvPr/>
          </p:nvSpPr>
          <p:spPr bwMode="auto">
            <a:xfrm flipH="1" flipV="1">
              <a:off x="2865" y="2551"/>
              <a:ext cx="87" cy="151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557" name="Line 181"/>
            <p:cNvSpPr>
              <a:spLocks noChangeShapeType="1"/>
            </p:cNvSpPr>
            <p:nvPr/>
          </p:nvSpPr>
          <p:spPr bwMode="auto">
            <a:xfrm flipH="1">
              <a:off x="2865" y="2702"/>
              <a:ext cx="87" cy="15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558" name="Line 182"/>
            <p:cNvSpPr>
              <a:spLocks noChangeShapeType="1"/>
            </p:cNvSpPr>
            <p:nvPr/>
          </p:nvSpPr>
          <p:spPr bwMode="auto">
            <a:xfrm flipV="1">
              <a:off x="3127" y="2579"/>
              <a:ext cx="123" cy="12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559" name="Line 183"/>
            <p:cNvSpPr>
              <a:spLocks noChangeShapeType="1"/>
            </p:cNvSpPr>
            <p:nvPr/>
          </p:nvSpPr>
          <p:spPr bwMode="auto">
            <a:xfrm>
              <a:off x="3250" y="2579"/>
              <a:ext cx="163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28678" name="Group 184"/>
          <p:cNvGrpSpPr>
            <a:grpSpLocks/>
          </p:cNvGrpSpPr>
          <p:nvPr/>
        </p:nvGrpSpPr>
        <p:grpSpPr bwMode="auto">
          <a:xfrm>
            <a:off x="4014788" y="1905000"/>
            <a:ext cx="1166812" cy="557213"/>
            <a:chOff x="2865" y="2503"/>
            <a:chExt cx="735" cy="351"/>
          </a:xfrm>
        </p:grpSpPr>
        <p:sp>
          <p:nvSpPr>
            <p:cNvPr id="28685" name="Rectangle 185"/>
            <p:cNvSpPr>
              <a:spLocks noChangeArrowheads="1"/>
            </p:cNvSpPr>
            <p:nvPr/>
          </p:nvSpPr>
          <p:spPr bwMode="auto">
            <a:xfrm>
              <a:off x="3420" y="2503"/>
              <a:ext cx="180" cy="13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400">
                  <a:solidFill>
                    <a:srgbClr val="FFFF00"/>
                  </a:solidFill>
                  <a:effectLst/>
                </a:rPr>
                <a:t>S-H</a:t>
              </a:r>
            </a:p>
          </p:txBody>
        </p:sp>
        <p:sp>
          <p:nvSpPr>
            <p:cNvPr id="101562" name="Line 186"/>
            <p:cNvSpPr>
              <a:spLocks noChangeShapeType="1"/>
            </p:cNvSpPr>
            <p:nvPr/>
          </p:nvSpPr>
          <p:spPr bwMode="auto">
            <a:xfrm>
              <a:off x="2952" y="2713"/>
              <a:ext cx="175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563" name="Line 187"/>
            <p:cNvSpPr>
              <a:spLocks noChangeShapeType="1"/>
            </p:cNvSpPr>
            <p:nvPr/>
          </p:nvSpPr>
          <p:spPr bwMode="auto">
            <a:xfrm>
              <a:off x="2952" y="2692"/>
              <a:ext cx="175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564" name="Line 188"/>
            <p:cNvSpPr>
              <a:spLocks noChangeShapeType="1"/>
            </p:cNvSpPr>
            <p:nvPr/>
          </p:nvSpPr>
          <p:spPr bwMode="auto">
            <a:xfrm flipH="1" flipV="1">
              <a:off x="2865" y="2551"/>
              <a:ext cx="87" cy="151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565" name="Line 189"/>
            <p:cNvSpPr>
              <a:spLocks noChangeShapeType="1"/>
            </p:cNvSpPr>
            <p:nvPr/>
          </p:nvSpPr>
          <p:spPr bwMode="auto">
            <a:xfrm flipH="1">
              <a:off x="2865" y="2702"/>
              <a:ext cx="87" cy="15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566" name="Line 190"/>
            <p:cNvSpPr>
              <a:spLocks noChangeShapeType="1"/>
            </p:cNvSpPr>
            <p:nvPr/>
          </p:nvSpPr>
          <p:spPr bwMode="auto">
            <a:xfrm flipV="1">
              <a:off x="3127" y="2579"/>
              <a:ext cx="123" cy="12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101567" name="Line 191"/>
            <p:cNvSpPr>
              <a:spLocks noChangeShapeType="1"/>
            </p:cNvSpPr>
            <p:nvPr/>
          </p:nvSpPr>
          <p:spPr bwMode="auto">
            <a:xfrm>
              <a:off x="3250" y="2579"/>
              <a:ext cx="163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101570" name="Text Box 194"/>
          <p:cNvSpPr txBox="1">
            <a:spLocks noChangeArrowheads="1"/>
          </p:cNvSpPr>
          <p:nvPr/>
        </p:nvSpPr>
        <p:spPr bwMode="auto">
          <a:xfrm>
            <a:off x="457200" y="533400"/>
            <a:ext cx="8534400" cy="11874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indent="-228600">
              <a:buFont typeface="Wingdings" pitchFamily="2" charset="2"/>
              <a:buNone/>
              <a:defRPr/>
            </a:pPr>
            <a:r>
              <a:rPr lang="en-US" sz="2400">
                <a:effectLst>
                  <a:outerShdw blurRad="38100" dist="38100" dir="2700000" algn="tl">
                    <a:srgbClr val="1F497D"/>
                  </a:outerShdw>
                </a:effectLst>
                <a:latin typeface="Arial" charset="0"/>
              </a:rPr>
              <a:t>	</a:t>
            </a:r>
            <a:r>
              <a:rPr lang="en-US" sz="2400">
                <a:effectLst/>
                <a:latin typeface="Arial" charset="0"/>
              </a:rPr>
              <a:t>Under </a:t>
            </a:r>
            <a:r>
              <a:rPr lang="en-US" sz="2400" b="1">
                <a:effectLst/>
                <a:latin typeface="Arial" charset="0"/>
              </a:rPr>
              <a:t>UV</a:t>
            </a:r>
            <a:r>
              <a:rPr lang="en-US" sz="2400">
                <a:effectLst/>
                <a:latin typeface="Arial" charset="0"/>
              </a:rPr>
              <a:t> or </a:t>
            </a:r>
            <a:r>
              <a:rPr lang="en-US" sz="2400" b="1">
                <a:effectLst/>
                <a:latin typeface="Arial" charset="0"/>
              </a:rPr>
              <a:t>visible light </a:t>
            </a:r>
            <a:r>
              <a:rPr lang="en-US" sz="2400">
                <a:effectLst/>
                <a:latin typeface="Arial" charset="0"/>
              </a:rPr>
              <a:t>the tetrahydroiso-</a:t>
            </a:r>
            <a:r>
              <a:rPr lang="en-US" sz="2400">
                <a:effectLst/>
                <a:latin typeface="Symbol" pitchFamily="18" charset="2"/>
              </a:rPr>
              <a:t>a</a:t>
            </a:r>
            <a:r>
              <a:rPr lang="en-US" sz="2400">
                <a:effectLst/>
                <a:latin typeface="Arial" charset="0"/>
              </a:rPr>
              <a:t>-acids </a:t>
            </a:r>
            <a:r>
              <a:rPr lang="en-US" sz="2400">
                <a:solidFill>
                  <a:srgbClr val="FFFF00"/>
                </a:solidFill>
                <a:effectLst/>
                <a:latin typeface="Impact" pitchFamily="34" charset="0"/>
              </a:rPr>
              <a:t>do not</a:t>
            </a:r>
            <a:r>
              <a:rPr lang="en-US" sz="2400">
                <a:solidFill>
                  <a:srgbClr val="C00000"/>
                </a:solidFill>
                <a:effectLst/>
                <a:latin typeface="Impact" pitchFamily="34" charset="0"/>
              </a:rPr>
              <a:t>  </a:t>
            </a:r>
            <a:r>
              <a:rPr lang="en-US" sz="2400">
                <a:effectLst/>
                <a:latin typeface="Arial" charset="0"/>
              </a:rPr>
              <a:t>produce 3M2B1T which also leads to two newly discovered light struck flavors.</a:t>
            </a:r>
          </a:p>
        </p:txBody>
      </p:sp>
      <p:sp>
        <p:nvSpPr>
          <p:cNvPr id="28680" name="Text Box 196"/>
          <p:cNvSpPr txBox="1">
            <a:spLocks noChangeArrowheads="1"/>
          </p:cNvSpPr>
          <p:nvPr/>
        </p:nvSpPr>
        <p:spPr bwMode="auto">
          <a:xfrm>
            <a:off x="5851525" y="1812925"/>
            <a:ext cx="111601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28600" indent="-228600">
              <a:buFont typeface="Wingdings" pitchFamily="2" charset="2"/>
              <a:buNone/>
            </a:pPr>
            <a:r>
              <a:rPr lang="en-US">
                <a:effectLst/>
              </a:rPr>
              <a:t>3M2B1T</a:t>
            </a:r>
          </a:p>
        </p:txBody>
      </p:sp>
      <p:sp>
        <p:nvSpPr>
          <p:cNvPr id="28681" name="Text Box 197"/>
          <p:cNvSpPr txBox="1">
            <a:spLocks noChangeArrowheads="1"/>
          </p:cNvSpPr>
          <p:nvPr/>
        </p:nvSpPr>
        <p:spPr bwMode="auto">
          <a:xfrm>
            <a:off x="5851525" y="2574925"/>
            <a:ext cx="2506663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28600" indent="-228600">
              <a:buFont typeface="Wingdings" pitchFamily="2" charset="2"/>
              <a:buNone/>
            </a:pPr>
            <a:r>
              <a:rPr lang="en-US">
                <a:effectLst/>
              </a:rPr>
              <a:t>3M2B-methyldisulfide</a:t>
            </a:r>
          </a:p>
        </p:txBody>
      </p:sp>
      <p:sp>
        <p:nvSpPr>
          <p:cNvPr id="28682" name="Text Box 198"/>
          <p:cNvSpPr txBox="1">
            <a:spLocks noChangeArrowheads="1"/>
          </p:cNvSpPr>
          <p:nvPr/>
        </p:nvSpPr>
        <p:spPr bwMode="auto">
          <a:xfrm>
            <a:off x="5899150" y="3489325"/>
            <a:ext cx="25336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28600" indent="-228600">
              <a:buFont typeface="Wingdings" pitchFamily="2" charset="2"/>
              <a:buNone/>
            </a:pPr>
            <a:r>
              <a:rPr lang="en-US">
                <a:effectLst/>
              </a:rPr>
              <a:t>3M2B-methyltrisulfide</a:t>
            </a:r>
          </a:p>
        </p:txBody>
      </p:sp>
      <p:sp>
        <p:nvSpPr>
          <p:cNvPr id="28683" name="TextBox 79"/>
          <p:cNvSpPr txBox="1">
            <a:spLocks noChangeArrowheads="1"/>
          </p:cNvSpPr>
          <p:nvPr/>
        </p:nvSpPr>
        <p:spPr bwMode="auto">
          <a:xfrm>
            <a:off x="2895600" y="2362200"/>
            <a:ext cx="1066800" cy="1189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7200" b="1">
                <a:solidFill>
                  <a:srgbClr val="FFFF00"/>
                </a:solidFill>
                <a:effectLst/>
              </a:rPr>
              <a:t>=</a:t>
            </a:r>
          </a:p>
        </p:txBody>
      </p:sp>
      <p:cxnSp>
        <p:nvCxnSpPr>
          <p:cNvPr id="28684" name="Straight Connector 81"/>
          <p:cNvCxnSpPr>
            <a:cxnSpLocks noChangeShapeType="1"/>
          </p:cNvCxnSpPr>
          <p:nvPr/>
        </p:nvCxnSpPr>
        <p:spPr bwMode="auto">
          <a:xfrm rot="5400000">
            <a:off x="2819400" y="2971800"/>
            <a:ext cx="838200" cy="228600"/>
          </a:xfrm>
          <a:prstGeom prst="line">
            <a:avLst/>
          </a:prstGeom>
          <a:noFill/>
          <a:ln w="63500" algn="ctr">
            <a:solidFill>
              <a:schemeClr val="tx1"/>
            </a:solidFill>
            <a:round/>
            <a:headEnd/>
            <a:tailEnd/>
          </a:ln>
        </p:spPr>
      </p:cxn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000"/>
                                        <p:tgtEl>
                                          <p:spTgt spid="1015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532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ntagon 7"/>
          <p:cNvSpPr/>
          <p:nvPr/>
        </p:nvSpPr>
        <p:spPr bwMode="auto">
          <a:xfrm>
            <a:off x="0" y="4419600"/>
            <a:ext cx="9144000" cy="2438400"/>
          </a:xfrm>
          <a:prstGeom prst="homePlat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/>
          </a:p>
        </p:txBody>
      </p:sp>
      <p:sp>
        <p:nvSpPr>
          <p:cNvPr id="29699" name="TextBox 17"/>
          <p:cNvSpPr txBox="1">
            <a:spLocks noChangeArrowheads="1"/>
          </p:cNvSpPr>
          <p:nvPr/>
        </p:nvSpPr>
        <p:spPr bwMode="auto">
          <a:xfrm>
            <a:off x="2438400" y="3505200"/>
            <a:ext cx="4572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6000">
                <a:solidFill>
                  <a:srgbClr val="FFFF00"/>
                </a:solidFill>
                <a:effectLst/>
                <a:latin typeface="Impact" pitchFamily="34" charset="0"/>
              </a:rPr>
              <a:t>1970’s-2008</a:t>
            </a:r>
          </a:p>
        </p:txBody>
      </p:sp>
      <p:pic>
        <p:nvPicPr>
          <p:cNvPr id="29700" name="Picture 18" descr="hopshalf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28800" y="-533400"/>
            <a:ext cx="48768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entagon 5"/>
          <p:cNvSpPr/>
          <p:nvPr/>
        </p:nvSpPr>
        <p:spPr bwMode="auto">
          <a:xfrm>
            <a:off x="3581400" y="838200"/>
            <a:ext cx="3505200" cy="1752600"/>
          </a:xfrm>
          <a:prstGeom prst="homePlat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/>
          </a:p>
        </p:txBody>
      </p:sp>
      <p:sp>
        <p:nvSpPr>
          <p:cNvPr id="29702" name="TextBox 8"/>
          <p:cNvSpPr txBox="1">
            <a:spLocks noChangeArrowheads="1"/>
          </p:cNvSpPr>
          <p:nvPr/>
        </p:nvSpPr>
        <p:spPr bwMode="auto">
          <a:xfrm>
            <a:off x="2362200" y="5735638"/>
            <a:ext cx="60960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32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5400">
                <a:solidFill>
                  <a:srgbClr val="008000"/>
                </a:solidFill>
                <a:effectLst/>
                <a:latin typeface="Impact" pitchFamily="34" charset="0"/>
              </a:rPr>
              <a:t>Foam</a:t>
            </a:r>
          </a:p>
          <a:p>
            <a:pPr>
              <a:lnSpc>
                <a:spcPts val="32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3600" b="1">
                <a:solidFill>
                  <a:srgbClr val="0D0A10"/>
                </a:solidFill>
                <a:effectLst/>
                <a:latin typeface="Arial Narrow" pitchFamily="34" charset="0"/>
              </a:rPr>
              <a:t>Improvement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14" descr="ist2_3183006-beer-bubbles-in-gla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5105400"/>
            <a:ext cx="9144000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Rectangle 2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marL="228600" indent="-228600" eaLnBrk="1" hangingPunct="1">
              <a:buFont typeface="Wingdings" pitchFamily="2" charset="2"/>
              <a:buNone/>
            </a:pPr>
            <a:endParaRPr lang="en-US" sz="2800" smtClean="0">
              <a:latin typeface="Times New Roman" pitchFamily="18" charset="0"/>
            </a:endParaRPr>
          </a:p>
          <a:p>
            <a:pPr marL="228600" indent="-228600" eaLnBrk="1" hangingPunct="1">
              <a:buFont typeface="Wingdings" pitchFamily="2" charset="2"/>
              <a:buNone/>
            </a:pPr>
            <a:r>
              <a:rPr lang="en-US" sz="2800" smtClean="0">
                <a:latin typeface="Times New Roman" pitchFamily="18" charset="0"/>
              </a:rPr>
              <a:t> </a:t>
            </a:r>
          </a:p>
        </p:txBody>
      </p:sp>
      <p:sp>
        <p:nvSpPr>
          <p:cNvPr id="104461" name="Text Box 13"/>
          <p:cNvSpPr txBox="1">
            <a:spLocks noChangeArrowheads="1"/>
          </p:cNvSpPr>
          <p:nvPr/>
        </p:nvSpPr>
        <p:spPr bwMode="auto">
          <a:xfrm>
            <a:off x="381000" y="304800"/>
            <a:ext cx="8458200" cy="55149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85750" indent="-285750">
              <a:spcBef>
                <a:spcPct val="50000"/>
              </a:spcBef>
              <a:buClrTx/>
              <a:buFont typeface="Wingdings" pitchFamily="2" charset="2"/>
              <a:buNone/>
              <a:tabLst>
                <a:tab pos="285750" algn="l"/>
              </a:tabLst>
            </a:pPr>
            <a:r>
              <a:rPr lang="en-US" sz="3200">
                <a:solidFill>
                  <a:srgbClr val="008000"/>
                </a:solidFill>
                <a:effectLst/>
                <a:latin typeface="Impact" pitchFamily="34" charset="0"/>
              </a:rPr>
              <a:t>POWERFULLY ENHANCE FOAM STABILITY</a:t>
            </a:r>
            <a:endParaRPr lang="en-US" sz="3600">
              <a:solidFill>
                <a:srgbClr val="008000"/>
              </a:solidFill>
              <a:effectLst/>
              <a:latin typeface="Impact" pitchFamily="34" charset="0"/>
            </a:endParaRPr>
          </a:p>
          <a:p>
            <a:pPr marL="285750" indent="-285750">
              <a:spcBef>
                <a:spcPct val="50000"/>
              </a:spcBef>
              <a:buClrTx/>
              <a:buFont typeface="Arial" charset="0"/>
              <a:buChar char="•"/>
              <a:tabLst>
                <a:tab pos="285750" algn="l"/>
              </a:tabLst>
            </a:pPr>
            <a:r>
              <a:rPr lang="en-US">
                <a:solidFill>
                  <a:srgbClr val="000000"/>
                </a:solidFill>
                <a:effectLst/>
                <a:latin typeface="Arial Narrow" pitchFamily="34" charset="0"/>
              </a:rPr>
              <a:t>Beer foam potential requires the interaction of </a:t>
            </a:r>
            <a:r>
              <a:rPr lang="en-US" sz="2400" b="1">
                <a:solidFill>
                  <a:srgbClr val="008000"/>
                </a:solidFill>
                <a:effectLst/>
                <a:latin typeface="Arial Narrow" pitchFamily="34" charset="0"/>
              </a:rPr>
              <a:t>hop bittering acids</a:t>
            </a:r>
            <a:r>
              <a:rPr lang="en-US">
                <a:solidFill>
                  <a:srgbClr val="000000"/>
                </a:solidFill>
                <a:effectLst/>
                <a:latin typeface="Arial Narrow" pitchFamily="34" charset="0"/>
              </a:rPr>
              <a:t> and </a:t>
            </a:r>
            <a:r>
              <a:rPr lang="en-US" sz="2400" b="1">
                <a:solidFill>
                  <a:srgbClr val="008000"/>
                </a:solidFill>
                <a:effectLst/>
                <a:latin typeface="Arial Narrow" pitchFamily="34" charset="0"/>
              </a:rPr>
              <a:t>beer proteins.</a:t>
            </a:r>
          </a:p>
          <a:p>
            <a:pPr marL="285750" indent="-285750">
              <a:spcBef>
                <a:spcPct val="50000"/>
              </a:spcBef>
              <a:buClrTx/>
              <a:buFont typeface="Arial" charset="0"/>
              <a:buChar char="•"/>
              <a:tabLst>
                <a:tab pos="285750" algn="l"/>
              </a:tabLst>
            </a:pPr>
            <a:r>
              <a:rPr lang="en-US">
                <a:solidFill>
                  <a:srgbClr val="000000"/>
                </a:solidFill>
                <a:effectLst/>
                <a:latin typeface="Arial Narrow" pitchFamily="34" charset="0"/>
              </a:rPr>
              <a:t>The more bitter the beer, the better the foam</a:t>
            </a:r>
            <a:r>
              <a:rPr lang="en-US">
                <a:solidFill>
                  <a:srgbClr val="000000"/>
                </a:solidFill>
                <a:effectLst/>
              </a:rPr>
              <a:t>.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</a:rPr>
              <a:t> </a:t>
            </a:r>
            <a:r>
              <a:rPr lang="en-US" sz="2400">
                <a:solidFill>
                  <a:srgbClr val="000000"/>
                </a:solidFill>
                <a:effectLst/>
                <a:latin typeface="Arial Narrow" pitchFamily="34" charset="0"/>
              </a:rPr>
              <a:t/>
            </a:r>
            <a:br>
              <a:rPr lang="en-US" sz="2400">
                <a:solidFill>
                  <a:srgbClr val="000000"/>
                </a:solidFill>
                <a:effectLst/>
                <a:latin typeface="Arial Narrow" pitchFamily="34" charset="0"/>
              </a:rPr>
            </a:br>
            <a:r>
              <a:rPr lang="en-US" sz="1600">
                <a:solidFill>
                  <a:srgbClr val="000000"/>
                </a:solidFill>
                <a:effectLst/>
                <a:latin typeface="Arial Narrow" pitchFamily="34" charset="0"/>
              </a:rPr>
              <a:t/>
            </a:r>
            <a:br>
              <a:rPr lang="en-US" sz="1600">
                <a:solidFill>
                  <a:srgbClr val="000000"/>
                </a:solidFill>
                <a:effectLst/>
                <a:latin typeface="Arial Narrow" pitchFamily="34" charset="0"/>
              </a:rPr>
            </a:br>
            <a:r>
              <a:rPr lang="en-US" sz="3200">
                <a:solidFill>
                  <a:srgbClr val="000000"/>
                </a:solidFill>
                <a:effectLst/>
                <a:latin typeface="Impact" pitchFamily="34" charset="0"/>
              </a:rPr>
              <a:t>Tetrahydroiso-</a:t>
            </a:r>
            <a:r>
              <a:rPr lang="en-US" sz="3200">
                <a:solidFill>
                  <a:srgbClr val="000000"/>
                </a:solidFill>
                <a:effectLst/>
                <a:latin typeface="Symbol" pitchFamily="18" charset="2"/>
              </a:rPr>
              <a:t>a</a:t>
            </a:r>
            <a:r>
              <a:rPr lang="en-US" sz="3200">
                <a:solidFill>
                  <a:srgbClr val="000000"/>
                </a:solidFill>
                <a:effectLst/>
                <a:latin typeface="Impact" pitchFamily="34" charset="0"/>
              </a:rPr>
              <a:t>-acids</a:t>
            </a:r>
          </a:p>
          <a:p>
            <a:pPr marL="628650" lvl="1" indent="-228600">
              <a:spcBef>
                <a:spcPct val="50000"/>
              </a:spcBef>
              <a:buClrTx/>
              <a:buFont typeface="Arial" charset="0"/>
              <a:buChar char="•"/>
              <a:tabLst>
                <a:tab pos="285750" algn="l"/>
              </a:tabLst>
            </a:pPr>
            <a:r>
              <a:rPr lang="en-US">
                <a:solidFill>
                  <a:srgbClr val="000000"/>
                </a:solidFill>
                <a:effectLst/>
                <a:latin typeface="Arial Narrow" pitchFamily="34" charset="0"/>
              </a:rPr>
              <a:t>Preferentially interact with the most foam stabilizing compound in beer, LTP (barley lipid transfer protein), due to hydrophobic interactions. </a:t>
            </a:r>
          </a:p>
          <a:p>
            <a:pPr marL="628650" lvl="1" indent="-228600">
              <a:spcBef>
                <a:spcPct val="50000"/>
              </a:spcBef>
              <a:buClrTx/>
              <a:buFont typeface="Arial" charset="0"/>
              <a:buChar char="•"/>
              <a:tabLst>
                <a:tab pos="285750" algn="l"/>
              </a:tabLst>
            </a:pPr>
            <a:r>
              <a:rPr lang="en-US">
                <a:solidFill>
                  <a:srgbClr val="000000"/>
                </a:solidFill>
                <a:effectLst/>
                <a:latin typeface="Arial Narrow" pitchFamily="34" charset="0"/>
              </a:rPr>
              <a:t>Retain foam potential because they do not degrade while Iso-</a:t>
            </a:r>
            <a:r>
              <a:rPr lang="en-US">
                <a:solidFill>
                  <a:srgbClr val="000000"/>
                </a:solidFill>
                <a:effectLst/>
                <a:latin typeface="Symbol" pitchFamily="18" charset="2"/>
              </a:rPr>
              <a:t>a</a:t>
            </a:r>
            <a:r>
              <a:rPr lang="en-US">
                <a:solidFill>
                  <a:srgbClr val="000000"/>
                </a:solidFill>
                <a:effectLst/>
                <a:latin typeface="Arial Narrow" pitchFamily="34" charset="0"/>
              </a:rPr>
              <a:t>-acids degrade over beer shelf life. </a:t>
            </a:r>
          </a:p>
          <a:p>
            <a:pPr marL="628650" lvl="1" indent="-228600">
              <a:spcBef>
                <a:spcPct val="50000"/>
              </a:spcBef>
              <a:buClrTx/>
              <a:buFont typeface="Arial" charset="0"/>
              <a:buChar char="•"/>
              <a:tabLst>
                <a:tab pos="285750" algn="l"/>
              </a:tabLst>
            </a:pPr>
            <a:r>
              <a:rPr lang="en-US">
                <a:solidFill>
                  <a:srgbClr val="000000"/>
                </a:solidFill>
                <a:effectLst/>
                <a:latin typeface="Arial Narrow" pitchFamily="34" charset="0"/>
              </a:rPr>
              <a:t>Protect the foam</a:t>
            </a: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 </a:t>
            </a:r>
            <a:r>
              <a:rPr lang="en-US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in </a:t>
            </a:r>
            <a:r>
              <a:rPr lang="en-US">
                <a:solidFill>
                  <a:srgbClr val="000000"/>
                </a:solidFill>
                <a:effectLst/>
                <a:latin typeface="Arial Narrow" pitchFamily="34" charset="0"/>
              </a:rPr>
              <a:t>non-pasteurized beer even while </a:t>
            </a:r>
            <a:r>
              <a:rPr lang="en-US" sz="2400" b="1">
                <a:solidFill>
                  <a:srgbClr val="008000"/>
                </a:solidFill>
                <a:effectLst/>
                <a:latin typeface="Arial Narrow" pitchFamily="34" charset="0"/>
              </a:rPr>
              <a:t>yeast proteinase A </a:t>
            </a:r>
            <a:r>
              <a:rPr lang="en-US">
                <a:solidFill>
                  <a:srgbClr val="000000"/>
                </a:solidFill>
                <a:effectLst/>
                <a:latin typeface="Arial Narrow" pitchFamily="34" charset="0"/>
              </a:rPr>
              <a:t>slowly destroys the foam proteins.</a:t>
            </a:r>
          </a:p>
          <a:p>
            <a:pPr marL="628650" lvl="1" indent="-228600">
              <a:spcBef>
                <a:spcPct val="50000"/>
              </a:spcBef>
              <a:buFont typeface="Wingdings" pitchFamily="2" charset="2"/>
              <a:buBlip>
                <a:blip r:embed="rId3"/>
              </a:buBlip>
              <a:tabLst>
                <a:tab pos="285750" algn="l"/>
              </a:tabLst>
            </a:pPr>
            <a:endParaRPr lang="en-US">
              <a:solidFill>
                <a:srgbClr val="000000"/>
              </a:solidFill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ntagon 7"/>
          <p:cNvSpPr/>
          <p:nvPr/>
        </p:nvSpPr>
        <p:spPr bwMode="auto">
          <a:xfrm>
            <a:off x="0" y="4419600"/>
            <a:ext cx="9144000" cy="2438400"/>
          </a:xfrm>
          <a:prstGeom prst="homePlat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/>
          </a:p>
        </p:txBody>
      </p:sp>
      <p:sp>
        <p:nvSpPr>
          <p:cNvPr id="31747" name="TextBox 17"/>
          <p:cNvSpPr txBox="1">
            <a:spLocks noChangeArrowheads="1"/>
          </p:cNvSpPr>
          <p:nvPr/>
        </p:nvSpPr>
        <p:spPr bwMode="auto">
          <a:xfrm>
            <a:off x="2438400" y="3505200"/>
            <a:ext cx="4572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6000">
                <a:solidFill>
                  <a:srgbClr val="FFFF00"/>
                </a:solidFill>
                <a:effectLst/>
                <a:latin typeface="Impact" pitchFamily="34" charset="0"/>
              </a:rPr>
              <a:t>1970’s-2008</a:t>
            </a:r>
          </a:p>
        </p:txBody>
      </p:sp>
      <p:pic>
        <p:nvPicPr>
          <p:cNvPr id="31748" name="Picture 18" descr="hopshalf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28800" y="-533400"/>
            <a:ext cx="48768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entagon 5"/>
          <p:cNvSpPr/>
          <p:nvPr/>
        </p:nvSpPr>
        <p:spPr bwMode="auto">
          <a:xfrm>
            <a:off x="3581400" y="838200"/>
            <a:ext cx="3505200" cy="1752600"/>
          </a:xfrm>
          <a:prstGeom prst="homePlat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/>
          </a:p>
        </p:txBody>
      </p:sp>
      <p:sp>
        <p:nvSpPr>
          <p:cNvPr id="31750" name="TextBox 8"/>
          <p:cNvSpPr txBox="1">
            <a:spLocks noChangeArrowheads="1"/>
          </p:cNvSpPr>
          <p:nvPr/>
        </p:nvSpPr>
        <p:spPr bwMode="auto">
          <a:xfrm>
            <a:off x="2362200" y="5792788"/>
            <a:ext cx="60960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32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5400">
                <a:solidFill>
                  <a:srgbClr val="008000"/>
                </a:solidFill>
                <a:effectLst/>
                <a:latin typeface="Impact" pitchFamily="34" charset="0"/>
              </a:rPr>
              <a:t>Anti-Microbial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3" name="Text Box 23"/>
          <p:cNvSpPr txBox="1">
            <a:spLocks noChangeArrowheads="1"/>
          </p:cNvSpPr>
          <p:nvPr/>
        </p:nvSpPr>
        <p:spPr bwMode="auto">
          <a:xfrm>
            <a:off x="3048000" y="190500"/>
            <a:ext cx="5943600" cy="67595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indent="-228600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US" b="1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Hop acids have remarkable antibacterial properties against </a:t>
            </a:r>
            <a:r>
              <a:rPr lang="en-US" b="1">
                <a:solidFill>
                  <a:srgbClr val="FFFF00"/>
                </a:solidFill>
                <a:effectLst/>
                <a:latin typeface="Arial Narrow" pitchFamily="34" charset="0"/>
              </a:rPr>
              <a:t>gram positive organisms</a:t>
            </a:r>
            <a:r>
              <a:rPr lang="en-US" b="1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. </a:t>
            </a:r>
            <a:r>
              <a:rPr lang="en-US" sz="1900">
                <a:effectLst/>
                <a:latin typeface="Arial Narrow" pitchFamily="34" charset="0"/>
              </a:rPr>
              <a:t>(Teuber 1970)</a:t>
            </a:r>
          </a:p>
          <a:p>
            <a:pPr marL="228600" indent="-228600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§"/>
              <a:defRPr/>
            </a:pPr>
            <a:endParaRPr lang="en-US" b="1">
              <a:effectLst>
                <a:outerShdw blurRad="38100" dist="38100" dir="2700000" algn="tl">
                  <a:srgbClr val="1F497D"/>
                </a:outerShdw>
              </a:effectLst>
              <a:latin typeface="Arial Narrow" pitchFamily="34" charset="0"/>
            </a:endParaRPr>
          </a:p>
          <a:p>
            <a:pPr marL="228600" indent="-228600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US" b="1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Hop acids act</a:t>
            </a:r>
            <a:r>
              <a:rPr lang="en-US" sz="1900" b="1">
                <a:effectLst/>
                <a:latin typeface="Arial Narrow" pitchFamily="34" charset="0"/>
              </a:rPr>
              <a:t> </a:t>
            </a:r>
            <a:r>
              <a:rPr lang="en-US" b="1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a</a:t>
            </a:r>
            <a:r>
              <a:rPr lang="en-US" sz="1900" b="1">
                <a:effectLst/>
                <a:latin typeface="Arial Narrow" pitchFamily="34" charset="0"/>
              </a:rPr>
              <a:t>s </a:t>
            </a:r>
            <a:r>
              <a:rPr lang="en-US" sz="1900" b="1">
                <a:solidFill>
                  <a:srgbClr val="FFFF00"/>
                </a:solidFill>
                <a:effectLst/>
                <a:latin typeface="Arial Narrow" pitchFamily="34" charset="0"/>
              </a:rPr>
              <a:t>ionophores</a:t>
            </a:r>
            <a:r>
              <a:rPr lang="en-US" sz="1900" b="1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 </a:t>
            </a:r>
            <a:r>
              <a:rPr lang="en-US" sz="1900" b="1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t</a:t>
            </a:r>
            <a:r>
              <a:rPr lang="en-US" b="1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ransporting ions across the cell membranes of susceptible bacteria. This disrupts ion gradients across the membranes causing leakage, starvation and cell death. </a:t>
            </a:r>
            <a:endParaRPr lang="en-US" sz="1900">
              <a:effectLst>
                <a:outerShdw blurRad="38100" dist="38100" dir="2700000" algn="tl">
                  <a:srgbClr val="1F497D"/>
                </a:outerShdw>
              </a:effectLst>
              <a:latin typeface="Arial Narrow" pitchFamily="34" charset="0"/>
            </a:endParaRPr>
          </a:p>
          <a:p>
            <a:pPr marL="228600" indent="-228600"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r>
              <a:rPr lang="en-US" sz="1900">
                <a:effectLst/>
                <a:latin typeface="Arial Narrow" pitchFamily="34" charset="0"/>
              </a:rPr>
              <a:t>    (Teuber and Schmalreck 1973)</a:t>
            </a:r>
          </a:p>
          <a:p>
            <a:pPr marL="228600" indent="-228600">
              <a:spcBef>
                <a:spcPct val="0"/>
              </a:spcBef>
              <a:buClr>
                <a:schemeClr val="tx2"/>
              </a:buClr>
              <a:buFont typeface="Wingdings" pitchFamily="2" charset="2"/>
              <a:buNone/>
              <a:defRPr/>
            </a:pPr>
            <a:endParaRPr lang="en-US" sz="1900" b="1">
              <a:effectLst/>
              <a:latin typeface="Arial Narrow" pitchFamily="34" charset="0"/>
            </a:endParaRPr>
          </a:p>
          <a:p>
            <a:pPr marL="228600" indent="-228600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US" b="1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The greater </a:t>
            </a:r>
            <a:r>
              <a:rPr lang="en-US" b="1">
                <a:solidFill>
                  <a:srgbClr val="FFFF00"/>
                </a:solidFill>
                <a:effectLst/>
                <a:latin typeface="Arial Narrow" pitchFamily="34" charset="0"/>
              </a:rPr>
              <a:t>hydrophobicity</a:t>
            </a:r>
            <a:r>
              <a:rPr lang="en-US" b="1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 of the </a:t>
            </a:r>
            <a:r>
              <a:rPr lang="en-US" b="1">
                <a:solidFill>
                  <a:srgbClr val="FFFF00"/>
                </a:solidFill>
                <a:effectLst/>
                <a:latin typeface="Arial Narrow" pitchFamily="34" charset="0"/>
              </a:rPr>
              <a:t>undissociated</a:t>
            </a:r>
            <a:r>
              <a:rPr lang="en-US" b="1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Arial Narrow" pitchFamily="34" charset="0"/>
              </a:rPr>
              <a:t> </a:t>
            </a:r>
            <a:r>
              <a:rPr lang="en-US" b="1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 form of the hop acids enhances the ionophoric nature of the hop molecule resulting in increased antibacterial activity. (</a:t>
            </a:r>
            <a:r>
              <a:rPr lang="en-US" sz="1900">
                <a:effectLst/>
                <a:latin typeface="Arial Narrow" pitchFamily="34" charset="0"/>
              </a:rPr>
              <a:t>Simpson 1991-1993)</a:t>
            </a:r>
          </a:p>
          <a:p>
            <a:pPr marL="228600" indent="-228600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§"/>
              <a:defRPr/>
            </a:pPr>
            <a:endParaRPr lang="en-US" sz="1900">
              <a:effectLst/>
              <a:latin typeface="Arial Narrow" pitchFamily="34" charset="0"/>
            </a:endParaRPr>
          </a:p>
          <a:p>
            <a:pPr marL="228600" indent="-228600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US" b="1">
                <a:solidFill>
                  <a:srgbClr val="FFFF00"/>
                </a:solidFill>
                <a:effectLst/>
                <a:latin typeface="Arial Narrow" pitchFamily="34" charset="0"/>
              </a:rPr>
              <a:t>Tetrahydroiso-</a:t>
            </a:r>
            <a:r>
              <a:rPr lang="en-US" b="1">
                <a:solidFill>
                  <a:srgbClr val="FFFF00"/>
                </a:solidFill>
                <a:effectLst/>
                <a:latin typeface="Symbol" pitchFamily="18" charset="2"/>
              </a:rPr>
              <a:t>a</a:t>
            </a:r>
            <a:r>
              <a:rPr lang="en-US" b="1">
                <a:solidFill>
                  <a:srgbClr val="FFFF00"/>
                </a:solidFill>
                <a:effectLst/>
                <a:latin typeface="Arial Narrow" pitchFamily="34" charset="0"/>
              </a:rPr>
              <a:t>-acids</a:t>
            </a:r>
            <a:r>
              <a:rPr lang="en-US" b="1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 and </a:t>
            </a:r>
            <a:r>
              <a:rPr lang="en-US" b="1">
                <a:solidFill>
                  <a:srgbClr val="FFFF00"/>
                </a:solidFill>
                <a:effectLst/>
                <a:latin typeface="Arial Narrow" pitchFamily="34" charset="0"/>
              </a:rPr>
              <a:t>Hexahydro-</a:t>
            </a:r>
            <a:r>
              <a:rPr lang="en-US" b="1">
                <a:solidFill>
                  <a:srgbClr val="FFFF00"/>
                </a:solidFill>
                <a:effectLst/>
                <a:latin typeface="Symbol" pitchFamily="18" charset="2"/>
              </a:rPr>
              <a:t>b</a:t>
            </a:r>
            <a:r>
              <a:rPr lang="en-US" b="1">
                <a:solidFill>
                  <a:srgbClr val="FFFF00"/>
                </a:solidFill>
                <a:effectLst/>
                <a:latin typeface="Arial Narrow" pitchFamily="34" charset="0"/>
              </a:rPr>
              <a:t>-acids</a:t>
            </a:r>
            <a:r>
              <a:rPr lang="en-US" b="1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 are the most antimicrobial of hops acids, but </a:t>
            </a:r>
            <a:r>
              <a:rPr lang="en-US" sz="1900" b="1">
                <a:solidFill>
                  <a:srgbClr val="FFFF00"/>
                </a:solidFill>
                <a:effectLst/>
                <a:latin typeface="Arial Narrow" pitchFamily="34" charset="0"/>
              </a:rPr>
              <a:t>at two different pH values.</a:t>
            </a:r>
            <a:r>
              <a:rPr lang="en-US" sz="1900" b="1">
                <a:solidFill>
                  <a:srgbClr val="C00000"/>
                </a:solidFill>
                <a:effectLst/>
                <a:latin typeface="Arial Narrow" pitchFamily="34" charset="0"/>
              </a:rPr>
              <a:t> </a:t>
            </a:r>
            <a:r>
              <a:rPr lang="en-US" sz="1900">
                <a:effectLst/>
                <a:latin typeface="Arial Narrow" pitchFamily="34" charset="0"/>
              </a:rPr>
              <a:t>(Miller Brewing 1987 and 1995)</a:t>
            </a:r>
          </a:p>
          <a:p>
            <a:pPr marL="228600" indent="-228600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§"/>
              <a:defRPr/>
            </a:pPr>
            <a:endParaRPr lang="en-US" sz="1900">
              <a:effectLst/>
              <a:latin typeface="Arial Narrow" pitchFamily="34" charset="0"/>
            </a:endParaRPr>
          </a:p>
          <a:p>
            <a:pPr marL="228600" indent="-228600">
              <a:spcBef>
                <a:spcPct val="0"/>
              </a:spcBef>
              <a:buClr>
                <a:schemeClr val="tx2"/>
              </a:buClr>
              <a:buFont typeface="Wingdings" pitchFamily="2" charset="2"/>
              <a:buChar char="§"/>
              <a:defRPr/>
            </a:pPr>
            <a:r>
              <a:rPr lang="en-US" b="1">
                <a:solidFill>
                  <a:srgbClr val="FFFF00"/>
                </a:solidFill>
                <a:effectLst/>
                <a:latin typeface="Arial Narrow" pitchFamily="34" charset="0"/>
              </a:rPr>
              <a:t>Tetrahydroiso-</a:t>
            </a:r>
            <a:r>
              <a:rPr lang="en-US" b="1">
                <a:solidFill>
                  <a:srgbClr val="FFFF00"/>
                </a:solidFill>
                <a:effectLst/>
                <a:latin typeface="Symbol" pitchFamily="18" charset="2"/>
              </a:rPr>
              <a:t>a</a:t>
            </a:r>
            <a:r>
              <a:rPr lang="en-US" b="1">
                <a:solidFill>
                  <a:srgbClr val="FFFF00"/>
                </a:solidFill>
                <a:effectLst/>
                <a:latin typeface="Arial Narrow" pitchFamily="34" charset="0"/>
              </a:rPr>
              <a:t>-acids</a:t>
            </a:r>
            <a:r>
              <a:rPr lang="en-US" b="1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 show more effective anti-microbial action than </a:t>
            </a:r>
            <a:r>
              <a:rPr lang="en-US" b="1">
                <a:solidFill>
                  <a:srgbClr val="FFFF00"/>
                </a:solidFill>
                <a:effectLst/>
                <a:latin typeface="Arial Narrow" pitchFamily="34" charset="0"/>
              </a:rPr>
              <a:t>iso-</a:t>
            </a:r>
            <a:r>
              <a:rPr lang="en-US" b="1">
                <a:solidFill>
                  <a:srgbClr val="FFFF00"/>
                </a:solidFill>
                <a:effectLst/>
                <a:latin typeface="Symbol" pitchFamily="18" charset="2"/>
              </a:rPr>
              <a:t>a</a:t>
            </a:r>
            <a:r>
              <a:rPr lang="en-US" b="1">
                <a:solidFill>
                  <a:srgbClr val="FFFF00"/>
                </a:solidFill>
                <a:effectLst/>
                <a:latin typeface="Arial Narrow" pitchFamily="34" charset="0"/>
              </a:rPr>
              <a:t>-acids</a:t>
            </a:r>
            <a:r>
              <a:rPr lang="en-US" b="1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 during the acid washing of yeast.</a:t>
            </a:r>
            <a:r>
              <a:rPr lang="en-US" sz="1900" b="1">
                <a:effectLst/>
                <a:latin typeface="Arial Narrow" pitchFamily="34" charset="0"/>
              </a:rPr>
              <a:t> (</a:t>
            </a:r>
            <a:r>
              <a:rPr lang="en-US" sz="1900">
                <a:effectLst/>
                <a:latin typeface="Arial Narrow" pitchFamily="34" charset="0"/>
              </a:rPr>
              <a:t>Miller Brewing 2001)</a:t>
            </a:r>
          </a:p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 sz="1900">
              <a:effectLst>
                <a:outerShdw blurRad="38100" dist="38100" dir="2700000" algn="tl">
                  <a:srgbClr val="1F497D"/>
                </a:outerShdw>
              </a:effectLst>
              <a:latin typeface="Arial Narrow" pitchFamily="34" charset="0"/>
            </a:endParaRPr>
          </a:p>
        </p:txBody>
      </p:sp>
      <p:pic>
        <p:nvPicPr>
          <p:cNvPr id="32771" name="Picture 11" descr="bacteria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0"/>
            <a:ext cx="28956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1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23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600075" y="1371600"/>
          <a:ext cx="8020050" cy="5321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6499" name="Text Box 3"/>
          <p:cNvSpPr txBox="1">
            <a:spLocks noChangeArrowheads="1"/>
          </p:cNvSpPr>
          <p:nvPr/>
        </p:nvSpPr>
        <p:spPr bwMode="auto">
          <a:xfrm>
            <a:off x="685800" y="228600"/>
            <a:ext cx="7772400" cy="946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indent="-228600" algn="ctr">
              <a:spcBef>
                <a:spcPct val="50000"/>
              </a:spcBef>
              <a:buFont typeface="Wingdings" pitchFamily="2" charset="2"/>
              <a:buNone/>
            </a:pPr>
            <a:r>
              <a:rPr lang="en-US" sz="2800" b="1">
                <a:solidFill>
                  <a:srgbClr val="FFFF00"/>
                </a:solidFill>
                <a:effectLst/>
              </a:rPr>
              <a:t>Effects of Hops on Disinfecting Brewer's Yeast Seeded with an Acid Resistant Pediococcus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715963" y="1341438"/>
          <a:ext cx="7710487" cy="56880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8547" name="Rectangle 3"/>
          <p:cNvSpPr>
            <a:spLocks noChangeArrowheads="1"/>
          </p:cNvSpPr>
          <p:nvPr/>
        </p:nvSpPr>
        <p:spPr bwMode="auto">
          <a:xfrm>
            <a:off x="266700" y="0"/>
            <a:ext cx="8610600" cy="1382713"/>
          </a:xfrm>
          <a:prstGeom prst="rect">
            <a:avLst/>
          </a:prstGeom>
          <a:noFill/>
          <a:ln w="9525" algn="ctr">
            <a:solidFill>
              <a:srgbClr val="FFFF00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indent="-228600" algn="ctr">
              <a:buFont typeface="Wingdings" pitchFamily="2" charset="2"/>
              <a:buNone/>
            </a:pPr>
            <a:r>
              <a:rPr lang="en-US" sz="2800" b="1">
                <a:solidFill>
                  <a:srgbClr val="FFFF00"/>
                </a:solidFill>
                <a:effectLst/>
              </a:rPr>
              <a:t>Effects of Tetrahydroiso-</a:t>
            </a:r>
            <a:r>
              <a:rPr lang="en-US" sz="2800" b="1">
                <a:solidFill>
                  <a:srgbClr val="FFFF00"/>
                </a:solidFill>
                <a:effectLst/>
                <a:latin typeface="Symbol" pitchFamily="18" charset="2"/>
              </a:rPr>
              <a:t>a</a:t>
            </a:r>
            <a:r>
              <a:rPr lang="en-US" sz="2800" b="1">
                <a:solidFill>
                  <a:srgbClr val="FFFF00"/>
                </a:solidFill>
                <a:effectLst/>
              </a:rPr>
              <a:t>-acids on Disinfecting Brewer's Yeast Seeded with an Acid Resistant Pediococcus</a:t>
            </a:r>
            <a:r>
              <a:rPr lang="en-US" sz="2800">
                <a:effectLst>
                  <a:outerShdw blurRad="38100" dist="38100" dir="2700000" algn="tl">
                    <a:srgbClr val="1F497D"/>
                  </a:outerShdw>
                </a:effectLst>
              </a:rPr>
              <a:t> </a:t>
            </a:r>
            <a:r>
              <a:rPr lang="en-US" sz="2800">
                <a:solidFill>
                  <a:srgbClr val="FFFF00"/>
                </a:solidFill>
                <a:effectLst>
                  <a:outerShdw blurRad="38100" dist="38100" dir="2700000" algn="tl">
                    <a:srgbClr val="FFFFFF"/>
                  </a:outerShdw>
                </a:effectLst>
              </a:rPr>
              <a:t>(</a:t>
            </a:r>
            <a:r>
              <a:rPr lang="en-US" sz="2800" b="1">
                <a:solidFill>
                  <a:srgbClr val="FFFF00"/>
                </a:solidFill>
                <a:effectLst/>
              </a:rPr>
              <a:t>at pH 2.3)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/>
          </p:nvPr>
        </p:nvSpPr>
        <p:spPr>
          <a:xfrm>
            <a:off x="723900" y="304800"/>
            <a:ext cx="7696200" cy="990600"/>
          </a:xfrm>
        </p:spPr>
        <p:txBody>
          <a:bodyPr>
            <a:normAutofit/>
          </a:bodyPr>
          <a:lstStyle/>
          <a:p>
            <a:pPr eaLnBrk="1" hangingPunct="1"/>
            <a:r>
              <a:rPr lang="en-US" sz="2900" smtClean="0">
                <a:latin typeface="Impact" pitchFamily="34" charset="0"/>
              </a:rPr>
              <a:t>The Relative </a:t>
            </a:r>
            <a:r>
              <a:rPr lang="en-US" sz="2900" smtClean="0">
                <a:solidFill>
                  <a:srgbClr val="FFFF00"/>
                </a:solidFill>
                <a:latin typeface="Impact" pitchFamily="34" charset="0"/>
              </a:rPr>
              <a:t>Anti-Microbial Activity</a:t>
            </a:r>
            <a:r>
              <a:rPr lang="en-US" sz="2900" smtClean="0">
                <a:solidFill>
                  <a:srgbClr val="C00000"/>
                </a:solidFill>
                <a:latin typeface="Impact" pitchFamily="34" charset="0"/>
              </a:rPr>
              <a:t> </a:t>
            </a:r>
            <a:br>
              <a:rPr lang="en-US" sz="2900" smtClean="0">
                <a:solidFill>
                  <a:srgbClr val="C00000"/>
                </a:solidFill>
                <a:latin typeface="Impact" pitchFamily="34" charset="0"/>
              </a:rPr>
            </a:br>
            <a:r>
              <a:rPr lang="en-US" sz="2900" smtClean="0">
                <a:latin typeface="Impact" pitchFamily="34" charset="0"/>
              </a:rPr>
              <a:t>of Hop Compounds</a:t>
            </a:r>
          </a:p>
        </p:txBody>
      </p:sp>
      <p:graphicFrame>
        <p:nvGraphicFramePr>
          <p:cNvPr id="47160" name="Group 56"/>
          <p:cNvGraphicFramePr>
            <a:graphicFrameLocks noGrp="1"/>
          </p:cNvGraphicFramePr>
          <p:nvPr/>
        </p:nvGraphicFramePr>
        <p:xfrm>
          <a:off x="304800" y="1752600"/>
          <a:ext cx="8534400" cy="4257612"/>
        </p:xfrm>
        <a:graphic>
          <a:graphicData uri="http://schemas.openxmlformats.org/drawingml/2006/table">
            <a:tbl>
              <a:tblPr/>
              <a:tblGrid>
                <a:gridCol w="4267200"/>
                <a:gridCol w="4267200"/>
              </a:tblGrid>
              <a:tr h="9620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CC3300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Hop Compound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(optimal effective pH)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Relative Anti-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Arial" charset="0"/>
                        </a:rPr>
                        <a:t>Microbial Activity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7112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1F497D"/>
                            </a:outerShdw>
                          </a:effectLst>
                          <a:latin typeface="Arial" charset="0"/>
                        </a:rPr>
                        <a:t>Hexahydro-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1F497D"/>
                            </a:outerShdw>
                          </a:effectLst>
                          <a:latin typeface="Symbol" pitchFamily="18" charset="2"/>
                        </a:rPr>
                        <a:t>b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1F497D"/>
                            </a:outerShdw>
                          </a:effectLst>
                          <a:latin typeface="Arial" charset="0"/>
                        </a:rPr>
                        <a:t>-acids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1F497D"/>
                            </a:outerShdw>
                          </a:effectLst>
                          <a:latin typeface="Arial" charset="0"/>
                        </a:rPr>
                        <a:t>(pH 7)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1F497D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763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1F497D"/>
                            </a:outerShdw>
                          </a:effectLst>
                          <a:latin typeface="Arial" charset="0"/>
                        </a:rPr>
                        <a:t>Tetrahydroiso-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1F497D"/>
                            </a:outerShdw>
                          </a:effectLst>
                          <a:latin typeface="Symbol" pitchFamily="18" charset="2"/>
                        </a:rPr>
                        <a:t>a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1F497D"/>
                            </a:outerShdw>
                          </a:effectLst>
                          <a:latin typeface="Arial" charset="0"/>
                        </a:rPr>
                        <a:t>-acids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1F497D"/>
                            </a:outerShdw>
                          </a:effectLst>
                          <a:latin typeface="Arial" charset="0"/>
                        </a:rPr>
                        <a:t>(pH 4.2)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1F497D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613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1F497D"/>
                            </a:outerShdw>
                          </a:effectLst>
                          <a:latin typeface="Arial" charset="0"/>
                        </a:rPr>
                        <a:t>Iso-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1F497D"/>
                            </a:outerShdw>
                          </a:effectLst>
                          <a:latin typeface="Symbol" pitchFamily="18" charset="2"/>
                        </a:rPr>
                        <a:t>a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1F497D"/>
                            </a:outerShdw>
                          </a:effectLst>
                          <a:latin typeface="Arial" charset="0"/>
                        </a:rPr>
                        <a:t>-acids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1F497D"/>
                            </a:outerShdw>
                          </a:effectLst>
                          <a:latin typeface="Arial" charset="0"/>
                        </a:rPr>
                        <a:t>(pH 4.2)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1F497D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8477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1F497D"/>
                            </a:outerShdw>
                          </a:effectLst>
                          <a:latin typeface="Symbol" pitchFamily="18" charset="2"/>
                        </a:rPr>
                        <a:t>r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1F497D"/>
                            </a:outerShdw>
                          </a:effectLst>
                          <a:latin typeface="Arial" charset="0"/>
                        </a:rPr>
                        <a:t>-Iso-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1F497D"/>
                            </a:outerShdw>
                          </a:effectLst>
                          <a:latin typeface="Symbol" pitchFamily="18" charset="2"/>
                        </a:rPr>
                        <a:t>a</a:t>
                      </a:r>
                      <a:r>
                        <a:rPr kumimoji="0" lang="en-US" sz="2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1F497D"/>
                            </a:outerShdw>
                          </a:effectLst>
                          <a:latin typeface="Arial" charset="0"/>
                        </a:rPr>
                        <a:t>-acids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8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1F497D"/>
                            </a:outerShdw>
                          </a:effectLst>
                          <a:latin typeface="Arial" charset="0"/>
                        </a:rPr>
                        <a:t>(pH 4.2)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1F497D"/>
                          </a:outerShdw>
                        </a:effectLst>
                        <a:latin typeface="Arial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pic>
        <p:nvPicPr>
          <p:cNvPr id="33815" name="Picture 29" descr="order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58150" y="2819400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6" name="Picture 30" descr="order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39000" y="2819400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7" name="Picture 31" descr="order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619750" y="2819400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8" name="Picture 32" descr="order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19850" y="2819400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19" name="Picture 33" descr="order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76800" y="2819400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20" name="Picture 34" descr="order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048500" y="3638550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21" name="Picture 35" descr="order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34100" y="3619500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22" name="Picture 36" descr="order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981950" y="3638550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23" name="Picture 37" descr="order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257800" y="3619500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24" name="Picture 38" descr="order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05650" y="4572000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25" name="Picture 39" descr="order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172200" y="4572000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3826" name="Picture 40" descr="order"/>
          <p:cNvPicPr>
            <a:picLocks noChangeAspect="1" noChangeArrowheads="1" noCrop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67500" y="5334000"/>
            <a:ext cx="457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0" y="0"/>
          <a:ext cx="9029700" cy="6772275"/>
        </p:xfrm>
        <a:graphic>
          <a:graphicData uri="http://schemas.openxmlformats.org/presentationml/2006/ole">
            <p:oleObj spid="_x0000_s2050" name="Slide" r:id="rId3" imgW="3840660" imgH="2880274" progId="PowerPoint.Slide.8">
              <p:embed/>
            </p:oleObj>
          </a:graphicData>
        </a:graphic>
      </p:graphicFrame>
      <p:sp>
        <p:nvSpPr>
          <p:cNvPr id="2051" name="Rectangle 2"/>
          <p:cNvSpPr>
            <a:spLocks noChangeArrowheads="1"/>
          </p:cNvSpPr>
          <p:nvPr/>
        </p:nvSpPr>
        <p:spPr bwMode="auto">
          <a:xfrm>
            <a:off x="3886200" y="533400"/>
            <a:ext cx="4572000" cy="6334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1600" b="1">
                <a:effectLst/>
                <a:latin typeface="Arial Narrow" pitchFamily="34" charset="0"/>
              </a:rPr>
              <a:t>Fruit juices </a:t>
            </a:r>
          </a:p>
          <a:p>
            <a:pPr algn="ctr">
              <a:buFont typeface="Wingdings" pitchFamily="2" charset="2"/>
              <a:buNone/>
            </a:pPr>
            <a:r>
              <a:rPr lang="en-US" sz="1600" b="1" i="1">
                <a:effectLst/>
                <a:latin typeface="Arial Narrow" pitchFamily="34" charset="0"/>
              </a:rPr>
              <a:t>(Alicyclobacillus)</a:t>
            </a:r>
          </a:p>
        </p:txBody>
      </p:sp>
      <p:sp>
        <p:nvSpPr>
          <p:cNvPr id="2052" name="TextBox 3"/>
          <p:cNvSpPr txBox="1">
            <a:spLocks noChangeArrowheads="1"/>
          </p:cNvSpPr>
          <p:nvPr/>
        </p:nvSpPr>
        <p:spPr bwMode="auto">
          <a:xfrm>
            <a:off x="7696200" y="2438400"/>
            <a:ext cx="1447800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1600" b="1">
                <a:effectLst/>
                <a:latin typeface="Arial Narrow" pitchFamily="34" charset="0"/>
              </a:rPr>
              <a:t>Oral care products</a:t>
            </a:r>
          </a:p>
          <a:p>
            <a:pPr algn="ctr">
              <a:buFont typeface="Wingdings" pitchFamily="2" charset="2"/>
              <a:buNone/>
            </a:pPr>
            <a:r>
              <a:rPr lang="en-US" sz="1600" b="1" i="1">
                <a:effectLst/>
                <a:latin typeface="Arial Narrow" pitchFamily="34" charset="0"/>
              </a:rPr>
              <a:t>(Streptococcus mutans)</a:t>
            </a:r>
          </a:p>
        </p:txBody>
      </p:sp>
      <p:sp>
        <p:nvSpPr>
          <p:cNvPr id="2053" name="TextBox 4"/>
          <p:cNvSpPr txBox="1">
            <a:spLocks noChangeArrowheads="1"/>
          </p:cNvSpPr>
          <p:nvPr/>
        </p:nvSpPr>
        <p:spPr bwMode="auto">
          <a:xfrm>
            <a:off x="6781800" y="5105400"/>
            <a:ext cx="1752600" cy="1119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1600" b="1">
                <a:effectLst/>
                <a:latin typeface="Arial Narrow" pitchFamily="34" charset="0"/>
              </a:rPr>
              <a:t>Feminine hygiene products, baby wipes, diapers</a:t>
            </a:r>
          </a:p>
          <a:p>
            <a:pPr algn="ctr">
              <a:buFont typeface="Wingdings" pitchFamily="2" charset="2"/>
              <a:buNone/>
            </a:pPr>
            <a:r>
              <a:rPr lang="en-US" sz="1600" b="1" i="1">
                <a:effectLst/>
                <a:latin typeface="Arial Narrow" pitchFamily="34" charset="0"/>
              </a:rPr>
              <a:t>(Staphylococcal)</a:t>
            </a:r>
          </a:p>
        </p:txBody>
      </p:sp>
      <p:sp>
        <p:nvSpPr>
          <p:cNvPr id="2054" name="TextBox 5"/>
          <p:cNvSpPr txBox="1">
            <a:spLocks noChangeArrowheads="1"/>
          </p:cNvSpPr>
          <p:nvPr/>
        </p:nvSpPr>
        <p:spPr bwMode="auto">
          <a:xfrm>
            <a:off x="-76200" y="5238750"/>
            <a:ext cx="2438400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1600" b="1">
                <a:effectLst/>
                <a:latin typeface="Arial Narrow" pitchFamily="34" charset="0"/>
              </a:rPr>
              <a:t>Skin care products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r>
              <a:rPr lang="en-US" sz="1600" b="1" i="1">
                <a:effectLst/>
                <a:latin typeface="Arial Narrow" pitchFamily="34" charset="0"/>
              </a:rPr>
              <a:t>(Propionobacterium acnes and Staphylococcus 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r>
              <a:rPr lang="en-US" sz="1600" b="1" i="1">
                <a:effectLst/>
                <a:latin typeface="Arial Narrow" pitchFamily="34" charset="0"/>
              </a:rPr>
              <a:t>aureus)</a:t>
            </a:r>
          </a:p>
          <a:p>
            <a:pPr algn="ctr">
              <a:buFont typeface="Wingdings" pitchFamily="2" charset="2"/>
              <a:buNone/>
            </a:pPr>
            <a:endParaRPr lang="en-US" sz="1600" b="1" i="1">
              <a:effectLst/>
              <a:latin typeface="Arial Narrow" pitchFamily="34" charset="0"/>
            </a:endParaRPr>
          </a:p>
        </p:txBody>
      </p:sp>
      <p:sp>
        <p:nvSpPr>
          <p:cNvPr id="2055" name="TextBox 6"/>
          <p:cNvSpPr txBox="1">
            <a:spLocks noChangeArrowheads="1"/>
          </p:cNvSpPr>
          <p:nvPr/>
        </p:nvSpPr>
        <p:spPr bwMode="auto">
          <a:xfrm>
            <a:off x="76200" y="2330450"/>
            <a:ext cx="1524000" cy="1558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r>
              <a:rPr lang="en-US" sz="1600" b="1">
                <a:effectLst/>
                <a:latin typeface="Arial Narrow" pitchFamily="34" charset="0"/>
              </a:rPr>
              <a:t>Food Applications</a:t>
            </a:r>
            <a:endParaRPr lang="en-US" sz="1600" b="1" i="1">
              <a:effectLst/>
              <a:latin typeface="Arial Narrow" pitchFamily="34" charset="0"/>
            </a:endParaRPr>
          </a:p>
          <a:p>
            <a:pPr algn="ctr" eaLnBrk="0" hangingPunct="0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r>
              <a:rPr lang="en-US" sz="1600" b="1" i="1">
                <a:effectLst/>
                <a:latin typeface="Arial Narrow" pitchFamily="34" charset="0"/>
              </a:rPr>
              <a:t>(Listeria, Clostridium 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 typeface="Wingdings" pitchFamily="2" charset="2"/>
              <a:buNone/>
            </a:pPr>
            <a:r>
              <a:rPr lang="en-US" sz="1600" b="1" i="1">
                <a:effectLst/>
                <a:latin typeface="Arial Narrow" pitchFamily="34" charset="0"/>
              </a:rPr>
              <a:t>botulinum  or Bacillus </a:t>
            </a:r>
            <a:r>
              <a:rPr lang="en-US" sz="1600" b="1">
                <a:effectLst/>
                <a:latin typeface="Arial Narrow" pitchFamily="34" charset="0"/>
              </a:rPr>
              <a:t>spores</a:t>
            </a:r>
            <a:r>
              <a:rPr lang="en-US" sz="1600" b="1" i="1">
                <a:effectLst/>
                <a:latin typeface="Arial Narrow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14" descr="ist2_3183006-beer-bubbles-in-gla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456565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2716" name="AutoShape 12"/>
          <p:cNvSpPr>
            <a:spLocks noChangeArrowheads="1"/>
          </p:cNvSpPr>
          <p:nvPr/>
        </p:nvSpPr>
        <p:spPr bwMode="auto">
          <a:xfrm>
            <a:off x="4191000" y="5029200"/>
            <a:ext cx="485775" cy="1214438"/>
          </a:xfrm>
          <a:prstGeom prst="upDownArrow">
            <a:avLst>
              <a:gd name="adj1" fmla="val 50000"/>
              <a:gd name="adj2" fmla="val 50000"/>
            </a:avLst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72717" name="AutoShape 13"/>
          <p:cNvSpPr>
            <a:spLocks noChangeArrowheads="1"/>
          </p:cNvSpPr>
          <p:nvPr/>
        </p:nvSpPr>
        <p:spPr bwMode="auto">
          <a:xfrm>
            <a:off x="4267200" y="4648200"/>
            <a:ext cx="304800" cy="457200"/>
          </a:xfrm>
          <a:prstGeom prst="upDownArrow">
            <a:avLst>
              <a:gd name="adj1" fmla="val 50000"/>
              <a:gd name="adj2" fmla="val 30000"/>
            </a:avLst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22" name="Diagram 21"/>
          <p:cNvGraphicFramePr/>
          <p:nvPr/>
        </p:nvGraphicFramePr>
        <p:xfrm>
          <a:off x="2971800" y="228600"/>
          <a:ext cx="8458200" cy="6172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24" name="TextBox 23"/>
          <p:cNvSpPr txBox="1"/>
          <p:nvPr/>
        </p:nvSpPr>
        <p:spPr>
          <a:xfrm>
            <a:off x="3276600" y="2514600"/>
            <a:ext cx="2667000" cy="14890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  <a:defRPr/>
            </a:pPr>
            <a:r>
              <a:rPr lang="en-US" sz="2800" b="1" i="1" dirty="0" err="1">
                <a:solidFill>
                  <a:srgbClr val="161616"/>
                </a:solidFill>
                <a:effectLst/>
                <a:latin typeface="Arial Narrow" pitchFamily="34" charset="0"/>
              </a:rPr>
              <a:t>Hydrophobicity</a:t>
            </a:r>
            <a:r>
              <a:rPr lang="en-US" sz="2800" b="1" dirty="0">
                <a:solidFill>
                  <a:srgbClr val="161616"/>
                </a:solidFill>
                <a:effectLst/>
                <a:latin typeface="Arial Narrow" pitchFamily="34" charset="0"/>
              </a:rPr>
              <a:t> </a:t>
            </a:r>
          </a:p>
          <a:p>
            <a:pPr algn="ctr">
              <a:buFont typeface="Wingdings" pitchFamily="2" charset="2"/>
              <a:buNone/>
              <a:defRPr/>
            </a:pPr>
            <a:r>
              <a:rPr lang="en-US" sz="1800" dirty="0">
                <a:solidFill>
                  <a:srgbClr val="161616"/>
                </a:solidFill>
                <a:effectLst/>
                <a:latin typeface="Arial" charset="0"/>
              </a:rPr>
              <a:t>Molecular Structures of </a:t>
            </a:r>
            <a:r>
              <a:rPr lang="en-US" sz="1800" dirty="0" err="1">
                <a:solidFill>
                  <a:srgbClr val="161616"/>
                </a:solidFill>
                <a:effectLst/>
                <a:latin typeface="Arial" charset="0"/>
              </a:rPr>
              <a:t>iso</a:t>
            </a:r>
            <a:r>
              <a:rPr lang="en-US" sz="1800" dirty="0">
                <a:solidFill>
                  <a:srgbClr val="161616"/>
                </a:solidFill>
                <a:effectLst/>
                <a:latin typeface="Arial" charset="0"/>
              </a:rPr>
              <a:t> </a:t>
            </a:r>
            <a:r>
              <a:rPr lang="en-US" sz="1800" dirty="0">
                <a:solidFill>
                  <a:srgbClr val="161616"/>
                </a:solidFill>
                <a:effectLst/>
                <a:latin typeface="Symbol" pitchFamily="18" charset="2"/>
              </a:rPr>
              <a:t>a</a:t>
            </a:r>
            <a:r>
              <a:rPr lang="en-US" sz="1800" dirty="0">
                <a:solidFill>
                  <a:srgbClr val="161616"/>
                </a:solidFill>
                <a:effectLst/>
                <a:latin typeface="Arial" charset="0"/>
              </a:rPr>
              <a:t>-acids derivatives</a:t>
            </a:r>
          </a:p>
          <a:p>
            <a:pPr>
              <a:defRPr/>
            </a:pPr>
            <a:endParaRPr lang="en-US" dirty="0">
              <a:effectLst>
                <a:outerShdw blurRad="38100" dist="38100" dir="2700000" algn="tl">
                  <a:srgbClr val="000080"/>
                </a:outerShdw>
              </a:effectLst>
            </a:endParaRPr>
          </a:p>
        </p:txBody>
      </p:sp>
      <p:sp>
        <p:nvSpPr>
          <p:cNvPr id="34823" name="TextBox 8"/>
          <p:cNvSpPr txBox="1">
            <a:spLocks noChangeArrowheads="1"/>
          </p:cNvSpPr>
          <p:nvPr/>
        </p:nvSpPr>
        <p:spPr bwMode="auto">
          <a:xfrm>
            <a:off x="228600" y="381000"/>
            <a:ext cx="27432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32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5400">
                <a:solidFill>
                  <a:schemeClr val="bg1"/>
                </a:solidFill>
                <a:effectLst/>
                <a:latin typeface="Impact" pitchFamily="34" charset="0"/>
              </a:rPr>
              <a:t>Key </a:t>
            </a:r>
          </a:p>
          <a:p>
            <a:pPr>
              <a:lnSpc>
                <a:spcPts val="32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3600" b="1">
                <a:solidFill>
                  <a:schemeClr val="bg1"/>
                </a:solidFill>
                <a:effectLst/>
                <a:latin typeface="Arial Narrow" pitchFamily="34" charset="0"/>
              </a:rPr>
              <a:t>Takeaways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ntagon 7"/>
          <p:cNvSpPr/>
          <p:nvPr/>
        </p:nvSpPr>
        <p:spPr bwMode="auto">
          <a:xfrm>
            <a:off x="0" y="4419600"/>
            <a:ext cx="9144000" cy="2438400"/>
          </a:xfrm>
          <a:prstGeom prst="homePlat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/>
          </a:p>
        </p:txBody>
      </p:sp>
      <p:sp>
        <p:nvSpPr>
          <p:cNvPr id="35843" name="TextBox 17"/>
          <p:cNvSpPr txBox="1">
            <a:spLocks noChangeArrowheads="1"/>
          </p:cNvSpPr>
          <p:nvPr/>
        </p:nvSpPr>
        <p:spPr bwMode="auto">
          <a:xfrm>
            <a:off x="2438400" y="3505200"/>
            <a:ext cx="4572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6000">
                <a:solidFill>
                  <a:srgbClr val="FFFF00"/>
                </a:solidFill>
                <a:effectLst/>
                <a:latin typeface="Impact" pitchFamily="34" charset="0"/>
              </a:rPr>
              <a:t>1950’s-2008</a:t>
            </a:r>
          </a:p>
        </p:txBody>
      </p:sp>
      <p:pic>
        <p:nvPicPr>
          <p:cNvPr id="35844" name="Picture 18" descr="hopshalf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28800" y="-533400"/>
            <a:ext cx="48768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entagon 5"/>
          <p:cNvSpPr/>
          <p:nvPr/>
        </p:nvSpPr>
        <p:spPr bwMode="auto">
          <a:xfrm>
            <a:off x="3581400" y="838200"/>
            <a:ext cx="3505200" cy="1752600"/>
          </a:xfrm>
          <a:prstGeom prst="homePlat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/>
          </a:p>
        </p:txBody>
      </p:sp>
      <p:sp>
        <p:nvSpPr>
          <p:cNvPr id="35846" name="TextBox 8"/>
          <p:cNvSpPr txBox="1">
            <a:spLocks noChangeArrowheads="1"/>
          </p:cNvSpPr>
          <p:nvPr/>
        </p:nvSpPr>
        <p:spPr bwMode="auto">
          <a:xfrm>
            <a:off x="2362200" y="5807075"/>
            <a:ext cx="4495800" cy="49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32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5400">
                <a:solidFill>
                  <a:srgbClr val="008000"/>
                </a:solidFill>
                <a:effectLst/>
                <a:latin typeface="Impact" pitchFamily="34" charset="0"/>
              </a:rPr>
              <a:t>Flavor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Box 14"/>
          <p:cNvSpPr txBox="1">
            <a:spLocks noChangeArrowheads="1"/>
          </p:cNvSpPr>
          <p:nvPr/>
        </p:nvSpPr>
        <p:spPr bwMode="auto">
          <a:xfrm>
            <a:off x="228600" y="228600"/>
            <a:ext cx="92964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4800">
                <a:solidFill>
                  <a:srgbClr val="008000"/>
                </a:solidFill>
                <a:effectLst/>
                <a:latin typeface="Impact" pitchFamily="34" charset="0"/>
              </a:rPr>
              <a:t>Flavor is not all about bitterness…</a:t>
            </a:r>
          </a:p>
        </p:txBody>
      </p:sp>
      <p:pic>
        <p:nvPicPr>
          <p:cNvPr id="36867" name="Picture 4" descr="42654456_LimeSlice.jpg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438400" y="3124200"/>
            <a:ext cx="7835900" cy="556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4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685800" y="38100"/>
            <a:ext cx="8458200" cy="4686300"/>
          </a:xfrm>
        </p:spPr>
        <p:txBody>
          <a:bodyPr rtlCol="0">
            <a:normAutofit/>
          </a:bodyPr>
          <a:lstStyle/>
          <a:p>
            <a:pPr marL="228600" indent="-228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3600" dirty="0" smtClean="0">
                <a:solidFill>
                  <a:srgbClr val="000000"/>
                </a:solidFill>
                <a:latin typeface="Arial Narrow" pitchFamily="34" charset="0"/>
              </a:rPr>
              <a:t>	</a:t>
            </a:r>
            <a:endParaRPr lang="en-US" sz="3600" b="1" dirty="0" smtClean="0">
              <a:latin typeface="Arial Narrow" pitchFamily="34" charset="0"/>
            </a:endParaRPr>
          </a:p>
          <a:p>
            <a:pPr marL="228600" indent="-228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 smtClean="0">
                <a:solidFill>
                  <a:srgbClr val="000000"/>
                </a:solidFill>
                <a:latin typeface="Arial Narrow" pitchFamily="34" charset="0"/>
              </a:rPr>
              <a:t>	</a:t>
            </a:r>
          </a:p>
          <a:p>
            <a:pPr marL="228600" indent="-228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 smtClean="0">
                <a:solidFill>
                  <a:srgbClr val="000000"/>
                </a:solidFill>
                <a:latin typeface="Arial Narrow" pitchFamily="34" charset="0"/>
              </a:rPr>
              <a:t>	Hops also provide </a:t>
            </a:r>
            <a:r>
              <a:rPr lang="en-US" sz="2800" b="1" dirty="0" smtClean="0">
                <a:solidFill>
                  <a:srgbClr val="000000"/>
                </a:solidFill>
                <a:latin typeface="Arial Black" pitchFamily="34" charset="0"/>
              </a:rPr>
              <a:t>spicy, floral, citrus aroma and flavor</a:t>
            </a:r>
            <a:r>
              <a:rPr lang="en-US" sz="2800" dirty="0" smtClean="0">
                <a:solidFill>
                  <a:srgbClr val="000000"/>
                </a:solidFill>
                <a:latin typeface="Arial Narrow" pitchFamily="34" charset="0"/>
              </a:rPr>
              <a:t>, and “</a:t>
            </a:r>
            <a:r>
              <a:rPr lang="en-US" sz="2800" dirty="0" err="1" smtClean="0">
                <a:solidFill>
                  <a:srgbClr val="000000"/>
                </a:solidFill>
                <a:latin typeface="Arial Narrow" pitchFamily="34" charset="0"/>
              </a:rPr>
              <a:t>mouthfeel</a:t>
            </a:r>
            <a:r>
              <a:rPr lang="en-US" sz="2800" dirty="0" smtClean="0">
                <a:solidFill>
                  <a:srgbClr val="000000"/>
                </a:solidFill>
                <a:latin typeface="Arial Narrow" pitchFamily="34" charset="0"/>
              </a:rPr>
              <a:t>” characteristics to  beer.</a:t>
            </a:r>
            <a:endParaRPr lang="en-US" sz="2800" dirty="0" smtClean="0">
              <a:latin typeface="Arial Narrow" pitchFamily="34" charset="0"/>
            </a:endParaRPr>
          </a:p>
          <a:p>
            <a:pPr marL="228600" indent="-228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 smtClean="0">
                <a:solidFill>
                  <a:srgbClr val="000000"/>
                </a:solidFill>
                <a:latin typeface="Arial Narrow" pitchFamily="34" charset="0"/>
              </a:rPr>
              <a:t>	</a:t>
            </a:r>
          </a:p>
          <a:p>
            <a:pPr marL="228600" indent="-228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 smtClean="0">
                <a:solidFill>
                  <a:srgbClr val="000000"/>
                </a:solidFill>
                <a:latin typeface="Arial Narrow" pitchFamily="34" charset="0"/>
              </a:rPr>
              <a:t>	Early extensive investigations were conducted to</a:t>
            </a:r>
          </a:p>
          <a:p>
            <a:pPr marL="228600" indent="-228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 smtClean="0">
                <a:solidFill>
                  <a:srgbClr val="000000"/>
                </a:solidFill>
                <a:latin typeface="Arial Narrow" pitchFamily="34" charset="0"/>
              </a:rPr>
              <a:t>	correlate </a:t>
            </a:r>
            <a:r>
              <a:rPr lang="en-US" sz="2800" b="1" dirty="0" smtClean="0">
                <a:solidFill>
                  <a:srgbClr val="000000"/>
                </a:solidFill>
                <a:latin typeface="Arial Black" pitchFamily="34" charset="0"/>
              </a:rPr>
              <a:t>the hop oil compounds</a:t>
            </a:r>
            <a:r>
              <a:rPr lang="en-US" sz="2800" dirty="0" smtClean="0">
                <a:solidFill>
                  <a:srgbClr val="000000"/>
                </a:solidFill>
                <a:latin typeface="Arial Black" pitchFamily="34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Arial Narrow" pitchFamily="34" charset="0"/>
              </a:rPr>
              <a:t>to various hoppy</a:t>
            </a:r>
          </a:p>
          <a:p>
            <a:pPr marL="228600" indent="-228600" eaLnBrk="1" fontAlgn="auto" hangingPunct="1">
              <a:spcAft>
                <a:spcPts val="0"/>
              </a:spcAft>
              <a:buFont typeface="Wingdings" pitchFamily="2" charset="2"/>
              <a:buNone/>
              <a:defRPr/>
            </a:pPr>
            <a:r>
              <a:rPr lang="en-US" sz="2800" dirty="0" smtClean="0">
                <a:solidFill>
                  <a:srgbClr val="000000"/>
                </a:solidFill>
                <a:latin typeface="Arial Narrow" pitchFamily="34" charset="0"/>
              </a:rPr>
              <a:t>	flavors in beer</a:t>
            </a:r>
            <a:r>
              <a:rPr lang="en-US" sz="2800" dirty="0" smtClean="0">
                <a:solidFill>
                  <a:srgbClr val="0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 Narrow" pitchFamily="34" charset="0"/>
              </a:rPr>
              <a:t>.</a:t>
            </a:r>
          </a:p>
          <a:p>
            <a:pPr marL="228600" indent="-228600" eaLnBrk="1" fontAlgn="auto" hangingPunct="1">
              <a:spcAft>
                <a:spcPts val="0"/>
              </a:spcAft>
              <a:buFont typeface="Arial" pitchFamily="34" charset="0"/>
              <a:buChar char="•"/>
              <a:defRPr/>
            </a:pPr>
            <a:endParaRPr lang="en-US" sz="2400" dirty="0" smtClean="0"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6"/>
          <p:cNvSpPr txBox="1">
            <a:spLocks noChangeArrowheads="1"/>
          </p:cNvSpPr>
          <p:nvPr/>
        </p:nvSpPr>
        <p:spPr bwMode="auto">
          <a:xfrm>
            <a:off x="4800600" y="1752600"/>
            <a:ext cx="4572000" cy="1200150"/>
          </a:xfrm>
          <a:prstGeom prst="rect">
            <a:avLst/>
          </a:prstGeom>
          <a:noFill/>
          <a:ln w="1905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2400">
                <a:effectLst/>
                <a:latin typeface="Impact" pitchFamily="34" charset="0"/>
              </a:rPr>
              <a:t>&gt; 300 Compounds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2400">
                <a:effectLst/>
                <a:latin typeface="Impact" pitchFamily="34" charset="0"/>
              </a:rPr>
              <a:t>70% Hydrocarbons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2400">
                <a:effectLst/>
                <a:latin typeface="Impact" pitchFamily="34" charset="0"/>
              </a:rPr>
              <a:t>30% Oxygenated Compounds</a:t>
            </a:r>
          </a:p>
        </p:txBody>
      </p:sp>
      <p:sp>
        <p:nvSpPr>
          <p:cNvPr id="82968" name="AutoShape 24"/>
          <p:cNvSpPr>
            <a:spLocks noChangeArrowheads="1"/>
          </p:cNvSpPr>
          <p:nvPr/>
        </p:nvSpPr>
        <p:spPr bwMode="auto">
          <a:xfrm>
            <a:off x="2209800" y="5715000"/>
            <a:ext cx="914400" cy="914400"/>
          </a:xfrm>
          <a:prstGeom prst="irregularSeal1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82971" name="Line 27"/>
          <p:cNvSpPr>
            <a:spLocks noChangeShapeType="1"/>
          </p:cNvSpPr>
          <p:nvPr/>
        </p:nvSpPr>
        <p:spPr bwMode="auto">
          <a:xfrm flipV="1">
            <a:off x="7467600" y="5105400"/>
            <a:ext cx="381000" cy="4572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82972" name="Line 28"/>
          <p:cNvSpPr>
            <a:spLocks noChangeShapeType="1"/>
          </p:cNvSpPr>
          <p:nvPr/>
        </p:nvSpPr>
        <p:spPr bwMode="auto">
          <a:xfrm>
            <a:off x="6400800" y="5105400"/>
            <a:ext cx="152400" cy="3048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82973" name="Line 29"/>
          <p:cNvSpPr>
            <a:spLocks noChangeShapeType="1"/>
          </p:cNvSpPr>
          <p:nvPr/>
        </p:nvSpPr>
        <p:spPr bwMode="auto">
          <a:xfrm>
            <a:off x="6477000" y="5181600"/>
            <a:ext cx="76200" cy="152400"/>
          </a:xfrm>
          <a:prstGeom prst="line">
            <a:avLst/>
          </a:prstGeom>
          <a:noFill/>
          <a:ln w="9525">
            <a:noFill/>
            <a:round/>
            <a:headEnd/>
            <a:tailEnd type="triangle" w="med" len="med"/>
          </a:ln>
          <a:effectLst/>
        </p:spPr>
        <p:txBody>
          <a:bodyPr anchor="ctr"/>
          <a:lstStyle/>
          <a:p>
            <a:pPr>
              <a:defRPr/>
            </a:pPr>
            <a:endParaRPr lang="en-US"/>
          </a:p>
        </p:txBody>
      </p:sp>
      <p:sp>
        <p:nvSpPr>
          <p:cNvPr id="83008" name="Text Box 64"/>
          <p:cNvSpPr txBox="1">
            <a:spLocks noChangeArrowheads="1"/>
          </p:cNvSpPr>
          <p:nvPr/>
        </p:nvSpPr>
        <p:spPr bwMode="auto">
          <a:xfrm>
            <a:off x="0" y="0"/>
            <a:ext cx="4724400" cy="7950200"/>
          </a:xfrm>
          <a:prstGeom prst="rect">
            <a:avLst/>
          </a:prstGeom>
          <a:gradFill>
            <a:gsLst>
              <a:gs pos="0">
                <a:schemeClr val="lt1">
                  <a:hueOff val="0"/>
                  <a:satOff val="0"/>
                  <a:lumOff val="0"/>
                  <a:alphaOff val="0"/>
                  <a:shade val="51000"/>
                  <a:satMod val="130000"/>
                </a:schemeClr>
              </a:gs>
              <a:gs pos="80000">
                <a:schemeClr val="lt1">
                  <a:hueOff val="0"/>
                  <a:satOff val="0"/>
                  <a:lumOff val="0"/>
                  <a:alphaOff val="0"/>
                  <a:shade val="93000"/>
                  <a:satMod val="130000"/>
                </a:schemeClr>
              </a:gs>
              <a:gs pos="100000">
                <a:schemeClr val="lt1">
                  <a:hueOff val="0"/>
                  <a:satOff val="0"/>
                  <a:lumOff val="0"/>
                  <a:alphaOff val="0"/>
                  <a:shade val="94000"/>
                  <a:satMod val="135000"/>
                </a:schemeClr>
              </a:gs>
            </a:gsLst>
            <a:lin ang="16200000" scaled="0"/>
          </a:gradFill>
          <a:ln w="19050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228600" indent="-228600">
              <a:buClrTx/>
              <a:buFont typeface="Arial" charset="0"/>
              <a:buChar char="•"/>
              <a:defRPr/>
            </a:pPr>
            <a:endParaRPr lang="en-US" sz="2400">
              <a:effectLst/>
              <a:latin typeface="Arial Narrow" pitchFamily="34" charset="0"/>
            </a:endParaRPr>
          </a:p>
          <a:p>
            <a:pPr marL="228600" indent="-228600">
              <a:buClrTx/>
              <a:buFont typeface="Arial" charset="0"/>
              <a:buChar char="•"/>
              <a:defRPr/>
            </a:pPr>
            <a:endParaRPr lang="en-US" sz="2400">
              <a:solidFill>
                <a:srgbClr val="000000"/>
              </a:solidFill>
              <a:effectLst/>
              <a:latin typeface="Arial Narrow" pitchFamily="34" charset="0"/>
            </a:endParaRPr>
          </a:p>
          <a:p>
            <a:pPr marL="685800" lvl="1" indent="-228600">
              <a:buClrTx/>
              <a:buFont typeface="Arial" charset="0"/>
              <a:buChar char="•"/>
              <a:defRPr/>
            </a:pPr>
            <a:r>
              <a:rPr lang="en-US" sz="2400" b="1">
                <a:solidFill>
                  <a:srgbClr val="000000"/>
                </a:solidFill>
                <a:effectLst/>
                <a:latin typeface="Arial Narrow" pitchFamily="34" charset="0"/>
              </a:rPr>
              <a:t>Chapman’s early studies </a:t>
            </a:r>
            <a:br>
              <a:rPr lang="en-US" sz="2400" b="1">
                <a:solidFill>
                  <a:srgbClr val="000000"/>
                </a:solidFill>
                <a:effectLst/>
                <a:latin typeface="Arial Narrow" pitchFamily="34" charset="0"/>
              </a:rPr>
            </a:br>
            <a:r>
              <a:rPr lang="en-US">
                <a:solidFill>
                  <a:srgbClr val="000000"/>
                </a:solidFill>
                <a:effectLst/>
                <a:latin typeface="Arial Narrow" pitchFamily="34" charset="0"/>
              </a:rPr>
              <a:t>(1895-1929</a:t>
            </a:r>
            <a:r>
              <a:rPr lang="en-US" sz="2400">
                <a:solidFill>
                  <a:srgbClr val="000000"/>
                </a:solidFill>
                <a:effectLst/>
                <a:latin typeface="Arial Narrow" pitchFamily="34" charset="0"/>
              </a:rPr>
              <a:t>)</a:t>
            </a:r>
          </a:p>
          <a:p>
            <a:pPr marL="685800" lvl="1" indent="-228600">
              <a:buClrTx/>
              <a:buFont typeface="Arial" charset="0"/>
              <a:buChar char="•"/>
              <a:defRPr/>
            </a:pPr>
            <a:r>
              <a:rPr lang="en-US" sz="2400" b="1">
                <a:solidFill>
                  <a:srgbClr val="000000"/>
                </a:solidFill>
                <a:effectLst/>
                <a:latin typeface="Arial Narrow" pitchFamily="34" charset="0"/>
              </a:rPr>
              <a:t>Howard </a:t>
            </a:r>
            <a:r>
              <a:rPr lang="en-US">
                <a:solidFill>
                  <a:srgbClr val="000000"/>
                </a:solidFill>
                <a:effectLst/>
                <a:latin typeface="Arial Narrow" pitchFamily="34" charset="0"/>
              </a:rPr>
              <a:t>(BRF)</a:t>
            </a:r>
          </a:p>
          <a:p>
            <a:pPr marL="685800" lvl="1" indent="-228600">
              <a:buClrTx/>
              <a:buFont typeface="Arial" charset="0"/>
              <a:buChar char="•"/>
              <a:defRPr/>
            </a:pPr>
            <a:r>
              <a:rPr lang="en-US" sz="2400" b="1">
                <a:solidFill>
                  <a:srgbClr val="000000"/>
                </a:solidFill>
                <a:effectLst/>
                <a:latin typeface="Arial Narrow" pitchFamily="34" charset="0"/>
              </a:rPr>
              <a:t>Howard and Stevens </a:t>
            </a:r>
            <a:r>
              <a:rPr lang="en-US">
                <a:solidFill>
                  <a:srgbClr val="000000"/>
                </a:solidFill>
                <a:effectLst/>
                <a:latin typeface="Arial Narrow" pitchFamily="34" charset="0"/>
              </a:rPr>
              <a:t>(BRF)</a:t>
            </a:r>
          </a:p>
          <a:p>
            <a:pPr marL="685800" lvl="1" indent="-228600">
              <a:buClrTx/>
              <a:buFont typeface="Arial" charset="0"/>
              <a:buChar char="•"/>
              <a:defRPr/>
            </a:pPr>
            <a:r>
              <a:rPr lang="en-US" sz="2400" b="1">
                <a:solidFill>
                  <a:srgbClr val="000000"/>
                </a:solidFill>
                <a:effectLst/>
                <a:latin typeface="Arial Narrow" pitchFamily="34" charset="0"/>
              </a:rPr>
              <a:t>Irwin </a:t>
            </a:r>
            <a:r>
              <a:rPr lang="en-US">
                <a:solidFill>
                  <a:srgbClr val="000000"/>
                </a:solidFill>
                <a:effectLst/>
                <a:latin typeface="Arial Narrow" pitchFamily="34" charset="0"/>
              </a:rPr>
              <a:t>(Labatt)</a:t>
            </a:r>
          </a:p>
          <a:p>
            <a:pPr marL="685800" lvl="1" indent="-228600">
              <a:buClrTx/>
              <a:buFont typeface="Arial" charset="0"/>
              <a:buChar char="•"/>
              <a:defRPr/>
            </a:pPr>
            <a:r>
              <a:rPr lang="en-US" sz="2400" b="1">
                <a:solidFill>
                  <a:srgbClr val="000000"/>
                </a:solidFill>
                <a:effectLst/>
                <a:latin typeface="Arial Narrow" pitchFamily="34" charset="0"/>
              </a:rPr>
              <a:t>Fukuoka and Kowaka </a:t>
            </a:r>
            <a:r>
              <a:rPr lang="en-US">
                <a:solidFill>
                  <a:srgbClr val="000000"/>
                </a:solidFill>
                <a:effectLst/>
                <a:latin typeface="Arial Narrow" pitchFamily="34" charset="0"/>
              </a:rPr>
              <a:t>(Kirin) </a:t>
            </a:r>
          </a:p>
          <a:p>
            <a:pPr marL="685800" lvl="1" indent="-228600">
              <a:buClrTx/>
              <a:buFont typeface="Arial" charset="0"/>
              <a:buChar char="•"/>
              <a:defRPr/>
            </a:pPr>
            <a:r>
              <a:rPr lang="en-US" sz="2400" b="1">
                <a:solidFill>
                  <a:srgbClr val="000000"/>
                </a:solidFill>
                <a:effectLst/>
                <a:latin typeface="Arial Narrow" pitchFamily="34" charset="0"/>
              </a:rPr>
              <a:t>Peacock and Deinzer</a:t>
            </a:r>
            <a:br>
              <a:rPr lang="en-US" sz="2400" b="1">
                <a:solidFill>
                  <a:srgbClr val="000000"/>
                </a:solidFill>
                <a:effectLst/>
                <a:latin typeface="Arial Narrow" pitchFamily="34" charset="0"/>
              </a:rPr>
            </a:br>
            <a:r>
              <a:rPr lang="en-US">
                <a:solidFill>
                  <a:srgbClr val="000000"/>
                </a:solidFill>
                <a:effectLst/>
                <a:latin typeface="Arial Narrow" pitchFamily="34" charset="0"/>
              </a:rPr>
              <a:t>(Oregon State)  </a:t>
            </a:r>
          </a:p>
          <a:p>
            <a:pPr marL="685800" lvl="1" indent="-228600">
              <a:buClrTx/>
              <a:buFont typeface="Arial" charset="0"/>
              <a:buChar char="•"/>
              <a:defRPr/>
            </a:pPr>
            <a:r>
              <a:rPr lang="en-US" sz="2400" b="1">
                <a:solidFill>
                  <a:srgbClr val="000000"/>
                </a:solidFill>
                <a:effectLst/>
                <a:latin typeface="Arial Narrow" pitchFamily="34" charset="0"/>
              </a:rPr>
              <a:t>Tressl </a:t>
            </a:r>
            <a:r>
              <a:rPr lang="en-US">
                <a:solidFill>
                  <a:srgbClr val="000000"/>
                </a:solidFill>
                <a:effectLst/>
                <a:latin typeface="Arial Narrow" pitchFamily="34" charset="0"/>
              </a:rPr>
              <a:t>(Technischen University, Berlin) </a:t>
            </a:r>
          </a:p>
          <a:p>
            <a:pPr marL="685800" lvl="1" indent="-228600">
              <a:buClrTx/>
              <a:buFont typeface="Arial" charset="0"/>
              <a:buChar char="•"/>
              <a:defRPr/>
            </a:pPr>
            <a:r>
              <a:rPr lang="en-US" sz="2400" b="1">
                <a:solidFill>
                  <a:srgbClr val="000000"/>
                </a:solidFill>
                <a:effectLst/>
                <a:latin typeface="Arial Narrow" pitchFamily="34" charset="0"/>
              </a:rPr>
              <a:t>Harley and Peppard </a:t>
            </a:r>
            <a:r>
              <a:rPr lang="en-US">
                <a:solidFill>
                  <a:srgbClr val="000000"/>
                </a:solidFill>
                <a:effectLst/>
                <a:latin typeface="Arial Narrow" pitchFamily="34" charset="0"/>
              </a:rPr>
              <a:t>(BRF)</a:t>
            </a:r>
          </a:p>
          <a:p>
            <a:pPr marL="685800" lvl="1" indent="-228600">
              <a:buClrTx/>
              <a:buFont typeface="Arial" charset="0"/>
              <a:buChar char="•"/>
              <a:defRPr/>
            </a:pPr>
            <a:r>
              <a:rPr lang="en-US" sz="2400" b="1">
                <a:solidFill>
                  <a:srgbClr val="000000"/>
                </a:solidFill>
                <a:effectLst/>
                <a:latin typeface="Arial Narrow" pitchFamily="34" charset="0"/>
              </a:rPr>
              <a:t>Lam, Foster II, and Deinzer </a:t>
            </a:r>
            <a:r>
              <a:rPr lang="en-US">
                <a:solidFill>
                  <a:srgbClr val="000000"/>
                </a:solidFill>
                <a:effectLst/>
                <a:latin typeface="Arial Narrow" pitchFamily="34" charset="0"/>
              </a:rPr>
              <a:t>(Oregon State)</a:t>
            </a:r>
          </a:p>
          <a:p>
            <a:pPr marL="685800" lvl="1" indent="-228600">
              <a:buClrTx/>
              <a:buFont typeface="Arial" charset="0"/>
              <a:buChar char="•"/>
              <a:defRPr/>
            </a:pPr>
            <a:r>
              <a:rPr lang="en-US" sz="2400" b="1">
                <a:solidFill>
                  <a:srgbClr val="000000"/>
                </a:solidFill>
                <a:effectLst/>
                <a:latin typeface="Arial Narrow" pitchFamily="34" charset="0"/>
              </a:rPr>
              <a:t>And many others………..</a:t>
            </a:r>
          </a:p>
          <a:p>
            <a:pPr marL="228600" indent="-228600">
              <a:buClr>
                <a:schemeClr val="tx1"/>
              </a:buClr>
              <a:buFont typeface="Arial" charset="0"/>
              <a:buChar char="•"/>
              <a:defRPr/>
            </a:pPr>
            <a:endParaRPr lang="en-US" sz="2400">
              <a:effectLst/>
              <a:latin typeface="Arial Narrow" pitchFamily="34" charset="0"/>
            </a:endParaRPr>
          </a:p>
          <a:p>
            <a:pPr marL="228600" indent="-228600">
              <a:buClr>
                <a:schemeClr val="tx1"/>
              </a:buClr>
              <a:buFont typeface="Arial" charset="0"/>
              <a:buChar char="•"/>
              <a:defRPr/>
            </a:pPr>
            <a:endParaRPr lang="en-US" sz="2400">
              <a:effectLst/>
              <a:latin typeface="Arial Narrow" pitchFamily="34" charset="0"/>
            </a:endParaRPr>
          </a:p>
          <a:p>
            <a:pPr marL="228600" indent="-228600">
              <a:buClr>
                <a:schemeClr val="tx1"/>
              </a:buClr>
              <a:buFont typeface="Arial" charset="0"/>
              <a:buChar char="•"/>
              <a:defRPr/>
            </a:pPr>
            <a:endParaRPr lang="en-US" sz="2400">
              <a:effectLst/>
              <a:latin typeface="Arial Narrow" pitchFamily="34" charset="0"/>
            </a:endParaRPr>
          </a:p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>
              <a:effectLst/>
            </a:endParaRPr>
          </a:p>
        </p:txBody>
      </p:sp>
      <p:sp>
        <p:nvSpPr>
          <p:cNvPr id="11" name="Right Arrow 10"/>
          <p:cNvSpPr>
            <a:spLocks noChangeArrowheads="1"/>
          </p:cNvSpPr>
          <p:nvPr/>
        </p:nvSpPr>
        <p:spPr bwMode="auto">
          <a:xfrm>
            <a:off x="4191000" y="914400"/>
            <a:ext cx="1600200" cy="914400"/>
          </a:xfrm>
          <a:prstGeom prst="rightArrow">
            <a:avLst>
              <a:gd name="adj1" fmla="val 50000"/>
              <a:gd name="adj2" fmla="val 49997"/>
            </a:avLst>
          </a:prstGeom>
          <a:solidFill>
            <a:srgbClr val="FFFF00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7897" name="Picture 10" descr="http://www.plantcell.org/content/vol20/issue1/images/medium/PC201cvf1.gif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724400" y="3429000"/>
            <a:ext cx="4419600" cy="3429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8" name="Text Box 11"/>
          <p:cNvSpPr txBox="1">
            <a:spLocks noChangeArrowheads="1"/>
          </p:cNvSpPr>
          <p:nvPr/>
        </p:nvSpPr>
        <p:spPr bwMode="auto">
          <a:xfrm>
            <a:off x="6099175" y="1087438"/>
            <a:ext cx="1825625" cy="5191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28600" indent="-228600">
              <a:buFont typeface="Wingdings" pitchFamily="2" charset="2"/>
              <a:buNone/>
            </a:pPr>
            <a:r>
              <a:rPr lang="en-US" sz="2800">
                <a:solidFill>
                  <a:srgbClr val="FFFF00"/>
                </a:solidFill>
                <a:effectLst/>
                <a:latin typeface="Arial Black" pitchFamily="34" charset="0"/>
              </a:rPr>
              <a:t>Hop Oils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12" descr="4015-d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09600" y="2514600"/>
            <a:ext cx="36576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32"/>
          <p:cNvGrpSpPr>
            <a:grpSpLocks noChangeAspect="1"/>
          </p:cNvGrpSpPr>
          <p:nvPr/>
        </p:nvGrpSpPr>
        <p:grpSpPr bwMode="auto">
          <a:xfrm>
            <a:off x="1600200" y="5410200"/>
            <a:ext cx="2055813" cy="355600"/>
            <a:chOff x="3577" y="3072"/>
            <a:chExt cx="1683" cy="538"/>
          </a:xfrm>
        </p:grpSpPr>
        <p:pic>
          <p:nvPicPr>
            <p:cNvPr id="38928" name="Picture 33" descr="Hop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93" y="3088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29" name="Picture 34" descr="Hop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92" y="3110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30" name="Picture 35" descr="Hop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224" y="3168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31" name="Picture 36" descr="Hop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77" y="3072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32" name="Picture 37" descr="Hop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34" y="3316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33" name="Picture 38" descr="Hop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63" y="3264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34" name="Picture 39" descr="Hop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35" y="3360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3" name="Group 48"/>
          <p:cNvGrpSpPr>
            <a:grpSpLocks noChangeAspect="1"/>
          </p:cNvGrpSpPr>
          <p:nvPr/>
        </p:nvGrpSpPr>
        <p:grpSpPr bwMode="auto">
          <a:xfrm>
            <a:off x="1676400" y="5029200"/>
            <a:ext cx="2057400" cy="355600"/>
            <a:chOff x="3577" y="3072"/>
            <a:chExt cx="1683" cy="538"/>
          </a:xfrm>
        </p:grpSpPr>
        <p:pic>
          <p:nvPicPr>
            <p:cNvPr id="38921" name="Picture 49" descr="Hop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5093" y="3088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22" name="Picture 50" descr="Hop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92" y="3110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23" name="Picture 51" descr="Hop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224" y="3168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24" name="Picture 52" descr="Hop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577" y="3072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25" name="Picture 53" descr="Hop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734" y="3316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26" name="Picture 54" descr="Hop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3963" y="3264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8927" name="Picture 55" descr="Hop1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4535" y="3360"/>
              <a:ext cx="167" cy="25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75836" name="Line 60"/>
          <p:cNvSpPr>
            <a:spLocks noChangeShapeType="1"/>
          </p:cNvSpPr>
          <p:nvPr/>
        </p:nvSpPr>
        <p:spPr bwMode="auto">
          <a:xfrm flipH="1" flipV="1">
            <a:off x="2590800" y="2743200"/>
            <a:ext cx="228600" cy="76200"/>
          </a:xfrm>
          <a:prstGeom prst="line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38918" name="Text Box 72"/>
          <p:cNvSpPr txBox="1">
            <a:spLocks noChangeArrowheads="1"/>
          </p:cNvSpPr>
          <p:nvPr/>
        </p:nvSpPr>
        <p:spPr bwMode="auto">
          <a:xfrm>
            <a:off x="4419600" y="685800"/>
            <a:ext cx="4495800" cy="57959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Wingdings" pitchFamily="2" charset="2"/>
              <a:buNone/>
            </a:pPr>
            <a:r>
              <a:rPr lang="en-US" sz="2400">
                <a:effectLst/>
                <a:latin typeface="Arial Narrow" pitchFamily="34" charset="0"/>
              </a:rPr>
              <a:t>	</a:t>
            </a:r>
            <a:r>
              <a:rPr lang="en-US" sz="2800">
                <a:effectLst/>
                <a:latin typeface="Arial Narrow" pitchFamily="34" charset="0"/>
              </a:rPr>
              <a:t>No </a:t>
            </a:r>
            <a:r>
              <a:rPr lang="en-US" sz="2800">
                <a:solidFill>
                  <a:srgbClr val="FFFF00"/>
                </a:solidFill>
                <a:effectLst/>
                <a:latin typeface="Arial Black" pitchFamily="34" charset="0"/>
              </a:rPr>
              <a:t>single hop oil</a:t>
            </a:r>
            <a:r>
              <a:rPr lang="en-US" sz="2800">
                <a:solidFill>
                  <a:srgbClr val="C00000"/>
                </a:solidFill>
                <a:effectLst/>
                <a:latin typeface="Arial Black" pitchFamily="34" charset="0"/>
              </a:rPr>
              <a:t> </a:t>
            </a:r>
            <a:r>
              <a:rPr lang="en-US" sz="2800">
                <a:solidFill>
                  <a:srgbClr val="FFFF00"/>
                </a:solidFill>
                <a:effectLst/>
                <a:latin typeface="Arial Black" pitchFamily="34" charset="0"/>
              </a:rPr>
              <a:t>component </a:t>
            </a:r>
            <a:r>
              <a:rPr lang="en-US" sz="2800">
                <a:effectLst/>
                <a:latin typeface="Arial Narrow" pitchFamily="34" charset="0"/>
              </a:rPr>
              <a:t>has been shown  unequivocally to be present in kettle-hopped beer</a:t>
            </a:r>
            <a:r>
              <a:rPr lang="en-US" sz="2800" b="1">
                <a:effectLst/>
                <a:latin typeface="Arial Narrow" pitchFamily="34" charset="0"/>
              </a:rPr>
              <a:t>. </a:t>
            </a:r>
          </a:p>
          <a:p>
            <a:pPr lvl="1">
              <a:buClr>
                <a:schemeClr val="tx1"/>
              </a:buClr>
              <a:buFont typeface="Arial" charset="0"/>
              <a:buChar char="•"/>
            </a:pPr>
            <a:r>
              <a:rPr lang="en-US">
                <a:effectLst/>
                <a:latin typeface="Arial Narrow" pitchFamily="34" charset="0"/>
              </a:rPr>
              <a:t>Buttery, Black, Lewis, and Ling </a:t>
            </a:r>
          </a:p>
          <a:p>
            <a:pPr lvl="1">
              <a:buClr>
                <a:schemeClr val="tx1"/>
              </a:buClr>
              <a:buFont typeface="Arial" charset="0"/>
              <a:buChar char="•"/>
            </a:pPr>
            <a:r>
              <a:rPr lang="en-US">
                <a:effectLst/>
                <a:latin typeface="Arial Narrow" pitchFamily="34" charset="0"/>
              </a:rPr>
              <a:t>Sandra and Verzele</a:t>
            </a:r>
          </a:p>
          <a:p>
            <a:pPr lvl="1">
              <a:buClr>
                <a:schemeClr val="tx1"/>
              </a:buClr>
              <a:buFont typeface="Arial" charset="0"/>
              <a:buChar char="•"/>
            </a:pPr>
            <a:r>
              <a:rPr lang="en-US">
                <a:effectLst/>
                <a:latin typeface="Arial Narrow" pitchFamily="34" charset="0"/>
              </a:rPr>
              <a:t> Peacock and Denzer</a:t>
            </a:r>
          </a:p>
          <a:p>
            <a:pPr lvl="1">
              <a:buClr>
                <a:schemeClr val="tx1"/>
              </a:buClr>
              <a:buFont typeface="Arial" charset="0"/>
              <a:buChar char="•"/>
            </a:pPr>
            <a:r>
              <a:rPr lang="en-US">
                <a:effectLst/>
                <a:latin typeface="Arial Narrow" pitchFamily="34" charset="0"/>
              </a:rPr>
              <a:t> Rigby</a:t>
            </a:r>
          </a:p>
          <a:p>
            <a:pPr lvl="1">
              <a:buClr>
                <a:schemeClr val="tx1"/>
              </a:buClr>
              <a:buFont typeface="Arial" charset="0"/>
              <a:buChar char="•"/>
            </a:pPr>
            <a:r>
              <a:rPr lang="en-US">
                <a:effectLst/>
                <a:latin typeface="Arial Narrow" pitchFamily="34" charset="0"/>
              </a:rPr>
              <a:t> Miller Brewing</a:t>
            </a:r>
          </a:p>
          <a:p>
            <a:pPr lvl="1">
              <a:buClr>
                <a:schemeClr val="tx2"/>
              </a:buClr>
              <a:buFont typeface="Arial" charset="0"/>
              <a:buNone/>
            </a:pPr>
            <a:endParaRPr lang="en-US" sz="2400" b="1">
              <a:effectLst/>
              <a:latin typeface="Arial Narrow" pitchFamily="34" charset="0"/>
            </a:endParaRPr>
          </a:p>
          <a:p>
            <a:pPr marL="228600" indent="-228600">
              <a:buFont typeface="Wingdings" pitchFamily="2" charset="2"/>
              <a:buNone/>
            </a:pPr>
            <a:r>
              <a:rPr lang="en-US" sz="2400" b="1">
                <a:effectLst/>
                <a:latin typeface="Arial Narrow" pitchFamily="34" charset="0"/>
              </a:rPr>
              <a:t> 	</a:t>
            </a:r>
            <a:r>
              <a:rPr lang="en-US" sz="2800">
                <a:effectLst/>
                <a:latin typeface="Arial Narrow" pitchFamily="34" charset="0"/>
              </a:rPr>
              <a:t>The chemistry of </a:t>
            </a:r>
            <a:r>
              <a:rPr lang="en-US" sz="2800">
                <a:solidFill>
                  <a:srgbClr val="FFFF00"/>
                </a:solidFill>
                <a:effectLst/>
                <a:latin typeface="Arial Black" pitchFamily="34" charset="0"/>
              </a:rPr>
              <a:t>hop flavor</a:t>
            </a:r>
            <a:r>
              <a:rPr lang="en-US" sz="2800">
                <a:solidFill>
                  <a:srgbClr val="C00000"/>
                </a:solidFill>
                <a:effectLst/>
                <a:latin typeface="Arial Black" pitchFamily="34" charset="0"/>
              </a:rPr>
              <a:t> </a:t>
            </a:r>
            <a:r>
              <a:rPr lang="en-US" sz="2800">
                <a:effectLst/>
                <a:latin typeface="Arial Narrow" pitchFamily="34" charset="0"/>
              </a:rPr>
              <a:t>is still not properly understood. </a:t>
            </a:r>
          </a:p>
          <a:p>
            <a:pPr marL="228600" indent="-228600">
              <a:buFont typeface="Wingdings" pitchFamily="2" charset="2"/>
              <a:buNone/>
            </a:pPr>
            <a:endParaRPr lang="en-US">
              <a:effectLst/>
              <a:latin typeface="Arial Narrow" pitchFamily="34" charset="0"/>
            </a:endParaRPr>
          </a:p>
        </p:txBody>
      </p:sp>
      <p:sp>
        <p:nvSpPr>
          <p:cNvPr id="31" name="Cloud 30"/>
          <p:cNvSpPr/>
          <p:nvPr/>
        </p:nvSpPr>
        <p:spPr bwMode="auto">
          <a:xfrm>
            <a:off x="3962400" y="838200"/>
            <a:ext cx="1981200" cy="1600200"/>
          </a:xfrm>
          <a:prstGeom prst="cloud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4"/>
              </a:buBlip>
              <a:defRPr/>
            </a:pPr>
            <a:endParaRPr lang="en-US" dirty="0">
              <a:ln>
                <a:solidFill>
                  <a:schemeClr val="bg2"/>
                </a:solidFill>
              </a:ln>
            </a:endParaRPr>
          </a:p>
        </p:txBody>
      </p:sp>
      <p:sp>
        <p:nvSpPr>
          <p:cNvPr id="32" name="Cloud 31"/>
          <p:cNvSpPr/>
          <p:nvPr/>
        </p:nvSpPr>
        <p:spPr bwMode="auto">
          <a:xfrm>
            <a:off x="762000" y="228600"/>
            <a:ext cx="2971800" cy="2133600"/>
          </a:xfrm>
          <a:prstGeom prst="cloud">
            <a:avLst/>
          </a:prstGeom>
          <a:noFill/>
          <a:ln w="19050" cap="flat" cmpd="sng" algn="ctr">
            <a:solidFill>
              <a:schemeClr val="tx2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4"/>
              </a:buBlip>
              <a:defRPr/>
            </a:pP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73472E-18 -1.85185E-6 C 0.00139 0.0037 0.00261 0.00764 0.00417 0.01111 C 0.00677 0.0169 0.0125 0.02778 0.0125 0.02778 C 0.01789 0.00602 0.01285 0.0287 0.01042 0.02778 C 0.00747 0.02685 0.00764 0.02037 0.00625 0.01667 C 0.00695 0.02222 0.00834 0.03889 0.00834 0.03333 C 0.00834 0.02407 0.00625 -0.0037 0.00625 0.00555 C 0.00625 0.03565 0.00608 0.03241 0.01042 0.05 C 0.01111 0.04074 0.01059 0.03125 0.0125 0.02222 C 0.01302 0.01944 0.01372 0.02778 0.01459 0.03055 C 0.0158 0.03426 0.01754 0.03796 0.01875 0.04167 C 0.01962 0.04444 0.02136 0.05278 0.02084 0.05 C 0.01893 0.03889 0.01459 0.01667 0.01459 0.01667 C 0.0132 0.02037 0.01111 0.03194 0.01042 0.02778 C 0.0092 0.01944 0.01025 0.01065 0.0125 0.00278 C 0.01355 -0.0007 0.01337 0.01042 0.01459 0.01389 C 0.01615 0.01805 0.01875 0.0213 0.02084 0.025 C 0.02153 0.02778 0.02292 0.03634 0.02292 0.03333 C 0.02292 0.02778 0.02275 0.02176 0.02084 0.01667 C 0.0198 0.01366 0.01667 0.01296 0.01459 0.01111 C 0.0132 0.01389 0.01268 0.01829 0.01042 0.01944 C 0.00834 0.0206 0.00608 0.01528 0.00417 0.01667 C 0.00226 0.01805 -0.00017 0.025 0.00209 0.025 C 0.00452 0.025 0.00486 0.01944 0.00625 0.01667 C 0.00625 0.01597 0.00625 -0.00833 -0.00208 -0.00556 C -0.00416 -0.00486 -0.00347 -1.85185E-6 -0.00416 0.00278 C -0.00225 0.01805 -0.00295 0.02546 0.00834 0.03055 C 0.01129 0.01898 0.0092 0.01551 0.00417 0.00555 C 0.00417 0.00555 0.01007 0.01065 0.0125 0.01389 C 0.01424 0.0162 0.01528 0.01944 0.01667 0.02222 C 0.01945 0.00741 0.02865 -0.0375 0.00834 -0.01945 C 0.00764 -0.01667 0.00625 -0.01412 0.00625 -0.01111 C 0.00625 -0.00556 0.00938 -1.85185E-6 0.00834 0.00555 C 0.00782 0.0088 0.00417 0.00926 0.00209 0.01111 C -1.73472E-18 0.01574 -0.0026 0.01991 -0.00416 0.025 C -0.01024 0.04537 -0.00086 0.03403 -0.0125 0.04444 C -0.01319 0.03981 -0.01371 0.03518 -0.01458 0.03055 C -0.0151 0.02778 -0.01475 0.02361 -0.01666 0.02222 C -0.01857 0.02083 -0.02083 0.02407 -0.02291 0.025 C -0.02083 0.02592 -0.01875 0.0287 -0.01666 0.02778 C -0.01371 0.02639 -0.00538 0.01042 -0.00416 0.00833 C -0.00277 0.01204 -0.00121 0.01574 -1.73472E-18 0.01944 C 0.00087 0.02222 0.00209 0.03079 0.00209 0.02778 C 0.00209 0.01574 -1.73472E-18 0.01667 -0.00625 0.01111 C -0.01128 0.03148 -0.01145 0.03356 -0.00833 0.01667 C -0.00764 0.02037 -0.00902 0.02662 -0.00625 0.02778 C -0.00382 0.02893 -0.00034 0.01227 -1.73472E-18 0.01111 C 0.00139 0.01389 0.00348 0.0162 0.00417 0.01944 C 0.00782 0.03611 0.00434 0.04907 0.00834 0.02778 C 0.01302 0.05301 0.00747 0.0294 0.0125 0.01944 C 0.01407 0.0162 0.01372 0.02685 0.01459 0.03055 C 0.01511 0.03333 0.01858 0.04028 0.01667 0.03889 C 0.01355 0.0368 0.0125 0.03148 0.01042 0.02778 C 0.00973 0.03148 0.0092 0.03518 0.00834 0.03889 C 0.00782 0.04167 0.00851 0.04722 0.00625 0.04722 C 0.00382 0.04722 0.00348 0.04167 0.00209 0.03889 C 0.00782 0.00069 -0.00034 0.04722 0.00625 0.04722 C 0.01181 0.04722 0.00764 0.03241 0.00834 0.025 C 0.00834 0.025 0.00973 0.03055 0.01042 0.03333 C 0.00973 0.02592 0.01302 0.01528 0.00834 0.01111 C 0.0073 0.01018 0.00261 0.03588 0.00209 0.03889 C 0.00278 0.02963 0.00313 0.02037 0.00417 0.01111 C 0.00452 0.0081 0.004 0.00278 0.00625 0.00278 C 0.00851 0.00278 0.00782 0.00833 0.00834 0.01111 C 0.01077 0.02407 0.01146 0.03727 0.01459 0.05 C 0.01528 0.03518 0.0125 0.01944 0.01667 0.00555 C 0.01945 -0.00394 0.01875 0.02592 0.01875 0.03611 C 0.01875 0.03912 0.01719 0.03055 0.01667 0.02778 C 0.01146 0.00347 0.01754 0.02824 0.0125 0.00833 C 0.00938 0.05856 0.01459 0.04583 0.00417 0.025 C 0.00295 0.02245 0.00677 0.03611 0.00625 0.03333 C 0.00434 0.02222 0.00209 0.01111 -1.73472E-18 -1.85185E-6 Z " pathEditMode="relative" ptsTypes="ffffffffffffffffffffffffffffffffffffffffffffffffffffffffffffffffffffffff">
                                      <p:cBhvr>
                                        <p:cTn id="13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243 -3.7037E-7 C 0.00452 0.00857 0.0073 0.01528 0.00243 0.025 C 0.00122 0.02755 0.00139 0.01921 0.00035 0.01667 C -0.00069 0.01366 -0.00243 0.01111 -0.00382 0.00833 C -0.0052 0.01111 -0.00764 0.01343 -0.00798 0.01667 C -0.0085 0.02222 -0.00816 0.0287 -0.0059 0.03333 C -0.00468 0.03588 -0.00451 0.02778 -0.00382 0.025 C -0.00451 0.01574 -0.0059 0.00648 -0.0059 -0.00278 C -0.0059 -0.01018 -0.0059 0.0125 -0.00382 0.01944 C -0.00295 0.02222 -0.00243 0.01389 -0.00173 0.01111 C -0.00104 0.01667 0.00035 0.03333 0.00035 0.02778 C 0.00035 -0.00671 -0.00086 0.00208 -0.00382 0.01389 C -0.00312 0.02037 -0.00173 0.03982 -0.00173 0.03333 C -0.00173 0.025 -0.00104 0.01574 -0.00382 0.00833 C -0.00486 0.00579 -0.00798 0.01019 -0.01007 0.01111 C -0.01076 0.01482 -0.01128 0.01852 -0.01215 0.02222 C -0.01267 0.025 -0.01198 0.03056 -0.01423 0.03056 C -0.01649 0.03056 -0.0158 0.025 -0.01632 0.02222 C -0.01718 0.01852 -0.0177 0.01482 -0.0184 0.01111 C -0.0184 0.01134 -0.01423 0.00741 -0.01215 0.00556 C -0.01145 0.01019 -0.01302 0.0169 -0.01007 0.01944 C -0.00798 0.0213 -0.00625 0.01435 -0.0059 0.01111 C -0.00538 0.00556 -0.00729 -3.7037E-7 -0.00798 -0.00556 C -0.00868 -0.00278 -0.00781 0.00278 -0.01007 0.00278 C -0.01232 0.00278 -0.00989 -0.00556 -0.01215 -0.00556 C -0.01458 -0.00556 -0.01493 -3.7037E-7 -0.01632 0.00278 C -0.01701 0.00648 -0.0184 0.01019 -0.0184 0.01389 C -0.0184 0.0169 -0.01823 0.02361 -0.01632 0.02222 C -0.01371 0.0206 -0.01527 0.01458 -0.01423 0.01111 C -0.01319 0.0081 -0.0125 0.00278 -0.01007 0.00278 C -0.00781 0.00278 -0.01145 0.00833 -0.01215 0.01111 C -0.01128 0.01551 -0.00798 0.03264 -0.00798 0.03611 C -0.00798 0.03982 -0.01007 0.0287 -0.01007 0.025 C -0.01007 0.02199 -0.00937 0.03102 -0.00798 0.03333 C -0.00642 0.03588 -0.00382 0.03704 -0.00173 0.03889 C -0.00121 0.04097 0.00122 0.05648 0.0066 0.05278 C 0.0092 0.05116 0.00799 0.04537 0.00868 0.04167 C 0.0073 0.00324 0.01667 -0.03241 -0.01007 -0.01111 C -0.01076 -0.00648 -0.01111 0.00741 -0.01215 0.00278 C -0.01736 -0.02153 -0.01076 -0.04421 -0.01632 -0.02222 C -0.01562 -0.01481 -0.01614 -0.00694 -0.01423 -3.7037E-7 C -0.0125 0.00625 -0.0059 0.01667 -0.0059 0.0169 C -0.00382 0.0081 -0.00017 -0.00208 -0.0059 -0.01111 C -0.00781 -0.01412 -0.01145 -0.00926 -0.01423 -0.00833 C -0.01354 -0.01111 -0.00989 -0.01667 -0.01215 -0.01667 C -0.01458 -0.01667 -0.01614 -0.01157 -0.01632 -0.00833 C -0.0177 0.03032 -0.01753 0.02824 -0.01215 0.05 C -0.00955 0.03634 -0.00868 -0.03032 -0.01423 0.00278 C -0.0151 0.00833 -0.01562 0.01389 -0.01632 0.01944 C -0.0177 0.01667 -0.02048 0.01435 -0.02048 0.01111 C -0.02048 0.00694 -0.01736 -0.00393 -0.01632 -3.7037E-7 C -0.01336 0.01042 -0.0158 0.02245 -0.01423 0.03333 C -0.01371 0.03657 -0.01145 0.03889 -0.01007 0.04167 C -0.00677 0.02384 -0.00746 -0.03819 -0.01215 0.025 C -0.01389 0.00833 -0.0151 0.00069 -0.02048 -0.01389 C -0.02326 0.00093 -0.02031 0.01505 -0.0184 0.03056 C -0.01788 0.03426 -0.01805 0.03866 -0.01632 0.04167 C -0.01493 0.04398 -0.01215 0.04352 -0.01007 0.04444 C -0.01614 0.02824 -0.01441 0.03032 -0.01215 0.04722 C -0.01145 0.05278 -0.01076 0.05833 -0.01007 0.06389 C -0.00937 0.06019 -0.00833 0.05648 -0.00798 0.05278 C -0.00434 0.01319 -0.00798 0.0088 -0.00382 0.03611 C -0.0033 0.03982 -0.00243 0.04352 -0.00173 0.04722 C -0.00399 -0.01134 0.00052 0.00926 -0.0059 -0.01667 C -0.00659 -0.01296 -0.00798 -0.00926 -0.00798 -0.00556 C -0.00798 0.00556 -0.0059 0.03889 -0.0059 0.02778 C -0.0059 0.01296 -0.00798 -0.00185 -0.00798 -0.01667 C -0.00798 -0.02963 -0.0059 0.00926 -0.0059 0.02222 C -0.0059 0.03333 -0.00729 -3.7037E-7 -0.00798 -0.01111 C -0.00937 -0.00833 -0.00972 -0.00162 -0.01215 -0.00278 C -0.01493 -0.00393 -0.01215 -0.01667 -0.01423 -0.01389 C -0.01718 -0.00995 -0.01562 -0.00278 -0.01632 0.00278 C -0.0177 -3.7037E-7 -0.01805 -0.00625 -0.02048 -0.00556 C -0.02812 -0.00301 -0.02326 0.0125 -0.02257 0.01667 C -0.01684 -0.00648 -0.02552 0.02454 -0.0184 0.02778 C -0.01423 0.02963 -0.01423 0.01111 -0.01423 0.01134 C -0.01354 0.01482 -0.01475 0.0206 -0.01215 0.02222 C -0.01024 0.02361 -0.00972 0.01667 -0.01007 0.01389 C -0.01041 0.01065 -0.01284 0.00833 -0.01423 0.00556 C -0.01354 0.01389 -0.01406 0.02269 -0.01215 0.03056 C -0.01145 0.03333 -0.01232 0.02222 -0.01007 0.02222 C -0.00781 0.02222 -0.00868 0.02778 -0.00798 0.03056 C -0.00399 0.01482 -0.00538 -0.00023 -0.01215 -0.01389 C -0.01684 0.01111 -0.01458 0.00116 -0.0184 0.01667 C -0.01909 0.01204 -0.01961 0.00741 -0.02048 0.00278 C -0.021 -3.7037E-7 -0.02031 -0.00556 -0.02257 -0.00556 C -0.02482 -0.00556 -0.02395 -3.7037E-7 -0.02465 0.00278 C -0.02395 0.00648 -0.02309 0.01019 -0.02257 0.01389 C -0.0217 0.01944 -0.02343 0.02662 -0.02048 0.03056 C -0.0184 0.03333 -0.01927 0.02315 -0.0184 0.01944 C -0.01788 0.01667 -0.01701 0.01389 -0.01632 0.01111 C -0.01562 0.01667 -0.01718 0.02384 -0.01423 0.02778 C -0.01215 0.03056 -0.01493 0.01667 -0.01215 0.01667 C -0.00937 0.01667 -0.01076 0.02407 -0.01007 0.02778 C -0.01076 0.01944 -0.01111 0.01111 -0.01215 0.00278 C -0.0125 -3.7037E-7 -0.01198 -0.00556 -0.01423 -0.00556 C -0.01666 -0.00556 -0.01701 -3.7037E-7 -0.0184 0.00278 C -0.01909 -3.7037E-7 -0.02048 -0.00856 -0.02048 -0.00556 C -0.02048 0.00278 -0.02066 0.01157 -0.0184 0.01944 C -0.01736 0.02292 -0.01701 0.01204 -0.01632 0.00833 C -0.01145 0.02778 -0.01354 0.03056 -0.01007 0.01667 C -0.00937 0.01944 -0.01024 0.025 -0.00798 0.025 C -0.00573 0.025 -0.0059 0.01968 -0.0059 0.01667 C -0.0059 0.00648 -0.00729 -0.0037 -0.00798 -0.01389 C -0.01336 0.0287 -0.01128 0.03056 -0.01423 -0.00833 C -0.01927 0.01157 -0.01319 -0.00833 -0.0184 -0.02222 C -0.01961 -0.02569 -0.01979 -0.01481 -0.02048 -0.01111 C -0.01788 0.02778 -0.0184 0.02963 -0.0184 -0.00556 " pathEditMode="relative" rAng="0" ptsTypes="fffffffffffffffffffffffffffffffffffffffffffffffffffffffffffffffffffffffffffffffffffffffffffffffffffffffffffA">
                                      <p:cBhvr>
                                        <p:cTn id="15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" y="1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7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8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19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0" dur="2000" fill="hold"/>
                                        <p:tgtEl>
                                          <p:spTgt spid="2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2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  <p:par>
                                <p:cTn id="23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4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25000" y="2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7500"/>
                            </p:stCondLst>
                            <p:childTnLst>
                              <p:par>
                                <p:cTn id="26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7" dur="2000" fill="hold"/>
                                        <p:tgtEl>
                                          <p:spTgt spid="3"/>
                                        </p:tgtEl>
                                      </p:cBhvr>
                                      <p:by x="1300000" y="13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9500"/>
                            </p:stCondLst>
                            <p:childTnLst>
                              <p:par>
                                <p:cTn id="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1841 -0.00555 L -0.06424 -0.5537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" y="-2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1500"/>
                            </p:stCondLst>
                            <p:childTnLst>
                              <p:par>
                                <p:cTn id="32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body" sz="half" idx="1"/>
          </p:nvPr>
        </p:nvSpPr>
        <p:spPr>
          <a:xfrm>
            <a:off x="1752600" y="2514600"/>
            <a:ext cx="7162800" cy="2286000"/>
          </a:xfrm>
        </p:spPr>
        <p:txBody>
          <a:bodyPr>
            <a:normAutofit/>
          </a:bodyPr>
          <a:lstStyle/>
          <a:p>
            <a:pPr marL="228600" indent="-228600" eaLnBrk="1" hangingPunct="1">
              <a:buFont typeface="Wingdings" pitchFamily="2" charset="2"/>
              <a:buNone/>
            </a:pPr>
            <a:r>
              <a:rPr lang="en-US" sz="1800" b="1" smtClean="0"/>
              <a:t>	</a:t>
            </a:r>
            <a:r>
              <a:rPr lang="en-US" sz="2400" b="1" smtClean="0">
                <a:latin typeface="Arial Narrow" pitchFamily="34" charset="0"/>
              </a:rPr>
              <a:t>Fractionation of hop oils</a:t>
            </a:r>
            <a:r>
              <a:rPr lang="en-US" sz="2000" b="1" smtClean="0">
                <a:latin typeface="Arial Narrow" pitchFamily="34" charset="0"/>
              </a:rPr>
              <a:t> </a:t>
            </a:r>
            <a:endParaRPr lang="en-US" sz="1800" b="1" smtClean="0"/>
          </a:p>
          <a:p>
            <a:pPr marL="228600" indent="-228600" eaLnBrk="1" hangingPunct="1">
              <a:buFont typeface="Wingdings" pitchFamily="2" charset="2"/>
              <a:buNone/>
            </a:pPr>
            <a:r>
              <a:rPr lang="en-US" sz="2000" b="1" smtClean="0">
                <a:latin typeface="Arial Narrow" pitchFamily="34" charset="0"/>
              </a:rPr>
              <a:t>	</a:t>
            </a:r>
            <a:r>
              <a:rPr lang="en-US" sz="2000" smtClean="0">
                <a:latin typeface="Arial Narrow" pitchFamily="34" charset="0"/>
              </a:rPr>
              <a:t>(</a:t>
            </a:r>
            <a:r>
              <a:rPr lang="en-US" sz="1800" smtClean="0"/>
              <a:t>Haley, Peppard, Westwood et al. of BRF in 1985)</a:t>
            </a:r>
          </a:p>
          <a:p>
            <a:pPr marL="228600" indent="-228600" algn="ctr" eaLnBrk="1" hangingPunct="1">
              <a:buFont typeface="Wingdings" pitchFamily="2" charset="2"/>
              <a:buNone/>
            </a:pPr>
            <a:endParaRPr lang="en-US" sz="1800" b="1" smtClean="0"/>
          </a:p>
          <a:p>
            <a:pPr marL="228600" indent="-228600" eaLnBrk="1" hangingPunct="1">
              <a:buFont typeface="Wingdings" pitchFamily="2" charset="2"/>
              <a:buNone/>
            </a:pPr>
            <a:r>
              <a:rPr lang="en-US" sz="2000" b="1" smtClean="0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	</a:t>
            </a:r>
            <a:r>
              <a:rPr lang="en-US" sz="2400" b="1" smtClean="0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Commercial post-fermentation products became</a:t>
            </a:r>
          </a:p>
          <a:p>
            <a:pPr marL="228600" indent="-228600" eaLnBrk="1" hangingPunct="1">
              <a:buFont typeface="Wingdings" pitchFamily="2" charset="2"/>
              <a:buNone/>
            </a:pPr>
            <a:r>
              <a:rPr lang="en-US" sz="2400" b="1" smtClean="0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	available to mimic late and dry (resinous) hopping.</a:t>
            </a:r>
          </a:p>
        </p:txBody>
      </p:sp>
      <p:sp>
        <p:nvSpPr>
          <p:cNvPr id="66599" name="Rectangle 39"/>
          <p:cNvSpPr>
            <a:spLocks noChangeArrowheads="1"/>
          </p:cNvSpPr>
          <p:nvPr/>
        </p:nvSpPr>
        <p:spPr bwMode="auto">
          <a:xfrm>
            <a:off x="3657600" y="647700"/>
            <a:ext cx="2173288" cy="1373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sz="2800" b="1" dirty="0">
                <a:effectLst>
                  <a:outerShdw blurRad="38100" dist="38100" dir="2700000" algn="tl">
                    <a:srgbClr val="1F497D"/>
                  </a:outerShdw>
                </a:effectLst>
                <a:latin typeface="Arial Narrow" pitchFamily="34" charset="0"/>
              </a:rPr>
              <a:t>Spicy fraction</a:t>
            </a:r>
          </a:p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sz="2800" b="1" dirty="0">
                <a:solidFill>
                  <a:srgbClr val="FFCC00"/>
                </a:solidFill>
                <a:effectLst/>
                <a:latin typeface="Arial Narrow" pitchFamily="34" charset="0"/>
              </a:rPr>
              <a:t>Floral fraction</a:t>
            </a:r>
          </a:p>
          <a:p>
            <a:pPr eaLnBrk="0" hangingPunct="0">
              <a:spcBef>
                <a:spcPct val="0"/>
              </a:spcBef>
              <a:buClrTx/>
              <a:buSzTx/>
              <a:buFontTx/>
              <a:buNone/>
              <a:defRPr/>
            </a:pPr>
            <a:r>
              <a:rPr lang="en-US" sz="2800" b="1" dirty="0">
                <a:solidFill>
                  <a:srgbClr val="008000"/>
                </a:solidFill>
                <a:effectLst/>
                <a:latin typeface="Arial Narrow" pitchFamily="34" charset="0"/>
              </a:rPr>
              <a:t>Citrus fraction</a:t>
            </a:r>
          </a:p>
        </p:txBody>
      </p:sp>
      <p:sp>
        <p:nvSpPr>
          <p:cNvPr id="3077" name="Rectangle 12"/>
          <p:cNvSpPr>
            <a:spLocks noChangeArrowheads="1"/>
          </p:cNvSpPr>
          <p:nvPr/>
        </p:nvSpPr>
        <p:spPr bwMode="auto">
          <a:xfrm>
            <a:off x="304800" y="5048250"/>
            <a:ext cx="8610600" cy="1066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  <a:tabLst>
                <a:tab pos="342900" algn="l"/>
                <a:tab pos="863600" algn="l"/>
              </a:tabLst>
            </a:pPr>
            <a:r>
              <a:rPr lang="en-US" sz="3200" b="1">
                <a:solidFill>
                  <a:srgbClr val="FFFF00"/>
                </a:solidFill>
                <a:effectLst/>
                <a:latin typeface="Arial Black" pitchFamily="34" charset="0"/>
              </a:rPr>
              <a:t>However, these fractions do not produce true early kettle hop flavor. </a:t>
            </a:r>
          </a:p>
        </p:txBody>
      </p:sp>
      <p:sp>
        <p:nvSpPr>
          <p:cNvPr id="66605" name="AutoShape 45"/>
          <p:cNvSpPr>
            <a:spLocks noChangeArrowheads="1"/>
          </p:cNvSpPr>
          <p:nvPr/>
        </p:nvSpPr>
        <p:spPr bwMode="auto">
          <a:xfrm>
            <a:off x="5859463" y="1085850"/>
            <a:ext cx="1379537" cy="495300"/>
          </a:xfrm>
          <a:prstGeom prst="rightArrow">
            <a:avLst>
              <a:gd name="adj1" fmla="val 50000"/>
              <a:gd name="adj2" fmla="val 70083"/>
            </a:avLst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66606" name="AutoShape 46"/>
          <p:cNvSpPr>
            <a:spLocks noChangeArrowheads="1"/>
          </p:cNvSpPr>
          <p:nvPr/>
        </p:nvSpPr>
        <p:spPr bwMode="auto">
          <a:xfrm>
            <a:off x="2284413" y="1085850"/>
            <a:ext cx="1271587" cy="495300"/>
          </a:xfrm>
          <a:prstGeom prst="rightArrow">
            <a:avLst>
              <a:gd name="adj1" fmla="val 50000"/>
              <a:gd name="adj2" fmla="val 64599"/>
            </a:avLst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graphicFrame>
        <p:nvGraphicFramePr>
          <p:cNvPr id="3074" name="Object 48"/>
          <p:cNvGraphicFramePr>
            <a:graphicFrameLocks noChangeAspect="1"/>
          </p:cNvGraphicFramePr>
          <p:nvPr/>
        </p:nvGraphicFramePr>
        <p:xfrm>
          <a:off x="0" y="452438"/>
          <a:ext cx="2058988" cy="2405062"/>
        </p:xfrm>
        <a:graphic>
          <a:graphicData uri="http://schemas.openxmlformats.org/presentationml/2006/ole">
            <p:oleObj spid="_x0000_s3074" name="Photo Editor Photo" r:id="rId3" imgW="2886478" imgH="4361905" progId="MSPhotoEd.3">
              <p:embed/>
            </p:oleObj>
          </a:graphicData>
        </a:graphic>
      </p:graphicFrame>
      <p:cxnSp>
        <p:nvCxnSpPr>
          <p:cNvPr id="3080" name="AutoShape 53"/>
          <p:cNvCxnSpPr>
            <a:cxnSpLocks noChangeShapeType="1"/>
          </p:cNvCxnSpPr>
          <p:nvPr/>
        </p:nvCxnSpPr>
        <p:spPr bwMode="auto">
          <a:xfrm>
            <a:off x="2027238" y="3719513"/>
            <a:ext cx="1587" cy="1587"/>
          </a:xfrm>
          <a:prstGeom prst="curvedConnector2">
            <a:avLst/>
          </a:prstGeom>
          <a:noFill/>
          <a:ln w="9525">
            <a:noFill/>
            <a:round/>
            <a:headEnd type="triangle" w="med" len="med"/>
            <a:tailEnd type="triangle" w="med" len="med"/>
          </a:ln>
        </p:spPr>
      </p:cxnSp>
      <p:pic>
        <p:nvPicPr>
          <p:cNvPr id="3081" name="Picture 9" descr="beerfoam.gif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86600" y="381000"/>
            <a:ext cx="1814513" cy="2095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4"/>
          <p:cNvSpPr txBox="1">
            <a:spLocks noChangeArrowheads="1"/>
          </p:cNvSpPr>
          <p:nvPr/>
        </p:nvSpPr>
        <p:spPr bwMode="auto">
          <a:xfrm>
            <a:off x="228600" y="990600"/>
            <a:ext cx="8456613" cy="1570038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Wingdings" pitchFamily="2" charset="2"/>
              <a:buNone/>
            </a:pPr>
            <a:r>
              <a:rPr lang="en-US" sz="2400">
                <a:effectLst/>
                <a:latin typeface="Arial Narrow" pitchFamily="34" charset="0"/>
              </a:rPr>
              <a:t>	In 1998, Miller Brewing found that the cellulose portion (hop solids) after CO</a:t>
            </a:r>
            <a:r>
              <a:rPr lang="en-US" sz="2400" baseline="-25000">
                <a:effectLst/>
                <a:latin typeface="Arial Narrow" pitchFamily="34" charset="0"/>
              </a:rPr>
              <a:t>2</a:t>
            </a:r>
            <a:r>
              <a:rPr lang="en-US" sz="2400">
                <a:effectLst/>
                <a:latin typeface="Arial Narrow" pitchFamily="34" charset="0"/>
              </a:rPr>
              <a:t> extraction contains a mixture of water soluble substances composed of  92.4 mole% of glucose with a majority of 55% terminal and other linkages.</a:t>
            </a:r>
            <a:endParaRPr lang="en-US">
              <a:effectLst/>
              <a:latin typeface="Arial Narrow" pitchFamily="34" charset="0"/>
            </a:endParaRPr>
          </a:p>
        </p:txBody>
      </p:sp>
      <p:graphicFrame>
        <p:nvGraphicFramePr>
          <p:cNvPr id="38947" name="Group 35"/>
          <p:cNvGraphicFramePr>
            <a:graphicFrameLocks noGrp="1"/>
          </p:cNvGraphicFramePr>
          <p:nvPr/>
        </p:nvGraphicFramePr>
        <p:xfrm>
          <a:off x="4495800" y="2743200"/>
          <a:ext cx="4267200" cy="3340736"/>
        </p:xfrm>
        <a:graphic>
          <a:graphicData uri="http://schemas.openxmlformats.org/drawingml/2006/table">
            <a:tbl>
              <a:tblPr/>
              <a:tblGrid>
                <a:gridCol w="2606675"/>
                <a:gridCol w="1660525"/>
              </a:tblGrid>
              <a:tr h="3349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Carbohydrate Residue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itchFamily="34" charset="0"/>
                        </a:rPr>
                        <a:t>mole%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</a:rPr>
                        <a:t>Glucose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FFFF00"/>
                          </a:solidFill>
                          <a:effectLst/>
                          <a:latin typeface="Calibri" pitchFamily="34" charset="0"/>
                        </a:rPr>
                        <a:t>92.4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73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Rhamnose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1.4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Ribose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2.1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Xylose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Mannose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0.6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Galactose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286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Arabinose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hlink"/>
                        </a:buClr>
                        <a:buSzPct val="90000"/>
                        <a:buFont typeface="Wingdings" pitchFamily="2" charset="2"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1.5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9968" name="Text Box 162"/>
          <p:cNvSpPr txBox="1">
            <a:spLocks noChangeArrowheads="1"/>
          </p:cNvSpPr>
          <p:nvPr/>
        </p:nvSpPr>
        <p:spPr bwMode="auto">
          <a:xfrm>
            <a:off x="87313" y="457200"/>
            <a:ext cx="8885237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28600" indent="-228600" algn="ctr">
              <a:buFont typeface="Wingdings" pitchFamily="2" charset="2"/>
              <a:buNone/>
            </a:pPr>
            <a:r>
              <a:rPr lang="en-US" sz="2800" b="1">
                <a:solidFill>
                  <a:srgbClr val="FFFF00"/>
                </a:solidFill>
                <a:effectLst/>
                <a:latin typeface="Arial Black" pitchFamily="34" charset="0"/>
              </a:rPr>
              <a:t>Glycosides:</a:t>
            </a:r>
            <a:r>
              <a:rPr lang="en-US" sz="2800" b="1">
                <a:solidFill>
                  <a:srgbClr val="C00000"/>
                </a:solidFill>
                <a:effectLst/>
                <a:latin typeface="Arial Black" pitchFamily="34" charset="0"/>
              </a:rPr>
              <a:t> </a:t>
            </a:r>
            <a:r>
              <a:rPr lang="en-US" sz="2800" b="1">
                <a:effectLst/>
                <a:latin typeface="Arial Black" pitchFamily="34" charset="0"/>
              </a:rPr>
              <a:t>A Secret of Hop Flavor Revealed</a:t>
            </a:r>
          </a:p>
        </p:txBody>
      </p:sp>
      <p:graphicFrame>
        <p:nvGraphicFramePr>
          <p:cNvPr id="8" name="Diagram 7"/>
          <p:cNvGraphicFramePr/>
          <p:nvPr/>
        </p:nvGraphicFramePr>
        <p:xfrm>
          <a:off x="228600" y="2514600"/>
          <a:ext cx="4114800" cy="353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89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Rectangle 184"/>
          <p:cNvSpPr/>
          <p:nvPr/>
        </p:nvSpPr>
        <p:spPr>
          <a:xfrm>
            <a:off x="533400" y="2514600"/>
            <a:ext cx="8382000" cy="4267200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9938" name="Text Box 53"/>
          <p:cNvSpPr txBox="1">
            <a:spLocks noChangeArrowheads="1"/>
          </p:cNvSpPr>
          <p:nvPr/>
        </p:nvSpPr>
        <p:spPr bwMode="auto">
          <a:xfrm>
            <a:off x="457200" y="762000"/>
            <a:ext cx="8405813" cy="16430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ClrTx/>
              <a:buFont typeface="Arial" charset="0"/>
              <a:buChar char="•"/>
            </a:pPr>
            <a:r>
              <a:rPr lang="en-US" sz="2400">
                <a:solidFill>
                  <a:schemeClr val="bg1"/>
                </a:solidFill>
                <a:effectLst/>
                <a:latin typeface="Arial Narrow" pitchFamily="34" charset="0"/>
              </a:rPr>
              <a:t>The </a:t>
            </a:r>
            <a:r>
              <a:rPr lang="en-US" sz="2400" b="1">
                <a:solidFill>
                  <a:schemeClr val="bg1"/>
                </a:solidFill>
                <a:effectLst/>
                <a:latin typeface="Arial Narrow" pitchFamily="34" charset="0"/>
              </a:rPr>
              <a:t>terminal glucose </a:t>
            </a:r>
            <a:r>
              <a:rPr lang="en-US" sz="2400">
                <a:solidFill>
                  <a:schemeClr val="bg1"/>
                </a:solidFill>
                <a:effectLst/>
                <a:latin typeface="Arial Narrow" pitchFamily="34" charset="0"/>
              </a:rPr>
              <a:t>made of a glucose molecule and an aromatic compound (aglycone) called </a:t>
            </a:r>
            <a:r>
              <a:rPr lang="en-US" sz="2400">
                <a:solidFill>
                  <a:schemeClr val="bg1"/>
                </a:solidFill>
                <a:effectLst/>
                <a:latin typeface="Symbol" pitchFamily="18" charset="2"/>
              </a:rPr>
              <a:t>b</a:t>
            </a:r>
            <a:r>
              <a:rPr lang="en-US" sz="2400">
                <a:solidFill>
                  <a:schemeClr val="bg1"/>
                </a:solidFill>
                <a:effectLst/>
                <a:latin typeface="Arial Narrow" pitchFamily="34" charset="0"/>
              </a:rPr>
              <a:t>-glycosides.</a:t>
            </a:r>
          </a:p>
          <a:p>
            <a:pPr marL="228600" indent="-228600">
              <a:buClrTx/>
              <a:buFont typeface="Arial" charset="0"/>
              <a:buChar char="•"/>
            </a:pPr>
            <a:r>
              <a:rPr lang="en-US" sz="2400">
                <a:solidFill>
                  <a:schemeClr val="bg1"/>
                </a:solidFill>
                <a:effectLst/>
                <a:latin typeface="Arial Narrow" pitchFamily="34" charset="0"/>
              </a:rPr>
              <a:t>A group of </a:t>
            </a:r>
            <a:r>
              <a:rPr lang="en-US" sz="2400">
                <a:solidFill>
                  <a:schemeClr val="bg1"/>
                </a:solidFill>
                <a:effectLst/>
                <a:latin typeface="Symbol" pitchFamily="18" charset="2"/>
              </a:rPr>
              <a:t>b</a:t>
            </a:r>
            <a:r>
              <a:rPr lang="en-US" sz="2400">
                <a:solidFill>
                  <a:schemeClr val="bg1"/>
                </a:solidFill>
                <a:effectLst/>
                <a:latin typeface="Arial Narrow" pitchFamily="34" charset="0"/>
              </a:rPr>
              <a:t>-glycosides survive the kettle boil because they are </a:t>
            </a:r>
            <a:r>
              <a:rPr lang="en-US" sz="2400" b="1">
                <a:solidFill>
                  <a:schemeClr val="bg1"/>
                </a:solidFill>
                <a:effectLst/>
                <a:latin typeface="Arial Narrow" pitchFamily="34" charset="0"/>
              </a:rPr>
              <a:t>water soluble</a:t>
            </a:r>
            <a:r>
              <a:rPr lang="en-US" sz="2400">
                <a:solidFill>
                  <a:schemeClr val="bg1"/>
                </a:solidFill>
                <a:effectLst/>
                <a:latin typeface="Arial Narrow" pitchFamily="34" charset="0"/>
              </a:rPr>
              <a:t> and </a:t>
            </a:r>
            <a:r>
              <a:rPr lang="en-US" sz="2400" b="1">
                <a:solidFill>
                  <a:schemeClr val="bg1"/>
                </a:solidFill>
                <a:effectLst/>
                <a:latin typeface="Arial Narrow" pitchFamily="34" charset="0"/>
              </a:rPr>
              <a:t>non-volatile.</a:t>
            </a:r>
            <a:r>
              <a:rPr lang="en-US" sz="2400">
                <a:solidFill>
                  <a:schemeClr val="bg1"/>
                </a:solidFill>
                <a:effectLst/>
                <a:latin typeface="Arial Narrow" pitchFamily="34" charset="0"/>
              </a:rPr>
              <a:t> </a:t>
            </a:r>
          </a:p>
        </p:txBody>
      </p:sp>
      <p:grpSp>
        <p:nvGrpSpPr>
          <p:cNvPr id="2" name="Group 181"/>
          <p:cNvGrpSpPr>
            <a:grpSpLocks/>
          </p:cNvGrpSpPr>
          <p:nvPr/>
        </p:nvGrpSpPr>
        <p:grpSpPr bwMode="auto">
          <a:xfrm>
            <a:off x="4618038" y="2895600"/>
            <a:ext cx="4259262" cy="2941638"/>
            <a:chOff x="2909" y="1824"/>
            <a:chExt cx="2683" cy="1853"/>
          </a:xfrm>
        </p:grpSpPr>
        <p:sp>
          <p:nvSpPr>
            <p:cNvPr id="67660" name="Line 76"/>
            <p:cNvSpPr>
              <a:spLocks noChangeAspect="1" noChangeShapeType="1"/>
            </p:cNvSpPr>
            <p:nvPr/>
          </p:nvSpPr>
          <p:spPr bwMode="auto">
            <a:xfrm flipH="1">
              <a:off x="4445" y="2590"/>
              <a:ext cx="127" cy="14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7662" name="Line 78"/>
            <p:cNvSpPr>
              <a:spLocks noChangeAspect="1" noChangeShapeType="1"/>
            </p:cNvSpPr>
            <p:nvPr/>
          </p:nvSpPr>
          <p:spPr bwMode="auto">
            <a:xfrm flipV="1">
              <a:off x="4266" y="2354"/>
              <a:ext cx="0" cy="2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7663" name="Line 79"/>
            <p:cNvSpPr>
              <a:spLocks noChangeAspect="1" noChangeShapeType="1"/>
            </p:cNvSpPr>
            <p:nvPr/>
          </p:nvSpPr>
          <p:spPr bwMode="auto">
            <a:xfrm flipV="1">
              <a:off x="4311" y="2354"/>
              <a:ext cx="1" cy="20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7664" name="Line 80"/>
            <p:cNvSpPr>
              <a:spLocks noChangeAspect="1" noChangeShapeType="1"/>
            </p:cNvSpPr>
            <p:nvPr/>
          </p:nvSpPr>
          <p:spPr bwMode="auto">
            <a:xfrm flipH="1" flipV="1">
              <a:off x="4445" y="2213"/>
              <a:ext cx="133" cy="14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7665" name="Line 81"/>
            <p:cNvSpPr>
              <a:spLocks noChangeAspect="1" noChangeShapeType="1"/>
            </p:cNvSpPr>
            <p:nvPr/>
          </p:nvSpPr>
          <p:spPr bwMode="auto">
            <a:xfrm flipV="1">
              <a:off x="4444" y="1977"/>
              <a:ext cx="0" cy="2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7667" name="Line 83"/>
            <p:cNvSpPr>
              <a:spLocks noChangeAspect="1" noChangeShapeType="1"/>
            </p:cNvSpPr>
            <p:nvPr/>
          </p:nvSpPr>
          <p:spPr bwMode="auto">
            <a:xfrm flipH="1" flipV="1">
              <a:off x="4259" y="1835"/>
              <a:ext cx="189" cy="14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7668" name="Line 84"/>
            <p:cNvSpPr>
              <a:spLocks noChangeAspect="1" noChangeShapeType="1"/>
            </p:cNvSpPr>
            <p:nvPr/>
          </p:nvSpPr>
          <p:spPr bwMode="auto">
            <a:xfrm flipV="1">
              <a:off x="4479" y="1824"/>
              <a:ext cx="171" cy="14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7670" name="Line 86"/>
            <p:cNvSpPr>
              <a:spLocks noChangeAspect="1" noChangeShapeType="1"/>
            </p:cNvSpPr>
            <p:nvPr/>
          </p:nvSpPr>
          <p:spPr bwMode="auto">
            <a:xfrm>
              <a:off x="4445" y="2733"/>
              <a:ext cx="176" cy="14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67687" name="Line 103"/>
            <p:cNvSpPr>
              <a:spLocks noChangeAspect="1" noChangeShapeType="1"/>
            </p:cNvSpPr>
            <p:nvPr/>
          </p:nvSpPr>
          <p:spPr bwMode="auto">
            <a:xfrm flipH="1">
              <a:off x="4669" y="2780"/>
              <a:ext cx="224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grpSp>
          <p:nvGrpSpPr>
            <p:cNvPr id="41102" name="Group 180"/>
            <p:cNvGrpSpPr>
              <a:grpSpLocks/>
            </p:cNvGrpSpPr>
            <p:nvPr/>
          </p:nvGrpSpPr>
          <p:grpSpPr bwMode="auto">
            <a:xfrm>
              <a:off x="2909" y="1977"/>
              <a:ext cx="2683" cy="1700"/>
              <a:chOff x="2909" y="1977"/>
              <a:chExt cx="2683" cy="1700"/>
            </a:xfrm>
          </p:grpSpPr>
          <p:sp>
            <p:nvSpPr>
              <p:cNvPr id="67659" name="Line 75"/>
              <p:cNvSpPr>
                <a:spLocks noChangeAspect="1" noChangeShapeType="1"/>
              </p:cNvSpPr>
              <p:nvPr/>
            </p:nvSpPr>
            <p:spPr bwMode="auto">
              <a:xfrm flipV="1">
                <a:off x="4572" y="2354"/>
                <a:ext cx="5" cy="236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grpSp>
            <p:nvGrpSpPr>
              <p:cNvPr id="41104" name="Group 179"/>
              <p:cNvGrpSpPr>
                <a:grpSpLocks/>
              </p:cNvGrpSpPr>
              <p:nvPr/>
            </p:nvGrpSpPr>
            <p:grpSpPr bwMode="auto">
              <a:xfrm>
                <a:off x="4489" y="1977"/>
                <a:ext cx="1103" cy="1018"/>
                <a:chOff x="4489" y="1977"/>
                <a:chExt cx="1103" cy="1018"/>
              </a:xfrm>
            </p:grpSpPr>
            <p:sp>
              <p:nvSpPr>
                <p:cNvPr id="67666" name="Line 82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4489" y="1977"/>
                  <a:ext cx="1" cy="23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1141" name="Rectangle 99"/>
                <p:cNvSpPr>
                  <a:spLocks noChangeAspect="1" noChangeArrowheads="1"/>
                </p:cNvSpPr>
                <p:nvPr/>
              </p:nvSpPr>
              <p:spPr bwMode="auto">
                <a:xfrm>
                  <a:off x="4768" y="2685"/>
                  <a:ext cx="824" cy="31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>
                  <a:spAutoFit/>
                </a:bodyPr>
                <a:lstStyle/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 b="1">
                      <a:effectLst/>
                    </a:rPr>
                    <a:t>Linalool</a:t>
                  </a:r>
                </a:p>
                <a:p>
                  <a:pPr algn="ctr"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 b="1">
                      <a:effectLst/>
                    </a:rPr>
                    <a:t> (Aglycone)</a:t>
                  </a:r>
                </a:p>
              </p:txBody>
            </p:sp>
          </p:grpSp>
          <p:grpSp>
            <p:nvGrpSpPr>
              <p:cNvPr id="41105" name="Group 177"/>
              <p:cNvGrpSpPr>
                <a:grpSpLocks/>
              </p:cNvGrpSpPr>
              <p:nvPr/>
            </p:nvGrpSpPr>
            <p:grpSpPr bwMode="auto">
              <a:xfrm>
                <a:off x="2909" y="2417"/>
                <a:ext cx="1535" cy="1260"/>
                <a:chOff x="4617862" y="3836525"/>
                <a:chExt cx="2436459" cy="2000713"/>
              </a:xfrm>
            </p:grpSpPr>
            <p:sp>
              <p:nvSpPr>
                <p:cNvPr id="67639" name="Line 55"/>
                <p:cNvSpPr>
                  <a:spLocks noChangeAspect="1" noChangeShapeType="1"/>
                </p:cNvSpPr>
                <p:nvPr/>
              </p:nvSpPr>
              <p:spPr bwMode="auto">
                <a:xfrm>
                  <a:off x="6160688" y="4468496"/>
                  <a:ext cx="179361" cy="32392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40" name="Line 56"/>
                <p:cNvSpPr>
                  <a:spLocks noChangeAspect="1" noChangeShapeType="1"/>
                </p:cNvSpPr>
                <p:nvPr/>
              </p:nvSpPr>
              <p:spPr bwMode="auto">
                <a:xfrm>
                  <a:off x="5919423" y="4663803"/>
                  <a:ext cx="398404" cy="128618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41" name="Freeform 57"/>
                <p:cNvSpPr>
                  <a:spLocks noChangeAspect="1"/>
                </p:cNvSpPr>
                <p:nvPr/>
              </p:nvSpPr>
              <p:spPr bwMode="auto">
                <a:xfrm>
                  <a:off x="5882916" y="4619343"/>
                  <a:ext cx="458722" cy="184193"/>
                </a:xfrm>
                <a:custGeom>
                  <a:avLst/>
                  <a:gdLst/>
                  <a:ahLst/>
                  <a:cxnLst>
                    <a:cxn ang="0">
                      <a:pos x="42" y="58"/>
                    </a:cxn>
                    <a:cxn ang="0">
                      <a:pos x="0" y="23"/>
                    </a:cxn>
                    <a:cxn ang="0">
                      <a:pos x="5" y="0"/>
                    </a:cxn>
                    <a:cxn ang="0">
                      <a:pos x="299" y="103"/>
                    </a:cxn>
                    <a:cxn ang="0">
                      <a:pos x="311" y="113"/>
                    </a:cxn>
                    <a:cxn ang="0">
                      <a:pos x="306" y="118"/>
                    </a:cxn>
                    <a:cxn ang="0">
                      <a:pos x="42" y="58"/>
                    </a:cxn>
                  </a:cxnLst>
                  <a:rect l="0" t="0" r="r" b="b"/>
                  <a:pathLst>
                    <a:path w="311" h="118">
                      <a:moveTo>
                        <a:pt x="42" y="58"/>
                      </a:moveTo>
                      <a:lnTo>
                        <a:pt x="0" y="23"/>
                      </a:lnTo>
                      <a:lnTo>
                        <a:pt x="5" y="0"/>
                      </a:lnTo>
                      <a:lnTo>
                        <a:pt x="299" y="103"/>
                      </a:lnTo>
                      <a:lnTo>
                        <a:pt x="311" y="113"/>
                      </a:lnTo>
                      <a:lnTo>
                        <a:pt x="306" y="118"/>
                      </a:lnTo>
                      <a:lnTo>
                        <a:pt x="42" y="58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42" name="Line 58"/>
                <p:cNvSpPr>
                  <a:spLocks noChangeAspect="1" noChangeShapeType="1"/>
                </p:cNvSpPr>
                <p:nvPr/>
              </p:nvSpPr>
              <p:spPr bwMode="auto">
                <a:xfrm>
                  <a:off x="5182930" y="4370048"/>
                  <a:ext cx="217455" cy="395378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43" name="Freeform 59"/>
                <p:cNvSpPr>
                  <a:spLocks noChangeAspect="1"/>
                </p:cNvSpPr>
                <p:nvPr/>
              </p:nvSpPr>
              <p:spPr bwMode="auto">
                <a:xfrm>
                  <a:off x="5176581" y="4355757"/>
                  <a:ext cx="261899" cy="447779"/>
                </a:xfrm>
                <a:custGeom>
                  <a:avLst/>
                  <a:gdLst/>
                  <a:ahLst/>
                  <a:cxnLst>
                    <a:cxn ang="0">
                      <a:pos x="177" y="262"/>
                    </a:cxn>
                    <a:cxn ang="0">
                      <a:pos x="162" y="282"/>
                    </a:cxn>
                    <a:cxn ang="0">
                      <a:pos x="129" y="269"/>
                    </a:cxn>
                    <a:cxn ang="0">
                      <a:pos x="0" y="7"/>
                    </a:cxn>
                    <a:cxn ang="0">
                      <a:pos x="0" y="0"/>
                    </a:cxn>
                    <a:cxn ang="0">
                      <a:pos x="12" y="10"/>
                    </a:cxn>
                    <a:cxn ang="0">
                      <a:pos x="177" y="262"/>
                    </a:cxn>
                  </a:cxnLst>
                  <a:rect l="0" t="0" r="r" b="b"/>
                  <a:pathLst>
                    <a:path w="177" h="282">
                      <a:moveTo>
                        <a:pt x="177" y="262"/>
                      </a:moveTo>
                      <a:lnTo>
                        <a:pt x="162" y="282"/>
                      </a:lnTo>
                      <a:lnTo>
                        <a:pt x="129" y="269"/>
                      </a:lnTo>
                      <a:lnTo>
                        <a:pt x="0" y="7"/>
                      </a:lnTo>
                      <a:lnTo>
                        <a:pt x="0" y="0"/>
                      </a:lnTo>
                      <a:lnTo>
                        <a:pt x="12" y="10"/>
                      </a:lnTo>
                      <a:lnTo>
                        <a:pt x="177" y="262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44" name="Line 60"/>
                <p:cNvSpPr>
                  <a:spLocks noChangeAspect="1" noChangeShapeType="1"/>
                </p:cNvSpPr>
                <p:nvPr/>
              </p:nvSpPr>
              <p:spPr bwMode="auto">
                <a:xfrm>
                  <a:off x="5171819" y="4352581"/>
                  <a:ext cx="463483" cy="13814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45" name="Line 61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635302" y="4387515"/>
                  <a:ext cx="353962" cy="10797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47" name="Line 63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5176581" y="4133456"/>
                  <a:ext cx="0" cy="22230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48" name="Line 64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4984521" y="4352581"/>
                  <a:ext cx="187298" cy="115915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49" name="Line 65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5414672" y="4797184"/>
                  <a:ext cx="1587" cy="23182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50" name="Line 66"/>
                <p:cNvSpPr>
                  <a:spLocks noChangeAspect="1" noChangeShapeType="1"/>
                </p:cNvSpPr>
                <p:nvPr/>
              </p:nvSpPr>
              <p:spPr bwMode="auto">
                <a:xfrm>
                  <a:off x="5205152" y="4747961"/>
                  <a:ext cx="209520" cy="4922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51" name="Line 67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884503" y="4363697"/>
                  <a:ext cx="7936" cy="292168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67652" name="Line 68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5878154" y="4651101"/>
                  <a:ext cx="157139" cy="238180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53" name="Line 69"/>
                <p:cNvSpPr>
                  <a:spLocks noChangeAspect="1" noChangeShapeType="1"/>
                </p:cNvSpPr>
                <p:nvPr/>
              </p:nvSpPr>
              <p:spPr bwMode="auto">
                <a:xfrm>
                  <a:off x="5638476" y="4495489"/>
                  <a:ext cx="42857" cy="317573"/>
                </a:xfrm>
                <a:prstGeom prst="line">
                  <a:avLst/>
                </a:prstGeom>
                <a:noFill/>
                <a:ln w="1587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54" name="Line 70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5360704" y="4297007"/>
                  <a:ext cx="274597" cy="200071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55" name="Line 71"/>
                <p:cNvSpPr>
                  <a:spLocks noChangeAspect="1" noChangeShapeType="1"/>
                </p:cNvSpPr>
                <p:nvPr/>
              </p:nvSpPr>
              <p:spPr bwMode="auto">
                <a:xfrm rot="21219446" flipV="1">
                  <a:off x="6328939" y="4666979"/>
                  <a:ext cx="223805" cy="11432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56" name="Line 72"/>
                <p:cNvSpPr>
                  <a:spLocks noChangeAspect="1" noChangeShapeType="1"/>
                </p:cNvSpPr>
                <p:nvPr/>
              </p:nvSpPr>
              <p:spPr bwMode="auto">
                <a:xfrm flipH="1">
                  <a:off x="5428956" y="4655865"/>
                  <a:ext cx="449198" cy="136557"/>
                </a:xfrm>
                <a:prstGeom prst="line">
                  <a:avLst/>
                </a:prstGeom>
                <a:noFill/>
                <a:ln w="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57" name="Freeform 73"/>
                <p:cNvSpPr>
                  <a:spLocks noChangeAspect="1"/>
                </p:cNvSpPr>
                <p:nvPr/>
              </p:nvSpPr>
              <p:spPr bwMode="auto">
                <a:xfrm>
                  <a:off x="5414672" y="4632046"/>
                  <a:ext cx="477768" cy="187368"/>
                </a:xfrm>
                <a:custGeom>
                  <a:avLst/>
                  <a:gdLst/>
                  <a:ahLst/>
                  <a:cxnLst>
                    <a:cxn ang="0">
                      <a:pos x="5" y="120"/>
                    </a:cxn>
                    <a:cxn ang="0">
                      <a:pos x="0" y="105"/>
                    </a:cxn>
                    <a:cxn ang="0">
                      <a:pos x="15" y="85"/>
                    </a:cxn>
                    <a:cxn ang="0">
                      <a:pos x="312" y="0"/>
                    </a:cxn>
                    <a:cxn ang="0">
                      <a:pos x="317" y="15"/>
                    </a:cxn>
                    <a:cxn ang="0">
                      <a:pos x="324" y="30"/>
                    </a:cxn>
                    <a:cxn ang="0">
                      <a:pos x="5" y="120"/>
                    </a:cxn>
                  </a:cxnLst>
                  <a:rect l="0" t="0" r="r" b="b"/>
                  <a:pathLst>
                    <a:path w="324" h="120">
                      <a:moveTo>
                        <a:pt x="5" y="120"/>
                      </a:moveTo>
                      <a:lnTo>
                        <a:pt x="0" y="105"/>
                      </a:lnTo>
                      <a:lnTo>
                        <a:pt x="15" y="85"/>
                      </a:lnTo>
                      <a:lnTo>
                        <a:pt x="312" y="0"/>
                      </a:lnTo>
                      <a:lnTo>
                        <a:pt x="317" y="15"/>
                      </a:lnTo>
                      <a:lnTo>
                        <a:pt x="324" y="30"/>
                      </a:lnTo>
                      <a:lnTo>
                        <a:pt x="5" y="120"/>
                      </a:lnTo>
                      <a:close/>
                    </a:path>
                  </a:pathLst>
                </a:custGeom>
                <a:solidFill>
                  <a:schemeClr val="tx1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58" name="Line 74"/>
                <p:cNvSpPr>
                  <a:spLocks noChangeAspect="1" noChangeShapeType="1"/>
                </p:cNvSpPr>
                <p:nvPr/>
              </p:nvSpPr>
              <p:spPr bwMode="auto">
                <a:xfrm flipV="1">
                  <a:off x="5363879" y="4079468"/>
                  <a:ext cx="0" cy="227066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61" name="Line 77"/>
                <p:cNvSpPr>
                  <a:spLocks noChangeAspect="1" noChangeShapeType="1"/>
                </p:cNvSpPr>
                <p:nvPr/>
              </p:nvSpPr>
              <p:spPr bwMode="auto">
                <a:xfrm flipH="1" flipV="1">
                  <a:off x="6771787" y="4112814"/>
                  <a:ext cx="282534" cy="231829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67669" name="Line 85"/>
                <p:cNvSpPr>
                  <a:spLocks noChangeAspect="1" noChangeShapeType="1"/>
                </p:cNvSpPr>
                <p:nvPr/>
              </p:nvSpPr>
              <p:spPr bwMode="auto">
                <a:xfrm rot="345162" flipH="1">
                  <a:off x="6792422" y="4314473"/>
                  <a:ext cx="246026" cy="241356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1127" name="Rectangle 89"/>
                <p:cNvSpPr>
                  <a:spLocks noChangeAspect="1" noChangeArrowheads="1"/>
                </p:cNvSpPr>
                <p:nvPr/>
              </p:nvSpPr>
              <p:spPr bwMode="auto">
                <a:xfrm>
                  <a:off x="6034567" y="4246480"/>
                  <a:ext cx="157606" cy="2576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 b="1">
                      <a:effectLst/>
                    </a:rPr>
                    <a:t>O</a:t>
                  </a:r>
                </a:p>
              </p:txBody>
            </p:sp>
            <p:sp>
              <p:nvSpPr>
                <p:cNvPr id="41128" name="Rectangle 90"/>
                <p:cNvSpPr>
                  <a:spLocks noChangeAspect="1" noChangeArrowheads="1"/>
                </p:cNvSpPr>
                <p:nvPr/>
              </p:nvSpPr>
              <p:spPr bwMode="auto">
                <a:xfrm>
                  <a:off x="5104690" y="3895090"/>
                  <a:ext cx="175118" cy="2576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 b="1">
                      <a:effectLst/>
                    </a:rPr>
                    <a:t>H</a:t>
                  </a:r>
                </a:p>
              </p:txBody>
            </p:sp>
            <p:sp>
              <p:nvSpPr>
                <p:cNvPr id="41129" name="Rectangle 91"/>
                <p:cNvSpPr>
                  <a:spLocks noChangeAspect="1" noChangeArrowheads="1"/>
                </p:cNvSpPr>
                <p:nvPr/>
              </p:nvSpPr>
              <p:spPr bwMode="auto">
                <a:xfrm>
                  <a:off x="4617862" y="4363610"/>
                  <a:ext cx="350236" cy="2576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 b="1">
                      <a:effectLst/>
                    </a:rPr>
                    <a:t>HO</a:t>
                  </a:r>
                </a:p>
              </p:txBody>
            </p:sp>
            <p:sp>
              <p:nvSpPr>
                <p:cNvPr id="41130" name="Rectangle 92"/>
                <p:cNvSpPr>
                  <a:spLocks noChangeAspect="1" noChangeArrowheads="1"/>
                </p:cNvSpPr>
                <p:nvPr/>
              </p:nvSpPr>
              <p:spPr bwMode="auto">
                <a:xfrm>
                  <a:off x="5344602" y="4992766"/>
                  <a:ext cx="175118" cy="2576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 b="1">
                      <a:effectLst/>
                    </a:rPr>
                    <a:t>H</a:t>
                  </a:r>
                </a:p>
              </p:txBody>
            </p:sp>
            <p:sp>
              <p:nvSpPr>
                <p:cNvPr id="41131" name="Rectangle 93"/>
                <p:cNvSpPr>
                  <a:spLocks noChangeAspect="1" noChangeArrowheads="1"/>
                </p:cNvSpPr>
                <p:nvPr/>
              </p:nvSpPr>
              <p:spPr bwMode="auto">
                <a:xfrm>
                  <a:off x="4829755" y="4611257"/>
                  <a:ext cx="350236" cy="2576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 b="1">
                      <a:effectLst/>
                    </a:rPr>
                    <a:t>HO</a:t>
                  </a:r>
                </a:p>
              </p:txBody>
            </p:sp>
            <p:sp>
              <p:nvSpPr>
                <p:cNvPr id="41132" name="Rectangle 94"/>
                <p:cNvSpPr>
                  <a:spLocks noChangeAspect="1" noChangeArrowheads="1"/>
                </p:cNvSpPr>
                <p:nvPr/>
              </p:nvSpPr>
              <p:spPr bwMode="auto">
                <a:xfrm>
                  <a:off x="5798157" y="4139390"/>
                  <a:ext cx="175118" cy="2576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 b="1">
                      <a:effectLst/>
                    </a:rPr>
                    <a:t>H</a:t>
                  </a:r>
                </a:p>
              </p:txBody>
            </p:sp>
            <p:sp>
              <p:nvSpPr>
                <p:cNvPr id="41133" name="Rectangle 95"/>
                <p:cNvSpPr>
                  <a:spLocks noChangeAspect="1" noChangeArrowheads="1"/>
                </p:cNvSpPr>
                <p:nvPr/>
              </p:nvSpPr>
              <p:spPr bwMode="auto">
                <a:xfrm>
                  <a:off x="6254411" y="5024570"/>
                  <a:ext cx="175118" cy="2576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 b="1">
                      <a:effectLst/>
                    </a:rPr>
                    <a:t>H</a:t>
                  </a:r>
                </a:p>
              </p:txBody>
            </p:sp>
            <p:sp>
              <p:nvSpPr>
                <p:cNvPr id="41134" name="Rectangle 96"/>
                <p:cNvSpPr>
                  <a:spLocks noChangeAspect="1" noChangeArrowheads="1"/>
                </p:cNvSpPr>
                <p:nvPr/>
              </p:nvSpPr>
              <p:spPr bwMode="auto">
                <a:xfrm>
                  <a:off x="5822674" y="4843843"/>
                  <a:ext cx="350236" cy="2576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 b="1">
                      <a:effectLst/>
                    </a:rPr>
                    <a:t>HO</a:t>
                  </a:r>
                </a:p>
              </p:txBody>
            </p:sp>
            <p:sp>
              <p:nvSpPr>
                <p:cNvPr id="41135" name="Rectangle 97"/>
                <p:cNvSpPr>
                  <a:spLocks noChangeAspect="1" noChangeArrowheads="1"/>
                </p:cNvSpPr>
                <p:nvPr/>
              </p:nvSpPr>
              <p:spPr bwMode="auto">
                <a:xfrm>
                  <a:off x="5607279" y="4738426"/>
                  <a:ext cx="175118" cy="2576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 b="1">
                      <a:effectLst/>
                    </a:rPr>
                    <a:t>H</a:t>
                  </a:r>
                </a:p>
              </p:txBody>
            </p:sp>
            <p:sp>
              <p:nvSpPr>
                <p:cNvPr id="41136" name="Rectangle 98"/>
                <p:cNvSpPr>
                  <a:spLocks noChangeAspect="1" noChangeArrowheads="1"/>
                </p:cNvSpPr>
                <p:nvPr/>
              </p:nvSpPr>
              <p:spPr bwMode="auto">
                <a:xfrm>
                  <a:off x="5286813" y="3836525"/>
                  <a:ext cx="350236" cy="257686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 b="1">
                      <a:effectLst/>
                    </a:rPr>
                    <a:t>OH</a:t>
                  </a:r>
                </a:p>
              </p:txBody>
            </p:sp>
            <p:sp>
              <p:nvSpPr>
                <p:cNvPr id="67685" name="Line 101"/>
                <p:cNvSpPr>
                  <a:spLocks noChangeAspect="1" noChangeShapeType="1"/>
                </p:cNvSpPr>
                <p:nvPr/>
              </p:nvSpPr>
              <p:spPr bwMode="auto">
                <a:xfrm>
                  <a:off x="6333700" y="4786070"/>
                  <a:ext cx="0" cy="295343"/>
                </a:xfrm>
                <a:prstGeom prst="line">
                  <a:avLst/>
                </a:prstGeom>
                <a:noFill/>
                <a:ln w="19050">
                  <a:solidFill>
                    <a:schemeClr val="tx1"/>
                  </a:solidFill>
                  <a:round/>
                  <a:headEnd/>
                  <a:tailEnd/>
                </a:ln>
                <a:effectLst/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1138" name="Text Box 102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6507953" y="4388172"/>
                  <a:ext cx="285442" cy="35473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 b="1">
                      <a:effectLst/>
                    </a:rPr>
                    <a:t>O</a:t>
                  </a:r>
                </a:p>
              </p:txBody>
            </p:sp>
            <p:sp>
              <p:nvSpPr>
                <p:cNvPr id="41139" name="Text Box 104"/>
                <p:cNvSpPr txBox="1">
                  <a:spLocks noChangeAspect="1" noChangeArrowheads="1"/>
                </p:cNvSpPr>
                <p:nvPr/>
              </p:nvSpPr>
              <p:spPr bwMode="auto">
                <a:xfrm>
                  <a:off x="5129775" y="5500907"/>
                  <a:ext cx="1886021" cy="3363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 b="1">
                      <a:effectLst/>
                    </a:rPr>
                    <a:t>Linalyl </a:t>
                  </a:r>
                  <a:r>
                    <a:rPr lang="en-US" sz="1600" b="1">
                      <a:effectLst/>
                      <a:latin typeface="Symbol" pitchFamily="18" charset="2"/>
                    </a:rPr>
                    <a:t>b</a:t>
                  </a:r>
                  <a:r>
                    <a:rPr lang="en-US" sz="1600" b="1">
                      <a:effectLst/>
                    </a:rPr>
                    <a:t>-Glycoside</a:t>
                  </a:r>
                </a:p>
              </p:txBody>
            </p:sp>
          </p:grpSp>
        </p:grpSp>
      </p:grpSp>
      <p:grpSp>
        <p:nvGrpSpPr>
          <p:cNvPr id="6" name="Group 67"/>
          <p:cNvGrpSpPr>
            <a:grpSpLocks noChangeAspect="1"/>
          </p:cNvGrpSpPr>
          <p:nvPr/>
        </p:nvGrpSpPr>
        <p:grpSpPr bwMode="auto">
          <a:xfrm>
            <a:off x="914400" y="2662238"/>
            <a:ext cx="3200400" cy="4195762"/>
            <a:chOff x="696" y="782"/>
            <a:chExt cx="1975" cy="2660"/>
          </a:xfrm>
        </p:grpSpPr>
        <p:grpSp>
          <p:nvGrpSpPr>
            <p:cNvPr id="40968" name="Group 68"/>
            <p:cNvGrpSpPr>
              <a:grpSpLocks noChangeAspect="1"/>
            </p:cNvGrpSpPr>
            <p:nvPr/>
          </p:nvGrpSpPr>
          <p:grpSpPr bwMode="auto">
            <a:xfrm>
              <a:off x="1516" y="954"/>
              <a:ext cx="815" cy="2375"/>
              <a:chOff x="1516" y="954"/>
              <a:chExt cx="815" cy="2375"/>
            </a:xfrm>
          </p:grpSpPr>
          <p:sp>
            <p:nvSpPr>
              <p:cNvPr id="10278" name="Text Box 69"/>
              <p:cNvSpPr txBox="1">
                <a:spLocks noChangeAspect="1" noChangeArrowheads="1"/>
              </p:cNvSpPr>
              <p:nvPr/>
            </p:nvSpPr>
            <p:spPr bwMode="auto">
              <a:xfrm>
                <a:off x="1729" y="2873"/>
                <a:ext cx="259" cy="155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228600" indent="-228600">
                  <a:buFont typeface="Wingdings" pitchFamily="2" charset="2"/>
                  <a:buNone/>
                  <a:defRPr/>
                </a:pPr>
                <a:r>
                  <a:rPr lang="en-US" sz="1000">
                    <a:effectLst>
                      <a:outerShdw blurRad="38100" dist="38100" dir="2700000" algn="tl">
                        <a:srgbClr val="000080"/>
                      </a:outerShdw>
                    </a:effectLst>
                  </a:rPr>
                  <a:t>CH</a:t>
                </a:r>
                <a:r>
                  <a:rPr lang="en-US" sz="1000" baseline="-25000">
                    <a:effectLst/>
                  </a:rPr>
                  <a:t>2</a:t>
                </a:r>
              </a:p>
            </p:txBody>
          </p:sp>
          <p:sp>
            <p:nvSpPr>
              <p:cNvPr id="10279" name="Line 70"/>
              <p:cNvSpPr>
                <a:spLocks noChangeAspect="1" noChangeShapeType="1"/>
              </p:cNvSpPr>
              <p:nvPr/>
            </p:nvSpPr>
            <p:spPr bwMode="auto">
              <a:xfrm>
                <a:off x="1965" y="3084"/>
                <a:ext cx="46" cy="12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280" name="Line 71"/>
              <p:cNvSpPr>
                <a:spLocks noChangeAspect="1" noChangeShapeType="1"/>
              </p:cNvSpPr>
              <p:nvPr/>
            </p:nvSpPr>
            <p:spPr bwMode="auto">
              <a:xfrm>
                <a:off x="1898" y="3148"/>
                <a:ext cx="112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281" name="Freeform 72"/>
              <p:cNvSpPr>
                <a:spLocks noChangeAspect="1"/>
              </p:cNvSpPr>
              <p:nvPr/>
            </p:nvSpPr>
            <p:spPr bwMode="auto">
              <a:xfrm>
                <a:off x="1888" y="3129"/>
                <a:ext cx="120" cy="72"/>
              </a:xfrm>
              <a:custGeom>
                <a:avLst/>
                <a:gdLst>
                  <a:gd name="T0" fmla="*/ 42 w 311"/>
                  <a:gd name="T1" fmla="*/ 58 h 118"/>
                  <a:gd name="T2" fmla="*/ 0 w 311"/>
                  <a:gd name="T3" fmla="*/ 23 h 118"/>
                  <a:gd name="T4" fmla="*/ 5 w 311"/>
                  <a:gd name="T5" fmla="*/ 0 h 118"/>
                  <a:gd name="T6" fmla="*/ 299 w 311"/>
                  <a:gd name="T7" fmla="*/ 103 h 118"/>
                  <a:gd name="T8" fmla="*/ 311 w 311"/>
                  <a:gd name="T9" fmla="*/ 113 h 118"/>
                  <a:gd name="T10" fmla="*/ 306 w 311"/>
                  <a:gd name="T11" fmla="*/ 118 h 118"/>
                  <a:gd name="T12" fmla="*/ 42 w 311"/>
                  <a:gd name="T13" fmla="*/ 58 h 1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1"/>
                  <a:gd name="T22" fmla="*/ 0 h 118"/>
                  <a:gd name="T23" fmla="*/ 311 w 311"/>
                  <a:gd name="T24" fmla="*/ 118 h 1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1" h="118">
                    <a:moveTo>
                      <a:pt x="42" y="58"/>
                    </a:moveTo>
                    <a:lnTo>
                      <a:pt x="0" y="23"/>
                    </a:lnTo>
                    <a:lnTo>
                      <a:pt x="5" y="0"/>
                    </a:lnTo>
                    <a:lnTo>
                      <a:pt x="299" y="103"/>
                    </a:lnTo>
                    <a:lnTo>
                      <a:pt x="311" y="113"/>
                    </a:lnTo>
                    <a:lnTo>
                      <a:pt x="306" y="118"/>
                    </a:lnTo>
                    <a:lnTo>
                      <a:pt x="42" y="58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282" name="Line 73"/>
              <p:cNvSpPr>
                <a:spLocks noChangeAspect="1" noChangeShapeType="1"/>
              </p:cNvSpPr>
              <p:nvPr/>
            </p:nvSpPr>
            <p:spPr bwMode="auto">
              <a:xfrm>
                <a:off x="1694" y="3033"/>
                <a:ext cx="58" cy="15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283" name="Freeform 74"/>
              <p:cNvSpPr>
                <a:spLocks noChangeAspect="1"/>
              </p:cNvSpPr>
              <p:nvPr/>
            </p:nvSpPr>
            <p:spPr bwMode="auto">
              <a:xfrm>
                <a:off x="1692" y="3030"/>
                <a:ext cx="72" cy="170"/>
              </a:xfrm>
              <a:custGeom>
                <a:avLst/>
                <a:gdLst>
                  <a:gd name="T0" fmla="*/ 177 w 177"/>
                  <a:gd name="T1" fmla="*/ 262 h 282"/>
                  <a:gd name="T2" fmla="*/ 162 w 177"/>
                  <a:gd name="T3" fmla="*/ 282 h 282"/>
                  <a:gd name="T4" fmla="*/ 129 w 177"/>
                  <a:gd name="T5" fmla="*/ 269 h 282"/>
                  <a:gd name="T6" fmla="*/ 0 w 177"/>
                  <a:gd name="T7" fmla="*/ 7 h 282"/>
                  <a:gd name="T8" fmla="*/ 0 w 177"/>
                  <a:gd name="T9" fmla="*/ 0 h 282"/>
                  <a:gd name="T10" fmla="*/ 12 w 177"/>
                  <a:gd name="T11" fmla="*/ 10 h 282"/>
                  <a:gd name="T12" fmla="*/ 177 w 177"/>
                  <a:gd name="T13" fmla="*/ 262 h 2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7"/>
                  <a:gd name="T22" fmla="*/ 0 h 282"/>
                  <a:gd name="T23" fmla="*/ 177 w 177"/>
                  <a:gd name="T24" fmla="*/ 282 h 2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7" h="282">
                    <a:moveTo>
                      <a:pt x="177" y="262"/>
                    </a:moveTo>
                    <a:lnTo>
                      <a:pt x="162" y="282"/>
                    </a:lnTo>
                    <a:lnTo>
                      <a:pt x="129" y="269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12" y="10"/>
                    </a:lnTo>
                    <a:lnTo>
                      <a:pt x="177" y="262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284" name="Line 75"/>
              <p:cNvSpPr>
                <a:spLocks noChangeAspect="1" noChangeShapeType="1"/>
              </p:cNvSpPr>
              <p:nvPr/>
            </p:nvSpPr>
            <p:spPr bwMode="auto">
              <a:xfrm>
                <a:off x="1691" y="3030"/>
                <a:ext cx="120" cy="5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285" name="Line 76"/>
              <p:cNvSpPr>
                <a:spLocks noChangeAspect="1" noChangeShapeType="1"/>
              </p:cNvSpPr>
              <p:nvPr/>
            </p:nvSpPr>
            <p:spPr bwMode="auto">
              <a:xfrm flipH="1">
                <a:off x="1820" y="3042"/>
                <a:ext cx="99" cy="4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286" name="Line 77"/>
              <p:cNvSpPr>
                <a:spLocks noChangeAspect="1" noChangeShapeType="1"/>
              </p:cNvSpPr>
              <p:nvPr/>
            </p:nvSpPr>
            <p:spPr bwMode="auto">
              <a:xfrm flipH="1">
                <a:off x="1639" y="3030"/>
                <a:ext cx="52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287" name="Line 78"/>
              <p:cNvSpPr>
                <a:spLocks noChangeAspect="1" noChangeShapeType="1"/>
              </p:cNvSpPr>
              <p:nvPr/>
            </p:nvSpPr>
            <p:spPr bwMode="auto">
              <a:xfrm>
                <a:off x="1700" y="3180"/>
                <a:ext cx="58" cy="2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288" name="Line 79"/>
              <p:cNvSpPr>
                <a:spLocks noChangeAspect="1" noChangeShapeType="1"/>
              </p:cNvSpPr>
              <p:nvPr/>
            </p:nvSpPr>
            <p:spPr bwMode="auto">
              <a:xfrm flipH="1" flipV="1">
                <a:off x="1887" y="3146"/>
                <a:ext cx="43" cy="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289" name="Line 80"/>
              <p:cNvSpPr>
                <a:spLocks noChangeAspect="1" noChangeShapeType="1"/>
              </p:cNvSpPr>
              <p:nvPr/>
            </p:nvSpPr>
            <p:spPr bwMode="auto">
              <a:xfrm flipV="1">
                <a:off x="2015" y="3148"/>
                <a:ext cx="72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290" name="Line 81"/>
              <p:cNvSpPr>
                <a:spLocks noChangeAspect="1" noChangeShapeType="1"/>
              </p:cNvSpPr>
              <p:nvPr/>
            </p:nvSpPr>
            <p:spPr bwMode="auto">
              <a:xfrm flipH="1">
                <a:off x="1761" y="3146"/>
                <a:ext cx="120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291" name="Freeform 82"/>
              <p:cNvSpPr>
                <a:spLocks noChangeAspect="1"/>
              </p:cNvSpPr>
              <p:nvPr/>
            </p:nvSpPr>
            <p:spPr bwMode="auto">
              <a:xfrm>
                <a:off x="1758" y="3136"/>
                <a:ext cx="133" cy="73"/>
              </a:xfrm>
              <a:custGeom>
                <a:avLst/>
                <a:gdLst>
                  <a:gd name="T0" fmla="*/ 5 w 324"/>
                  <a:gd name="T1" fmla="*/ 120 h 120"/>
                  <a:gd name="T2" fmla="*/ 0 w 324"/>
                  <a:gd name="T3" fmla="*/ 105 h 120"/>
                  <a:gd name="T4" fmla="*/ 15 w 324"/>
                  <a:gd name="T5" fmla="*/ 85 h 120"/>
                  <a:gd name="T6" fmla="*/ 312 w 324"/>
                  <a:gd name="T7" fmla="*/ 0 h 120"/>
                  <a:gd name="T8" fmla="*/ 317 w 324"/>
                  <a:gd name="T9" fmla="*/ 15 h 120"/>
                  <a:gd name="T10" fmla="*/ 324 w 324"/>
                  <a:gd name="T11" fmla="*/ 30 h 120"/>
                  <a:gd name="T12" fmla="*/ 5 w 324"/>
                  <a:gd name="T13" fmla="*/ 120 h 1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24"/>
                  <a:gd name="T22" fmla="*/ 0 h 120"/>
                  <a:gd name="T23" fmla="*/ 324 w 324"/>
                  <a:gd name="T24" fmla="*/ 120 h 1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24" h="120">
                    <a:moveTo>
                      <a:pt x="5" y="120"/>
                    </a:moveTo>
                    <a:lnTo>
                      <a:pt x="0" y="105"/>
                    </a:lnTo>
                    <a:lnTo>
                      <a:pt x="15" y="85"/>
                    </a:lnTo>
                    <a:lnTo>
                      <a:pt x="312" y="0"/>
                    </a:lnTo>
                    <a:lnTo>
                      <a:pt x="317" y="15"/>
                    </a:lnTo>
                    <a:lnTo>
                      <a:pt x="324" y="30"/>
                    </a:lnTo>
                    <a:lnTo>
                      <a:pt x="5" y="120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292" name="Rectangle 83"/>
              <p:cNvSpPr>
                <a:spLocks noChangeAspect="1" noChangeArrowheads="1"/>
              </p:cNvSpPr>
              <p:nvPr/>
            </p:nvSpPr>
            <p:spPr bwMode="auto">
              <a:xfrm>
                <a:off x="1924" y="2991"/>
                <a:ext cx="33" cy="10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O</a:t>
                </a:r>
              </a:p>
            </p:txBody>
          </p:sp>
          <p:sp>
            <p:nvSpPr>
              <p:cNvPr id="10293" name="Rectangle 84"/>
              <p:cNvSpPr>
                <a:spLocks noChangeAspect="1" noChangeArrowheads="1"/>
              </p:cNvSpPr>
              <p:nvPr/>
            </p:nvSpPr>
            <p:spPr bwMode="auto">
              <a:xfrm>
                <a:off x="1524" y="3041"/>
                <a:ext cx="130" cy="10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HO</a:t>
                </a:r>
              </a:p>
            </p:txBody>
          </p:sp>
          <p:sp>
            <p:nvSpPr>
              <p:cNvPr id="10294" name="Rectangle 85"/>
              <p:cNvSpPr>
                <a:spLocks noChangeAspect="1" noChangeArrowheads="1"/>
              </p:cNvSpPr>
              <p:nvPr/>
            </p:nvSpPr>
            <p:spPr bwMode="auto">
              <a:xfrm>
                <a:off x="1640" y="3128"/>
                <a:ext cx="65" cy="11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O</a:t>
                </a:r>
              </a:p>
            </p:txBody>
          </p:sp>
          <p:sp>
            <p:nvSpPr>
              <p:cNvPr id="10295" name="Rectangle 86"/>
              <p:cNvSpPr>
                <a:spLocks noChangeAspect="1" noChangeArrowheads="1"/>
              </p:cNvSpPr>
              <p:nvPr/>
            </p:nvSpPr>
            <p:spPr bwMode="auto">
              <a:xfrm>
                <a:off x="1916" y="3233"/>
                <a:ext cx="72" cy="10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O</a:t>
                </a:r>
              </a:p>
            </p:txBody>
          </p:sp>
          <p:sp>
            <p:nvSpPr>
              <p:cNvPr id="10296" name="Rectangle 87"/>
              <p:cNvSpPr>
                <a:spLocks noChangeAspect="1" noChangeArrowheads="1"/>
              </p:cNvSpPr>
              <p:nvPr/>
            </p:nvSpPr>
            <p:spPr bwMode="auto">
              <a:xfrm>
                <a:off x="1678" y="2907"/>
                <a:ext cx="72" cy="10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O</a:t>
                </a:r>
              </a:p>
            </p:txBody>
          </p:sp>
          <p:sp>
            <p:nvSpPr>
              <p:cNvPr id="10297" name="Text Box 88"/>
              <p:cNvSpPr txBox="1">
                <a:spLocks noChangeAspect="1" noChangeArrowheads="1"/>
              </p:cNvSpPr>
              <p:nvPr/>
            </p:nvSpPr>
            <p:spPr bwMode="auto">
              <a:xfrm>
                <a:off x="2043" y="3072"/>
                <a:ext cx="288" cy="16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OH</a:t>
                </a:r>
              </a:p>
            </p:txBody>
          </p:sp>
          <p:sp>
            <p:nvSpPr>
              <p:cNvPr id="10298" name="Line 89"/>
              <p:cNvSpPr>
                <a:spLocks noChangeAspect="1" noChangeShapeType="1"/>
              </p:cNvSpPr>
              <p:nvPr/>
            </p:nvSpPr>
            <p:spPr bwMode="auto">
              <a:xfrm flipV="1">
                <a:off x="1816" y="2988"/>
                <a:ext cx="0" cy="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299" name="Line 90"/>
              <p:cNvSpPr>
                <a:spLocks noChangeAspect="1" noChangeShapeType="1"/>
              </p:cNvSpPr>
              <p:nvPr/>
            </p:nvSpPr>
            <p:spPr bwMode="auto">
              <a:xfrm>
                <a:off x="1741" y="2949"/>
                <a:ext cx="47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00" name="Line 91"/>
              <p:cNvSpPr>
                <a:spLocks noChangeAspect="1" noChangeShapeType="1"/>
              </p:cNvSpPr>
              <p:nvPr/>
            </p:nvSpPr>
            <p:spPr bwMode="auto">
              <a:xfrm>
                <a:off x="1974" y="3274"/>
                <a:ext cx="65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01" name="Line 92"/>
              <p:cNvSpPr>
                <a:spLocks noChangeAspect="1" noChangeShapeType="1"/>
              </p:cNvSpPr>
              <p:nvPr/>
            </p:nvSpPr>
            <p:spPr bwMode="auto">
              <a:xfrm>
                <a:off x="1598" y="2949"/>
                <a:ext cx="71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02" name="Line 93"/>
              <p:cNvSpPr>
                <a:spLocks noChangeAspect="1" noChangeShapeType="1"/>
              </p:cNvSpPr>
              <p:nvPr/>
            </p:nvSpPr>
            <p:spPr bwMode="auto">
              <a:xfrm>
                <a:off x="1560" y="3179"/>
                <a:ext cx="69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03" name="Text Box 94"/>
              <p:cNvSpPr txBox="1">
                <a:spLocks noChangeAspect="1" noChangeArrowheads="1"/>
              </p:cNvSpPr>
              <p:nvPr/>
            </p:nvSpPr>
            <p:spPr bwMode="auto">
              <a:xfrm>
                <a:off x="1739" y="2441"/>
                <a:ext cx="250" cy="155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228600" indent="-228600">
                  <a:buFont typeface="Wingdings" pitchFamily="2" charset="2"/>
                  <a:buNone/>
                  <a:defRPr/>
                </a:pPr>
                <a:r>
                  <a:rPr lang="en-US" sz="1000">
                    <a:effectLst>
                      <a:outerShdw blurRad="38100" dist="38100" dir="2700000" algn="tl">
                        <a:srgbClr val="000080"/>
                      </a:outerShdw>
                    </a:effectLst>
                  </a:rPr>
                  <a:t>CH</a:t>
                </a:r>
                <a:r>
                  <a:rPr lang="en-US" sz="1000" baseline="-25000">
                    <a:effectLst/>
                  </a:rPr>
                  <a:t>2</a:t>
                </a:r>
              </a:p>
            </p:txBody>
          </p:sp>
          <p:sp>
            <p:nvSpPr>
              <p:cNvPr id="10304" name="Line 95"/>
              <p:cNvSpPr>
                <a:spLocks noChangeAspect="1" noChangeShapeType="1"/>
              </p:cNvSpPr>
              <p:nvPr/>
            </p:nvSpPr>
            <p:spPr bwMode="auto">
              <a:xfrm>
                <a:off x="1971" y="2635"/>
                <a:ext cx="59" cy="13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05" name="Line 96"/>
              <p:cNvSpPr>
                <a:spLocks noChangeAspect="1" noChangeShapeType="1"/>
              </p:cNvSpPr>
              <p:nvPr/>
            </p:nvSpPr>
            <p:spPr bwMode="auto">
              <a:xfrm>
                <a:off x="1904" y="2708"/>
                <a:ext cx="112" cy="51"/>
              </a:xfrm>
              <a:prstGeom prst="line">
                <a:avLst/>
              </a:prstGeom>
              <a:noFill/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06" name="Freeform 97"/>
              <p:cNvSpPr>
                <a:spLocks noChangeAspect="1"/>
              </p:cNvSpPr>
              <p:nvPr/>
            </p:nvSpPr>
            <p:spPr bwMode="auto">
              <a:xfrm>
                <a:off x="1891" y="2694"/>
                <a:ext cx="129" cy="73"/>
              </a:xfrm>
              <a:custGeom>
                <a:avLst/>
                <a:gdLst>
                  <a:gd name="T0" fmla="*/ 42 w 311"/>
                  <a:gd name="T1" fmla="*/ 58 h 118"/>
                  <a:gd name="T2" fmla="*/ 0 w 311"/>
                  <a:gd name="T3" fmla="*/ 23 h 118"/>
                  <a:gd name="T4" fmla="*/ 5 w 311"/>
                  <a:gd name="T5" fmla="*/ 0 h 118"/>
                  <a:gd name="T6" fmla="*/ 299 w 311"/>
                  <a:gd name="T7" fmla="*/ 103 h 118"/>
                  <a:gd name="T8" fmla="*/ 311 w 311"/>
                  <a:gd name="T9" fmla="*/ 113 h 118"/>
                  <a:gd name="T10" fmla="*/ 306 w 311"/>
                  <a:gd name="T11" fmla="*/ 118 h 118"/>
                  <a:gd name="T12" fmla="*/ 42 w 311"/>
                  <a:gd name="T13" fmla="*/ 58 h 1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1"/>
                  <a:gd name="T22" fmla="*/ 0 h 118"/>
                  <a:gd name="T23" fmla="*/ 311 w 311"/>
                  <a:gd name="T24" fmla="*/ 118 h 1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1" h="118">
                    <a:moveTo>
                      <a:pt x="42" y="58"/>
                    </a:moveTo>
                    <a:lnTo>
                      <a:pt x="0" y="23"/>
                    </a:lnTo>
                    <a:lnTo>
                      <a:pt x="5" y="0"/>
                    </a:lnTo>
                    <a:lnTo>
                      <a:pt x="299" y="103"/>
                    </a:lnTo>
                    <a:lnTo>
                      <a:pt x="311" y="113"/>
                    </a:lnTo>
                    <a:lnTo>
                      <a:pt x="306" y="118"/>
                    </a:lnTo>
                    <a:lnTo>
                      <a:pt x="42" y="58"/>
                    </a:lnTo>
                    <a:close/>
                  </a:path>
                </a:pathLst>
              </a:custGeom>
              <a:solidFill>
                <a:schemeClr val="tx1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07" name="Line 98"/>
              <p:cNvSpPr>
                <a:spLocks noChangeAspect="1" noChangeShapeType="1"/>
              </p:cNvSpPr>
              <p:nvPr/>
            </p:nvSpPr>
            <p:spPr bwMode="auto">
              <a:xfrm>
                <a:off x="1700" y="2603"/>
                <a:ext cx="60" cy="156"/>
              </a:xfrm>
              <a:prstGeom prst="line">
                <a:avLst/>
              </a:prstGeom>
              <a:noFill/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08" name="Freeform 99"/>
              <p:cNvSpPr>
                <a:spLocks noChangeAspect="1"/>
              </p:cNvSpPr>
              <p:nvPr/>
            </p:nvSpPr>
            <p:spPr bwMode="auto">
              <a:xfrm>
                <a:off x="1696" y="2601"/>
                <a:ext cx="72" cy="170"/>
              </a:xfrm>
              <a:custGeom>
                <a:avLst/>
                <a:gdLst>
                  <a:gd name="T0" fmla="*/ 177 w 177"/>
                  <a:gd name="T1" fmla="*/ 262 h 282"/>
                  <a:gd name="T2" fmla="*/ 162 w 177"/>
                  <a:gd name="T3" fmla="*/ 282 h 282"/>
                  <a:gd name="T4" fmla="*/ 129 w 177"/>
                  <a:gd name="T5" fmla="*/ 269 h 282"/>
                  <a:gd name="T6" fmla="*/ 0 w 177"/>
                  <a:gd name="T7" fmla="*/ 7 h 282"/>
                  <a:gd name="T8" fmla="*/ 0 w 177"/>
                  <a:gd name="T9" fmla="*/ 0 h 282"/>
                  <a:gd name="T10" fmla="*/ 12 w 177"/>
                  <a:gd name="T11" fmla="*/ 10 h 282"/>
                  <a:gd name="T12" fmla="*/ 177 w 177"/>
                  <a:gd name="T13" fmla="*/ 262 h 2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7"/>
                  <a:gd name="T22" fmla="*/ 0 h 282"/>
                  <a:gd name="T23" fmla="*/ 177 w 177"/>
                  <a:gd name="T24" fmla="*/ 282 h 2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7" h="282">
                    <a:moveTo>
                      <a:pt x="177" y="262"/>
                    </a:moveTo>
                    <a:lnTo>
                      <a:pt x="162" y="282"/>
                    </a:lnTo>
                    <a:lnTo>
                      <a:pt x="129" y="269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12" y="10"/>
                    </a:lnTo>
                    <a:lnTo>
                      <a:pt x="177" y="262"/>
                    </a:lnTo>
                    <a:close/>
                  </a:path>
                </a:pathLst>
              </a:custGeom>
              <a:solidFill>
                <a:schemeClr val="tx1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09" name="Line 100"/>
              <p:cNvSpPr>
                <a:spLocks noChangeAspect="1" noChangeShapeType="1"/>
              </p:cNvSpPr>
              <p:nvPr/>
            </p:nvSpPr>
            <p:spPr bwMode="auto">
              <a:xfrm>
                <a:off x="1696" y="2599"/>
                <a:ext cx="120" cy="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10" name="Line 101"/>
              <p:cNvSpPr>
                <a:spLocks noChangeAspect="1" noChangeShapeType="1"/>
              </p:cNvSpPr>
              <p:nvPr/>
            </p:nvSpPr>
            <p:spPr bwMode="auto">
              <a:xfrm flipH="1">
                <a:off x="1825" y="2613"/>
                <a:ext cx="93" cy="3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11" name="Line 102"/>
              <p:cNvSpPr>
                <a:spLocks noChangeAspect="1" noChangeShapeType="1"/>
              </p:cNvSpPr>
              <p:nvPr/>
            </p:nvSpPr>
            <p:spPr bwMode="auto">
              <a:xfrm flipH="1">
                <a:off x="1644" y="2599"/>
                <a:ext cx="53" cy="36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12" name="Line 103"/>
              <p:cNvSpPr>
                <a:spLocks noChangeAspect="1" noChangeShapeType="1"/>
              </p:cNvSpPr>
              <p:nvPr/>
            </p:nvSpPr>
            <p:spPr bwMode="auto">
              <a:xfrm>
                <a:off x="1705" y="2750"/>
                <a:ext cx="56" cy="2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13" name="Line 104"/>
              <p:cNvSpPr>
                <a:spLocks noChangeAspect="1" noChangeShapeType="1"/>
              </p:cNvSpPr>
              <p:nvPr/>
            </p:nvSpPr>
            <p:spPr bwMode="auto">
              <a:xfrm flipH="1" flipV="1">
                <a:off x="1891" y="2705"/>
                <a:ext cx="45" cy="9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14" name="Line 105"/>
              <p:cNvSpPr>
                <a:spLocks noChangeAspect="1" noChangeShapeType="1"/>
              </p:cNvSpPr>
              <p:nvPr/>
            </p:nvSpPr>
            <p:spPr bwMode="auto">
              <a:xfrm flipV="1">
                <a:off x="2021" y="2708"/>
                <a:ext cx="72" cy="5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15" name="Line 106"/>
              <p:cNvSpPr>
                <a:spLocks noChangeAspect="1" noChangeShapeType="1"/>
              </p:cNvSpPr>
              <p:nvPr/>
            </p:nvSpPr>
            <p:spPr bwMode="auto">
              <a:xfrm flipH="1">
                <a:off x="1768" y="2707"/>
                <a:ext cx="123" cy="52"/>
              </a:xfrm>
              <a:prstGeom prst="line">
                <a:avLst/>
              </a:prstGeom>
              <a:noFill/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16" name="Freeform 107"/>
              <p:cNvSpPr>
                <a:spLocks noChangeAspect="1"/>
              </p:cNvSpPr>
              <p:nvPr/>
            </p:nvSpPr>
            <p:spPr bwMode="auto">
              <a:xfrm>
                <a:off x="1764" y="2697"/>
                <a:ext cx="132" cy="73"/>
              </a:xfrm>
              <a:custGeom>
                <a:avLst/>
                <a:gdLst>
                  <a:gd name="T0" fmla="*/ 5 w 324"/>
                  <a:gd name="T1" fmla="*/ 120 h 120"/>
                  <a:gd name="T2" fmla="*/ 0 w 324"/>
                  <a:gd name="T3" fmla="*/ 105 h 120"/>
                  <a:gd name="T4" fmla="*/ 15 w 324"/>
                  <a:gd name="T5" fmla="*/ 85 h 120"/>
                  <a:gd name="T6" fmla="*/ 312 w 324"/>
                  <a:gd name="T7" fmla="*/ 0 h 120"/>
                  <a:gd name="T8" fmla="*/ 317 w 324"/>
                  <a:gd name="T9" fmla="*/ 15 h 120"/>
                  <a:gd name="T10" fmla="*/ 324 w 324"/>
                  <a:gd name="T11" fmla="*/ 30 h 120"/>
                  <a:gd name="T12" fmla="*/ 5 w 324"/>
                  <a:gd name="T13" fmla="*/ 120 h 1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24"/>
                  <a:gd name="T22" fmla="*/ 0 h 120"/>
                  <a:gd name="T23" fmla="*/ 324 w 324"/>
                  <a:gd name="T24" fmla="*/ 120 h 1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24" h="120">
                    <a:moveTo>
                      <a:pt x="5" y="120"/>
                    </a:moveTo>
                    <a:lnTo>
                      <a:pt x="0" y="105"/>
                    </a:lnTo>
                    <a:lnTo>
                      <a:pt x="15" y="85"/>
                    </a:lnTo>
                    <a:lnTo>
                      <a:pt x="312" y="0"/>
                    </a:lnTo>
                    <a:lnTo>
                      <a:pt x="317" y="15"/>
                    </a:lnTo>
                    <a:lnTo>
                      <a:pt x="324" y="30"/>
                    </a:lnTo>
                    <a:lnTo>
                      <a:pt x="5" y="120"/>
                    </a:lnTo>
                    <a:close/>
                  </a:path>
                </a:pathLst>
              </a:custGeom>
              <a:solidFill>
                <a:schemeClr val="tx1"/>
              </a:solidFill>
              <a:ln w="12700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17" name="Rectangle 108"/>
              <p:cNvSpPr>
                <a:spLocks noChangeAspect="1" noChangeArrowheads="1"/>
              </p:cNvSpPr>
              <p:nvPr/>
            </p:nvSpPr>
            <p:spPr bwMode="auto">
              <a:xfrm>
                <a:off x="1926" y="2559"/>
                <a:ext cx="35" cy="10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O</a:t>
                </a:r>
              </a:p>
            </p:txBody>
          </p:sp>
          <p:sp>
            <p:nvSpPr>
              <p:cNvPr id="10318" name="Rectangle 109"/>
              <p:cNvSpPr>
                <a:spLocks noChangeAspect="1" noChangeArrowheads="1"/>
              </p:cNvSpPr>
              <p:nvPr/>
            </p:nvSpPr>
            <p:spPr bwMode="auto">
              <a:xfrm>
                <a:off x="1534" y="2603"/>
                <a:ext cx="130" cy="10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HO</a:t>
                </a:r>
              </a:p>
            </p:txBody>
          </p:sp>
          <p:sp>
            <p:nvSpPr>
              <p:cNvPr id="10319" name="Rectangle 110"/>
              <p:cNvSpPr>
                <a:spLocks noChangeAspect="1" noChangeArrowheads="1"/>
              </p:cNvSpPr>
              <p:nvPr/>
            </p:nvSpPr>
            <p:spPr bwMode="auto">
              <a:xfrm>
                <a:off x="1590" y="2687"/>
                <a:ext cx="120" cy="10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HO</a:t>
                </a:r>
              </a:p>
            </p:txBody>
          </p:sp>
          <p:sp>
            <p:nvSpPr>
              <p:cNvPr id="10320" name="Rectangle 111"/>
              <p:cNvSpPr>
                <a:spLocks noChangeAspect="1" noChangeArrowheads="1"/>
              </p:cNvSpPr>
              <p:nvPr/>
            </p:nvSpPr>
            <p:spPr bwMode="auto">
              <a:xfrm>
                <a:off x="1915" y="2778"/>
                <a:ext cx="72" cy="11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O</a:t>
                </a:r>
              </a:p>
            </p:txBody>
          </p:sp>
          <p:sp>
            <p:nvSpPr>
              <p:cNvPr id="10321" name="Rectangle 112"/>
              <p:cNvSpPr>
                <a:spLocks noChangeAspect="1" noChangeArrowheads="1"/>
              </p:cNvSpPr>
              <p:nvPr/>
            </p:nvSpPr>
            <p:spPr bwMode="auto">
              <a:xfrm>
                <a:off x="1691" y="2459"/>
                <a:ext cx="65" cy="113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O</a:t>
                </a:r>
              </a:p>
            </p:txBody>
          </p:sp>
          <p:sp>
            <p:nvSpPr>
              <p:cNvPr id="10322" name="Text Box 113"/>
              <p:cNvSpPr txBox="1">
                <a:spLocks noChangeAspect="1" noChangeArrowheads="1"/>
              </p:cNvSpPr>
              <p:nvPr/>
            </p:nvSpPr>
            <p:spPr bwMode="auto">
              <a:xfrm>
                <a:off x="2048" y="2623"/>
                <a:ext cx="232" cy="28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OH</a:t>
                </a:r>
              </a:p>
            </p:txBody>
          </p:sp>
          <p:sp>
            <p:nvSpPr>
              <p:cNvPr id="10323" name="Line 114"/>
              <p:cNvSpPr>
                <a:spLocks noChangeAspect="1" noChangeShapeType="1"/>
              </p:cNvSpPr>
              <p:nvPr/>
            </p:nvSpPr>
            <p:spPr bwMode="auto">
              <a:xfrm flipV="1">
                <a:off x="1823" y="2548"/>
                <a:ext cx="0" cy="9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24" name="Line 115"/>
              <p:cNvSpPr>
                <a:spLocks noChangeAspect="1" noChangeShapeType="1"/>
              </p:cNvSpPr>
              <p:nvPr/>
            </p:nvSpPr>
            <p:spPr bwMode="auto">
              <a:xfrm>
                <a:off x="1752" y="2509"/>
                <a:ext cx="4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25" name="Line 116"/>
              <p:cNvSpPr>
                <a:spLocks noChangeAspect="1" noChangeShapeType="1"/>
              </p:cNvSpPr>
              <p:nvPr/>
            </p:nvSpPr>
            <p:spPr bwMode="auto">
              <a:xfrm>
                <a:off x="1983" y="2832"/>
                <a:ext cx="72" cy="0"/>
              </a:xfrm>
              <a:prstGeom prst="line">
                <a:avLst/>
              </a:prstGeom>
              <a:noFill/>
              <a:ln w="12700">
                <a:noFill/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26" name="Line 117"/>
              <p:cNvSpPr>
                <a:spLocks noChangeAspect="1" noChangeShapeType="1"/>
              </p:cNvSpPr>
              <p:nvPr/>
            </p:nvSpPr>
            <p:spPr bwMode="auto">
              <a:xfrm>
                <a:off x="1617" y="2506"/>
                <a:ext cx="72" cy="0"/>
              </a:xfrm>
              <a:prstGeom prst="line">
                <a:avLst/>
              </a:prstGeom>
              <a:noFill/>
              <a:ln w="12700">
                <a:noFill/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27" name="Line 118"/>
              <p:cNvSpPr>
                <a:spLocks noChangeAspect="1" noChangeShapeType="1"/>
              </p:cNvSpPr>
              <p:nvPr/>
            </p:nvSpPr>
            <p:spPr bwMode="auto">
              <a:xfrm>
                <a:off x="1955" y="1159"/>
                <a:ext cx="47" cy="12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28" name="Line 119"/>
              <p:cNvSpPr>
                <a:spLocks noChangeAspect="1" noChangeShapeType="1"/>
              </p:cNvSpPr>
              <p:nvPr/>
            </p:nvSpPr>
            <p:spPr bwMode="auto">
              <a:xfrm>
                <a:off x="1897" y="1224"/>
                <a:ext cx="112" cy="51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29" name="Freeform 120"/>
              <p:cNvSpPr>
                <a:spLocks noChangeAspect="1"/>
              </p:cNvSpPr>
              <p:nvPr/>
            </p:nvSpPr>
            <p:spPr bwMode="auto">
              <a:xfrm>
                <a:off x="1887" y="1207"/>
                <a:ext cx="120" cy="71"/>
              </a:xfrm>
              <a:custGeom>
                <a:avLst/>
                <a:gdLst>
                  <a:gd name="T0" fmla="*/ 42 w 311"/>
                  <a:gd name="T1" fmla="*/ 58 h 118"/>
                  <a:gd name="T2" fmla="*/ 0 w 311"/>
                  <a:gd name="T3" fmla="*/ 23 h 118"/>
                  <a:gd name="T4" fmla="*/ 5 w 311"/>
                  <a:gd name="T5" fmla="*/ 0 h 118"/>
                  <a:gd name="T6" fmla="*/ 299 w 311"/>
                  <a:gd name="T7" fmla="*/ 103 h 118"/>
                  <a:gd name="T8" fmla="*/ 311 w 311"/>
                  <a:gd name="T9" fmla="*/ 113 h 118"/>
                  <a:gd name="T10" fmla="*/ 306 w 311"/>
                  <a:gd name="T11" fmla="*/ 118 h 118"/>
                  <a:gd name="T12" fmla="*/ 42 w 311"/>
                  <a:gd name="T13" fmla="*/ 58 h 1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1"/>
                  <a:gd name="T22" fmla="*/ 0 h 118"/>
                  <a:gd name="T23" fmla="*/ 311 w 311"/>
                  <a:gd name="T24" fmla="*/ 118 h 1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1" h="118">
                    <a:moveTo>
                      <a:pt x="42" y="58"/>
                    </a:moveTo>
                    <a:lnTo>
                      <a:pt x="0" y="23"/>
                    </a:lnTo>
                    <a:lnTo>
                      <a:pt x="5" y="0"/>
                    </a:lnTo>
                    <a:lnTo>
                      <a:pt x="299" y="103"/>
                    </a:lnTo>
                    <a:lnTo>
                      <a:pt x="311" y="113"/>
                    </a:lnTo>
                    <a:lnTo>
                      <a:pt x="306" y="118"/>
                    </a:lnTo>
                    <a:lnTo>
                      <a:pt x="42" y="58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30" name="Line 121"/>
              <p:cNvSpPr>
                <a:spLocks noChangeAspect="1" noChangeShapeType="1"/>
              </p:cNvSpPr>
              <p:nvPr/>
            </p:nvSpPr>
            <p:spPr bwMode="auto">
              <a:xfrm>
                <a:off x="1693" y="1111"/>
                <a:ext cx="59" cy="154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31" name="Freeform 122"/>
              <p:cNvSpPr>
                <a:spLocks noChangeAspect="1"/>
              </p:cNvSpPr>
              <p:nvPr/>
            </p:nvSpPr>
            <p:spPr bwMode="auto">
              <a:xfrm>
                <a:off x="1690" y="1107"/>
                <a:ext cx="72" cy="169"/>
              </a:xfrm>
              <a:custGeom>
                <a:avLst/>
                <a:gdLst>
                  <a:gd name="T0" fmla="*/ 177 w 177"/>
                  <a:gd name="T1" fmla="*/ 262 h 282"/>
                  <a:gd name="T2" fmla="*/ 162 w 177"/>
                  <a:gd name="T3" fmla="*/ 282 h 282"/>
                  <a:gd name="T4" fmla="*/ 129 w 177"/>
                  <a:gd name="T5" fmla="*/ 269 h 282"/>
                  <a:gd name="T6" fmla="*/ 0 w 177"/>
                  <a:gd name="T7" fmla="*/ 7 h 282"/>
                  <a:gd name="T8" fmla="*/ 0 w 177"/>
                  <a:gd name="T9" fmla="*/ 0 h 282"/>
                  <a:gd name="T10" fmla="*/ 12 w 177"/>
                  <a:gd name="T11" fmla="*/ 10 h 282"/>
                  <a:gd name="T12" fmla="*/ 177 w 177"/>
                  <a:gd name="T13" fmla="*/ 262 h 2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7"/>
                  <a:gd name="T22" fmla="*/ 0 h 282"/>
                  <a:gd name="T23" fmla="*/ 177 w 177"/>
                  <a:gd name="T24" fmla="*/ 282 h 2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7" h="282">
                    <a:moveTo>
                      <a:pt x="177" y="262"/>
                    </a:moveTo>
                    <a:lnTo>
                      <a:pt x="162" y="282"/>
                    </a:lnTo>
                    <a:lnTo>
                      <a:pt x="129" y="269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12" y="10"/>
                    </a:lnTo>
                    <a:lnTo>
                      <a:pt x="177" y="262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0332" name="Line 123"/>
              <p:cNvSpPr>
                <a:spLocks noChangeAspect="1" noChangeShapeType="1"/>
              </p:cNvSpPr>
              <p:nvPr/>
            </p:nvSpPr>
            <p:spPr bwMode="auto">
              <a:xfrm>
                <a:off x="1689" y="1107"/>
                <a:ext cx="120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33" name="Line 124"/>
              <p:cNvSpPr>
                <a:spLocks noChangeAspect="1" noChangeShapeType="1"/>
              </p:cNvSpPr>
              <p:nvPr/>
            </p:nvSpPr>
            <p:spPr bwMode="auto">
              <a:xfrm flipH="1">
                <a:off x="1816" y="1118"/>
                <a:ext cx="100" cy="4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34" name="Line 125"/>
              <p:cNvSpPr>
                <a:spLocks noChangeAspect="1" noChangeShapeType="1"/>
              </p:cNvSpPr>
              <p:nvPr/>
            </p:nvSpPr>
            <p:spPr bwMode="auto">
              <a:xfrm flipH="1">
                <a:off x="1638" y="1107"/>
                <a:ext cx="49" cy="4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35" name="Line 126"/>
              <p:cNvSpPr>
                <a:spLocks noChangeAspect="1" noChangeShapeType="1"/>
              </p:cNvSpPr>
              <p:nvPr/>
            </p:nvSpPr>
            <p:spPr bwMode="auto">
              <a:xfrm>
                <a:off x="1699" y="1257"/>
                <a:ext cx="58" cy="19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36" name="Line 127"/>
              <p:cNvSpPr>
                <a:spLocks noChangeAspect="1" noChangeShapeType="1"/>
              </p:cNvSpPr>
              <p:nvPr/>
            </p:nvSpPr>
            <p:spPr bwMode="auto">
              <a:xfrm flipH="1" flipV="1">
                <a:off x="1885" y="1222"/>
                <a:ext cx="44" cy="10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37" name="Line 128"/>
              <p:cNvSpPr>
                <a:spLocks noChangeAspect="1" noChangeShapeType="1"/>
              </p:cNvSpPr>
              <p:nvPr/>
            </p:nvSpPr>
            <p:spPr bwMode="auto">
              <a:xfrm flipV="1">
                <a:off x="2011" y="1224"/>
                <a:ext cx="74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38" name="Line 129"/>
              <p:cNvSpPr>
                <a:spLocks noChangeAspect="1" noChangeShapeType="1"/>
              </p:cNvSpPr>
              <p:nvPr/>
            </p:nvSpPr>
            <p:spPr bwMode="auto">
              <a:xfrm flipH="1">
                <a:off x="1761" y="1222"/>
                <a:ext cx="120" cy="53"/>
              </a:xfrm>
              <a:prstGeom prst="line">
                <a:avLst/>
              </a:prstGeom>
              <a:noFill/>
              <a:ln w="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39" name="Freeform 130"/>
              <p:cNvSpPr>
                <a:spLocks noChangeAspect="1"/>
              </p:cNvSpPr>
              <p:nvPr/>
            </p:nvSpPr>
            <p:spPr bwMode="auto">
              <a:xfrm>
                <a:off x="1757" y="1212"/>
                <a:ext cx="133" cy="74"/>
              </a:xfrm>
              <a:custGeom>
                <a:avLst/>
                <a:gdLst>
                  <a:gd name="T0" fmla="*/ 5 w 324"/>
                  <a:gd name="T1" fmla="*/ 120 h 120"/>
                  <a:gd name="T2" fmla="*/ 0 w 324"/>
                  <a:gd name="T3" fmla="*/ 105 h 120"/>
                  <a:gd name="T4" fmla="*/ 15 w 324"/>
                  <a:gd name="T5" fmla="*/ 85 h 120"/>
                  <a:gd name="T6" fmla="*/ 312 w 324"/>
                  <a:gd name="T7" fmla="*/ 0 h 120"/>
                  <a:gd name="T8" fmla="*/ 317 w 324"/>
                  <a:gd name="T9" fmla="*/ 15 h 120"/>
                  <a:gd name="T10" fmla="*/ 324 w 324"/>
                  <a:gd name="T11" fmla="*/ 30 h 120"/>
                  <a:gd name="T12" fmla="*/ 5 w 324"/>
                  <a:gd name="T13" fmla="*/ 120 h 1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24"/>
                  <a:gd name="T22" fmla="*/ 0 h 120"/>
                  <a:gd name="T23" fmla="*/ 324 w 324"/>
                  <a:gd name="T24" fmla="*/ 120 h 1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24" h="120">
                    <a:moveTo>
                      <a:pt x="5" y="120"/>
                    </a:moveTo>
                    <a:lnTo>
                      <a:pt x="0" y="105"/>
                    </a:lnTo>
                    <a:lnTo>
                      <a:pt x="15" y="85"/>
                    </a:lnTo>
                    <a:lnTo>
                      <a:pt x="312" y="0"/>
                    </a:lnTo>
                    <a:lnTo>
                      <a:pt x="317" y="15"/>
                    </a:lnTo>
                    <a:lnTo>
                      <a:pt x="324" y="30"/>
                    </a:lnTo>
                    <a:lnTo>
                      <a:pt x="5" y="120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40" name="Rectangle 131"/>
              <p:cNvSpPr>
                <a:spLocks noChangeAspect="1" noChangeArrowheads="1"/>
              </p:cNvSpPr>
              <p:nvPr/>
            </p:nvSpPr>
            <p:spPr bwMode="auto">
              <a:xfrm>
                <a:off x="1918" y="1075"/>
                <a:ext cx="47" cy="11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O</a:t>
                </a:r>
              </a:p>
            </p:txBody>
          </p:sp>
          <p:sp>
            <p:nvSpPr>
              <p:cNvPr id="10341" name="Rectangle 132"/>
              <p:cNvSpPr>
                <a:spLocks noChangeAspect="1" noChangeArrowheads="1"/>
              </p:cNvSpPr>
              <p:nvPr/>
            </p:nvSpPr>
            <p:spPr bwMode="auto">
              <a:xfrm>
                <a:off x="1516" y="1109"/>
                <a:ext cx="130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HO</a:t>
                </a:r>
              </a:p>
            </p:txBody>
          </p:sp>
          <p:sp>
            <p:nvSpPr>
              <p:cNvPr id="10342" name="Rectangle 133"/>
              <p:cNvSpPr>
                <a:spLocks noChangeAspect="1" noChangeArrowheads="1"/>
              </p:cNvSpPr>
              <p:nvPr/>
            </p:nvSpPr>
            <p:spPr bwMode="auto">
              <a:xfrm>
                <a:off x="1571" y="1205"/>
                <a:ext cx="130" cy="11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HO</a:t>
                </a:r>
              </a:p>
            </p:txBody>
          </p:sp>
          <p:sp>
            <p:nvSpPr>
              <p:cNvPr id="10343" name="Rectangle 134"/>
              <p:cNvSpPr>
                <a:spLocks noChangeAspect="1" noChangeArrowheads="1"/>
              </p:cNvSpPr>
              <p:nvPr/>
            </p:nvSpPr>
            <p:spPr bwMode="auto">
              <a:xfrm>
                <a:off x="1853" y="1296"/>
                <a:ext cx="130" cy="10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HO</a:t>
                </a:r>
              </a:p>
            </p:txBody>
          </p:sp>
          <p:sp>
            <p:nvSpPr>
              <p:cNvPr id="10344" name="Rectangle 135"/>
              <p:cNvSpPr>
                <a:spLocks noChangeAspect="1" noChangeArrowheads="1"/>
              </p:cNvSpPr>
              <p:nvPr/>
            </p:nvSpPr>
            <p:spPr bwMode="auto">
              <a:xfrm>
                <a:off x="1625" y="982"/>
                <a:ext cx="165" cy="1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HO</a:t>
                </a:r>
              </a:p>
            </p:txBody>
          </p:sp>
          <p:sp>
            <p:nvSpPr>
              <p:cNvPr id="10345" name="Text Box 136"/>
              <p:cNvSpPr txBox="1">
                <a:spLocks noChangeAspect="1" noChangeArrowheads="1"/>
              </p:cNvSpPr>
              <p:nvPr/>
            </p:nvSpPr>
            <p:spPr bwMode="auto">
              <a:xfrm>
                <a:off x="2037" y="1138"/>
                <a:ext cx="259" cy="1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O</a:t>
                </a:r>
              </a:p>
            </p:txBody>
          </p:sp>
          <p:sp>
            <p:nvSpPr>
              <p:cNvPr id="10346" name="Line 137"/>
              <p:cNvSpPr>
                <a:spLocks noChangeAspect="1" noChangeShapeType="1"/>
              </p:cNvSpPr>
              <p:nvPr/>
            </p:nvSpPr>
            <p:spPr bwMode="auto">
              <a:xfrm flipV="1">
                <a:off x="1816" y="1065"/>
                <a:ext cx="0" cy="10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47" name="Text Box 138"/>
              <p:cNvSpPr txBox="1">
                <a:spLocks noChangeAspect="1" noChangeArrowheads="1"/>
              </p:cNvSpPr>
              <p:nvPr/>
            </p:nvSpPr>
            <p:spPr bwMode="auto">
              <a:xfrm>
                <a:off x="1733" y="954"/>
                <a:ext cx="250" cy="15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228600" indent="-228600">
                  <a:buFont typeface="Wingdings" pitchFamily="2" charset="2"/>
                  <a:buNone/>
                  <a:defRPr/>
                </a:pPr>
                <a:r>
                  <a:rPr lang="en-US" sz="1000">
                    <a:effectLst>
                      <a:outerShdw blurRad="38100" dist="38100" dir="2700000" algn="tl">
                        <a:srgbClr val="000080"/>
                      </a:outerShdw>
                    </a:effectLst>
                  </a:rPr>
                  <a:t>CH</a:t>
                </a:r>
                <a:r>
                  <a:rPr lang="en-US" sz="1000" baseline="-25000">
                    <a:effectLst/>
                  </a:rPr>
                  <a:t>2</a:t>
                </a:r>
              </a:p>
            </p:txBody>
          </p:sp>
          <p:sp>
            <p:nvSpPr>
              <p:cNvPr id="10348" name="Line 139"/>
              <p:cNvSpPr>
                <a:spLocks noChangeAspect="1" noChangeShapeType="1"/>
              </p:cNvSpPr>
              <p:nvPr/>
            </p:nvSpPr>
            <p:spPr bwMode="auto">
              <a:xfrm>
                <a:off x="1746" y="1034"/>
                <a:ext cx="4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dirty="0"/>
              </a:p>
            </p:txBody>
          </p:sp>
          <p:sp>
            <p:nvSpPr>
              <p:cNvPr id="10349" name="Line 140"/>
              <p:cNvSpPr>
                <a:spLocks noChangeAspect="1" noChangeShapeType="1"/>
              </p:cNvSpPr>
              <p:nvPr/>
            </p:nvSpPr>
            <p:spPr bwMode="auto">
              <a:xfrm>
                <a:off x="2176" y="1222"/>
                <a:ext cx="67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50" name="Line 141"/>
              <p:cNvSpPr>
                <a:spLocks noChangeAspect="1" noChangeShapeType="1"/>
              </p:cNvSpPr>
              <p:nvPr/>
            </p:nvSpPr>
            <p:spPr bwMode="auto">
              <a:xfrm>
                <a:off x="1964" y="1636"/>
                <a:ext cx="47" cy="12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51" name="Line 142"/>
              <p:cNvSpPr>
                <a:spLocks noChangeAspect="1" noChangeShapeType="1"/>
              </p:cNvSpPr>
              <p:nvPr/>
            </p:nvSpPr>
            <p:spPr bwMode="auto">
              <a:xfrm>
                <a:off x="1897" y="1711"/>
                <a:ext cx="112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52" name="Freeform 143"/>
              <p:cNvSpPr>
                <a:spLocks noChangeAspect="1"/>
              </p:cNvSpPr>
              <p:nvPr/>
            </p:nvSpPr>
            <p:spPr bwMode="auto">
              <a:xfrm>
                <a:off x="1887" y="1695"/>
                <a:ext cx="120" cy="74"/>
              </a:xfrm>
              <a:custGeom>
                <a:avLst/>
                <a:gdLst>
                  <a:gd name="T0" fmla="*/ 42 w 311"/>
                  <a:gd name="T1" fmla="*/ 58 h 118"/>
                  <a:gd name="T2" fmla="*/ 0 w 311"/>
                  <a:gd name="T3" fmla="*/ 23 h 118"/>
                  <a:gd name="T4" fmla="*/ 5 w 311"/>
                  <a:gd name="T5" fmla="*/ 0 h 118"/>
                  <a:gd name="T6" fmla="*/ 299 w 311"/>
                  <a:gd name="T7" fmla="*/ 103 h 118"/>
                  <a:gd name="T8" fmla="*/ 311 w 311"/>
                  <a:gd name="T9" fmla="*/ 113 h 118"/>
                  <a:gd name="T10" fmla="*/ 306 w 311"/>
                  <a:gd name="T11" fmla="*/ 118 h 118"/>
                  <a:gd name="T12" fmla="*/ 42 w 311"/>
                  <a:gd name="T13" fmla="*/ 58 h 1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1"/>
                  <a:gd name="T22" fmla="*/ 0 h 118"/>
                  <a:gd name="T23" fmla="*/ 311 w 311"/>
                  <a:gd name="T24" fmla="*/ 118 h 1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1" h="118">
                    <a:moveTo>
                      <a:pt x="42" y="58"/>
                    </a:moveTo>
                    <a:lnTo>
                      <a:pt x="0" y="23"/>
                    </a:lnTo>
                    <a:lnTo>
                      <a:pt x="5" y="0"/>
                    </a:lnTo>
                    <a:lnTo>
                      <a:pt x="299" y="103"/>
                    </a:lnTo>
                    <a:lnTo>
                      <a:pt x="311" y="113"/>
                    </a:lnTo>
                    <a:lnTo>
                      <a:pt x="306" y="118"/>
                    </a:lnTo>
                    <a:lnTo>
                      <a:pt x="42" y="58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53" name="Line 144"/>
              <p:cNvSpPr>
                <a:spLocks noChangeAspect="1" noChangeShapeType="1"/>
              </p:cNvSpPr>
              <p:nvPr/>
            </p:nvSpPr>
            <p:spPr bwMode="auto">
              <a:xfrm>
                <a:off x="1693" y="1601"/>
                <a:ext cx="59" cy="157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54" name="Freeform 145"/>
              <p:cNvSpPr>
                <a:spLocks noChangeAspect="1"/>
              </p:cNvSpPr>
              <p:nvPr/>
            </p:nvSpPr>
            <p:spPr bwMode="auto">
              <a:xfrm>
                <a:off x="1690" y="1592"/>
                <a:ext cx="72" cy="171"/>
              </a:xfrm>
              <a:custGeom>
                <a:avLst/>
                <a:gdLst>
                  <a:gd name="T0" fmla="*/ 177 w 177"/>
                  <a:gd name="T1" fmla="*/ 262 h 282"/>
                  <a:gd name="T2" fmla="*/ 162 w 177"/>
                  <a:gd name="T3" fmla="*/ 282 h 282"/>
                  <a:gd name="T4" fmla="*/ 129 w 177"/>
                  <a:gd name="T5" fmla="*/ 269 h 282"/>
                  <a:gd name="T6" fmla="*/ 0 w 177"/>
                  <a:gd name="T7" fmla="*/ 7 h 282"/>
                  <a:gd name="T8" fmla="*/ 0 w 177"/>
                  <a:gd name="T9" fmla="*/ 0 h 282"/>
                  <a:gd name="T10" fmla="*/ 12 w 177"/>
                  <a:gd name="T11" fmla="*/ 10 h 282"/>
                  <a:gd name="T12" fmla="*/ 177 w 177"/>
                  <a:gd name="T13" fmla="*/ 262 h 2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7"/>
                  <a:gd name="T22" fmla="*/ 0 h 282"/>
                  <a:gd name="T23" fmla="*/ 177 w 177"/>
                  <a:gd name="T24" fmla="*/ 282 h 2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7" h="282">
                    <a:moveTo>
                      <a:pt x="177" y="262"/>
                    </a:moveTo>
                    <a:lnTo>
                      <a:pt x="162" y="282"/>
                    </a:lnTo>
                    <a:lnTo>
                      <a:pt x="129" y="269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12" y="10"/>
                    </a:lnTo>
                    <a:lnTo>
                      <a:pt x="177" y="262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55" name="Line 146"/>
              <p:cNvSpPr>
                <a:spLocks noChangeAspect="1" noChangeShapeType="1"/>
              </p:cNvSpPr>
              <p:nvPr/>
            </p:nvSpPr>
            <p:spPr bwMode="auto">
              <a:xfrm>
                <a:off x="1689" y="1591"/>
                <a:ext cx="120" cy="5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56" name="Line 147"/>
              <p:cNvSpPr>
                <a:spLocks noChangeAspect="1" noChangeShapeType="1"/>
              </p:cNvSpPr>
              <p:nvPr/>
            </p:nvSpPr>
            <p:spPr bwMode="auto">
              <a:xfrm flipH="1">
                <a:off x="1816" y="1605"/>
                <a:ext cx="100" cy="4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57" name="Line 148"/>
              <p:cNvSpPr>
                <a:spLocks noChangeAspect="1" noChangeShapeType="1"/>
              </p:cNvSpPr>
              <p:nvPr/>
            </p:nvSpPr>
            <p:spPr bwMode="auto">
              <a:xfrm flipH="1">
                <a:off x="1637" y="1591"/>
                <a:ext cx="52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58" name="Line 149"/>
              <p:cNvSpPr>
                <a:spLocks noChangeAspect="1" noChangeShapeType="1"/>
              </p:cNvSpPr>
              <p:nvPr/>
            </p:nvSpPr>
            <p:spPr bwMode="auto">
              <a:xfrm>
                <a:off x="1699" y="1748"/>
                <a:ext cx="58" cy="2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59" name="Line 150"/>
              <p:cNvSpPr>
                <a:spLocks noChangeAspect="1" noChangeShapeType="1"/>
              </p:cNvSpPr>
              <p:nvPr/>
            </p:nvSpPr>
            <p:spPr bwMode="auto">
              <a:xfrm flipH="1" flipV="1">
                <a:off x="1885" y="1707"/>
                <a:ext cx="44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60" name="Line 151"/>
              <p:cNvSpPr>
                <a:spLocks noChangeAspect="1" noChangeShapeType="1"/>
              </p:cNvSpPr>
              <p:nvPr/>
            </p:nvSpPr>
            <p:spPr bwMode="auto">
              <a:xfrm flipV="1">
                <a:off x="2011" y="1711"/>
                <a:ext cx="74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61" name="Line 152"/>
              <p:cNvSpPr>
                <a:spLocks noChangeAspect="1" noChangeShapeType="1"/>
              </p:cNvSpPr>
              <p:nvPr/>
            </p:nvSpPr>
            <p:spPr bwMode="auto">
              <a:xfrm flipH="1">
                <a:off x="1761" y="1709"/>
                <a:ext cx="120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62" name="Freeform 153"/>
              <p:cNvSpPr>
                <a:spLocks noChangeAspect="1"/>
              </p:cNvSpPr>
              <p:nvPr/>
            </p:nvSpPr>
            <p:spPr bwMode="auto">
              <a:xfrm>
                <a:off x="1757" y="1699"/>
                <a:ext cx="133" cy="72"/>
              </a:xfrm>
              <a:custGeom>
                <a:avLst/>
                <a:gdLst>
                  <a:gd name="T0" fmla="*/ 5 w 324"/>
                  <a:gd name="T1" fmla="*/ 120 h 120"/>
                  <a:gd name="T2" fmla="*/ 0 w 324"/>
                  <a:gd name="T3" fmla="*/ 105 h 120"/>
                  <a:gd name="T4" fmla="*/ 15 w 324"/>
                  <a:gd name="T5" fmla="*/ 85 h 120"/>
                  <a:gd name="T6" fmla="*/ 312 w 324"/>
                  <a:gd name="T7" fmla="*/ 0 h 120"/>
                  <a:gd name="T8" fmla="*/ 317 w 324"/>
                  <a:gd name="T9" fmla="*/ 15 h 120"/>
                  <a:gd name="T10" fmla="*/ 324 w 324"/>
                  <a:gd name="T11" fmla="*/ 30 h 120"/>
                  <a:gd name="T12" fmla="*/ 5 w 324"/>
                  <a:gd name="T13" fmla="*/ 120 h 1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24"/>
                  <a:gd name="T22" fmla="*/ 0 h 120"/>
                  <a:gd name="T23" fmla="*/ 324 w 324"/>
                  <a:gd name="T24" fmla="*/ 120 h 1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24" h="120">
                    <a:moveTo>
                      <a:pt x="5" y="120"/>
                    </a:moveTo>
                    <a:lnTo>
                      <a:pt x="0" y="105"/>
                    </a:lnTo>
                    <a:lnTo>
                      <a:pt x="15" y="85"/>
                    </a:lnTo>
                    <a:lnTo>
                      <a:pt x="312" y="0"/>
                    </a:lnTo>
                    <a:lnTo>
                      <a:pt x="317" y="15"/>
                    </a:lnTo>
                    <a:lnTo>
                      <a:pt x="324" y="30"/>
                    </a:lnTo>
                    <a:lnTo>
                      <a:pt x="5" y="120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63" name="Rectangle 154"/>
              <p:cNvSpPr>
                <a:spLocks noChangeAspect="1" noChangeArrowheads="1"/>
              </p:cNvSpPr>
              <p:nvPr/>
            </p:nvSpPr>
            <p:spPr bwMode="auto">
              <a:xfrm>
                <a:off x="1923" y="1559"/>
                <a:ext cx="44" cy="108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O</a:t>
                </a:r>
              </a:p>
            </p:txBody>
          </p:sp>
          <p:sp>
            <p:nvSpPr>
              <p:cNvPr id="10364" name="Rectangle 155"/>
              <p:cNvSpPr>
                <a:spLocks noChangeAspect="1" noChangeArrowheads="1"/>
              </p:cNvSpPr>
              <p:nvPr/>
            </p:nvSpPr>
            <p:spPr bwMode="auto">
              <a:xfrm>
                <a:off x="1524" y="1595"/>
                <a:ext cx="130" cy="10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HO</a:t>
                </a:r>
              </a:p>
            </p:txBody>
          </p:sp>
          <p:sp>
            <p:nvSpPr>
              <p:cNvPr id="10365" name="Rectangle 156"/>
              <p:cNvSpPr>
                <a:spLocks noChangeAspect="1" noChangeArrowheads="1"/>
              </p:cNvSpPr>
              <p:nvPr/>
            </p:nvSpPr>
            <p:spPr bwMode="auto">
              <a:xfrm>
                <a:off x="1579" y="1695"/>
                <a:ext cx="130" cy="11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HO</a:t>
                </a:r>
              </a:p>
            </p:txBody>
          </p:sp>
          <p:sp>
            <p:nvSpPr>
              <p:cNvPr id="10366" name="Rectangle 157"/>
              <p:cNvSpPr>
                <a:spLocks noChangeAspect="1" noChangeArrowheads="1"/>
              </p:cNvSpPr>
              <p:nvPr/>
            </p:nvSpPr>
            <p:spPr bwMode="auto">
              <a:xfrm>
                <a:off x="1850" y="1781"/>
                <a:ext cx="130" cy="10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HO</a:t>
                </a:r>
              </a:p>
            </p:txBody>
          </p:sp>
          <p:sp>
            <p:nvSpPr>
              <p:cNvPr id="10367" name="Rectangle 158"/>
              <p:cNvSpPr>
                <a:spLocks noChangeAspect="1" noChangeArrowheads="1"/>
              </p:cNvSpPr>
              <p:nvPr/>
            </p:nvSpPr>
            <p:spPr bwMode="auto">
              <a:xfrm>
                <a:off x="1687" y="1464"/>
                <a:ext cx="65" cy="10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O</a:t>
                </a:r>
              </a:p>
            </p:txBody>
          </p:sp>
          <p:sp>
            <p:nvSpPr>
              <p:cNvPr id="10368" name="Text Box 159"/>
              <p:cNvSpPr txBox="1">
                <a:spLocks noChangeAspect="1" noChangeArrowheads="1"/>
              </p:cNvSpPr>
              <p:nvPr/>
            </p:nvSpPr>
            <p:spPr bwMode="auto">
              <a:xfrm>
                <a:off x="2039" y="1622"/>
                <a:ext cx="259" cy="27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OH</a:t>
                </a:r>
              </a:p>
            </p:txBody>
          </p:sp>
          <p:sp>
            <p:nvSpPr>
              <p:cNvPr id="10369" name="Line 160"/>
              <p:cNvSpPr>
                <a:spLocks noChangeAspect="1" noChangeShapeType="1"/>
              </p:cNvSpPr>
              <p:nvPr/>
            </p:nvSpPr>
            <p:spPr bwMode="auto">
              <a:xfrm flipV="1">
                <a:off x="1816" y="1550"/>
                <a:ext cx="0" cy="10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70" name="Text Box 161"/>
              <p:cNvSpPr txBox="1">
                <a:spLocks noChangeAspect="1" noChangeArrowheads="1"/>
              </p:cNvSpPr>
              <p:nvPr/>
            </p:nvSpPr>
            <p:spPr bwMode="auto">
              <a:xfrm>
                <a:off x="1732" y="1443"/>
                <a:ext cx="250" cy="155"/>
              </a:xfrm>
              <a:prstGeom prst="rect">
                <a:avLst/>
              </a:prstGeom>
              <a:noFill/>
              <a:ln w="9525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228600" indent="-228600">
                  <a:buFont typeface="Wingdings" pitchFamily="2" charset="2"/>
                  <a:buNone/>
                  <a:defRPr/>
                </a:pPr>
                <a:r>
                  <a:rPr lang="en-US" sz="1000">
                    <a:effectLst>
                      <a:outerShdw blurRad="38100" dist="38100" dir="2700000" algn="tl">
                        <a:srgbClr val="000080"/>
                      </a:outerShdw>
                    </a:effectLst>
                  </a:rPr>
                  <a:t>CH</a:t>
                </a:r>
                <a:r>
                  <a:rPr lang="en-US" sz="1000" baseline="-25000">
                    <a:effectLst/>
                  </a:rPr>
                  <a:t>2</a:t>
                </a:r>
              </a:p>
            </p:txBody>
          </p:sp>
          <p:sp>
            <p:nvSpPr>
              <p:cNvPr id="10371" name="Line 162"/>
              <p:cNvSpPr>
                <a:spLocks noChangeAspect="1" noChangeShapeType="1"/>
              </p:cNvSpPr>
              <p:nvPr/>
            </p:nvSpPr>
            <p:spPr bwMode="auto">
              <a:xfrm>
                <a:off x="1746" y="1512"/>
                <a:ext cx="4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72" name="Line 163"/>
              <p:cNvSpPr>
                <a:spLocks noChangeAspect="1" noChangeShapeType="1"/>
              </p:cNvSpPr>
              <p:nvPr/>
            </p:nvSpPr>
            <p:spPr bwMode="auto">
              <a:xfrm>
                <a:off x="1608" y="1512"/>
                <a:ext cx="71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73" name="Line 164"/>
              <p:cNvSpPr>
                <a:spLocks noChangeAspect="1" noChangeShapeType="1"/>
              </p:cNvSpPr>
              <p:nvPr/>
            </p:nvSpPr>
            <p:spPr bwMode="auto">
              <a:xfrm>
                <a:off x="1965" y="2142"/>
                <a:ext cx="46" cy="13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74" name="Line 165"/>
              <p:cNvSpPr>
                <a:spLocks noChangeAspect="1" noChangeShapeType="1"/>
              </p:cNvSpPr>
              <p:nvPr/>
            </p:nvSpPr>
            <p:spPr bwMode="auto">
              <a:xfrm>
                <a:off x="1898" y="2216"/>
                <a:ext cx="112" cy="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75" name="Freeform 166"/>
              <p:cNvSpPr>
                <a:spLocks noChangeAspect="1"/>
              </p:cNvSpPr>
              <p:nvPr/>
            </p:nvSpPr>
            <p:spPr bwMode="auto">
              <a:xfrm>
                <a:off x="1888" y="2200"/>
                <a:ext cx="120" cy="73"/>
              </a:xfrm>
              <a:custGeom>
                <a:avLst/>
                <a:gdLst>
                  <a:gd name="T0" fmla="*/ 42 w 311"/>
                  <a:gd name="T1" fmla="*/ 58 h 118"/>
                  <a:gd name="T2" fmla="*/ 0 w 311"/>
                  <a:gd name="T3" fmla="*/ 23 h 118"/>
                  <a:gd name="T4" fmla="*/ 5 w 311"/>
                  <a:gd name="T5" fmla="*/ 0 h 118"/>
                  <a:gd name="T6" fmla="*/ 299 w 311"/>
                  <a:gd name="T7" fmla="*/ 103 h 118"/>
                  <a:gd name="T8" fmla="*/ 311 w 311"/>
                  <a:gd name="T9" fmla="*/ 113 h 118"/>
                  <a:gd name="T10" fmla="*/ 306 w 311"/>
                  <a:gd name="T11" fmla="*/ 118 h 118"/>
                  <a:gd name="T12" fmla="*/ 42 w 311"/>
                  <a:gd name="T13" fmla="*/ 58 h 118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11"/>
                  <a:gd name="T22" fmla="*/ 0 h 118"/>
                  <a:gd name="T23" fmla="*/ 311 w 311"/>
                  <a:gd name="T24" fmla="*/ 118 h 118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11" h="118">
                    <a:moveTo>
                      <a:pt x="42" y="58"/>
                    </a:moveTo>
                    <a:lnTo>
                      <a:pt x="0" y="23"/>
                    </a:lnTo>
                    <a:lnTo>
                      <a:pt x="5" y="0"/>
                    </a:lnTo>
                    <a:lnTo>
                      <a:pt x="299" y="103"/>
                    </a:lnTo>
                    <a:lnTo>
                      <a:pt x="311" y="113"/>
                    </a:lnTo>
                    <a:lnTo>
                      <a:pt x="306" y="118"/>
                    </a:lnTo>
                    <a:lnTo>
                      <a:pt x="42" y="58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76" name="Line 167"/>
              <p:cNvSpPr>
                <a:spLocks noChangeAspect="1" noChangeShapeType="1"/>
              </p:cNvSpPr>
              <p:nvPr/>
            </p:nvSpPr>
            <p:spPr bwMode="auto">
              <a:xfrm>
                <a:off x="1694" y="2105"/>
                <a:ext cx="58" cy="158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77" name="Freeform 168"/>
              <p:cNvSpPr>
                <a:spLocks noChangeAspect="1"/>
              </p:cNvSpPr>
              <p:nvPr/>
            </p:nvSpPr>
            <p:spPr bwMode="auto">
              <a:xfrm>
                <a:off x="1691" y="2097"/>
                <a:ext cx="72" cy="171"/>
              </a:xfrm>
              <a:custGeom>
                <a:avLst/>
                <a:gdLst>
                  <a:gd name="T0" fmla="*/ 177 w 177"/>
                  <a:gd name="T1" fmla="*/ 262 h 282"/>
                  <a:gd name="T2" fmla="*/ 162 w 177"/>
                  <a:gd name="T3" fmla="*/ 282 h 282"/>
                  <a:gd name="T4" fmla="*/ 129 w 177"/>
                  <a:gd name="T5" fmla="*/ 269 h 282"/>
                  <a:gd name="T6" fmla="*/ 0 w 177"/>
                  <a:gd name="T7" fmla="*/ 7 h 282"/>
                  <a:gd name="T8" fmla="*/ 0 w 177"/>
                  <a:gd name="T9" fmla="*/ 0 h 282"/>
                  <a:gd name="T10" fmla="*/ 12 w 177"/>
                  <a:gd name="T11" fmla="*/ 10 h 282"/>
                  <a:gd name="T12" fmla="*/ 177 w 177"/>
                  <a:gd name="T13" fmla="*/ 262 h 28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177"/>
                  <a:gd name="T22" fmla="*/ 0 h 282"/>
                  <a:gd name="T23" fmla="*/ 177 w 177"/>
                  <a:gd name="T24" fmla="*/ 282 h 282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177" h="282">
                    <a:moveTo>
                      <a:pt x="177" y="262"/>
                    </a:moveTo>
                    <a:lnTo>
                      <a:pt x="162" y="282"/>
                    </a:lnTo>
                    <a:lnTo>
                      <a:pt x="129" y="269"/>
                    </a:lnTo>
                    <a:lnTo>
                      <a:pt x="0" y="7"/>
                    </a:lnTo>
                    <a:lnTo>
                      <a:pt x="0" y="0"/>
                    </a:lnTo>
                    <a:lnTo>
                      <a:pt x="12" y="10"/>
                    </a:lnTo>
                    <a:lnTo>
                      <a:pt x="177" y="262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78" name="Line 169"/>
              <p:cNvSpPr>
                <a:spLocks noChangeAspect="1" noChangeShapeType="1"/>
              </p:cNvSpPr>
              <p:nvPr/>
            </p:nvSpPr>
            <p:spPr bwMode="auto">
              <a:xfrm>
                <a:off x="1690" y="2096"/>
                <a:ext cx="120" cy="4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79" name="Line 170"/>
              <p:cNvSpPr>
                <a:spLocks noChangeAspect="1" noChangeShapeType="1"/>
              </p:cNvSpPr>
              <p:nvPr/>
            </p:nvSpPr>
            <p:spPr bwMode="auto">
              <a:xfrm flipH="1">
                <a:off x="1816" y="2110"/>
                <a:ext cx="101" cy="3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80" name="Line 171"/>
              <p:cNvSpPr>
                <a:spLocks noChangeAspect="1" noChangeShapeType="1"/>
              </p:cNvSpPr>
              <p:nvPr/>
            </p:nvSpPr>
            <p:spPr bwMode="auto">
              <a:xfrm flipH="1">
                <a:off x="1639" y="2096"/>
                <a:ext cx="48" cy="45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81" name="Line 172"/>
              <p:cNvSpPr>
                <a:spLocks noChangeAspect="1" noChangeShapeType="1"/>
              </p:cNvSpPr>
              <p:nvPr/>
            </p:nvSpPr>
            <p:spPr bwMode="auto">
              <a:xfrm>
                <a:off x="1700" y="2252"/>
                <a:ext cx="58" cy="21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82" name="Line 173"/>
              <p:cNvSpPr>
                <a:spLocks noChangeAspect="1" noChangeShapeType="1"/>
              </p:cNvSpPr>
              <p:nvPr/>
            </p:nvSpPr>
            <p:spPr bwMode="auto">
              <a:xfrm flipH="1" flipV="1">
                <a:off x="1886" y="2212"/>
                <a:ext cx="44" cy="93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83" name="Line 174"/>
              <p:cNvSpPr>
                <a:spLocks noChangeAspect="1" noChangeShapeType="1"/>
              </p:cNvSpPr>
              <p:nvPr/>
            </p:nvSpPr>
            <p:spPr bwMode="auto">
              <a:xfrm flipV="1">
                <a:off x="2015" y="2216"/>
                <a:ext cx="72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84" name="Line 175"/>
              <p:cNvSpPr>
                <a:spLocks noChangeAspect="1" noChangeShapeType="1"/>
              </p:cNvSpPr>
              <p:nvPr/>
            </p:nvSpPr>
            <p:spPr bwMode="auto">
              <a:xfrm flipH="1">
                <a:off x="1761" y="2214"/>
                <a:ext cx="120" cy="52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85" name="Freeform 176"/>
              <p:cNvSpPr>
                <a:spLocks noChangeAspect="1"/>
              </p:cNvSpPr>
              <p:nvPr/>
            </p:nvSpPr>
            <p:spPr bwMode="auto">
              <a:xfrm>
                <a:off x="1758" y="2204"/>
                <a:ext cx="133" cy="73"/>
              </a:xfrm>
              <a:custGeom>
                <a:avLst/>
                <a:gdLst>
                  <a:gd name="T0" fmla="*/ 5 w 324"/>
                  <a:gd name="T1" fmla="*/ 120 h 120"/>
                  <a:gd name="T2" fmla="*/ 0 w 324"/>
                  <a:gd name="T3" fmla="*/ 105 h 120"/>
                  <a:gd name="T4" fmla="*/ 15 w 324"/>
                  <a:gd name="T5" fmla="*/ 85 h 120"/>
                  <a:gd name="T6" fmla="*/ 312 w 324"/>
                  <a:gd name="T7" fmla="*/ 0 h 120"/>
                  <a:gd name="T8" fmla="*/ 317 w 324"/>
                  <a:gd name="T9" fmla="*/ 15 h 120"/>
                  <a:gd name="T10" fmla="*/ 324 w 324"/>
                  <a:gd name="T11" fmla="*/ 30 h 120"/>
                  <a:gd name="T12" fmla="*/ 5 w 324"/>
                  <a:gd name="T13" fmla="*/ 120 h 120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w 324"/>
                  <a:gd name="T22" fmla="*/ 0 h 120"/>
                  <a:gd name="T23" fmla="*/ 324 w 324"/>
                  <a:gd name="T24" fmla="*/ 120 h 120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T21" t="T22" r="T23" b="T24"/>
                <a:pathLst>
                  <a:path w="324" h="120">
                    <a:moveTo>
                      <a:pt x="5" y="120"/>
                    </a:moveTo>
                    <a:lnTo>
                      <a:pt x="0" y="105"/>
                    </a:lnTo>
                    <a:lnTo>
                      <a:pt x="15" y="85"/>
                    </a:lnTo>
                    <a:lnTo>
                      <a:pt x="312" y="0"/>
                    </a:lnTo>
                    <a:lnTo>
                      <a:pt x="317" y="15"/>
                    </a:lnTo>
                    <a:lnTo>
                      <a:pt x="324" y="30"/>
                    </a:lnTo>
                    <a:lnTo>
                      <a:pt x="5" y="120"/>
                    </a:lnTo>
                    <a:close/>
                  </a:path>
                </a:pathLst>
              </a:custGeom>
              <a:solidFill>
                <a:schemeClr val="tx1"/>
              </a:solidFill>
              <a:ln w="635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86" name="Rectangle 177"/>
              <p:cNvSpPr>
                <a:spLocks noChangeAspect="1" noChangeArrowheads="1"/>
              </p:cNvSpPr>
              <p:nvPr/>
            </p:nvSpPr>
            <p:spPr bwMode="auto">
              <a:xfrm>
                <a:off x="1918" y="2064"/>
                <a:ext cx="47" cy="106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O</a:t>
                </a:r>
              </a:p>
            </p:txBody>
          </p:sp>
          <p:sp>
            <p:nvSpPr>
              <p:cNvPr id="10387" name="Rectangle 178"/>
              <p:cNvSpPr>
                <a:spLocks noChangeAspect="1" noChangeArrowheads="1"/>
              </p:cNvSpPr>
              <p:nvPr/>
            </p:nvSpPr>
            <p:spPr bwMode="auto">
              <a:xfrm>
                <a:off x="1526" y="2105"/>
                <a:ext cx="130" cy="10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HO</a:t>
                </a:r>
              </a:p>
            </p:txBody>
          </p:sp>
          <p:sp>
            <p:nvSpPr>
              <p:cNvPr id="10388" name="Rectangle 179"/>
              <p:cNvSpPr>
                <a:spLocks noChangeAspect="1" noChangeArrowheads="1"/>
              </p:cNvSpPr>
              <p:nvPr/>
            </p:nvSpPr>
            <p:spPr bwMode="auto">
              <a:xfrm>
                <a:off x="1584" y="2200"/>
                <a:ext cx="130" cy="10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HO</a:t>
                </a:r>
              </a:p>
            </p:txBody>
          </p:sp>
          <p:sp>
            <p:nvSpPr>
              <p:cNvPr id="10389" name="Rectangle 180"/>
              <p:cNvSpPr>
                <a:spLocks noChangeAspect="1" noChangeArrowheads="1"/>
              </p:cNvSpPr>
              <p:nvPr/>
            </p:nvSpPr>
            <p:spPr bwMode="auto">
              <a:xfrm>
                <a:off x="1915" y="2299"/>
                <a:ext cx="72" cy="10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 lIns="0" tIns="0" rIns="0" bIns="0"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O</a:t>
                </a:r>
              </a:p>
            </p:txBody>
          </p:sp>
          <p:sp>
            <p:nvSpPr>
              <p:cNvPr id="10390" name="Text Box 181"/>
              <p:cNvSpPr txBox="1">
                <a:spLocks noChangeAspect="1" noChangeArrowheads="1"/>
              </p:cNvSpPr>
              <p:nvPr/>
            </p:nvSpPr>
            <p:spPr bwMode="auto">
              <a:xfrm>
                <a:off x="2037" y="2136"/>
                <a:ext cx="187" cy="16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  <a:defRPr/>
                </a:pPr>
                <a:r>
                  <a:rPr lang="en-US" sz="1000"/>
                  <a:t>O</a:t>
                </a:r>
              </a:p>
            </p:txBody>
          </p:sp>
          <p:sp>
            <p:nvSpPr>
              <p:cNvPr id="10391" name="Line 182"/>
              <p:cNvSpPr>
                <a:spLocks noChangeAspect="1" noChangeShapeType="1"/>
              </p:cNvSpPr>
              <p:nvPr/>
            </p:nvSpPr>
            <p:spPr bwMode="auto">
              <a:xfrm flipV="1">
                <a:off x="1816" y="2055"/>
                <a:ext cx="0" cy="94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92" name="Text Box 183"/>
              <p:cNvSpPr txBox="1">
                <a:spLocks noChangeAspect="1" noChangeArrowheads="1"/>
              </p:cNvSpPr>
              <p:nvPr/>
            </p:nvSpPr>
            <p:spPr bwMode="auto">
              <a:xfrm>
                <a:off x="1737" y="1937"/>
                <a:ext cx="250" cy="155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228600" indent="-228600">
                  <a:buFont typeface="Wingdings" pitchFamily="2" charset="2"/>
                  <a:buNone/>
                  <a:defRPr/>
                </a:pPr>
                <a:r>
                  <a:rPr lang="en-US" sz="1000">
                    <a:effectLst>
                      <a:outerShdw blurRad="38100" dist="38100" dir="2700000" algn="tl">
                        <a:srgbClr val="000080"/>
                      </a:outerShdw>
                    </a:effectLst>
                  </a:rPr>
                  <a:t>CH</a:t>
                </a:r>
                <a:r>
                  <a:rPr lang="en-US" sz="1000" baseline="-25000">
                    <a:effectLst/>
                  </a:rPr>
                  <a:t>2</a:t>
                </a:r>
              </a:p>
            </p:txBody>
          </p:sp>
          <p:sp>
            <p:nvSpPr>
              <p:cNvPr id="10393" name="Line 184"/>
              <p:cNvSpPr>
                <a:spLocks noChangeAspect="1" noChangeShapeType="1"/>
              </p:cNvSpPr>
              <p:nvPr/>
            </p:nvSpPr>
            <p:spPr bwMode="auto">
              <a:xfrm>
                <a:off x="1747" y="2016"/>
                <a:ext cx="46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94" name="Line 185"/>
              <p:cNvSpPr>
                <a:spLocks noChangeAspect="1" noChangeShapeType="1"/>
              </p:cNvSpPr>
              <p:nvPr/>
            </p:nvSpPr>
            <p:spPr bwMode="auto">
              <a:xfrm>
                <a:off x="2175" y="2210"/>
                <a:ext cx="68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95" name="Line 186"/>
              <p:cNvSpPr>
                <a:spLocks noChangeAspect="1" noChangeShapeType="1"/>
              </p:cNvSpPr>
              <p:nvPr/>
            </p:nvSpPr>
            <p:spPr bwMode="auto">
              <a:xfrm>
                <a:off x="1965" y="2331"/>
                <a:ext cx="73" cy="0"/>
              </a:xfrm>
              <a:prstGeom prst="line">
                <a:avLst/>
              </a:prstGeom>
              <a:noFill/>
              <a:ln w="12700">
                <a:noFill/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96" name="Text Box 187"/>
              <p:cNvSpPr txBox="1">
                <a:spLocks noChangeAspect="1" noChangeArrowheads="1"/>
              </p:cNvSpPr>
              <p:nvPr/>
            </p:nvSpPr>
            <p:spPr bwMode="auto">
              <a:xfrm>
                <a:off x="1571" y="1937"/>
                <a:ext cx="265" cy="170"/>
              </a:xfrm>
              <a:prstGeom prst="rect">
                <a:avLst/>
              </a:prstGeom>
              <a:noFill/>
              <a:ln w="12700" algn="ctr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pPr marL="228600" indent="-228600">
                  <a:buFont typeface="Wingdings" pitchFamily="2" charset="2"/>
                  <a:buNone/>
                  <a:defRPr/>
                </a:pPr>
                <a:r>
                  <a:rPr lang="en-US" sz="1000"/>
                  <a:t>HO</a:t>
                </a:r>
              </a:p>
            </p:txBody>
          </p:sp>
          <p:sp>
            <p:nvSpPr>
              <p:cNvPr id="10397" name="Line 188"/>
              <p:cNvSpPr>
                <a:spLocks noChangeAspect="1" noChangeShapeType="1"/>
              </p:cNvSpPr>
              <p:nvPr/>
            </p:nvSpPr>
            <p:spPr bwMode="auto">
              <a:xfrm>
                <a:off x="1974" y="2342"/>
                <a:ext cx="72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98" name="Line 189"/>
              <p:cNvSpPr>
                <a:spLocks noChangeAspect="1" noChangeShapeType="1"/>
              </p:cNvSpPr>
              <p:nvPr/>
            </p:nvSpPr>
            <p:spPr bwMode="auto">
              <a:xfrm>
                <a:off x="1983" y="2832"/>
                <a:ext cx="65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  <p:sp>
            <p:nvSpPr>
              <p:cNvPr id="10399" name="Line 190"/>
              <p:cNvSpPr>
                <a:spLocks noChangeAspect="1" noChangeShapeType="1"/>
              </p:cNvSpPr>
              <p:nvPr/>
            </p:nvSpPr>
            <p:spPr bwMode="auto">
              <a:xfrm>
                <a:off x="1608" y="2509"/>
                <a:ext cx="71" cy="0"/>
              </a:xfrm>
              <a:prstGeom prst="line">
                <a:avLst/>
              </a:prstGeom>
              <a:noFill/>
              <a:ln w="28575">
                <a:solidFill>
                  <a:srgbClr val="FFFF00"/>
                </a:solidFill>
                <a:prstDash val="sysDot"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40969" name="Text Box 191"/>
            <p:cNvSpPr txBox="1">
              <a:spLocks noChangeAspect="1" noChangeArrowheads="1"/>
            </p:cNvSpPr>
            <p:nvPr/>
          </p:nvSpPr>
          <p:spPr bwMode="auto">
            <a:xfrm>
              <a:off x="696" y="782"/>
              <a:ext cx="1034" cy="24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228600" indent="-228600">
                <a:buFont typeface="Wingdings" pitchFamily="2" charset="2"/>
                <a:buNone/>
              </a:pPr>
              <a:r>
                <a:rPr lang="en-US" sz="1600" b="1" u="sng">
                  <a:effectLst/>
                  <a:latin typeface="Arial Narrow" pitchFamily="34" charset="0"/>
                  <a:cs typeface="Arial" charset="0"/>
                </a:rPr>
                <a:t>Glucose</a:t>
              </a:r>
            </a:p>
            <a:p>
              <a:pPr marL="228600" indent="-228600">
                <a:buFont typeface="Wingdings" pitchFamily="2" charset="2"/>
                <a:buNone/>
              </a:pPr>
              <a:endParaRPr lang="en-US" sz="1600" b="1">
                <a:effectLst/>
                <a:latin typeface="Arial Narrow" pitchFamily="34" charset="0"/>
                <a:cs typeface="Arial" charset="0"/>
              </a:endParaRPr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</a:pPr>
              <a:r>
                <a:rPr lang="en-US" sz="1600" b="1">
                  <a:effectLst/>
                  <a:latin typeface="Arial Narrow" pitchFamily="34" charset="0"/>
                  <a:cs typeface="Arial" charset="0"/>
                </a:rPr>
                <a:t>Terminal</a:t>
              </a:r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</a:pPr>
              <a:endParaRPr lang="en-US" sz="1600" b="1">
                <a:effectLst/>
                <a:latin typeface="Arial Narrow" pitchFamily="34" charset="0"/>
                <a:cs typeface="Arial" charset="0"/>
              </a:endParaRPr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</a:pPr>
              <a:endParaRPr lang="en-US" sz="1600" b="1">
                <a:effectLst/>
                <a:latin typeface="Arial Narrow" pitchFamily="34" charset="0"/>
                <a:cs typeface="Arial" charset="0"/>
              </a:endParaRPr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</a:pPr>
              <a:r>
                <a:rPr lang="en-US" sz="1600" b="1">
                  <a:effectLst/>
                  <a:latin typeface="Arial Narrow" pitchFamily="34" charset="0"/>
                  <a:cs typeface="Arial" charset="0"/>
                </a:rPr>
                <a:t>6-linked</a:t>
              </a:r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</a:pPr>
              <a:endParaRPr lang="en-US" sz="1600" b="1">
                <a:effectLst/>
                <a:latin typeface="Arial Narrow" pitchFamily="34" charset="0"/>
                <a:cs typeface="Arial" charset="0"/>
              </a:endParaRPr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</a:pPr>
              <a:endParaRPr lang="en-US" sz="1600" b="1">
                <a:effectLst/>
                <a:latin typeface="Arial Narrow" pitchFamily="34" charset="0"/>
                <a:cs typeface="Arial" charset="0"/>
              </a:endParaRPr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</a:pPr>
              <a:r>
                <a:rPr lang="en-US" sz="1600" b="1">
                  <a:effectLst/>
                  <a:latin typeface="Arial Narrow" pitchFamily="34" charset="0"/>
                  <a:cs typeface="Arial" charset="0"/>
                </a:rPr>
                <a:t>1,2-linked</a:t>
              </a:r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</a:pPr>
              <a:endParaRPr lang="en-US" sz="1600" b="1">
                <a:effectLst/>
                <a:latin typeface="Arial Narrow" pitchFamily="34" charset="0"/>
                <a:cs typeface="Arial" charset="0"/>
              </a:endParaRPr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</a:pPr>
              <a:endParaRPr lang="en-US" sz="1600" b="1">
                <a:effectLst/>
                <a:latin typeface="Arial Narrow" pitchFamily="34" charset="0"/>
                <a:cs typeface="Arial" charset="0"/>
              </a:endParaRPr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</a:pPr>
              <a:r>
                <a:rPr lang="en-US" sz="1600" b="1">
                  <a:effectLst/>
                  <a:latin typeface="Arial Narrow" pitchFamily="34" charset="0"/>
                  <a:cs typeface="Arial" charset="0"/>
                </a:rPr>
                <a:t>2,6-linked</a:t>
              </a:r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</a:pPr>
              <a:endParaRPr lang="en-US" sz="1600" b="1">
                <a:effectLst/>
                <a:latin typeface="Arial Narrow" pitchFamily="34" charset="0"/>
                <a:cs typeface="Arial" charset="0"/>
              </a:endParaRPr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</a:pPr>
              <a:endParaRPr lang="en-US" sz="1600" b="1">
                <a:effectLst/>
                <a:latin typeface="Arial Narrow" pitchFamily="34" charset="0"/>
                <a:cs typeface="Arial" charset="0"/>
              </a:endParaRPr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</a:pPr>
              <a:r>
                <a:rPr lang="en-US" sz="1600" b="1">
                  <a:effectLst/>
                  <a:latin typeface="Arial Narrow" pitchFamily="34" charset="0"/>
                  <a:cs typeface="Arial" charset="0"/>
                </a:rPr>
                <a:t>2,3,6-linked</a:t>
              </a:r>
            </a:p>
          </p:txBody>
        </p:sp>
        <p:sp>
          <p:nvSpPr>
            <p:cNvPr id="10277" name="Text Box 192"/>
            <p:cNvSpPr txBox="1">
              <a:spLocks noChangeAspect="1" noChangeArrowheads="1"/>
            </p:cNvSpPr>
            <p:nvPr/>
          </p:nvSpPr>
          <p:spPr bwMode="auto">
            <a:xfrm>
              <a:off x="2397" y="791"/>
              <a:ext cx="274" cy="265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marL="228600" indent="-228600">
                <a:buFont typeface="Wingdings" pitchFamily="2" charset="2"/>
                <a:buNone/>
                <a:defRPr/>
              </a:pPr>
              <a:r>
                <a:rPr lang="en-US" sz="1600" u="sng"/>
                <a:t>%</a:t>
              </a:r>
            </a:p>
            <a:p>
              <a:pPr marL="228600" indent="-228600">
                <a:buFont typeface="Wingdings" pitchFamily="2" charset="2"/>
                <a:buNone/>
                <a:defRPr/>
              </a:pPr>
              <a:endParaRPr lang="en-US" sz="1600"/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  <a:defRPr/>
              </a:pPr>
              <a:r>
                <a:rPr lang="en-US" sz="1600"/>
                <a:t>55</a:t>
              </a:r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  <a:defRPr/>
              </a:pPr>
              <a:endParaRPr lang="en-US" sz="1600"/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  <a:defRPr/>
              </a:pPr>
              <a:endParaRPr lang="en-US" sz="1600"/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  <a:defRPr/>
              </a:pPr>
              <a:r>
                <a:rPr lang="en-US" sz="1600"/>
                <a:t>22</a:t>
              </a:r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  <a:defRPr/>
              </a:pPr>
              <a:endParaRPr lang="en-US" sz="1600"/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  <a:defRPr/>
              </a:pPr>
              <a:endParaRPr lang="en-US" sz="1600"/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  <a:defRPr/>
              </a:pPr>
              <a:r>
                <a:rPr lang="en-US" sz="1600"/>
                <a:t>10</a:t>
              </a:r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  <a:defRPr/>
              </a:pPr>
              <a:endParaRPr lang="en-US" sz="1600"/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  <a:defRPr/>
              </a:pPr>
              <a:endParaRPr lang="en-US" sz="1600"/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  <a:defRPr/>
              </a:pPr>
              <a:r>
                <a:rPr lang="en-US" sz="1600"/>
                <a:t>10</a:t>
              </a:r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  <a:defRPr/>
              </a:pPr>
              <a:endParaRPr lang="en-US" sz="1600"/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  <a:defRPr/>
              </a:pPr>
              <a:endParaRPr lang="en-US" sz="1600"/>
            </a:p>
            <a:p>
              <a:pPr marL="228600" indent="-228600">
                <a:lnSpc>
                  <a:spcPct val="80000"/>
                </a:lnSpc>
                <a:buFont typeface="Wingdings" pitchFamily="2" charset="2"/>
                <a:buNone/>
                <a:defRPr/>
              </a:pPr>
              <a:r>
                <a:rPr lang="en-US" sz="1600"/>
                <a:t>3</a:t>
              </a:r>
            </a:p>
          </p:txBody>
        </p:sp>
      </p:grpSp>
      <p:sp>
        <p:nvSpPr>
          <p:cNvPr id="39953" name="Text Box 162"/>
          <p:cNvSpPr txBox="1">
            <a:spLocks noChangeArrowheads="1"/>
          </p:cNvSpPr>
          <p:nvPr/>
        </p:nvSpPr>
        <p:spPr bwMode="auto">
          <a:xfrm>
            <a:off x="457200" y="304800"/>
            <a:ext cx="8515350" cy="523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 algn="ctr">
              <a:buFont typeface="Wingdings" pitchFamily="2" charset="2"/>
              <a:buNone/>
            </a:pPr>
            <a:r>
              <a:rPr lang="en-US" sz="2800" b="1">
                <a:solidFill>
                  <a:srgbClr val="008000"/>
                </a:solidFill>
                <a:effectLst/>
                <a:latin typeface="Arial Black" pitchFamily="34" charset="0"/>
              </a:rPr>
              <a:t>Glycosides: </a:t>
            </a:r>
            <a:r>
              <a:rPr lang="en-US" sz="2400" b="1">
                <a:solidFill>
                  <a:schemeClr val="bg1"/>
                </a:solidFill>
                <a:effectLst/>
                <a:latin typeface="Arial Black" pitchFamily="34" charset="0"/>
              </a:rPr>
              <a:t>A Secret of Hop Flavor Revealed</a:t>
            </a:r>
          </a:p>
        </p:txBody>
      </p:sp>
      <p:cxnSp>
        <p:nvCxnSpPr>
          <p:cNvPr id="181" name="Straight Arrow Connector 180"/>
          <p:cNvCxnSpPr>
            <a:cxnSpLocks noChangeShapeType="1"/>
          </p:cNvCxnSpPr>
          <p:nvPr/>
        </p:nvCxnSpPr>
        <p:spPr bwMode="auto">
          <a:xfrm>
            <a:off x="4267200" y="3200400"/>
            <a:ext cx="2384425" cy="1035050"/>
          </a:xfrm>
          <a:prstGeom prst="straightConnector1">
            <a:avLst/>
          </a:prstGeom>
          <a:noFill/>
          <a:ln w="76200" algn="ctr">
            <a:solidFill>
              <a:srgbClr val="FFFF00"/>
            </a:solidFill>
            <a:round/>
            <a:headEnd/>
            <a:tailEnd type="arrow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99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99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0"/>
                            </p:stCondLst>
                            <p:childTnLst>
                              <p:par>
                                <p:cTn id="2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  <p:bldP spid="39953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Picture 1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715000" y="3048000"/>
            <a:ext cx="2803525" cy="20716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3" name="Line 15"/>
          <p:cNvSpPr>
            <a:spLocks noChangeShapeType="1"/>
          </p:cNvSpPr>
          <p:nvPr/>
        </p:nvSpPr>
        <p:spPr bwMode="auto">
          <a:xfrm>
            <a:off x="7010400" y="5181600"/>
            <a:ext cx="0" cy="5334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pPr>
              <a:defRPr/>
            </a:pPr>
            <a:endParaRPr lang="en-US"/>
          </a:p>
        </p:txBody>
      </p:sp>
      <p:sp>
        <p:nvSpPr>
          <p:cNvPr id="41988" name="Text Box 16"/>
          <p:cNvSpPr txBox="1">
            <a:spLocks noChangeArrowheads="1"/>
          </p:cNvSpPr>
          <p:nvPr/>
        </p:nvSpPr>
        <p:spPr bwMode="auto">
          <a:xfrm>
            <a:off x="5715000" y="5715000"/>
            <a:ext cx="2971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solidFill>
                  <a:srgbClr val="FFFF00"/>
                </a:solidFill>
                <a:effectLst/>
                <a:latin typeface="Arial Black" pitchFamily="34" charset="0"/>
              </a:rPr>
              <a:t>HOP FLAVOR COMPOUNDS</a:t>
            </a:r>
          </a:p>
        </p:txBody>
      </p:sp>
      <p:sp>
        <p:nvSpPr>
          <p:cNvPr id="41989" name="Text Box 17"/>
          <p:cNvSpPr txBox="1">
            <a:spLocks noChangeArrowheads="1"/>
          </p:cNvSpPr>
          <p:nvPr/>
        </p:nvSpPr>
        <p:spPr bwMode="auto">
          <a:xfrm>
            <a:off x="6019800" y="4419600"/>
            <a:ext cx="22225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solidFill>
                  <a:srgbClr val="000000"/>
                </a:solidFill>
                <a:effectLst/>
                <a:latin typeface="Arial Narrow" pitchFamily="34" charset="0"/>
              </a:rPr>
              <a:t>Linalool (Aglycones)</a:t>
            </a:r>
          </a:p>
          <a:p>
            <a:pPr algn="ctr" eaLnBrk="0" hangingPunct="0">
              <a:spcBef>
                <a:spcPct val="0"/>
              </a:spcBef>
              <a:buClrTx/>
              <a:buSzTx/>
              <a:buFontTx/>
              <a:buNone/>
            </a:pPr>
            <a:r>
              <a:rPr lang="en-US" sz="1800" b="1">
                <a:solidFill>
                  <a:srgbClr val="000000"/>
                </a:solidFill>
                <a:effectLst/>
                <a:latin typeface="Arial Narrow" pitchFamily="34" charset="0"/>
              </a:rPr>
              <a:t> + Glucose</a:t>
            </a:r>
          </a:p>
        </p:txBody>
      </p:sp>
      <p:sp>
        <p:nvSpPr>
          <p:cNvPr id="30726" name="Line 18"/>
          <p:cNvSpPr>
            <a:spLocks noChangeShapeType="1"/>
          </p:cNvSpPr>
          <p:nvPr/>
        </p:nvSpPr>
        <p:spPr bwMode="auto">
          <a:xfrm>
            <a:off x="7010400" y="2514600"/>
            <a:ext cx="0" cy="6096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41991" name="Text Box 20"/>
          <p:cNvSpPr txBox="1">
            <a:spLocks noChangeArrowheads="1"/>
          </p:cNvSpPr>
          <p:nvPr/>
        </p:nvSpPr>
        <p:spPr bwMode="auto">
          <a:xfrm>
            <a:off x="304800" y="1295400"/>
            <a:ext cx="5029200" cy="49006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Clr>
                <a:schemeClr val="tx1"/>
              </a:buClr>
              <a:buFont typeface="Arial" charset="0"/>
              <a:buChar char="•"/>
            </a:pPr>
            <a:r>
              <a:rPr lang="en-US" sz="2400" b="1">
                <a:solidFill>
                  <a:srgbClr val="FFFF00"/>
                </a:solidFill>
                <a:effectLst/>
                <a:latin typeface="Arial Narrow" pitchFamily="34" charset="0"/>
              </a:rPr>
              <a:t>Yeast</a:t>
            </a:r>
            <a:r>
              <a:rPr lang="en-US" sz="2400">
                <a:effectLst/>
                <a:latin typeface="Arial Narrow" pitchFamily="34" charset="0"/>
              </a:rPr>
              <a:t> can hydrolyze </a:t>
            </a:r>
            <a:r>
              <a:rPr lang="en-US" sz="2400">
                <a:effectLst/>
                <a:latin typeface="Symbol" pitchFamily="18" charset="2"/>
              </a:rPr>
              <a:t>b</a:t>
            </a:r>
            <a:r>
              <a:rPr lang="en-US" sz="2400">
                <a:effectLst/>
                <a:latin typeface="Arial Narrow" pitchFamily="34" charset="0"/>
              </a:rPr>
              <a:t>-glycosides and further convert aglycones into hop flavor.</a:t>
            </a:r>
          </a:p>
          <a:p>
            <a:pPr marL="228600" indent="-228600">
              <a:buClr>
                <a:schemeClr val="tx1"/>
              </a:buClr>
              <a:buFont typeface="Arial" charset="0"/>
              <a:buChar char="•"/>
            </a:pPr>
            <a:endParaRPr lang="en-US" sz="2400">
              <a:effectLst/>
              <a:latin typeface="Arial Narrow" pitchFamily="34" charset="0"/>
            </a:endParaRPr>
          </a:p>
          <a:p>
            <a:pPr marL="228600" indent="-228600">
              <a:buClr>
                <a:schemeClr val="tx1"/>
              </a:buClr>
              <a:buFont typeface="Arial" charset="0"/>
              <a:buChar char="•"/>
            </a:pPr>
            <a:r>
              <a:rPr lang="en-US" sz="2400">
                <a:effectLst/>
                <a:latin typeface="Arial Narrow" pitchFamily="34" charset="0"/>
              </a:rPr>
              <a:t>The </a:t>
            </a:r>
            <a:r>
              <a:rPr lang="en-US" sz="2400" b="1">
                <a:solidFill>
                  <a:srgbClr val="FFFF00"/>
                </a:solidFill>
                <a:effectLst/>
                <a:latin typeface="Symbol" pitchFamily="18" charset="2"/>
              </a:rPr>
              <a:t>b</a:t>
            </a:r>
            <a:r>
              <a:rPr lang="en-US" sz="2400" b="1">
                <a:solidFill>
                  <a:srgbClr val="FFFF00"/>
                </a:solidFill>
                <a:effectLst/>
                <a:latin typeface="Arial Narrow" pitchFamily="34" charset="0"/>
              </a:rPr>
              <a:t>-glycosides</a:t>
            </a:r>
            <a:r>
              <a:rPr lang="en-US" sz="2400">
                <a:effectLst/>
                <a:latin typeface="Arial Narrow" pitchFamily="34" charset="0"/>
              </a:rPr>
              <a:t> present in the hop cellulose portion contribute the true kettle hop flavor in beer.</a:t>
            </a:r>
          </a:p>
          <a:p>
            <a:pPr marL="228600" indent="-228600">
              <a:buClr>
                <a:schemeClr val="tx1"/>
              </a:buClr>
              <a:buFont typeface="Arial" charset="0"/>
              <a:buChar char="•"/>
            </a:pPr>
            <a:endParaRPr lang="en-US" sz="2400">
              <a:effectLst/>
              <a:latin typeface="Arial Narrow" pitchFamily="34" charset="0"/>
            </a:endParaRPr>
          </a:p>
          <a:p>
            <a:pPr marL="228600" indent="-228600">
              <a:buClr>
                <a:schemeClr val="tx1"/>
              </a:buClr>
              <a:buFont typeface="Arial" charset="0"/>
              <a:buChar char="•"/>
            </a:pPr>
            <a:r>
              <a:rPr lang="en-US" sz="2400">
                <a:effectLst/>
                <a:latin typeface="Arial Narrow" pitchFamily="34" charset="0"/>
              </a:rPr>
              <a:t>Further supported by</a:t>
            </a:r>
          </a:p>
          <a:p>
            <a:pPr marL="623888" lvl="1" indent="-217488">
              <a:buClr>
                <a:schemeClr val="tx1"/>
              </a:buClr>
              <a:buFont typeface="Arial" charset="0"/>
              <a:buChar char="•"/>
            </a:pPr>
            <a:r>
              <a:rPr lang="en-US" sz="1800">
                <a:effectLst/>
                <a:latin typeface="Arial Narrow" pitchFamily="34" charset="0"/>
              </a:rPr>
              <a:t>H. Kollmannsberger and S. Nitz,  2002</a:t>
            </a:r>
          </a:p>
          <a:p>
            <a:pPr marL="623888" lvl="1" indent="-217488">
              <a:buClr>
                <a:schemeClr val="tx1"/>
              </a:buClr>
              <a:buFont typeface="Arial" charset="0"/>
              <a:buChar char="•"/>
            </a:pPr>
            <a:r>
              <a:rPr lang="en-US" sz="1800">
                <a:effectLst/>
                <a:latin typeface="Arial Narrow" pitchFamily="34" charset="0"/>
              </a:rPr>
              <a:t>M. Biendl, H. Kollmannsberger and S. Nitz,  2003</a:t>
            </a:r>
          </a:p>
          <a:p>
            <a:pPr marL="623888" lvl="1" indent="-217488">
              <a:buClr>
                <a:schemeClr val="tx1"/>
              </a:buClr>
              <a:buFont typeface="Arial" charset="0"/>
              <a:buChar char="•"/>
            </a:pPr>
            <a:r>
              <a:rPr lang="en-US" sz="1800">
                <a:effectLst/>
                <a:latin typeface="Arial Narrow" pitchFamily="34" charset="0"/>
              </a:rPr>
              <a:t>L. Daenen, D. Saison, L. De Cooman, G. Derdelinckx, H., Verachtert,  F. R. Delvaux, 2006</a:t>
            </a:r>
          </a:p>
          <a:p>
            <a:pPr marL="228600" indent="-228600">
              <a:buClr>
                <a:schemeClr val="tx1"/>
              </a:buClr>
              <a:buFont typeface="Arial" charset="0"/>
              <a:buChar char="•"/>
            </a:pPr>
            <a:endParaRPr lang="en-US" sz="1800">
              <a:effectLst/>
              <a:latin typeface="Arial Narrow" pitchFamily="34" charset="0"/>
            </a:endParaRPr>
          </a:p>
        </p:txBody>
      </p:sp>
      <p:sp>
        <p:nvSpPr>
          <p:cNvPr id="30729" name="Text Box 69"/>
          <p:cNvSpPr txBox="1">
            <a:spLocks noChangeAspect="1" noChangeArrowheads="1"/>
          </p:cNvSpPr>
          <p:nvPr/>
        </p:nvSpPr>
        <p:spPr bwMode="auto">
          <a:xfrm>
            <a:off x="6176963" y="3044825"/>
            <a:ext cx="184150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  <a:defRPr/>
            </a:pPr>
            <a:endParaRPr lang="en-US" sz="1600"/>
          </a:p>
        </p:txBody>
      </p:sp>
      <p:grpSp>
        <p:nvGrpSpPr>
          <p:cNvPr id="41993" name="Group 103"/>
          <p:cNvGrpSpPr>
            <a:grpSpLocks/>
          </p:cNvGrpSpPr>
          <p:nvPr/>
        </p:nvGrpSpPr>
        <p:grpSpPr bwMode="auto">
          <a:xfrm>
            <a:off x="7575550" y="955675"/>
            <a:ext cx="454025" cy="1058863"/>
            <a:chOff x="4512" y="582"/>
            <a:chExt cx="286" cy="667"/>
          </a:xfrm>
        </p:grpSpPr>
        <p:sp>
          <p:nvSpPr>
            <p:cNvPr id="56397" name="Line 77"/>
            <p:cNvSpPr>
              <a:spLocks noChangeAspect="1" noChangeShapeType="1"/>
            </p:cNvSpPr>
            <p:nvPr/>
          </p:nvSpPr>
          <p:spPr bwMode="auto">
            <a:xfrm flipV="1">
              <a:off x="4752" y="900"/>
              <a:ext cx="6" cy="15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98" name="Line 78"/>
            <p:cNvSpPr>
              <a:spLocks noChangeAspect="1" noChangeShapeType="1"/>
            </p:cNvSpPr>
            <p:nvPr/>
          </p:nvSpPr>
          <p:spPr bwMode="auto">
            <a:xfrm flipH="1">
              <a:off x="4658" y="1056"/>
              <a:ext cx="93" cy="11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56399" name="Line 79"/>
            <p:cNvSpPr>
              <a:spLocks noChangeAspect="1" noChangeShapeType="1"/>
            </p:cNvSpPr>
            <p:nvPr/>
          </p:nvSpPr>
          <p:spPr bwMode="auto">
            <a:xfrm flipH="1" flipV="1">
              <a:off x="4512" y="1054"/>
              <a:ext cx="155" cy="13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00" name="Line 80"/>
            <p:cNvSpPr>
              <a:spLocks noChangeAspect="1" noChangeShapeType="1"/>
            </p:cNvSpPr>
            <p:nvPr/>
          </p:nvSpPr>
          <p:spPr bwMode="auto">
            <a:xfrm flipV="1">
              <a:off x="4512" y="894"/>
              <a:ext cx="1" cy="15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01" name="Line 81"/>
            <p:cNvSpPr>
              <a:spLocks noChangeAspect="1" noChangeShapeType="1"/>
            </p:cNvSpPr>
            <p:nvPr/>
          </p:nvSpPr>
          <p:spPr bwMode="auto">
            <a:xfrm flipV="1">
              <a:off x="4546" y="895"/>
              <a:ext cx="0" cy="13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02" name="Line 82"/>
            <p:cNvSpPr>
              <a:spLocks noChangeAspect="1" noChangeShapeType="1"/>
            </p:cNvSpPr>
            <p:nvPr/>
          </p:nvSpPr>
          <p:spPr bwMode="auto">
            <a:xfrm flipH="1" flipV="1">
              <a:off x="4679" y="819"/>
              <a:ext cx="85" cy="9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03" name="Line 83"/>
            <p:cNvSpPr>
              <a:spLocks noChangeAspect="1" noChangeShapeType="1"/>
            </p:cNvSpPr>
            <p:nvPr/>
          </p:nvSpPr>
          <p:spPr bwMode="auto">
            <a:xfrm flipV="1">
              <a:off x="4673" y="672"/>
              <a:ext cx="0" cy="15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04" name="Line 84"/>
            <p:cNvSpPr>
              <a:spLocks noChangeAspect="1" noChangeShapeType="1"/>
            </p:cNvSpPr>
            <p:nvPr/>
          </p:nvSpPr>
          <p:spPr bwMode="auto">
            <a:xfrm flipV="1">
              <a:off x="4701" y="678"/>
              <a:ext cx="1" cy="13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05" name="Line 85"/>
            <p:cNvSpPr>
              <a:spLocks noChangeAspect="1" noChangeShapeType="1"/>
            </p:cNvSpPr>
            <p:nvPr/>
          </p:nvSpPr>
          <p:spPr bwMode="auto">
            <a:xfrm flipH="1" flipV="1">
              <a:off x="4548" y="583"/>
              <a:ext cx="121" cy="95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06" name="Line 86"/>
            <p:cNvSpPr>
              <a:spLocks noChangeAspect="1" noChangeShapeType="1"/>
            </p:cNvSpPr>
            <p:nvPr/>
          </p:nvSpPr>
          <p:spPr bwMode="auto">
            <a:xfrm flipV="1">
              <a:off x="4689" y="582"/>
              <a:ext cx="109" cy="9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07" name="Line 87"/>
            <p:cNvSpPr>
              <a:spLocks noChangeAspect="1" noChangeShapeType="1"/>
            </p:cNvSpPr>
            <p:nvPr/>
          </p:nvSpPr>
          <p:spPr bwMode="auto">
            <a:xfrm rot="672678" flipH="1">
              <a:off x="4554" y="1165"/>
              <a:ext cx="79" cy="8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sp>
        <p:nvSpPr>
          <p:cNvPr id="41994" name="Text Box 162"/>
          <p:cNvSpPr txBox="1">
            <a:spLocks noChangeArrowheads="1"/>
          </p:cNvSpPr>
          <p:nvPr/>
        </p:nvSpPr>
        <p:spPr bwMode="auto">
          <a:xfrm>
            <a:off x="590550" y="266700"/>
            <a:ext cx="7961313" cy="5191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marL="228600" indent="-228600" algn="ctr">
              <a:buFont typeface="Wingdings" pitchFamily="2" charset="2"/>
              <a:buNone/>
            </a:pPr>
            <a:r>
              <a:rPr lang="en-US" sz="2800" b="1">
                <a:solidFill>
                  <a:srgbClr val="FFFF00"/>
                </a:solidFill>
                <a:effectLst/>
                <a:latin typeface="Arial Black" pitchFamily="34" charset="0"/>
              </a:rPr>
              <a:t>Glycosides:</a:t>
            </a:r>
            <a:r>
              <a:rPr lang="en-US" sz="2800" b="1">
                <a:solidFill>
                  <a:srgbClr val="C00000"/>
                </a:solidFill>
                <a:effectLst/>
                <a:latin typeface="Arial Black" pitchFamily="34" charset="0"/>
              </a:rPr>
              <a:t> </a:t>
            </a:r>
            <a:r>
              <a:rPr lang="en-US" sz="2400" b="1">
                <a:effectLst/>
                <a:latin typeface="Arial Black" pitchFamily="34" charset="0"/>
              </a:rPr>
              <a:t>A Secret of Hop Flavor Revealed</a:t>
            </a:r>
          </a:p>
        </p:txBody>
      </p:sp>
      <p:grpSp>
        <p:nvGrpSpPr>
          <p:cNvPr id="41995" name="Group 61"/>
          <p:cNvGrpSpPr>
            <a:grpSpLocks/>
          </p:cNvGrpSpPr>
          <p:nvPr/>
        </p:nvGrpSpPr>
        <p:grpSpPr bwMode="auto">
          <a:xfrm>
            <a:off x="6213475" y="1558925"/>
            <a:ext cx="1795463" cy="993775"/>
            <a:chOff x="3914" y="982"/>
            <a:chExt cx="1131" cy="626"/>
          </a:xfrm>
        </p:grpSpPr>
        <p:sp>
          <p:nvSpPr>
            <p:cNvPr id="41996" name="Rectangle 95"/>
            <p:cNvSpPr>
              <a:spLocks noChangeAspect="1" noChangeArrowheads="1"/>
            </p:cNvSpPr>
            <p:nvPr/>
          </p:nvSpPr>
          <p:spPr bwMode="auto">
            <a:xfrm>
              <a:off x="4559" y="1493"/>
              <a:ext cx="75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200" b="1">
                  <a:effectLst/>
                </a:rPr>
                <a:t>H</a:t>
              </a:r>
            </a:p>
          </p:txBody>
        </p:sp>
        <p:sp>
          <p:nvSpPr>
            <p:cNvPr id="56378" name="Line 58"/>
            <p:cNvSpPr>
              <a:spLocks noChangeAspect="1" noChangeShapeType="1"/>
            </p:cNvSpPr>
            <p:nvPr/>
          </p:nvSpPr>
          <p:spPr bwMode="auto">
            <a:xfrm>
              <a:off x="4537" y="1249"/>
              <a:ext cx="71" cy="13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79" name="Line 59"/>
            <p:cNvSpPr>
              <a:spLocks noChangeAspect="1" noChangeShapeType="1"/>
            </p:cNvSpPr>
            <p:nvPr/>
          </p:nvSpPr>
          <p:spPr bwMode="auto">
            <a:xfrm>
              <a:off x="4439" y="1331"/>
              <a:ext cx="163" cy="54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80" name="Freeform 60"/>
            <p:cNvSpPr>
              <a:spLocks noChangeAspect="1"/>
            </p:cNvSpPr>
            <p:nvPr/>
          </p:nvSpPr>
          <p:spPr bwMode="auto">
            <a:xfrm>
              <a:off x="4424" y="1312"/>
              <a:ext cx="185" cy="78"/>
            </a:xfrm>
            <a:custGeom>
              <a:avLst/>
              <a:gdLst/>
              <a:ahLst/>
              <a:cxnLst>
                <a:cxn ang="0">
                  <a:pos x="42" y="58"/>
                </a:cxn>
                <a:cxn ang="0">
                  <a:pos x="0" y="23"/>
                </a:cxn>
                <a:cxn ang="0">
                  <a:pos x="5" y="0"/>
                </a:cxn>
                <a:cxn ang="0">
                  <a:pos x="299" y="103"/>
                </a:cxn>
                <a:cxn ang="0">
                  <a:pos x="311" y="113"/>
                </a:cxn>
                <a:cxn ang="0">
                  <a:pos x="306" y="118"/>
                </a:cxn>
                <a:cxn ang="0">
                  <a:pos x="42" y="58"/>
                </a:cxn>
              </a:cxnLst>
              <a:rect l="0" t="0" r="r" b="b"/>
              <a:pathLst>
                <a:path w="311" h="118">
                  <a:moveTo>
                    <a:pt x="42" y="58"/>
                  </a:moveTo>
                  <a:lnTo>
                    <a:pt x="0" y="23"/>
                  </a:lnTo>
                  <a:lnTo>
                    <a:pt x="5" y="0"/>
                  </a:lnTo>
                  <a:lnTo>
                    <a:pt x="299" y="103"/>
                  </a:lnTo>
                  <a:lnTo>
                    <a:pt x="311" y="113"/>
                  </a:lnTo>
                  <a:lnTo>
                    <a:pt x="306" y="118"/>
                  </a:lnTo>
                  <a:lnTo>
                    <a:pt x="42" y="58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56381" name="Line 61"/>
            <p:cNvSpPr>
              <a:spLocks noChangeAspect="1" noChangeShapeType="1"/>
            </p:cNvSpPr>
            <p:nvPr/>
          </p:nvSpPr>
          <p:spPr bwMode="auto">
            <a:xfrm>
              <a:off x="4142" y="1207"/>
              <a:ext cx="87" cy="166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82" name="Freeform 62"/>
            <p:cNvSpPr>
              <a:spLocks noChangeAspect="1"/>
            </p:cNvSpPr>
            <p:nvPr/>
          </p:nvSpPr>
          <p:spPr bwMode="auto">
            <a:xfrm>
              <a:off x="4139" y="1201"/>
              <a:ext cx="105" cy="186"/>
            </a:xfrm>
            <a:custGeom>
              <a:avLst/>
              <a:gdLst/>
              <a:ahLst/>
              <a:cxnLst>
                <a:cxn ang="0">
                  <a:pos x="177" y="262"/>
                </a:cxn>
                <a:cxn ang="0">
                  <a:pos x="162" y="282"/>
                </a:cxn>
                <a:cxn ang="0">
                  <a:pos x="129" y="269"/>
                </a:cxn>
                <a:cxn ang="0">
                  <a:pos x="0" y="7"/>
                </a:cxn>
                <a:cxn ang="0">
                  <a:pos x="0" y="0"/>
                </a:cxn>
                <a:cxn ang="0">
                  <a:pos x="12" y="10"/>
                </a:cxn>
                <a:cxn ang="0">
                  <a:pos x="177" y="262"/>
                </a:cxn>
              </a:cxnLst>
              <a:rect l="0" t="0" r="r" b="b"/>
              <a:pathLst>
                <a:path w="177" h="282">
                  <a:moveTo>
                    <a:pt x="177" y="262"/>
                  </a:moveTo>
                  <a:lnTo>
                    <a:pt x="162" y="282"/>
                  </a:lnTo>
                  <a:lnTo>
                    <a:pt x="129" y="269"/>
                  </a:lnTo>
                  <a:lnTo>
                    <a:pt x="0" y="7"/>
                  </a:lnTo>
                  <a:lnTo>
                    <a:pt x="0" y="0"/>
                  </a:lnTo>
                  <a:lnTo>
                    <a:pt x="12" y="10"/>
                  </a:lnTo>
                  <a:lnTo>
                    <a:pt x="177" y="262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83" name="Line 63"/>
            <p:cNvSpPr>
              <a:spLocks noChangeAspect="1" noChangeShapeType="1"/>
            </p:cNvSpPr>
            <p:nvPr/>
          </p:nvSpPr>
          <p:spPr bwMode="auto">
            <a:xfrm>
              <a:off x="4137" y="1199"/>
              <a:ext cx="188" cy="5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84" name="Line 64"/>
            <p:cNvSpPr>
              <a:spLocks noChangeAspect="1" noChangeShapeType="1"/>
            </p:cNvSpPr>
            <p:nvPr/>
          </p:nvSpPr>
          <p:spPr bwMode="auto">
            <a:xfrm flipH="1">
              <a:off x="4325" y="1214"/>
              <a:ext cx="142" cy="4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85" name="Line 65"/>
            <p:cNvSpPr>
              <a:spLocks noChangeAspect="1" noChangeShapeType="1"/>
            </p:cNvSpPr>
            <p:nvPr/>
          </p:nvSpPr>
          <p:spPr bwMode="auto">
            <a:xfrm flipV="1">
              <a:off x="4139" y="1107"/>
              <a:ext cx="1" cy="9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86" name="Line 66"/>
            <p:cNvSpPr>
              <a:spLocks noChangeAspect="1" noChangeShapeType="1"/>
            </p:cNvSpPr>
            <p:nvPr/>
          </p:nvSpPr>
          <p:spPr bwMode="auto">
            <a:xfrm flipH="1">
              <a:off x="4062" y="1199"/>
              <a:ext cx="75" cy="51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87" name="Line 67"/>
            <p:cNvSpPr>
              <a:spLocks noChangeAspect="1" noChangeShapeType="1"/>
            </p:cNvSpPr>
            <p:nvPr/>
          </p:nvSpPr>
          <p:spPr bwMode="auto">
            <a:xfrm flipV="1">
              <a:off x="4235" y="1387"/>
              <a:ext cx="1" cy="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88" name="Line 68"/>
            <p:cNvSpPr>
              <a:spLocks noChangeAspect="1" noChangeShapeType="1"/>
            </p:cNvSpPr>
            <p:nvPr/>
          </p:nvSpPr>
          <p:spPr bwMode="auto">
            <a:xfrm>
              <a:off x="4151" y="1367"/>
              <a:ext cx="84" cy="2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89" name="Line 69"/>
            <p:cNvSpPr>
              <a:spLocks noChangeAspect="1" noChangeShapeType="1"/>
            </p:cNvSpPr>
            <p:nvPr/>
          </p:nvSpPr>
          <p:spPr bwMode="auto">
            <a:xfrm flipH="1">
              <a:off x="4425" y="1205"/>
              <a:ext cx="3" cy="123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90" name="Line 70"/>
            <p:cNvSpPr>
              <a:spLocks noChangeAspect="1" noChangeShapeType="1"/>
            </p:cNvSpPr>
            <p:nvPr/>
          </p:nvSpPr>
          <p:spPr bwMode="auto">
            <a:xfrm flipH="1" flipV="1">
              <a:off x="4422" y="1326"/>
              <a:ext cx="63" cy="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91" name="Line 71"/>
            <p:cNvSpPr>
              <a:spLocks noChangeAspect="1" noChangeShapeType="1"/>
            </p:cNvSpPr>
            <p:nvPr/>
          </p:nvSpPr>
          <p:spPr bwMode="auto">
            <a:xfrm>
              <a:off x="4326" y="1260"/>
              <a:ext cx="17" cy="134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92" name="Line 72"/>
            <p:cNvSpPr>
              <a:spLocks noChangeAspect="1" noChangeShapeType="1"/>
            </p:cNvSpPr>
            <p:nvPr/>
          </p:nvSpPr>
          <p:spPr bwMode="auto">
            <a:xfrm flipH="1" flipV="1">
              <a:off x="4213" y="1176"/>
              <a:ext cx="112" cy="82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93" name="Line 73"/>
            <p:cNvSpPr>
              <a:spLocks noChangeAspect="1" noChangeShapeType="1"/>
            </p:cNvSpPr>
            <p:nvPr/>
          </p:nvSpPr>
          <p:spPr bwMode="auto">
            <a:xfrm rot="21131689" flipV="1">
              <a:off x="4597" y="1329"/>
              <a:ext cx="77" cy="41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94" name="Line 74"/>
            <p:cNvSpPr>
              <a:spLocks noChangeAspect="1" noChangeShapeType="1"/>
            </p:cNvSpPr>
            <p:nvPr/>
          </p:nvSpPr>
          <p:spPr bwMode="auto">
            <a:xfrm flipH="1">
              <a:off x="4241" y="1328"/>
              <a:ext cx="181" cy="57"/>
            </a:xfrm>
            <a:prstGeom prst="line">
              <a:avLst/>
            </a:prstGeom>
            <a:noFill/>
            <a:ln w="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95" name="Freeform 75"/>
            <p:cNvSpPr>
              <a:spLocks noChangeAspect="1"/>
            </p:cNvSpPr>
            <p:nvPr/>
          </p:nvSpPr>
          <p:spPr bwMode="auto">
            <a:xfrm>
              <a:off x="4235" y="1318"/>
              <a:ext cx="193" cy="79"/>
            </a:xfrm>
            <a:custGeom>
              <a:avLst/>
              <a:gdLst/>
              <a:ahLst/>
              <a:cxnLst>
                <a:cxn ang="0">
                  <a:pos x="5" y="120"/>
                </a:cxn>
                <a:cxn ang="0">
                  <a:pos x="0" y="105"/>
                </a:cxn>
                <a:cxn ang="0">
                  <a:pos x="15" y="85"/>
                </a:cxn>
                <a:cxn ang="0">
                  <a:pos x="312" y="0"/>
                </a:cxn>
                <a:cxn ang="0">
                  <a:pos x="317" y="15"/>
                </a:cxn>
                <a:cxn ang="0">
                  <a:pos x="324" y="30"/>
                </a:cxn>
                <a:cxn ang="0">
                  <a:pos x="5" y="120"/>
                </a:cxn>
              </a:cxnLst>
              <a:rect l="0" t="0" r="r" b="b"/>
              <a:pathLst>
                <a:path w="324" h="120">
                  <a:moveTo>
                    <a:pt x="5" y="120"/>
                  </a:moveTo>
                  <a:lnTo>
                    <a:pt x="0" y="105"/>
                  </a:lnTo>
                  <a:lnTo>
                    <a:pt x="15" y="85"/>
                  </a:lnTo>
                  <a:lnTo>
                    <a:pt x="312" y="0"/>
                  </a:lnTo>
                  <a:lnTo>
                    <a:pt x="317" y="15"/>
                  </a:lnTo>
                  <a:lnTo>
                    <a:pt x="324" y="30"/>
                  </a:lnTo>
                  <a:lnTo>
                    <a:pt x="5" y="120"/>
                  </a:lnTo>
                  <a:close/>
                </a:path>
              </a:pathLst>
            </a:custGeom>
            <a:solidFill>
              <a:schemeClr val="tx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396" name="Line 76"/>
            <p:cNvSpPr>
              <a:spLocks noChangeAspect="1" noChangeShapeType="1"/>
            </p:cNvSpPr>
            <p:nvPr/>
          </p:nvSpPr>
          <p:spPr bwMode="auto">
            <a:xfrm flipV="1">
              <a:off x="4215" y="1084"/>
              <a:ext cx="0" cy="94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56408" name="Line 88"/>
            <p:cNvSpPr>
              <a:spLocks noChangeAspect="1" noChangeShapeType="1"/>
            </p:cNvSpPr>
            <p:nvPr/>
          </p:nvSpPr>
          <p:spPr bwMode="auto">
            <a:xfrm>
              <a:off x="4902" y="1194"/>
              <a:ext cx="98" cy="8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2017" name="Rectangle 89"/>
            <p:cNvSpPr>
              <a:spLocks noChangeAspect="1" noChangeArrowheads="1"/>
            </p:cNvSpPr>
            <p:nvPr/>
          </p:nvSpPr>
          <p:spPr bwMode="auto">
            <a:xfrm>
              <a:off x="4485" y="1155"/>
              <a:ext cx="65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200" b="1">
                  <a:effectLst/>
                </a:rPr>
                <a:t>O</a:t>
              </a:r>
            </a:p>
          </p:txBody>
        </p:sp>
        <p:sp>
          <p:nvSpPr>
            <p:cNvPr id="42018" name="Rectangle 90"/>
            <p:cNvSpPr>
              <a:spLocks noChangeAspect="1" noChangeArrowheads="1"/>
            </p:cNvSpPr>
            <p:nvPr/>
          </p:nvSpPr>
          <p:spPr bwMode="auto">
            <a:xfrm>
              <a:off x="4110" y="1008"/>
              <a:ext cx="75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200" b="1">
                  <a:effectLst/>
                </a:rPr>
                <a:t>H</a:t>
              </a:r>
            </a:p>
          </p:txBody>
        </p:sp>
        <p:sp>
          <p:nvSpPr>
            <p:cNvPr id="42019" name="Rectangle 91"/>
            <p:cNvSpPr>
              <a:spLocks noChangeAspect="1" noChangeArrowheads="1"/>
            </p:cNvSpPr>
            <p:nvPr/>
          </p:nvSpPr>
          <p:spPr bwMode="auto">
            <a:xfrm>
              <a:off x="3914" y="1205"/>
              <a:ext cx="150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200" b="1">
                  <a:effectLst/>
                </a:rPr>
                <a:t>HO</a:t>
              </a:r>
            </a:p>
          </p:txBody>
        </p:sp>
        <p:sp>
          <p:nvSpPr>
            <p:cNvPr id="42020" name="Rectangle 92"/>
            <p:cNvSpPr>
              <a:spLocks noChangeAspect="1" noChangeArrowheads="1"/>
            </p:cNvSpPr>
            <p:nvPr/>
          </p:nvSpPr>
          <p:spPr bwMode="auto">
            <a:xfrm>
              <a:off x="4207" y="1469"/>
              <a:ext cx="75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200" b="1">
                  <a:effectLst/>
                </a:rPr>
                <a:t>H</a:t>
              </a:r>
            </a:p>
          </p:txBody>
        </p:sp>
        <p:sp>
          <p:nvSpPr>
            <p:cNvPr id="42021" name="Rectangle 93"/>
            <p:cNvSpPr>
              <a:spLocks noChangeAspect="1" noChangeArrowheads="1"/>
            </p:cNvSpPr>
            <p:nvPr/>
          </p:nvSpPr>
          <p:spPr bwMode="auto">
            <a:xfrm>
              <a:off x="4000" y="1309"/>
              <a:ext cx="150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200" b="1">
                  <a:effectLst/>
                </a:rPr>
                <a:t>HO</a:t>
              </a:r>
            </a:p>
          </p:txBody>
        </p:sp>
        <p:sp>
          <p:nvSpPr>
            <p:cNvPr id="42022" name="Rectangle 94"/>
            <p:cNvSpPr>
              <a:spLocks noChangeAspect="1" noChangeArrowheads="1"/>
            </p:cNvSpPr>
            <p:nvPr/>
          </p:nvSpPr>
          <p:spPr bwMode="auto">
            <a:xfrm>
              <a:off x="4392" y="1097"/>
              <a:ext cx="75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200" b="1">
                  <a:effectLst/>
                </a:rPr>
                <a:t>H</a:t>
              </a:r>
            </a:p>
          </p:txBody>
        </p:sp>
        <p:sp>
          <p:nvSpPr>
            <p:cNvPr id="42023" name="Rectangle 96"/>
            <p:cNvSpPr>
              <a:spLocks noChangeAspect="1" noChangeArrowheads="1"/>
            </p:cNvSpPr>
            <p:nvPr/>
          </p:nvSpPr>
          <p:spPr bwMode="auto">
            <a:xfrm>
              <a:off x="4400" y="1407"/>
              <a:ext cx="150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200" b="1">
                  <a:effectLst/>
                </a:rPr>
                <a:t>HO</a:t>
              </a:r>
            </a:p>
          </p:txBody>
        </p:sp>
        <p:sp>
          <p:nvSpPr>
            <p:cNvPr id="42024" name="Rectangle 97"/>
            <p:cNvSpPr>
              <a:spLocks noChangeAspect="1" noChangeArrowheads="1"/>
            </p:cNvSpPr>
            <p:nvPr/>
          </p:nvSpPr>
          <p:spPr bwMode="auto">
            <a:xfrm>
              <a:off x="4313" y="1362"/>
              <a:ext cx="75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200" b="1">
                  <a:effectLst/>
                </a:rPr>
                <a:t>H</a:t>
              </a:r>
            </a:p>
          </p:txBody>
        </p:sp>
        <p:sp>
          <p:nvSpPr>
            <p:cNvPr id="42025" name="Rectangle 98"/>
            <p:cNvSpPr>
              <a:spLocks noChangeAspect="1" noChangeArrowheads="1"/>
            </p:cNvSpPr>
            <p:nvPr/>
          </p:nvSpPr>
          <p:spPr bwMode="auto">
            <a:xfrm>
              <a:off x="4184" y="982"/>
              <a:ext cx="150" cy="11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200" b="1">
                  <a:effectLst/>
                </a:rPr>
                <a:t>OH</a:t>
              </a:r>
            </a:p>
          </p:txBody>
        </p:sp>
        <p:sp>
          <p:nvSpPr>
            <p:cNvPr id="56419" name="Line 99"/>
            <p:cNvSpPr>
              <a:spLocks noChangeAspect="1" noChangeShapeType="1"/>
            </p:cNvSpPr>
            <p:nvPr/>
          </p:nvSpPr>
          <p:spPr bwMode="auto">
            <a:xfrm>
              <a:off x="4598" y="1376"/>
              <a:ext cx="0" cy="126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buFont typeface="Wingdings" pitchFamily="2" charset="2"/>
                <a:buNone/>
                <a:defRPr/>
              </a:pPr>
              <a:endParaRPr lang="en-US" dirty="0"/>
            </a:p>
          </p:txBody>
        </p:sp>
        <p:pic>
          <p:nvPicPr>
            <p:cNvPr id="42027" name="Picture 101" descr="MCj04242080000[1]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 rot="5109676">
              <a:off x="4632" y="1146"/>
              <a:ext cx="365" cy="46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56422" name="Line 102"/>
            <p:cNvSpPr>
              <a:spLocks noChangeShapeType="1"/>
            </p:cNvSpPr>
            <p:nvPr/>
          </p:nvSpPr>
          <p:spPr bwMode="auto">
            <a:xfrm rot="21074599" flipH="1">
              <a:off x="4677" y="1292"/>
              <a:ext cx="66" cy="24"/>
            </a:xfrm>
            <a:prstGeom prst="line">
              <a:avLst/>
            </a:prstGeom>
            <a:noFill/>
            <a:ln w="28575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1020" name="Text Box 60"/>
            <p:cNvSpPr txBox="1">
              <a:spLocks noChangeArrowheads="1"/>
            </p:cNvSpPr>
            <p:nvPr/>
          </p:nvSpPr>
          <p:spPr bwMode="auto">
            <a:xfrm>
              <a:off x="4680" y="1182"/>
              <a:ext cx="191" cy="17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228600" indent="-228600">
                <a:buFont typeface="Wingdings" pitchFamily="2" charset="2"/>
                <a:buNone/>
                <a:defRPr/>
              </a:pPr>
              <a:r>
                <a:rPr lang="en-US" sz="1200" b="1">
                  <a:effectLst>
                    <a:outerShdw blurRad="38100" dist="38100" dir="2700000" algn="tl">
                      <a:srgbClr val="1F497D"/>
                    </a:outerShdw>
                  </a:effectLst>
                </a:rPr>
                <a:t>O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685800" y="228600"/>
            <a:ext cx="8001000" cy="6477000"/>
          </a:xfrm>
          <a:prstGeom prst="rect">
            <a:avLst/>
          </a:prstGeom>
          <a:solidFill>
            <a:schemeClr val="bg1"/>
          </a:solidFill>
          <a:ln w="25400" algn="ctr">
            <a:noFill/>
            <a:miter lim="800000"/>
            <a:headEnd/>
            <a:tailEnd/>
          </a:ln>
        </p:spPr>
        <p:txBody>
          <a:bodyPr anchor="ctr"/>
          <a:lstStyle/>
          <a:p>
            <a:pPr algn="ctr">
              <a:defRPr/>
            </a:pPr>
            <a:endParaRPr lang="en-US">
              <a:solidFill>
                <a:schemeClr val="lt1"/>
              </a:solidFill>
              <a:latin typeface="+mn-lt"/>
            </a:endParaRPr>
          </a:p>
        </p:txBody>
      </p:sp>
      <p:sp>
        <p:nvSpPr>
          <p:cNvPr id="43011" name="Rectangle 673"/>
          <p:cNvSpPr>
            <a:spLocks noGrp="1"/>
          </p:cNvSpPr>
          <p:nvPr>
            <p:ph type="title"/>
          </p:nvPr>
        </p:nvSpPr>
        <p:spPr>
          <a:xfrm>
            <a:off x="533400" y="190500"/>
            <a:ext cx="8077200" cy="457200"/>
          </a:xfrm>
        </p:spPr>
        <p:txBody>
          <a:bodyPr/>
          <a:lstStyle/>
          <a:p>
            <a:r>
              <a:rPr lang="en-US" sz="2800" b="1" smtClean="0">
                <a:solidFill>
                  <a:srgbClr val="FFFF00"/>
                </a:solidFill>
              </a:rPr>
              <a:t>DIRECT ANALYSIS OF HOP </a:t>
            </a:r>
            <a:r>
              <a:rPr lang="en-US" sz="2800" b="1" smtClean="0">
                <a:solidFill>
                  <a:srgbClr val="FFFF00"/>
                </a:solidFill>
                <a:latin typeface="Symbol" pitchFamily="18" charset="2"/>
              </a:rPr>
              <a:t>b</a:t>
            </a:r>
            <a:r>
              <a:rPr lang="en-US" sz="2800" b="1" smtClean="0">
                <a:solidFill>
                  <a:srgbClr val="FFFF00"/>
                </a:solidFill>
              </a:rPr>
              <a:t>-GLYCOSIDES</a:t>
            </a:r>
          </a:p>
        </p:txBody>
      </p:sp>
      <p:graphicFrame>
        <p:nvGraphicFramePr>
          <p:cNvPr id="43114" name="Group 106"/>
          <p:cNvGraphicFramePr>
            <a:graphicFrameLocks noGrp="1"/>
          </p:cNvGraphicFramePr>
          <p:nvPr>
            <p:ph idx="1"/>
          </p:nvPr>
        </p:nvGraphicFramePr>
        <p:xfrm>
          <a:off x="971550" y="762000"/>
          <a:ext cx="7543800" cy="5989649"/>
        </p:xfrm>
        <a:graphic>
          <a:graphicData uri="http://schemas.openxmlformats.org/drawingml/2006/table">
            <a:tbl>
              <a:tblPr/>
              <a:tblGrid>
                <a:gridCol w="1392238"/>
                <a:gridCol w="1954212"/>
                <a:gridCol w="419735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 Narrow" pitchFamily="34" charset="0"/>
                          <a:cs typeface="Arial" charset="0"/>
                        </a:rPr>
                        <a:t>Glycoside (MW)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 Narrow" pitchFamily="34" charset="0"/>
                          <a:cs typeface="Arial" charset="0"/>
                        </a:rPr>
                        <a:t>Sugar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4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8000"/>
                          </a:solidFill>
                          <a:effectLst/>
                          <a:latin typeface="Arial Narrow" pitchFamily="34" charset="0"/>
                          <a:cs typeface="Arial" charset="0"/>
                        </a:rPr>
                        <a:t>Aglycones  (a=TFA; b=TMS; c=LC/MS)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236c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2-methyl propanol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714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250a,b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3-methyl-2-butanol, 3-methyl-1-butanol, 2-methyl-1-butanol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262a,b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3-hexen-1-ol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264c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1-hexanol, 3-methyl-2-pentanol, 4-methyl-2-pentanol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270a,b,c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benzyl alcohol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284a,b,c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1-phenylethanol, 2-phenylethanol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290a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1-octen-3-ol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292a,b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1-octanol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314a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ipsdienol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316a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a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-terpineol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316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linalool, geraniol, 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a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-terpineol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318c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citronellol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326c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raspberry ketone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328c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aceto vanillonol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332a,b,c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2,6-dimethyl-2,7-octadiene-1,6-diol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358c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loliolide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368b,c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3-hydroxy-7,8-dihydro-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b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-ionone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386b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grasshopper ketone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416a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Glucose-arabinose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phenylethanol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422a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Glucose-arabinose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1-octen-3-ol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448a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Glucose-arabinose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Symbol" pitchFamily="18" charset="2"/>
                          <a:cs typeface="Arial" charset="0"/>
                        </a:rPr>
                        <a:t>a</a:t>
                      </a: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-terpineol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452a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Glucose-rhamnose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ipsdienol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  <a:tr h="2460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462a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Glucose-rhamnose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en-US" sz="1000" b="1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charset="0"/>
                          <a:cs typeface="Arial" charset="0"/>
                        </a:rPr>
                        <a:t>linalool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tx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entagon 7"/>
          <p:cNvSpPr/>
          <p:nvPr/>
        </p:nvSpPr>
        <p:spPr bwMode="auto">
          <a:xfrm>
            <a:off x="0" y="4419600"/>
            <a:ext cx="9144000" cy="2438400"/>
          </a:xfrm>
          <a:prstGeom prst="homePlate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/>
          </a:p>
        </p:txBody>
      </p:sp>
      <p:sp>
        <p:nvSpPr>
          <p:cNvPr id="44035" name="TextBox 17"/>
          <p:cNvSpPr txBox="1">
            <a:spLocks noChangeArrowheads="1"/>
          </p:cNvSpPr>
          <p:nvPr/>
        </p:nvSpPr>
        <p:spPr bwMode="auto">
          <a:xfrm>
            <a:off x="2438400" y="3505200"/>
            <a:ext cx="45720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6000">
                <a:solidFill>
                  <a:srgbClr val="FFFF00"/>
                </a:solidFill>
                <a:effectLst/>
                <a:latin typeface="Impact" pitchFamily="34" charset="0"/>
              </a:rPr>
              <a:t>1990’s-2008</a:t>
            </a:r>
          </a:p>
        </p:txBody>
      </p:sp>
      <p:pic>
        <p:nvPicPr>
          <p:cNvPr id="44036" name="Picture 18" descr="hopshalf.gif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-1828800" y="-533400"/>
            <a:ext cx="48768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entagon 5"/>
          <p:cNvSpPr/>
          <p:nvPr/>
        </p:nvSpPr>
        <p:spPr bwMode="auto">
          <a:xfrm>
            <a:off x="3581400" y="838200"/>
            <a:ext cx="3505200" cy="1752600"/>
          </a:xfrm>
          <a:prstGeom prst="homePlat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/>
          </a:p>
        </p:txBody>
      </p:sp>
      <p:sp>
        <p:nvSpPr>
          <p:cNvPr id="44038" name="TextBox 8"/>
          <p:cNvSpPr txBox="1">
            <a:spLocks noChangeArrowheads="1"/>
          </p:cNvSpPr>
          <p:nvPr/>
        </p:nvSpPr>
        <p:spPr bwMode="auto">
          <a:xfrm>
            <a:off x="2362200" y="5735638"/>
            <a:ext cx="6096000" cy="904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lnSpc>
                <a:spcPts val="32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5400">
                <a:solidFill>
                  <a:srgbClr val="008000"/>
                </a:solidFill>
                <a:effectLst/>
                <a:latin typeface="Impact" pitchFamily="34" charset="0"/>
              </a:rPr>
              <a:t>Flavor</a:t>
            </a:r>
          </a:p>
          <a:p>
            <a:pPr>
              <a:lnSpc>
                <a:spcPts val="32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3600" b="1">
                <a:solidFill>
                  <a:schemeClr val="bg1"/>
                </a:solidFill>
                <a:effectLst/>
                <a:latin typeface="Arial Narrow" pitchFamily="34" charset="0"/>
              </a:rPr>
              <a:t>Stability</a:t>
            </a:r>
            <a:r>
              <a:rPr lang="en-US" sz="5400" b="1">
                <a:solidFill>
                  <a:schemeClr val="bg1"/>
                </a:solidFill>
                <a:effectLst/>
                <a:latin typeface="Impact" pitchFamily="34" charset="0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58" name="Picture 8" descr="http://riversaredamp.files.wordpress.com/2007/04/bottles-of-beer.jpg"/>
          <p:cNvPicPr>
            <a:picLocks noChangeAspect="1" noChangeArrowheads="1"/>
          </p:cNvPicPr>
          <p:nvPr/>
        </p:nvPicPr>
        <p:blipFill>
          <a:blip r:embed="rId2">
            <a:lum bright="-4000"/>
          </a:blip>
          <a:srcRect/>
          <a:stretch>
            <a:fillRect/>
          </a:stretch>
        </p:blipFill>
        <p:spPr bwMode="auto">
          <a:xfrm>
            <a:off x="3124200" y="0"/>
            <a:ext cx="6019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5059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609600" y="563563"/>
            <a:ext cx="8001000" cy="3475037"/>
          </a:xfrm>
        </p:spPr>
        <p:txBody>
          <a:bodyPr/>
          <a:lstStyle/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4600" smtClean="0">
                <a:solidFill>
                  <a:srgbClr val="000000"/>
                </a:solidFill>
                <a:latin typeface="Impact" pitchFamily="34" charset="0"/>
              </a:rPr>
              <a:t>REACTIVE OXYGEN SPECIES </a:t>
            </a:r>
            <a:br>
              <a:rPr lang="en-US" sz="4600" smtClean="0">
                <a:solidFill>
                  <a:srgbClr val="000000"/>
                </a:solidFill>
                <a:latin typeface="Impact" pitchFamily="34" charset="0"/>
              </a:rPr>
            </a:br>
            <a:r>
              <a:rPr lang="en-US" sz="4600" smtClean="0">
                <a:solidFill>
                  <a:srgbClr val="000000"/>
                </a:solidFill>
                <a:latin typeface="Impact" pitchFamily="34" charset="0"/>
              </a:rPr>
              <a:t>OR</a:t>
            </a:r>
            <a:br>
              <a:rPr lang="en-US" sz="4600" smtClean="0">
                <a:solidFill>
                  <a:srgbClr val="000000"/>
                </a:solidFill>
                <a:latin typeface="Impact" pitchFamily="34" charset="0"/>
              </a:rPr>
            </a:br>
            <a:r>
              <a:rPr lang="en-US" sz="4600" smtClean="0">
                <a:solidFill>
                  <a:srgbClr val="000000"/>
                </a:solidFill>
                <a:latin typeface="Impact" pitchFamily="34" charset="0"/>
              </a:rPr>
              <a:t>FREE RADICALS</a:t>
            </a:r>
            <a:endParaRPr lang="en-US" sz="3700" smtClean="0">
              <a:solidFill>
                <a:srgbClr val="000000"/>
              </a:solidFill>
              <a:latin typeface="Impact" pitchFamily="34" charset="0"/>
            </a:endParaRP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2600" b="1" smtClean="0">
                <a:solidFill>
                  <a:srgbClr val="000000"/>
                </a:solidFill>
                <a:latin typeface="Arial Narrow" pitchFamily="34" charset="0"/>
              </a:rPr>
              <a:t>are detrimental to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2600" b="1" smtClean="0">
                <a:solidFill>
                  <a:srgbClr val="000000"/>
                </a:solidFill>
                <a:latin typeface="Arial Narrow" pitchFamily="34" charset="0"/>
              </a:rPr>
              <a:t>beer flavor stability 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2600" b="1" smtClean="0">
                <a:solidFill>
                  <a:srgbClr val="000000"/>
                </a:solidFill>
                <a:latin typeface="Arial Narrow" pitchFamily="34" charset="0"/>
              </a:rPr>
              <a:t>or </a:t>
            </a:r>
          </a:p>
          <a:p>
            <a:pPr marL="0" indent="0" eaLnBrk="1" hangingPunct="1">
              <a:lnSpc>
                <a:spcPct val="90000"/>
              </a:lnSpc>
              <a:spcBef>
                <a:spcPct val="0"/>
              </a:spcBef>
              <a:buFont typeface="Wingdings" pitchFamily="2" charset="2"/>
              <a:buNone/>
            </a:pPr>
            <a:r>
              <a:rPr lang="en-US" sz="2600" b="1" smtClean="0">
                <a:solidFill>
                  <a:srgbClr val="000000"/>
                </a:solidFill>
                <a:latin typeface="Arial Narrow" pitchFamily="34" charset="0"/>
              </a:rPr>
              <a:t>shelf life.</a:t>
            </a:r>
            <a:r>
              <a:rPr lang="en-US" sz="2600" smtClean="0">
                <a:latin typeface="Arial Narrow" pitchFamily="34" charset="0"/>
              </a:rPr>
              <a:t>. </a:t>
            </a:r>
          </a:p>
        </p:txBody>
      </p:sp>
      <p:sp>
        <p:nvSpPr>
          <p:cNvPr id="132113" name="Text Box 17"/>
          <p:cNvSpPr txBox="1">
            <a:spLocks noChangeArrowheads="1"/>
          </p:cNvSpPr>
          <p:nvPr/>
        </p:nvSpPr>
        <p:spPr bwMode="auto">
          <a:xfrm>
            <a:off x="228600" y="4495800"/>
            <a:ext cx="4127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228600" indent="-228600">
              <a:buFont typeface="Wingdings" pitchFamily="2" charset="2"/>
              <a:buBlip>
                <a:blip r:embed="rId3"/>
              </a:buBlip>
              <a:defRPr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11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686800" cy="5257800"/>
          </a:xfrm>
        </p:spPr>
        <p:txBody>
          <a:bodyPr/>
          <a:lstStyle/>
          <a:p>
            <a:pPr marL="0" indent="0" eaLnBrk="1" hangingPunct="1">
              <a:buFont typeface="Wingdings" pitchFamily="2" charset="2"/>
              <a:buNone/>
            </a:pPr>
            <a:r>
              <a:rPr lang="en-US" sz="2400" smtClean="0">
                <a:latin typeface="Times New Roman" pitchFamily="18" charset="0"/>
              </a:rPr>
              <a:t> </a:t>
            </a:r>
          </a:p>
        </p:txBody>
      </p:sp>
      <p:sp>
        <p:nvSpPr>
          <p:cNvPr id="77852" name="Text Box 28"/>
          <p:cNvSpPr txBox="1">
            <a:spLocks noChangeArrowheads="1"/>
          </p:cNvSpPr>
          <p:nvPr/>
        </p:nvSpPr>
        <p:spPr bwMode="auto">
          <a:xfrm>
            <a:off x="228600" y="4495800"/>
            <a:ext cx="412750" cy="39687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marL="228600" indent="-228600">
              <a:buFont typeface="Wingdings" pitchFamily="2" charset="2"/>
              <a:buBlip>
                <a:blip r:embed="rId2"/>
              </a:buBlip>
              <a:defRPr/>
            </a:pPr>
            <a:endParaRPr lang="en-US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sp>
        <p:nvSpPr>
          <p:cNvPr id="46084" name="Text Box 32"/>
          <p:cNvSpPr txBox="1">
            <a:spLocks noChangeArrowheads="1"/>
          </p:cNvSpPr>
          <p:nvPr/>
        </p:nvSpPr>
        <p:spPr bwMode="auto">
          <a:xfrm>
            <a:off x="381000" y="304800"/>
            <a:ext cx="7924800" cy="9461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228600" indent="-228600">
              <a:buFont typeface="Wingdings" pitchFamily="2" charset="2"/>
              <a:buNone/>
            </a:pPr>
            <a:r>
              <a:rPr lang="en-US" sz="2800">
                <a:effectLst/>
                <a:latin typeface="Calibri" pitchFamily="34" charset="0"/>
              </a:rPr>
              <a:t>	Which hop compounds are antioxidants or antiradicals?  </a:t>
            </a:r>
            <a:r>
              <a:rPr lang="en-US" sz="2800">
                <a:solidFill>
                  <a:srgbClr val="FFFF00"/>
                </a:solidFill>
                <a:effectLst/>
                <a:latin typeface="Arial Black" pitchFamily="34" charset="0"/>
              </a:rPr>
              <a:t>That depends..</a:t>
            </a:r>
          </a:p>
        </p:txBody>
      </p:sp>
      <p:graphicFrame>
        <p:nvGraphicFramePr>
          <p:cNvPr id="10" name="Diagram 9"/>
          <p:cNvGraphicFramePr/>
          <p:nvPr/>
        </p:nvGraphicFramePr>
        <p:xfrm>
          <a:off x="2743200" y="1371600"/>
          <a:ext cx="7010400" cy="52578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9"/>
          <p:cNvGraphicFramePr>
            <a:graphicFrameLocks noGrp="1" noChangeAspect="1"/>
          </p:cNvGraphicFramePr>
          <p:nvPr>
            <p:ph sz="half" idx="1"/>
          </p:nvPr>
        </p:nvGraphicFramePr>
        <p:xfrm>
          <a:off x="228600" y="609600"/>
          <a:ext cx="8477250" cy="54975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6205" name="Rectangle 13"/>
          <p:cNvSpPr>
            <a:spLocks noChangeArrowheads="1"/>
          </p:cNvSpPr>
          <p:nvPr/>
        </p:nvSpPr>
        <p:spPr bwMode="auto">
          <a:xfrm>
            <a:off x="5029200" y="457200"/>
            <a:ext cx="3581400" cy="222726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00050" lvl="1" indent="-285750">
              <a:buFont typeface="Wingdings" pitchFamily="2" charset="2"/>
              <a:buNone/>
              <a:defRPr/>
            </a:pPr>
            <a:r>
              <a:rPr lang="en-US" sz="2400" dirty="0">
                <a:effectLst>
                  <a:outerShdw blurRad="38100" dist="38100" dir="2700000" algn="tl">
                    <a:srgbClr val="1F497D"/>
                  </a:outerShdw>
                </a:effectLst>
              </a:rPr>
              <a:t>	</a:t>
            </a:r>
            <a:r>
              <a:rPr lang="en-US" sz="2800" dirty="0">
                <a:solidFill>
                  <a:srgbClr val="FFFF00"/>
                </a:solidFill>
                <a:effectLst/>
                <a:latin typeface="Arial Black" pitchFamily="34" charset="0"/>
              </a:rPr>
              <a:t>Miller Brewing</a:t>
            </a:r>
            <a:r>
              <a:rPr lang="en-US" sz="2800" dirty="0">
                <a:solidFill>
                  <a:srgbClr val="C00000"/>
                </a:solidFill>
                <a:effectLst/>
                <a:latin typeface="Arial Black" pitchFamily="34" charset="0"/>
              </a:rPr>
              <a:t> </a:t>
            </a:r>
            <a:r>
              <a:rPr lang="en-US" sz="2800" dirty="0">
                <a:effectLst/>
                <a:latin typeface="Arial Narrow" pitchFamily="34" charset="0"/>
              </a:rPr>
              <a:t>determined the antioxidant properties against the stable DPPH free radical.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13"/>
          <p:cNvSpPr>
            <a:spLocks noChangeArrowheads="1"/>
          </p:cNvSpPr>
          <p:nvPr/>
        </p:nvSpPr>
        <p:spPr bwMode="auto">
          <a:xfrm>
            <a:off x="285750" y="411163"/>
            <a:ext cx="8458200" cy="379888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400050" lvl="1" indent="-285750">
              <a:buFont typeface="Wingdings" pitchFamily="2" charset="2"/>
              <a:buNone/>
            </a:pPr>
            <a:r>
              <a:rPr lang="en-US" sz="3200">
                <a:effectLst/>
                <a:latin typeface="Arial Narrow" pitchFamily="34" charset="0"/>
              </a:rPr>
              <a:t>	</a:t>
            </a:r>
          </a:p>
          <a:p>
            <a:pPr marL="400050" lvl="1" indent="-285750">
              <a:buFont typeface="Wingdings" pitchFamily="2" charset="2"/>
              <a:buNone/>
            </a:pPr>
            <a:r>
              <a:rPr lang="en-US" sz="3200" b="1">
                <a:effectLst/>
                <a:latin typeface="Arial Narrow" pitchFamily="34" charset="0"/>
              </a:rPr>
              <a:t>Some specific </a:t>
            </a:r>
            <a:r>
              <a:rPr lang="en-US" sz="3200" b="1">
                <a:solidFill>
                  <a:srgbClr val="FFFF00"/>
                </a:solidFill>
                <a:effectLst/>
                <a:latin typeface="Arial Narrow" pitchFamily="34" charset="0"/>
              </a:rPr>
              <a:t>anti-oxidative polyphenols</a:t>
            </a:r>
            <a:r>
              <a:rPr lang="en-US" sz="3200" b="1">
                <a:solidFill>
                  <a:srgbClr val="C00000"/>
                </a:solidFill>
                <a:effectLst/>
                <a:latin typeface="Arial Narrow" pitchFamily="34" charset="0"/>
              </a:rPr>
              <a:t> </a:t>
            </a:r>
            <a:r>
              <a:rPr lang="en-US" sz="3200" b="1">
                <a:effectLst/>
                <a:latin typeface="Arial Narrow" pitchFamily="34" charset="0"/>
              </a:rPr>
              <a:t>present</a:t>
            </a:r>
          </a:p>
          <a:p>
            <a:pPr marL="400050" lvl="1" indent="-285750">
              <a:buFont typeface="Wingdings" pitchFamily="2" charset="2"/>
              <a:buNone/>
            </a:pPr>
            <a:r>
              <a:rPr lang="en-US" sz="3200" b="1">
                <a:effectLst/>
                <a:latin typeface="Arial Narrow" pitchFamily="34" charset="0"/>
              </a:rPr>
              <a:t>in the hop cellulose portion: </a:t>
            </a:r>
          </a:p>
          <a:p>
            <a:pPr marL="971550" lvl="2" indent="-342900"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2800">
                <a:effectLst/>
                <a:latin typeface="Arial Narrow" pitchFamily="34" charset="0"/>
              </a:rPr>
              <a:t>Catechin, dimer, trimer and tetramer</a:t>
            </a:r>
          </a:p>
          <a:p>
            <a:pPr marL="971550" lvl="2" indent="-342900"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2800">
                <a:effectLst/>
                <a:latin typeface="Symbol" pitchFamily="18" charset="2"/>
              </a:rPr>
              <a:t>b</a:t>
            </a:r>
            <a:r>
              <a:rPr lang="en-US" sz="2800">
                <a:effectLst/>
                <a:latin typeface="Arial Narrow" pitchFamily="34" charset="0"/>
              </a:rPr>
              <a:t>-Glycosides of kaempferol and quercetin</a:t>
            </a:r>
          </a:p>
          <a:p>
            <a:pPr marL="971550" lvl="2" indent="-342900">
              <a:buClr>
                <a:schemeClr val="tx1"/>
              </a:buClr>
              <a:buFont typeface="Wingdings" pitchFamily="2" charset="2"/>
              <a:buChar char="ü"/>
            </a:pPr>
            <a:r>
              <a:rPr lang="en-US" sz="2800">
                <a:effectLst/>
                <a:latin typeface="Arial Narrow" pitchFamily="34" charset="0"/>
              </a:rPr>
              <a:t>Xanthohumol</a:t>
            </a:r>
          </a:p>
          <a:p>
            <a:pPr marL="971550" lvl="2" indent="-342900">
              <a:buClr>
                <a:schemeClr val="tx1"/>
              </a:buClr>
              <a:buFont typeface="Wingdings" pitchFamily="2" charset="2"/>
              <a:buNone/>
            </a:pPr>
            <a:endParaRPr lang="en-US" sz="2800">
              <a:effectLst/>
              <a:latin typeface="Arial Narrow" pitchFamily="34" charset="0"/>
            </a:endParaRPr>
          </a:p>
        </p:txBody>
      </p:sp>
      <p:pic>
        <p:nvPicPr>
          <p:cNvPr id="47107" name="Picture 8" descr="hops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2700" y="3886200"/>
            <a:ext cx="9144000" cy="5219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59" name="Picture 3" descr="Hop Cone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895600" y="990600"/>
            <a:ext cx="3119438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Group 1636"/>
          <p:cNvGrpSpPr>
            <a:grpSpLocks/>
          </p:cNvGrpSpPr>
          <p:nvPr/>
        </p:nvGrpSpPr>
        <p:grpSpPr bwMode="auto">
          <a:xfrm>
            <a:off x="2590800" y="1981200"/>
            <a:ext cx="4440238" cy="1635125"/>
            <a:chOff x="1008" y="0"/>
            <a:chExt cx="2797" cy="1030"/>
          </a:xfrm>
        </p:grpSpPr>
        <p:grpSp>
          <p:nvGrpSpPr>
            <p:cNvPr id="48366" name="Group 1637"/>
            <p:cNvGrpSpPr>
              <a:grpSpLocks/>
            </p:cNvGrpSpPr>
            <p:nvPr/>
          </p:nvGrpSpPr>
          <p:grpSpPr bwMode="auto">
            <a:xfrm>
              <a:off x="1008" y="0"/>
              <a:ext cx="2797" cy="1030"/>
              <a:chOff x="1481" y="0"/>
              <a:chExt cx="2797" cy="1030"/>
            </a:xfrm>
          </p:grpSpPr>
          <p:grpSp>
            <p:nvGrpSpPr>
              <p:cNvPr id="48368" name="Group 1638"/>
              <p:cNvGrpSpPr>
                <a:grpSpLocks/>
              </p:cNvGrpSpPr>
              <p:nvPr/>
            </p:nvGrpSpPr>
            <p:grpSpPr bwMode="auto">
              <a:xfrm>
                <a:off x="1481" y="0"/>
                <a:ext cx="2797" cy="1030"/>
                <a:chOff x="1632" y="-96"/>
                <a:chExt cx="2797" cy="1030"/>
              </a:xfrm>
            </p:grpSpPr>
            <p:sp>
              <p:nvSpPr>
                <p:cNvPr id="72295" name="AutoShape 1639"/>
                <p:cNvSpPr>
                  <a:spLocks noChangeAspect="1" noChangeArrowheads="1" noTextEdit="1"/>
                </p:cNvSpPr>
                <p:nvPr/>
              </p:nvSpPr>
              <p:spPr bwMode="auto">
                <a:xfrm>
                  <a:off x="1632" y="-96"/>
                  <a:ext cx="2723" cy="103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8371" name="Rectangle 1640"/>
                <p:cNvSpPr>
                  <a:spLocks noChangeArrowheads="1"/>
                </p:cNvSpPr>
                <p:nvPr/>
              </p:nvSpPr>
              <p:spPr bwMode="auto">
                <a:xfrm>
                  <a:off x="2803" y="126"/>
                  <a:ext cx="92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>
                      <a:solidFill>
                        <a:srgbClr val="FFFF00"/>
                      </a:solidFill>
                      <a:effectLst/>
                      <a:latin typeface="Abadi MT Condensed Light" pitchFamily="34" charset="0"/>
                    </a:rPr>
                    <a:t>R</a:t>
                  </a:r>
                  <a:endPara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48372" name="Rectangle 1641"/>
                <p:cNvSpPr>
                  <a:spLocks noChangeArrowheads="1"/>
                </p:cNvSpPr>
                <p:nvPr/>
              </p:nvSpPr>
              <p:spPr bwMode="auto">
                <a:xfrm>
                  <a:off x="1972" y="212"/>
                  <a:ext cx="192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>
                      <a:solidFill>
                        <a:srgbClr val="FFFF00"/>
                      </a:solidFill>
                      <a:effectLst/>
                      <a:latin typeface="Abadi MT Condensed Light" pitchFamily="34" charset="0"/>
                    </a:rPr>
                    <a:t>HO</a:t>
                  </a:r>
                  <a:endPara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48373" name="Rectangle 1642"/>
                <p:cNvSpPr>
                  <a:spLocks noChangeArrowheads="1"/>
                </p:cNvSpPr>
                <p:nvPr/>
              </p:nvSpPr>
              <p:spPr bwMode="auto">
                <a:xfrm>
                  <a:off x="2621" y="336"/>
                  <a:ext cx="192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>
                      <a:solidFill>
                        <a:srgbClr val="FFFF00"/>
                      </a:solidFill>
                      <a:effectLst/>
                      <a:latin typeface="Abadi MT Condensed Light" pitchFamily="34" charset="0"/>
                    </a:rPr>
                    <a:t>OH</a:t>
                  </a:r>
                  <a:endPara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48374" name="Rectangle 1643"/>
                <p:cNvSpPr>
                  <a:spLocks noChangeArrowheads="1"/>
                </p:cNvSpPr>
                <p:nvPr/>
              </p:nvSpPr>
              <p:spPr bwMode="auto">
                <a:xfrm>
                  <a:off x="2350" y="-77"/>
                  <a:ext cx="100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>
                      <a:solidFill>
                        <a:srgbClr val="FFFF00"/>
                      </a:solidFill>
                      <a:effectLst/>
                      <a:latin typeface="Abadi MT Condensed Light" pitchFamily="34" charset="0"/>
                    </a:rPr>
                    <a:t>O</a:t>
                  </a:r>
                  <a:endPara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48375" name="Rectangle 1644"/>
                <p:cNvSpPr>
                  <a:spLocks noChangeArrowheads="1"/>
                </p:cNvSpPr>
                <p:nvPr/>
              </p:nvSpPr>
              <p:spPr bwMode="auto">
                <a:xfrm>
                  <a:off x="2633" y="-78"/>
                  <a:ext cx="100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>
                      <a:solidFill>
                        <a:srgbClr val="FFFF00"/>
                      </a:solidFill>
                      <a:effectLst/>
                      <a:latin typeface="Abadi MT Condensed Light" pitchFamily="34" charset="0"/>
                    </a:rPr>
                    <a:t>O</a:t>
                  </a:r>
                  <a:endPara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48376" name="Rectangle 1645"/>
                <p:cNvSpPr>
                  <a:spLocks noChangeArrowheads="1"/>
                </p:cNvSpPr>
                <p:nvPr/>
              </p:nvSpPr>
              <p:spPr bwMode="auto">
                <a:xfrm>
                  <a:off x="2470" y="382"/>
                  <a:ext cx="100" cy="154"/>
                </a:xfrm>
                <a:prstGeom prst="rect">
                  <a:avLst/>
                </a:prstGeom>
                <a:noFill/>
                <a:ln w="19050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>
                      <a:solidFill>
                        <a:srgbClr val="FFFF00"/>
                      </a:solidFill>
                      <a:effectLst/>
                      <a:latin typeface="Abadi MT Condensed Light" pitchFamily="34" charset="0"/>
                    </a:rPr>
                    <a:t>O</a:t>
                  </a:r>
                  <a:endParaRPr lang="en-US" sz="1800" baseline="-25000">
                    <a:solidFill>
                      <a:srgbClr val="FFFF00"/>
                    </a:solidFill>
                    <a:effectLst/>
                    <a:latin typeface="Arial" charset="0"/>
                  </a:endParaRPr>
                </a:p>
              </p:txBody>
            </p:sp>
            <p:sp>
              <p:nvSpPr>
                <p:cNvPr id="72302" name="Line 1646"/>
                <p:cNvSpPr>
                  <a:spLocks noChangeShapeType="1"/>
                </p:cNvSpPr>
                <p:nvPr/>
              </p:nvSpPr>
              <p:spPr bwMode="auto">
                <a:xfrm flipH="1">
                  <a:off x="2253" y="120"/>
                  <a:ext cx="144" cy="69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03" name="Line 1647"/>
                <p:cNvSpPr>
                  <a:spLocks noChangeShapeType="1"/>
                </p:cNvSpPr>
                <p:nvPr/>
              </p:nvSpPr>
              <p:spPr bwMode="auto">
                <a:xfrm>
                  <a:off x="2397" y="120"/>
                  <a:ext cx="146" cy="68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04" name="Line 1648"/>
                <p:cNvSpPr>
                  <a:spLocks noChangeShapeType="1"/>
                </p:cNvSpPr>
                <p:nvPr/>
              </p:nvSpPr>
              <p:spPr bwMode="auto">
                <a:xfrm>
                  <a:off x="2253" y="189"/>
                  <a:ext cx="1" cy="136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05" name="Line 1649"/>
                <p:cNvSpPr>
                  <a:spLocks noChangeShapeType="1"/>
                </p:cNvSpPr>
                <p:nvPr/>
              </p:nvSpPr>
              <p:spPr bwMode="auto">
                <a:xfrm flipV="1">
                  <a:off x="2254" y="324"/>
                  <a:ext cx="167" cy="1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06" name="Line 1650"/>
                <p:cNvSpPr>
                  <a:spLocks noChangeShapeType="1"/>
                </p:cNvSpPr>
                <p:nvPr/>
              </p:nvSpPr>
              <p:spPr bwMode="auto">
                <a:xfrm>
                  <a:off x="2533" y="188"/>
                  <a:ext cx="1" cy="136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07" name="Line 1651"/>
                <p:cNvSpPr>
                  <a:spLocks noChangeShapeType="1"/>
                </p:cNvSpPr>
                <p:nvPr/>
              </p:nvSpPr>
              <p:spPr bwMode="auto">
                <a:xfrm>
                  <a:off x="2553" y="188"/>
                  <a:ext cx="1" cy="136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08" name="Line 1652"/>
                <p:cNvSpPr>
                  <a:spLocks noChangeShapeType="1"/>
                </p:cNvSpPr>
                <p:nvPr/>
              </p:nvSpPr>
              <p:spPr bwMode="auto">
                <a:xfrm>
                  <a:off x="2421" y="324"/>
                  <a:ext cx="123" cy="0"/>
                </a:xfrm>
                <a:prstGeom prst="line">
                  <a:avLst/>
                </a:prstGeom>
                <a:noFill/>
                <a:ln w="11113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09" name="Line 1653"/>
                <p:cNvSpPr>
                  <a:spLocks noChangeShapeType="1"/>
                </p:cNvSpPr>
                <p:nvPr/>
              </p:nvSpPr>
              <p:spPr bwMode="auto">
                <a:xfrm flipV="1">
                  <a:off x="2543" y="118"/>
                  <a:ext cx="144" cy="7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10" name="Line 1654"/>
                <p:cNvSpPr>
                  <a:spLocks noChangeShapeType="1"/>
                </p:cNvSpPr>
                <p:nvPr/>
              </p:nvSpPr>
              <p:spPr bwMode="auto">
                <a:xfrm>
                  <a:off x="2687" y="118"/>
                  <a:ext cx="106" cy="5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11" name="Line 1655"/>
                <p:cNvSpPr>
                  <a:spLocks noChangeShapeType="1"/>
                </p:cNvSpPr>
                <p:nvPr/>
              </p:nvSpPr>
              <p:spPr bwMode="auto">
                <a:xfrm flipH="1" flipV="1">
                  <a:off x="2108" y="121"/>
                  <a:ext cx="145" cy="68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12" name="Line 1656"/>
                <p:cNvSpPr>
                  <a:spLocks noChangeShapeType="1"/>
                </p:cNvSpPr>
                <p:nvPr/>
              </p:nvSpPr>
              <p:spPr bwMode="auto">
                <a:xfrm flipH="1" flipV="1">
                  <a:off x="2148" y="276"/>
                  <a:ext cx="106" cy="49"/>
                </a:xfrm>
                <a:prstGeom prst="line">
                  <a:avLst/>
                </a:prstGeom>
                <a:noFill/>
                <a:ln w="11113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13" name="Line 1657"/>
                <p:cNvSpPr>
                  <a:spLocks noChangeShapeType="1"/>
                </p:cNvSpPr>
                <p:nvPr/>
              </p:nvSpPr>
              <p:spPr bwMode="auto">
                <a:xfrm>
                  <a:off x="2254" y="325"/>
                  <a:ext cx="85" cy="118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14" name="Line 1658"/>
                <p:cNvSpPr>
                  <a:spLocks noChangeShapeType="1"/>
                </p:cNvSpPr>
                <p:nvPr/>
              </p:nvSpPr>
              <p:spPr bwMode="auto">
                <a:xfrm flipH="1">
                  <a:off x="2256" y="443"/>
                  <a:ext cx="83" cy="118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15" name="Line 1659"/>
                <p:cNvSpPr>
                  <a:spLocks noChangeShapeType="1"/>
                </p:cNvSpPr>
                <p:nvPr/>
              </p:nvSpPr>
              <p:spPr bwMode="auto">
                <a:xfrm>
                  <a:off x="2544" y="324"/>
                  <a:ext cx="74" cy="6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16" name="Line 1660"/>
                <p:cNvSpPr>
                  <a:spLocks noChangeShapeType="1"/>
                </p:cNvSpPr>
                <p:nvPr/>
              </p:nvSpPr>
              <p:spPr bwMode="auto">
                <a:xfrm flipV="1">
                  <a:off x="2406" y="29"/>
                  <a:ext cx="0" cy="91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17" name="Line 1661"/>
                <p:cNvSpPr>
                  <a:spLocks noChangeShapeType="1"/>
                </p:cNvSpPr>
                <p:nvPr/>
              </p:nvSpPr>
              <p:spPr bwMode="auto">
                <a:xfrm flipV="1">
                  <a:off x="2387" y="29"/>
                  <a:ext cx="0" cy="91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18" name="Line 1662"/>
                <p:cNvSpPr>
                  <a:spLocks noChangeShapeType="1"/>
                </p:cNvSpPr>
                <p:nvPr/>
              </p:nvSpPr>
              <p:spPr bwMode="auto">
                <a:xfrm flipH="1" flipV="1">
                  <a:off x="2696" y="27"/>
                  <a:ext cx="1" cy="91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19" name="Line 1663"/>
                <p:cNvSpPr>
                  <a:spLocks noChangeShapeType="1"/>
                </p:cNvSpPr>
                <p:nvPr/>
              </p:nvSpPr>
              <p:spPr bwMode="auto">
                <a:xfrm flipH="1" flipV="1">
                  <a:off x="2676" y="27"/>
                  <a:ext cx="1" cy="91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 dirty="0"/>
                </a:p>
              </p:txBody>
            </p:sp>
            <p:sp>
              <p:nvSpPr>
                <p:cNvPr id="72320" name="Line 1664"/>
                <p:cNvSpPr>
                  <a:spLocks noChangeShapeType="1"/>
                </p:cNvSpPr>
                <p:nvPr/>
              </p:nvSpPr>
              <p:spPr bwMode="auto">
                <a:xfrm>
                  <a:off x="2339" y="451"/>
                  <a:ext cx="121" cy="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21" name="Line 1665"/>
                <p:cNvSpPr>
                  <a:spLocks noChangeShapeType="1"/>
                </p:cNvSpPr>
                <p:nvPr/>
              </p:nvSpPr>
              <p:spPr bwMode="auto">
                <a:xfrm>
                  <a:off x="2339" y="434"/>
                  <a:ext cx="121" cy="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22" name="Line 1666"/>
                <p:cNvSpPr>
                  <a:spLocks noChangeShapeType="1"/>
                </p:cNvSpPr>
                <p:nvPr/>
              </p:nvSpPr>
              <p:spPr bwMode="auto">
                <a:xfrm>
                  <a:off x="2256" y="561"/>
                  <a:ext cx="119" cy="97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23" name="Line 1667"/>
                <p:cNvSpPr>
                  <a:spLocks noChangeShapeType="1"/>
                </p:cNvSpPr>
                <p:nvPr/>
              </p:nvSpPr>
              <p:spPr bwMode="auto">
                <a:xfrm flipH="1">
                  <a:off x="2283" y="654"/>
                  <a:ext cx="83" cy="119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24" name="Line 1668"/>
                <p:cNvSpPr>
                  <a:spLocks noChangeShapeType="1"/>
                </p:cNvSpPr>
                <p:nvPr/>
              </p:nvSpPr>
              <p:spPr bwMode="auto">
                <a:xfrm flipH="1">
                  <a:off x="2301" y="662"/>
                  <a:ext cx="83" cy="119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25" name="Line 1669"/>
                <p:cNvSpPr>
                  <a:spLocks noChangeShapeType="1"/>
                </p:cNvSpPr>
                <p:nvPr/>
              </p:nvSpPr>
              <p:spPr bwMode="auto">
                <a:xfrm flipH="1">
                  <a:off x="2125" y="777"/>
                  <a:ext cx="166" cy="1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26" name="Line 1670"/>
                <p:cNvSpPr>
                  <a:spLocks noChangeShapeType="1"/>
                </p:cNvSpPr>
                <p:nvPr/>
              </p:nvSpPr>
              <p:spPr bwMode="auto">
                <a:xfrm>
                  <a:off x="2291" y="777"/>
                  <a:ext cx="45" cy="132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27" name="Line 1671"/>
                <p:cNvSpPr>
                  <a:spLocks noChangeShapeType="1"/>
                </p:cNvSpPr>
                <p:nvPr/>
              </p:nvSpPr>
              <p:spPr bwMode="auto">
                <a:xfrm flipH="1">
                  <a:off x="1963" y="121"/>
                  <a:ext cx="145" cy="68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28" name="Line 1672"/>
                <p:cNvSpPr>
                  <a:spLocks noChangeShapeType="1"/>
                </p:cNvSpPr>
                <p:nvPr/>
              </p:nvSpPr>
              <p:spPr bwMode="auto">
                <a:xfrm flipH="1" flipV="1">
                  <a:off x="1823" y="114"/>
                  <a:ext cx="144" cy="69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29" name="Line 1673"/>
                <p:cNvSpPr>
                  <a:spLocks noChangeShapeType="1"/>
                </p:cNvSpPr>
                <p:nvPr/>
              </p:nvSpPr>
              <p:spPr bwMode="auto">
                <a:xfrm flipH="1" flipV="1">
                  <a:off x="1813" y="129"/>
                  <a:ext cx="144" cy="68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30" name="Line 1674"/>
                <p:cNvSpPr>
                  <a:spLocks noChangeShapeType="1"/>
                </p:cNvSpPr>
                <p:nvPr/>
              </p:nvSpPr>
              <p:spPr bwMode="auto">
                <a:xfrm flipV="1">
                  <a:off x="1818" y="-15"/>
                  <a:ext cx="0" cy="136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31" name="Line 1675"/>
                <p:cNvSpPr>
                  <a:spLocks noChangeShapeType="1"/>
                </p:cNvSpPr>
                <p:nvPr/>
              </p:nvSpPr>
              <p:spPr bwMode="auto">
                <a:xfrm flipH="1">
                  <a:off x="1656" y="121"/>
                  <a:ext cx="162" cy="36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8407" name="Rectangle 1676"/>
                <p:cNvSpPr>
                  <a:spLocks noChangeArrowheads="1"/>
                </p:cNvSpPr>
                <p:nvPr/>
              </p:nvSpPr>
              <p:spPr bwMode="auto">
                <a:xfrm>
                  <a:off x="3131" y="93"/>
                  <a:ext cx="128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>
                      <a:solidFill>
                        <a:srgbClr val="FFFF00"/>
                      </a:solidFill>
                      <a:effectLst/>
                    </a:rPr>
                    <a:t>hv</a:t>
                  </a:r>
                  <a:endParaRPr lang="en-US" sz="1600" baseline="-25000">
                    <a:solidFill>
                      <a:srgbClr val="FFFF00"/>
                    </a:solidFill>
                    <a:effectLst/>
                  </a:endParaRPr>
                </a:p>
              </p:txBody>
            </p:sp>
            <p:sp>
              <p:nvSpPr>
                <p:cNvPr id="48408" name="Rectangle 1677"/>
                <p:cNvSpPr>
                  <a:spLocks noChangeArrowheads="1"/>
                </p:cNvSpPr>
                <p:nvPr/>
              </p:nvSpPr>
              <p:spPr bwMode="auto">
                <a:xfrm>
                  <a:off x="3114" y="267"/>
                  <a:ext cx="192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>
                      <a:solidFill>
                        <a:srgbClr val="FFFF00"/>
                      </a:solidFill>
                      <a:effectLst/>
                    </a:rPr>
                    <a:t>SH</a:t>
                  </a:r>
                  <a:r>
                    <a:rPr lang="en-US" sz="1600" baseline="30000">
                      <a:solidFill>
                        <a:srgbClr val="FFFF00"/>
                      </a:solidFill>
                      <a:effectLst/>
                    </a:rPr>
                    <a:t>-</a:t>
                  </a:r>
                </a:p>
              </p:txBody>
            </p:sp>
            <p:sp>
              <p:nvSpPr>
                <p:cNvPr id="72334" name="Freeform 1678"/>
                <p:cNvSpPr>
                  <a:spLocks/>
                </p:cNvSpPr>
                <p:nvPr/>
              </p:nvSpPr>
              <p:spPr bwMode="auto">
                <a:xfrm>
                  <a:off x="2167" y="362"/>
                  <a:ext cx="168" cy="56"/>
                </a:xfrm>
                <a:custGeom>
                  <a:avLst/>
                  <a:gdLst/>
                  <a:ahLst/>
                  <a:cxnLst>
                    <a:cxn ang="0">
                      <a:pos x="7" y="95"/>
                    </a:cxn>
                    <a:cxn ang="0">
                      <a:pos x="14" y="103"/>
                    </a:cxn>
                    <a:cxn ang="0">
                      <a:pos x="19" y="105"/>
                    </a:cxn>
                    <a:cxn ang="0">
                      <a:pos x="22" y="101"/>
                    </a:cxn>
                    <a:cxn ang="0">
                      <a:pos x="24" y="91"/>
                    </a:cxn>
                    <a:cxn ang="0">
                      <a:pos x="26" y="74"/>
                    </a:cxn>
                    <a:cxn ang="0">
                      <a:pos x="29" y="62"/>
                    </a:cxn>
                    <a:cxn ang="0">
                      <a:pos x="31" y="56"/>
                    </a:cxn>
                    <a:cxn ang="0">
                      <a:pos x="36" y="56"/>
                    </a:cxn>
                    <a:cxn ang="0">
                      <a:pos x="42" y="61"/>
                    </a:cxn>
                    <a:cxn ang="0">
                      <a:pos x="52" y="73"/>
                    </a:cxn>
                    <a:cxn ang="0">
                      <a:pos x="61" y="85"/>
                    </a:cxn>
                    <a:cxn ang="0">
                      <a:pos x="67" y="91"/>
                    </a:cxn>
                    <a:cxn ang="0">
                      <a:pos x="72" y="91"/>
                    </a:cxn>
                    <a:cxn ang="0">
                      <a:pos x="74" y="85"/>
                    </a:cxn>
                    <a:cxn ang="0">
                      <a:pos x="77" y="72"/>
                    </a:cxn>
                    <a:cxn ang="0">
                      <a:pos x="79" y="56"/>
                    </a:cxn>
                    <a:cxn ang="0">
                      <a:pos x="81" y="45"/>
                    </a:cxn>
                    <a:cxn ang="0">
                      <a:pos x="84" y="41"/>
                    </a:cxn>
                    <a:cxn ang="0">
                      <a:pos x="89" y="43"/>
                    </a:cxn>
                    <a:cxn ang="0">
                      <a:pos x="96" y="51"/>
                    </a:cxn>
                    <a:cxn ang="0">
                      <a:pos x="107" y="64"/>
                    </a:cxn>
                    <a:cxn ang="0">
                      <a:pos x="115" y="74"/>
                    </a:cxn>
                    <a:cxn ang="0">
                      <a:pos x="120" y="78"/>
                    </a:cxn>
                    <a:cxn ang="0">
                      <a:pos x="124" y="76"/>
                    </a:cxn>
                    <a:cxn ang="0">
                      <a:pos x="127" y="67"/>
                    </a:cxn>
                    <a:cxn ang="0">
                      <a:pos x="129" y="52"/>
                    </a:cxn>
                    <a:cxn ang="0">
                      <a:pos x="131" y="38"/>
                    </a:cxn>
                    <a:cxn ang="0">
                      <a:pos x="133" y="29"/>
                    </a:cxn>
                    <a:cxn ang="0">
                      <a:pos x="137" y="27"/>
                    </a:cxn>
                    <a:cxn ang="0">
                      <a:pos x="143" y="31"/>
                    </a:cxn>
                    <a:cxn ang="0">
                      <a:pos x="151" y="41"/>
                    </a:cxn>
                    <a:cxn ang="0">
                      <a:pos x="161" y="54"/>
                    </a:cxn>
                    <a:cxn ang="0">
                      <a:pos x="168" y="62"/>
                    </a:cxn>
                    <a:cxn ang="0">
                      <a:pos x="173" y="64"/>
                    </a:cxn>
                    <a:cxn ang="0">
                      <a:pos x="177" y="60"/>
                    </a:cxn>
                    <a:cxn ang="0">
                      <a:pos x="179" y="49"/>
                    </a:cxn>
                    <a:cxn ang="0">
                      <a:pos x="181" y="33"/>
                    </a:cxn>
                    <a:cxn ang="0">
                      <a:pos x="183" y="20"/>
                    </a:cxn>
                    <a:cxn ang="0">
                      <a:pos x="186" y="14"/>
                    </a:cxn>
                    <a:cxn ang="0">
                      <a:pos x="190" y="14"/>
                    </a:cxn>
                    <a:cxn ang="0">
                      <a:pos x="197" y="20"/>
                    </a:cxn>
                    <a:cxn ang="0">
                      <a:pos x="206" y="32"/>
                    </a:cxn>
                    <a:cxn ang="0">
                      <a:pos x="215" y="44"/>
                    </a:cxn>
                    <a:cxn ang="0">
                      <a:pos x="222" y="49"/>
                    </a:cxn>
                    <a:cxn ang="0">
                      <a:pos x="226" y="49"/>
                    </a:cxn>
                    <a:cxn ang="0">
                      <a:pos x="229" y="43"/>
                    </a:cxn>
                    <a:cxn ang="0">
                      <a:pos x="231" y="31"/>
                    </a:cxn>
                    <a:cxn ang="0">
                      <a:pos x="233" y="14"/>
                    </a:cxn>
                    <a:cxn ang="0">
                      <a:pos x="235" y="4"/>
                    </a:cxn>
                    <a:cxn ang="0">
                      <a:pos x="239" y="0"/>
                    </a:cxn>
                    <a:cxn ang="0">
                      <a:pos x="244" y="2"/>
                    </a:cxn>
                    <a:cxn ang="0">
                      <a:pos x="251" y="10"/>
                    </a:cxn>
                  </a:cxnLst>
                  <a:rect l="0" t="0" r="r" b="b"/>
                  <a:pathLst>
                    <a:path w="258" h="105">
                      <a:moveTo>
                        <a:pt x="0" y="87"/>
                      </a:moveTo>
                      <a:lnTo>
                        <a:pt x="3" y="92"/>
                      </a:lnTo>
                      <a:lnTo>
                        <a:pt x="7" y="95"/>
                      </a:lnTo>
                      <a:lnTo>
                        <a:pt x="9" y="99"/>
                      </a:lnTo>
                      <a:lnTo>
                        <a:pt x="12" y="101"/>
                      </a:lnTo>
                      <a:lnTo>
                        <a:pt x="14" y="103"/>
                      </a:lnTo>
                      <a:lnTo>
                        <a:pt x="16" y="105"/>
                      </a:lnTo>
                      <a:lnTo>
                        <a:pt x="17" y="105"/>
                      </a:lnTo>
                      <a:lnTo>
                        <a:pt x="19" y="105"/>
                      </a:lnTo>
                      <a:lnTo>
                        <a:pt x="20" y="105"/>
                      </a:lnTo>
                      <a:lnTo>
                        <a:pt x="21" y="103"/>
                      </a:lnTo>
                      <a:lnTo>
                        <a:pt x="22" y="101"/>
                      </a:lnTo>
                      <a:lnTo>
                        <a:pt x="23" y="98"/>
                      </a:lnTo>
                      <a:lnTo>
                        <a:pt x="24" y="95"/>
                      </a:lnTo>
                      <a:lnTo>
                        <a:pt x="24" y="91"/>
                      </a:lnTo>
                      <a:lnTo>
                        <a:pt x="25" y="86"/>
                      </a:lnTo>
                      <a:lnTo>
                        <a:pt x="26" y="80"/>
                      </a:lnTo>
                      <a:lnTo>
                        <a:pt x="26" y="74"/>
                      </a:lnTo>
                      <a:lnTo>
                        <a:pt x="27" y="70"/>
                      </a:lnTo>
                      <a:lnTo>
                        <a:pt x="28" y="65"/>
                      </a:lnTo>
                      <a:lnTo>
                        <a:pt x="29" y="62"/>
                      </a:lnTo>
                      <a:lnTo>
                        <a:pt x="29" y="59"/>
                      </a:lnTo>
                      <a:lnTo>
                        <a:pt x="30" y="57"/>
                      </a:lnTo>
                      <a:lnTo>
                        <a:pt x="31" y="56"/>
                      </a:lnTo>
                      <a:lnTo>
                        <a:pt x="33" y="55"/>
                      </a:lnTo>
                      <a:lnTo>
                        <a:pt x="34" y="55"/>
                      </a:lnTo>
                      <a:lnTo>
                        <a:pt x="36" y="56"/>
                      </a:lnTo>
                      <a:lnTo>
                        <a:pt x="38" y="57"/>
                      </a:lnTo>
                      <a:lnTo>
                        <a:pt x="40" y="59"/>
                      </a:lnTo>
                      <a:lnTo>
                        <a:pt x="42" y="61"/>
                      </a:lnTo>
                      <a:lnTo>
                        <a:pt x="45" y="65"/>
                      </a:lnTo>
                      <a:lnTo>
                        <a:pt x="48" y="69"/>
                      </a:lnTo>
                      <a:lnTo>
                        <a:pt x="52" y="73"/>
                      </a:lnTo>
                      <a:lnTo>
                        <a:pt x="55" y="78"/>
                      </a:lnTo>
                      <a:lnTo>
                        <a:pt x="58" y="82"/>
                      </a:lnTo>
                      <a:lnTo>
                        <a:pt x="61" y="85"/>
                      </a:lnTo>
                      <a:lnTo>
                        <a:pt x="63" y="88"/>
                      </a:lnTo>
                      <a:lnTo>
                        <a:pt x="65" y="90"/>
                      </a:lnTo>
                      <a:lnTo>
                        <a:pt x="67" y="91"/>
                      </a:lnTo>
                      <a:lnTo>
                        <a:pt x="69" y="92"/>
                      </a:lnTo>
                      <a:lnTo>
                        <a:pt x="70" y="91"/>
                      </a:lnTo>
                      <a:lnTo>
                        <a:pt x="72" y="91"/>
                      </a:lnTo>
                      <a:lnTo>
                        <a:pt x="73" y="89"/>
                      </a:lnTo>
                      <a:lnTo>
                        <a:pt x="74" y="87"/>
                      </a:lnTo>
                      <a:lnTo>
                        <a:pt x="74" y="85"/>
                      </a:lnTo>
                      <a:lnTo>
                        <a:pt x="75" y="81"/>
                      </a:lnTo>
                      <a:lnTo>
                        <a:pt x="76" y="77"/>
                      </a:lnTo>
                      <a:lnTo>
                        <a:pt x="77" y="72"/>
                      </a:lnTo>
                      <a:lnTo>
                        <a:pt x="77" y="66"/>
                      </a:lnTo>
                      <a:lnTo>
                        <a:pt x="78" y="61"/>
                      </a:lnTo>
                      <a:lnTo>
                        <a:pt x="79" y="56"/>
                      </a:lnTo>
                      <a:lnTo>
                        <a:pt x="79" y="52"/>
                      </a:lnTo>
                      <a:lnTo>
                        <a:pt x="80" y="48"/>
                      </a:lnTo>
                      <a:lnTo>
                        <a:pt x="81" y="45"/>
                      </a:lnTo>
                      <a:lnTo>
                        <a:pt x="82" y="43"/>
                      </a:lnTo>
                      <a:lnTo>
                        <a:pt x="83" y="42"/>
                      </a:lnTo>
                      <a:lnTo>
                        <a:pt x="84" y="41"/>
                      </a:lnTo>
                      <a:lnTo>
                        <a:pt x="86" y="41"/>
                      </a:lnTo>
                      <a:lnTo>
                        <a:pt x="87" y="42"/>
                      </a:lnTo>
                      <a:lnTo>
                        <a:pt x="89" y="43"/>
                      </a:lnTo>
                      <a:lnTo>
                        <a:pt x="91" y="45"/>
                      </a:lnTo>
                      <a:lnTo>
                        <a:pt x="94" y="48"/>
                      </a:lnTo>
                      <a:lnTo>
                        <a:pt x="96" y="51"/>
                      </a:lnTo>
                      <a:lnTo>
                        <a:pt x="100" y="55"/>
                      </a:lnTo>
                      <a:lnTo>
                        <a:pt x="103" y="59"/>
                      </a:lnTo>
                      <a:lnTo>
                        <a:pt x="107" y="64"/>
                      </a:lnTo>
                      <a:lnTo>
                        <a:pt x="110" y="68"/>
                      </a:lnTo>
                      <a:lnTo>
                        <a:pt x="112" y="71"/>
                      </a:lnTo>
                      <a:lnTo>
                        <a:pt x="115" y="74"/>
                      </a:lnTo>
                      <a:lnTo>
                        <a:pt x="117" y="76"/>
                      </a:lnTo>
                      <a:lnTo>
                        <a:pt x="119" y="77"/>
                      </a:lnTo>
                      <a:lnTo>
                        <a:pt x="120" y="78"/>
                      </a:lnTo>
                      <a:lnTo>
                        <a:pt x="122" y="78"/>
                      </a:lnTo>
                      <a:lnTo>
                        <a:pt x="123" y="77"/>
                      </a:lnTo>
                      <a:lnTo>
                        <a:pt x="124" y="76"/>
                      </a:lnTo>
                      <a:lnTo>
                        <a:pt x="125" y="74"/>
                      </a:lnTo>
                      <a:lnTo>
                        <a:pt x="126" y="71"/>
                      </a:lnTo>
                      <a:lnTo>
                        <a:pt x="127" y="67"/>
                      </a:lnTo>
                      <a:lnTo>
                        <a:pt x="127" y="63"/>
                      </a:lnTo>
                      <a:lnTo>
                        <a:pt x="128" y="58"/>
                      </a:lnTo>
                      <a:lnTo>
                        <a:pt x="129" y="52"/>
                      </a:lnTo>
                      <a:lnTo>
                        <a:pt x="129" y="47"/>
                      </a:lnTo>
                      <a:lnTo>
                        <a:pt x="130" y="42"/>
                      </a:lnTo>
                      <a:lnTo>
                        <a:pt x="131" y="38"/>
                      </a:lnTo>
                      <a:lnTo>
                        <a:pt x="132" y="34"/>
                      </a:lnTo>
                      <a:lnTo>
                        <a:pt x="132" y="31"/>
                      </a:lnTo>
                      <a:lnTo>
                        <a:pt x="133" y="29"/>
                      </a:lnTo>
                      <a:lnTo>
                        <a:pt x="134" y="28"/>
                      </a:lnTo>
                      <a:lnTo>
                        <a:pt x="136" y="27"/>
                      </a:lnTo>
                      <a:lnTo>
                        <a:pt x="137" y="27"/>
                      </a:lnTo>
                      <a:lnTo>
                        <a:pt x="139" y="28"/>
                      </a:lnTo>
                      <a:lnTo>
                        <a:pt x="141" y="29"/>
                      </a:lnTo>
                      <a:lnTo>
                        <a:pt x="143" y="31"/>
                      </a:lnTo>
                      <a:lnTo>
                        <a:pt x="145" y="34"/>
                      </a:lnTo>
                      <a:lnTo>
                        <a:pt x="148" y="37"/>
                      </a:lnTo>
                      <a:lnTo>
                        <a:pt x="151" y="41"/>
                      </a:lnTo>
                      <a:lnTo>
                        <a:pt x="155" y="46"/>
                      </a:lnTo>
                      <a:lnTo>
                        <a:pt x="158" y="50"/>
                      </a:lnTo>
                      <a:lnTo>
                        <a:pt x="161" y="54"/>
                      </a:lnTo>
                      <a:lnTo>
                        <a:pt x="164" y="57"/>
                      </a:lnTo>
                      <a:lnTo>
                        <a:pt x="166" y="60"/>
                      </a:lnTo>
                      <a:lnTo>
                        <a:pt x="168" y="62"/>
                      </a:lnTo>
                      <a:lnTo>
                        <a:pt x="170" y="63"/>
                      </a:lnTo>
                      <a:lnTo>
                        <a:pt x="172" y="64"/>
                      </a:lnTo>
                      <a:lnTo>
                        <a:pt x="173" y="64"/>
                      </a:lnTo>
                      <a:lnTo>
                        <a:pt x="175" y="63"/>
                      </a:lnTo>
                      <a:lnTo>
                        <a:pt x="176" y="62"/>
                      </a:lnTo>
                      <a:lnTo>
                        <a:pt x="177" y="60"/>
                      </a:lnTo>
                      <a:lnTo>
                        <a:pt x="178" y="57"/>
                      </a:lnTo>
                      <a:lnTo>
                        <a:pt x="178" y="53"/>
                      </a:lnTo>
                      <a:lnTo>
                        <a:pt x="179" y="49"/>
                      </a:lnTo>
                      <a:lnTo>
                        <a:pt x="180" y="44"/>
                      </a:lnTo>
                      <a:lnTo>
                        <a:pt x="180" y="39"/>
                      </a:lnTo>
                      <a:lnTo>
                        <a:pt x="181" y="33"/>
                      </a:lnTo>
                      <a:lnTo>
                        <a:pt x="182" y="28"/>
                      </a:lnTo>
                      <a:lnTo>
                        <a:pt x="182" y="24"/>
                      </a:lnTo>
                      <a:lnTo>
                        <a:pt x="183" y="20"/>
                      </a:lnTo>
                      <a:lnTo>
                        <a:pt x="184" y="18"/>
                      </a:lnTo>
                      <a:lnTo>
                        <a:pt x="185" y="16"/>
                      </a:lnTo>
                      <a:lnTo>
                        <a:pt x="186" y="14"/>
                      </a:lnTo>
                      <a:lnTo>
                        <a:pt x="187" y="13"/>
                      </a:lnTo>
                      <a:lnTo>
                        <a:pt x="189" y="13"/>
                      </a:lnTo>
                      <a:lnTo>
                        <a:pt x="190" y="14"/>
                      </a:lnTo>
                      <a:lnTo>
                        <a:pt x="192" y="15"/>
                      </a:lnTo>
                      <a:lnTo>
                        <a:pt x="194" y="17"/>
                      </a:lnTo>
                      <a:lnTo>
                        <a:pt x="197" y="20"/>
                      </a:lnTo>
                      <a:lnTo>
                        <a:pt x="199" y="23"/>
                      </a:lnTo>
                      <a:lnTo>
                        <a:pt x="203" y="27"/>
                      </a:lnTo>
                      <a:lnTo>
                        <a:pt x="206" y="32"/>
                      </a:lnTo>
                      <a:lnTo>
                        <a:pt x="210" y="36"/>
                      </a:lnTo>
                      <a:lnTo>
                        <a:pt x="213" y="40"/>
                      </a:lnTo>
                      <a:lnTo>
                        <a:pt x="215" y="44"/>
                      </a:lnTo>
                      <a:lnTo>
                        <a:pt x="218" y="46"/>
                      </a:lnTo>
                      <a:lnTo>
                        <a:pt x="220" y="48"/>
                      </a:lnTo>
                      <a:lnTo>
                        <a:pt x="222" y="49"/>
                      </a:lnTo>
                      <a:lnTo>
                        <a:pt x="224" y="50"/>
                      </a:lnTo>
                      <a:lnTo>
                        <a:pt x="225" y="50"/>
                      </a:lnTo>
                      <a:lnTo>
                        <a:pt x="226" y="49"/>
                      </a:lnTo>
                      <a:lnTo>
                        <a:pt x="227" y="48"/>
                      </a:lnTo>
                      <a:lnTo>
                        <a:pt x="228" y="46"/>
                      </a:lnTo>
                      <a:lnTo>
                        <a:pt x="229" y="43"/>
                      </a:lnTo>
                      <a:lnTo>
                        <a:pt x="230" y="40"/>
                      </a:lnTo>
                      <a:lnTo>
                        <a:pt x="230" y="35"/>
                      </a:lnTo>
                      <a:lnTo>
                        <a:pt x="231" y="31"/>
                      </a:lnTo>
                      <a:lnTo>
                        <a:pt x="232" y="25"/>
                      </a:lnTo>
                      <a:lnTo>
                        <a:pt x="232" y="19"/>
                      </a:lnTo>
                      <a:lnTo>
                        <a:pt x="233" y="14"/>
                      </a:lnTo>
                      <a:lnTo>
                        <a:pt x="234" y="10"/>
                      </a:lnTo>
                      <a:lnTo>
                        <a:pt x="235" y="7"/>
                      </a:lnTo>
                      <a:lnTo>
                        <a:pt x="235" y="4"/>
                      </a:lnTo>
                      <a:lnTo>
                        <a:pt x="236" y="2"/>
                      </a:lnTo>
                      <a:lnTo>
                        <a:pt x="237" y="0"/>
                      </a:lnTo>
                      <a:lnTo>
                        <a:pt x="239" y="0"/>
                      </a:lnTo>
                      <a:lnTo>
                        <a:pt x="240" y="0"/>
                      </a:lnTo>
                      <a:lnTo>
                        <a:pt x="242" y="0"/>
                      </a:lnTo>
                      <a:lnTo>
                        <a:pt x="244" y="2"/>
                      </a:lnTo>
                      <a:lnTo>
                        <a:pt x="246" y="4"/>
                      </a:lnTo>
                      <a:lnTo>
                        <a:pt x="248" y="6"/>
                      </a:lnTo>
                      <a:lnTo>
                        <a:pt x="251" y="10"/>
                      </a:lnTo>
                      <a:lnTo>
                        <a:pt x="254" y="13"/>
                      </a:lnTo>
                      <a:lnTo>
                        <a:pt x="258" y="18"/>
                      </a:lnTo>
                    </a:path>
                  </a:pathLst>
                </a:custGeom>
                <a:noFill/>
                <a:ln w="19050" cmpd="sng">
                  <a:solidFill>
                    <a:srgbClr val="FFFF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35" name="Freeform 1679"/>
                <p:cNvSpPr>
                  <a:spLocks/>
                </p:cNvSpPr>
                <p:nvPr/>
              </p:nvSpPr>
              <p:spPr bwMode="auto">
                <a:xfrm>
                  <a:off x="2243" y="494"/>
                  <a:ext cx="153" cy="70"/>
                </a:xfrm>
                <a:custGeom>
                  <a:avLst/>
                  <a:gdLst/>
                  <a:ahLst/>
                  <a:cxnLst>
                    <a:cxn ang="0">
                      <a:pos x="1" y="11"/>
                    </a:cxn>
                    <a:cxn ang="0">
                      <a:pos x="0" y="21"/>
                    </a:cxn>
                    <a:cxn ang="0">
                      <a:pos x="2" y="26"/>
                    </a:cxn>
                    <a:cxn ang="0">
                      <a:pos x="8" y="26"/>
                    </a:cxn>
                    <a:cxn ang="0">
                      <a:pos x="17" y="20"/>
                    </a:cxn>
                    <a:cxn ang="0">
                      <a:pos x="30" y="10"/>
                    </a:cxn>
                    <a:cxn ang="0">
                      <a:pos x="40" y="2"/>
                    </a:cxn>
                    <a:cxn ang="0">
                      <a:pos x="47" y="0"/>
                    </a:cxn>
                    <a:cxn ang="0">
                      <a:pos x="50" y="3"/>
                    </a:cxn>
                    <a:cxn ang="0">
                      <a:pos x="50" y="12"/>
                    </a:cxn>
                    <a:cxn ang="0">
                      <a:pos x="48" y="27"/>
                    </a:cxn>
                    <a:cxn ang="0">
                      <a:pos x="46" y="41"/>
                    </a:cxn>
                    <a:cxn ang="0">
                      <a:pos x="47" y="50"/>
                    </a:cxn>
                    <a:cxn ang="0">
                      <a:pos x="50" y="53"/>
                    </a:cxn>
                    <a:cxn ang="0">
                      <a:pos x="56" y="51"/>
                    </a:cxn>
                    <a:cxn ang="0">
                      <a:pos x="67" y="43"/>
                    </a:cxn>
                    <a:cxn ang="0">
                      <a:pos x="80" y="34"/>
                    </a:cxn>
                    <a:cxn ang="0">
                      <a:pos x="89" y="28"/>
                    </a:cxn>
                    <a:cxn ang="0">
                      <a:pos x="94" y="27"/>
                    </a:cxn>
                    <a:cxn ang="0">
                      <a:pos x="96" y="32"/>
                    </a:cxn>
                    <a:cxn ang="0">
                      <a:pos x="96" y="43"/>
                    </a:cxn>
                    <a:cxn ang="0">
                      <a:pos x="94" y="59"/>
                    </a:cxn>
                    <a:cxn ang="0">
                      <a:pos x="92" y="72"/>
                    </a:cxn>
                    <a:cxn ang="0">
                      <a:pos x="94" y="79"/>
                    </a:cxn>
                    <a:cxn ang="0">
                      <a:pos x="98" y="80"/>
                    </a:cxn>
                    <a:cxn ang="0">
                      <a:pos x="106" y="76"/>
                    </a:cxn>
                    <a:cxn ang="0">
                      <a:pos x="117" y="67"/>
                    </a:cxn>
                    <a:cxn ang="0">
                      <a:pos x="129" y="58"/>
                    </a:cxn>
                    <a:cxn ang="0">
                      <a:pos x="137" y="54"/>
                    </a:cxn>
                    <a:cxn ang="0">
                      <a:pos x="141" y="55"/>
                    </a:cxn>
                    <a:cxn ang="0">
                      <a:pos x="142" y="62"/>
                    </a:cxn>
                    <a:cxn ang="0">
                      <a:pos x="141" y="74"/>
                    </a:cxn>
                    <a:cxn ang="0">
                      <a:pos x="139" y="91"/>
                    </a:cxn>
                    <a:cxn ang="0">
                      <a:pos x="139" y="101"/>
                    </a:cxn>
                    <a:cxn ang="0">
                      <a:pos x="141" y="106"/>
                    </a:cxn>
                    <a:cxn ang="0">
                      <a:pos x="146" y="106"/>
                    </a:cxn>
                    <a:cxn ang="0">
                      <a:pos x="155" y="100"/>
                    </a:cxn>
                    <a:cxn ang="0">
                      <a:pos x="168" y="90"/>
                    </a:cxn>
                    <a:cxn ang="0">
                      <a:pos x="179" y="82"/>
                    </a:cxn>
                    <a:cxn ang="0">
                      <a:pos x="185" y="80"/>
                    </a:cxn>
                    <a:cxn ang="0">
                      <a:pos x="188" y="83"/>
                    </a:cxn>
                    <a:cxn ang="0">
                      <a:pos x="189" y="92"/>
                    </a:cxn>
                    <a:cxn ang="0">
                      <a:pos x="187" y="107"/>
                    </a:cxn>
                    <a:cxn ang="0">
                      <a:pos x="185" y="121"/>
                    </a:cxn>
                    <a:cxn ang="0">
                      <a:pos x="185" y="130"/>
                    </a:cxn>
                    <a:cxn ang="0">
                      <a:pos x="188" y="133"/>
                    </a:cxn>
                    <a:cxn ang="0">
                      <a:pos x="195" y="131"/>
                    </a:cxn>
                    <a:cxn ang="0">
                      <a:pos x="205" y="123"/>
                    </a:cxn>
                    <a:cxn ang="0">
                      <a:pos x="218" y="114"/>
                    </a:cxn>
                    <a:cxn ang="0">
                      <a:pos x="227" y="108"/>
                    </a:cxn>
                    <a:cxn ang="0">
                      <a:pos x="233" y="107"/>
                    </a:cxn>
                    <a:cxn ang="0">
                      <a:pos x="235" y="112"/>
                    </a:cxn>
                    <a:cxn ang="0">
                      <a:pos x="234" y="123"/>
                    </a:cxn>
                  </a:cxnLst>
                  <a:rect l="0" t="0" r="r" b="b"/>
                  <a:pathLst>
                    <a:path w="235" h="133">
                      <a:moveTo>
                        <a:pt x="2" y="0"/>
                      </a:moveTo>
                      <a:lnTo>
                        <a:pt x="1" y="6"/>
                      </a:lnTo>
                      <a:lnTo>
                        <a:pt x="1" y="11"/>
                      </a:lnTo>
                      <a:lnTo>
                        <a:pt x="0" y="15"/>
                      </a:lnTo>
                      <a:lnTo>
                        <a:pt x="0" y="18"/>
                      </a:lnTo>
                      <a:lnTo>
                        <a:pt x="0" y="21"/>
                      </a:lnTo>
                      <a:lnTo>
                        <a:pt x="1" y="24"/>
                      </a:lnTo>
                      <a:lnTo>
                        <a:pt x="1" y="25"/>
                      </a:lnTo>
                      <a:lnTo>
                        <a:pt x="2" y="26"/>
                      </a:lnTo>
                      <a:lnTo>
                        <a:pt x="4" y="27"/>
                      </a:lnTo>
                      <a:lnTo>
                        <a:pt x="5" y="26"/>
                      </a:lnTo>
                      <a:lnTo>
                        <a:pt x="8" y="26"/>
                      </a:lnTo>
                      <a:lnTo>
                        <a:pt x="10" y="24"/>
                      </a:lnTo>
                      <a:lnTo>
                        <a:pt x="13" y="22"/>
                      </a:lnTo>
                      <a:lnTo>
                        <a:pt x="17" y="20"/>
                      </a:lnTo>
                      <a:lnTo>
                        <a:pt x="21" y="17"/>
                      </a:lnTo>
                      <a:lnTo>
                        <a:pt x="25" y="13"/>
                      </a:lnTo>
                      <a:lnTo>
                        <a:pt x="30" y="10"/>
                      </a:lnTo>
                      <a:lnTo>
                        <a:pt x="34" y="7"/>
                      </a:lnTo>
                      <a:lnTo>
                        <a:pt x="37" y="4"/>
                      </a:lnTo>
                      <a:lnTo>
                        <a:pt x="40" y="2"/>
                      </a:lnTo>
                      <a:lnTo>
                        <a:pt x="43" y="1"/>
                      </a:lnTo>
                      <a:lnTo>
                        <a:pt x="45" y="0"/>
                      </a:lnTo>
                      <a:lnTo>
                        <a:pt x="47" y="0"/>
                      </a:lnTo>
                      <a:lnTo>
                        <a:pt x="48" y="0"/>
                      </a:lnTo>
                      <a:lnTo>
                        <a:pt x="49" y="1"/>
                      </a:lnTo>
                      <a:lnTo>
                        <a:pt x="50" y="3"/>
                      </a:lnTo>
                      <a:lnTo>
                        <a:pt x="50" y="5"/>
                      </a:lnTo>
                      <a:lnTo>
                        <a:pt x="50" y="8"/>
                      </a:lnTo>
                      <a:lnTo>
                        <a:pt x="50" y="12"/>
                      </a:lnTo>
                      <a:lnTo>
                        <a:pt x="50" y="16"/>
                      </a:lnTo>
                      <a:lnTo>
                        <a:pt x="49" y="21"/>
                      </a:lnTo>
                      <a:lnTo>
                        <a:pt x="48" y="27"/>
                      </a:lnTo>
                      <a:lnTo>
                        <a:pt x="47" y="32"/>
                      </a:lnTo>
                      <a:lnTo>
                        <a:pt x="47" y="37"/>
                      </a:lnTo>
                      <a:lnTo>
                        <a:pt x="46" y="41"/>
                      </a:lnTo>
                      <a:lnTo>
                        <a:pt x="46" y="45"/>
                      </a:lnTo>
                      <a:lnTo>
                        <a:pt x="46" y="48"/>
                      </a:lnTo>
                      <a:lnTo>
                        <a:pt x="47" y="50"/>
                      </a:lnTo>
                      <a:lnTo>
                        <a:pt x="47" y="52"/>
                      </a:lnTo>
                      <a:lnTo>
                        <a:pt x="48" y="53"/>
                      </a:lnTo>
                      <a:lnTo>
                        <a:pt x="50" y="53"/>
                      </a:lnTo>
                      <a:lnTo>
                        <a:pt x="52" y="53"/>
                      </a:lnTo>
                      <a:lnTo>
                        <a:pt x="54" y="52"/>
                      </a:lnTo>
                      <a:lnTo>
                        <a:pt x="56" y="51"/>
                      </a:lnTo>
                      <a:lnTo>
                        <a:pt x="59" y="49"/>
                      </a:lnTo>
                      <a:lnTo>
                        <a:pt x="63" y="46"/>
                      </a:lnTo>
                      <a:lnTo>
                        <a:pt x="67" y="43"/>
                      </a:lnTo>
                      <a:lnTo>
                        <a:pt x="71" y="40"/>
                      </a:lnTo>
                      <a:lnTo>
                        <a:pt x="76" y="37"/>
                      </a:lnTo>
                      <a:lnTo>
                        <a:pt x="80" y="34"/>
                      </a:lnTo>
                      <a:lnTo>
                        <a:pt x="83" y="31"/>
                      </a:lnTo>
                      <a:lnTo>
                        <a:pt x="86" y="29"/>
                      </a:lnTo>
                      <a:lnTo>
                        <a:pt x="89" y="28"/>
                      </a:lnTo>
                      <a:lnTo>
                        <a:pt x="91" y="27"/>
                      </a:lnTo>
                      <a:lnTo>
                        <a:pt x="93" y="27"/>
                      </a:lnTo>
                      <a:lnTo>
                        <a:pt x="94" y="27"/>
                      </a:lnTo>
                      <a:lnTo>
                        <a:pt x="95" y="28"/>
                      </a:lnTo>
                      <a:lnTo>
                        <a:pt x="96" y="30"/>
                      </a:lnTo>
                      <a:lnTo>
                        <a:pt x="96" y="32"/>
                      </a:lnTo>
                      <a:lnTo>
                        <a:pt x="96" y="35"/>
                      </a:lnTo>
                      <a:lnTo>
                        <a:pt x="96" y="39"/>
                      </a:lnTo>
                      <a:lnTo>
                        <a:pt x="96" y="43"/>
                      </a:lnTo>
                      <a:lnTo>
                        <a:pt x="95" y="48"/>
                      </a:lnTo>
                      <a:lnTo>
                        <a:pt x="94" y="53"/>
                      </a:lnTo>
                      <a:lnTo>
                        <a:pt x="94" y="59"/>
                      </a:lnTo>
                      <a:lnTo>
                        <a:pt x="93" y="64"/>
                      </a:lnTo>
                      <a:lnTo>
                        <a:pt x="93" y="68"/>
                      </a:lnTo>
                      <a:lnTo>
                        <a:pt x="92" y="72"/>
                      </a:lnTo>
                      <a:lnTo>
                        <a:pt x="93" y="75"/>
                      </a:lnTo>
                      <a:lnTo>
                        <a:pt x="93" y="77"/>
                      </a:lnTo>
                      <a:lnTo>
                        <a:pt x="94" y="79"/>
                      </a:lnTo>
                      <a:lnTo>
                        <a:pt x="95" y="79"/>
                      </a:lnTo>
                      <a:lnTo>
                        <a:pt x="96" y="80"/>
                      </a:lnTo>
                      <a:lnTo>
                        <a:pt x="98" y="80"/>
                      </a:lnTo>
                      <a:lnTo>
                        <a:pt x="100" y="79"/>
                      </a:lnTo>
                      <a:lnTo>
                        <a:pt x="103" y="78"/>
                      </a:lnTo>
                      <a:lnTo>
                        <a:pt x="106" y="76"/>
                      </a:lnTo>
                      <a:lnTo>
                        <a:pt x="109" y="73"/>
                      </a:lnTo>
                      <a:lnTo>
                        <a:pt x="113" y="70"/>
                      </a:lnTo>
                      <a:lnTo>
                        <a:pt x="117" y="67"/>
                      </a:lnTo>
                      <a:lnTo>
                        <a:pt x="122" y="63"/>
                      </a:lnTo>
                      <a:lnTo>
                        <a:pt x="126" y="60"/>
                      </a:lnTo>
                      <a:lnTo>
                        <a:pt x="129" y="58"/>
                      </a:lnTo>
                      <a:lnTo>
                        <a:pt x="132" y="56"/>
                      </a:lnTo>
                      <a:lnTo>
                        <a:pt x="135" y="54"/>
                      </a:lnTo>
                      <a:lnTo>
                        <a:pt x="137" y="54"/>
                      </a:lnTo>
                      <a:lnTo>
                        <a:pt x="139" y="53"/>
                      </a:lnTo>
                      <a:lnTo>
                        <a:pt x="140" y="54"/>
                      </a:lnTo>
                      <a:lnTo>
                        <a:pt x="141" y="55"/>
                      </a:lnTo>
                      <a:lnTo>
                        <a:pt x="142" y="56"/>
                      </a:lnTo>
                      <a:lnTo>
                        <a:pt x="142" y="59"/>
                      </a:lnTo>
                      <a:lnTo>
                        <a:pt x="142" y="62"/>
                      </a:lnTo>
                      <a:lnTo>
                        <a:pt x="142" y="65"/>
                      </a:lnTo>
                      <a:lnTo>
                        <a:pt x="142" y="69"/>
                      </a:lnTo>
                      <a:lnTo>
                        <a:pt x="141" y="74"/>
                      </a:lnTo>
                      <a:lnTo>
                        <a:pt x="141" y="80"/>
                      </a:lnTo>
                      <a:lnTo>
                        <a:pt x="140" y="86"/>
                      </a:lnTo>
                      <a:lnTo>
                        <a:pt x="139" y="91"/>
                      </a:lnTo>
                      <a:lnTo>
                        <a:pt x="139" y="95"/>
                      </a:lnTo>
                      <a:lnTo>
                        <a:pt x="139" y="98"/>
                      </a:lnTo>
                      <a:lnTo>
                        <a:pt x="139" y="101"/>
                      </a:lnTo>
                      <a:lnTo>
                        <a:pt x="139" y="104"/>
                      </a:lnTo>
                      <a:lnTo>
                        <a:pt x="140" y="105"/>
                      </a:lnTo>
                      <a:lnTo>
                        <a:pt x="141" y="106"/>
                      </a:lnTo>
                      <a:lnTo>
                        <a:pt x="142" y="107"/>
                      </a:lnTo>
                      <a:lnTo>
                        <a:pt x="144" y="106"/>
                      </a:lnTo>
                      <a:lnTo>
                        <a:pt x="146" y="106"/>
                      </a:lnTo>
                      <a:lnTo>
                        <a:pt x="149" y="104"/>
                      </a:lnTo>
                      <a:lnTo>
                        <a:pt x="152" y="102"/>
                      </a:lnTo>
                      <a:lnTo>
                        <a:pt x="155" y="100"/>
                      </a:lnTo>
                      <a:lnTo>
                        <a:pt x="159" y="97"/>
                      </a:lnTo>
                      <a:lnTo>
                        <a:pt x="164" y="93"/>
                      </a:lnTo>
                      <a:lnTo>
                        <a:pt x="168" y="90"/>
                      </a:lnTo>
                      <a:lnTo>
                        <a:pt x="172" y="87"/>
                      </a:lnTo>
                      <a:lnTo>
                        <a:pt x="176" y="84"/>
                      </a:lnTo>
                      <a:lnTo>
                        <a:pt x="179" y="82"/>
                      </a:lnTo>
                      <a:lnTo>
                        <a:pt x="181" y="81"/>
                      </a:lnTo>
                      <a:lnTo>
                        <a:pt x="183" y="80"/>
                      </a:lnTo>
                      <a:lnTo>
                        <a:pt x="185" y="80"/>
                      </a:lnTo>
                      <a:lnTo>
                        <a:pt x="186" y="80"/>
                      </a:lnTo>
                      <a:lnTo>
                        <a:pt x="187" y="81"/>
                      </a:lnTo>
                      <a:lnTo>
                        <a:pt x="188" y="83"/>
                      </a:lnTo>
                      <a:lnTo>
                        <a:pt x="189" y="85"/>
                      </a:lnTo>
                      <a:lnTo>
                        <a:pt x="189" y="88"/>
                      </a:lnTo>
                      <a:lnTo>
                        <a:pt x="189" y="92"/>
                      </a:lnTo>
                      <a:lnTo>
                        <a:pt x="188" y="96"/>
                      </a:lnTo>
                      <a:lnTo>
                        <a:pt x="188" y="101"/>
                      </a:lnTo>
                      <a:lnTo>
                        <a:pt x="187" y="107"/>
                      </a:lnTo>
                      <a:lnTo>
                        <a:pt x="186" y="112"/>
                      </a:lnTo>
                      <a:lnTo>
                        <a:pt x="185" y="117"/>
                      </a:lnTo>
                      <a:lnTo>
                        <a:pt x="185" y="121"/>
                      </a:lnTo>
                      <a:lnTo>
                        <a:pt x="185" y="125"/>
                      </a:lnTo>
                      <a:lnTo>
                        <a:pt x="185" y="128"/>
                      </a:lnTo>
                      <a:lnTo>
                        <a:pt x="185" y="130"/>
                      </a:lnTo>
                      <a:lnTo>
                        <a:pt x="186" y="132"/>
                      </a:lnTo>
                      <a:lnTo>
                        <a:pt x="187" y="133"/>
                      </a:lnTo>
                      <a:lnTo>
                        <a:pt x="188" y="133"/>
                      </a:lnTo>
                      <a:lnTo>
                        <a:pt x="190" y="133"/>
                      </a:lnTo>
                      <a:lnTo>
                        <a:pt x="192" y="132"/>
                      </a:lnTo>
                      <a:lnTo>
                        <a:pt x="195" y="131"/>
                      </a:lnTo>
                      <a:lnTo>
                        <a:pt x="198" y="129"/>
                      </a:lnTo>
                      <a:lnTo>
                        <a:pt x="201" y="126"/>
                      </a:lnTo>
                      <a:lnTo>
                        <a:pt x="205" y="123"/>
                      </a:lnTo>
                      <a:lnTo>
                        <a:pt x="210" y="120"/>
                      </a:lnTo>
                      <a:lnTo>
                        <a:pt x="214" y="117"/>
                      </a:lnTo>
                      <a:lnTo>
                        <a:pt x="218" y="114"/>
                      </a:lnTo>
                      <a:lnTo>
                        <a:pt x="222" y="111"/>
                      </a:lnTo>
                      <a:lnTo>
                        <a:pt x="225" y="109"/>
                      </a:lnTo>
                      <a:lnTo>
                        <a:pt x="227" y="108"/>
                      </a:lnTo>
                      <a:lnTo>
                        <a:pt x="230" y="107"/>
                      </a:lnTo>
                      <a:lnTo>
                        <a:pt x="231" y="107"/>
                      </a:lnTo>
                      <a:lnTo>
                        <a:pt x="233" y="107"/>
                      </a:lnTo>
                      <a:lnTo>
                        <a:pt x="234" y="108"/>
                      </a:lnTo>
                      <a:lnTo>
                        <a:pt x="234" y="110"/>
                      </a:lnTo>
                      <a:lnTo>
                        <a:pt x="235" y="112"/>
                      </a:lnTo>
                      <a:lnTo>
                        <a:pt x="235" y="115"/>
                      </a:lnTo>
                      <a:lnTo>
                        <a:pt x="235" y="119"/>
                      </a:lnTo>
                      <a:lnTo>
                        <a:pt x="234" y="123"/>
                      </a:lnTo>
                      <a:lnTo>
                        <a:pt x="234" y="128"/>
                      </a:lnTo>
                      <a:lnTo>
                        <a:pt x="233" y="133"/>
                      </a:lnTo>
                    </a:path>
                  </a:pathLst>
                </a:custGeom>
                <a:noFill/>
                <a:ln w="19050" cmpd="sng">
                  <a:solidFill>
                    <a:srgbClr val="FFFF00"/>
                  </a:solidFill>
                  <a:prstDash val="solid"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48411" name="Rectangle 1680"/>
                <p:cNvSpPr>
                  <a:spLocks noChangeArrowheads="1"/>
                </p:cNvSpPr>
                <p:nvPr/>
              </p:nvSpPr>
              <p:spPr bwMode="auto">
                <a:xfrm>
                  <a:off x="4266" y="65"/>
                  <a:ext cx="163" cy="15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  <p:txBody>
                <a:bodyPr wrap="none" lIns="0" tIns="0" rIns="0" bIns="0">
                  <a:spAutoFit/>
                </a:bodyPr>
                <a:lstStyle/>
                <a:p>
                  <a:pPr>
                    <a:spcBef>
                      <a:spcPct val="0"/>
                    </a:spcBef>
                    <a:buClrTx/>
                    <a:buSzTx/>
                    <a:buFontTx/>
                    <a:buNone/>
                  </a:pPr>
                  <a:r>
                    <a:rPr lang="en-US" sz="1600">
                      <a:solidFill>
                        <a:srgbClr val="FFFF00"/>
                      </a:solidFill>
                      <a:effectLst/>
                    </a:rPr>
                    <a:t>SH</a:t>
                  </a:r>
                  <a:endParaRPr lang="en-US" sz="1600" baseline="-25000">
                    <a:solidFill>
                      <a:srgbClr val="FFFF00"/>
                    </a:solidFill>
                    <a:effectLst/>
                  </a:endParaRPr>
                </a:p>
              </p:txBody>
            </p:sp>
            <p:sp>
              <p:nvSpPr>
                <p:cNvPr id="72337" name="Line 1681"/>
                <p:cNvSpPr>
                  <a:spLocks noChangeShapeType="1"/>
                </p:cNvSpPr>
                <p:nvPr/>
              </p:nvSpPr>
              <p:spPr bwMode="auto">
                <a:xfrm>
                  <a:off x="3782" y="237"/>
                  <a:ext cx="174" cy="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38" name="Line 1682"/>
                <p:cNvSpPr>
                  <a:spLocks noChangeShapeType="1"/>
                </p:cNvSpPr>
                <p:nvPr/>
              </p:nvSpPr>
              <p:spPr bwMode="auto">
                <a:xfrm>
                  <a:off x="3782" y="219"/>
                  <a:ext cx="174" cy="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39" name="Line 1683"/>
                <p:cNvSpPr>
                  <a:spLocks noChangeShapeType="1"/>
                </p:cNvSpPr>
                <p:nvPr/>
              </p:nvSpPr>
              <p:spPr bwMode="auto">
                <a:xfrm flipH="1" flipV="1">
                  <a:off x="3695" y="105"/>
                  <a:ext cx="87" cy="123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40" name="Line 1684"/>
                <p:cNvSpPr>
                  <a:spLocks noChangeShapeType="1"/>
                </p:cNvSpPr>
                <p:nvPr/>
              </p:nvSpPr>
              <p:spPr bwMode="auto">
                <a:xfrm flipH="1">
                  <a:off x="3695" y="228"/>
                  <a:ext cx="87" cy="123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41" name="Line 1685"/>
                <p:cNvSpPr>
                  <a:spLocks noChangeShapeType="1"/>
                </p:cNvSpPr>
                <p:nvPr/>
              </p:nvSpPr>
              <p:spPr bwMode="auto">
                <a:xfrm flipV="1">
                  <a:off x="3956" y="128"/>
                  <a:ext cx="123" cy="10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  <p:sp>
              <p:nvSpPr>
                <p:cNvPr id="72342" name="Line 1686"/>
                <p:cNvSpPr>
                  <a:spLocks noChangeShapeType="1"/>
                </p:cNvSpPr>
                <p:nvPr/>
              </p:nvSpPr>
              <p:spPr bwMode="auto">
                <a:xfrm>
                  <a:off x="4079" y="128"/>
                  <a:ext cx="162" cy="0"/>
                </a:xfrm>
                <a:prstGeom prst="line">
                  <a:avLst/>
                </a:prstGeom>
                <a:noFill/>
                <a:ln w="19050">
                  <a:solidFill>
                    <a:srgbClr val="FFFF00"/>
                  </a:solidFill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en-US"/>
                </a:p>
              </p:txBody>
            </p:sp>
          </p:grpSp>
          <p:sp>
            <p:nvSpPr>
              <p:cNvPr id="72343" name="Line 1687"/>
              <p:cNvSpPr>
                <a:spLocks noChangeShapeType="1"/>
              </p:cNvSpPr>
              <p:nvPr/>
            </p:nvSpPr>
            <p:spPr bwMode="auto">
              <a:xfrm>
                <a:off x="2004" y="372"/>
                <a:ext cx="96" cy="48"/>
              </a:xfrm>
              <a:prstGeom prst="line">
                <a:avLst/>
              </a:prstGeom>
              <a:noFill/>
              <a:ln w="19050">
                <a:solidFill>
                  <a:srgbClr val="FFFF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>
                  <a:defRPr/>
                </a:pPr>
                <a:endParaRPr lang="en-US"/>
              </a:p>
            </p:txBody>
          </p:sp>
        </p:grpSp>
        <p:sp>
          <p:nvSpPr>
            <p:cNvPr id="72344" name="Line 1688"/>
            <p:cNvSpPr>
              <a:spLocks noChangeShapeType="1"/>
            </p:cNvSpPr>
            <p:nvPr/>
          </p:nvSpPr>
          <p:spPr bwMode="auto">
            <a:xfrm>
              <a:off x="2400" y="366"/>
              <a:ext cx="480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5" name="Group 1690"/>
          <p:cNvGrpSpPr>
            <a:grpSpLocks/>
          </p:cNvGrpSpPr>
          <p:nvPr/>
        </p:nvGrpSpPr>
        <p:grpSpPr bwMode="auto">
          <a:xfrm>
            <a:off x="1981200" y="1905000"/>
            <a:ext cx="4454525" cy="1731963"/>
            <a:chOff x="828" y="2509"/>
            <a:chExt cx="2806" cy="1091"/>
          </a:xfrm>
        </p:grpSpPr>
        <p:sp>
          <p:nvSpPr>
            <p:cNvPr id="72347" name="Line 1691"/>
            <p:cNvSpPr>
              <a:spLocks noChangeShapeType="1"/>
            </p:cNvSpPr>
            <p:nvPr/>
          </p:nvSpPr>
          <p:spPr bwMode="auto">
            <a:xfrm flipV="1">
              <a:off x="2036" y="2916"/>
              <a:ext cx="325" cy="1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48" name="Freeform 1692"/>
            <p:cNvSpPr>
              <a:spLocks/>
            </p:cNvSpPr>
            <p:nvPr/>
          </p:nvSpPr>
          <p:spPr bwMode="auto">
            <a:xfrm>
              <a:off x="2300" y="2899"/>
              <a:ext cx="61" cy="34"/>
            </a:xfrm>
            <a:custGeom>
              <a:avLst/>
              <a:gdLst/>
              <a:ahLst/>
              <a:cxnLst>
                <a:cxn ang="0">
                  <a:pos x="122" y="33"/>
                </a:cxn>
                <a:cxn ang="0">
                  <a:pos x="1" y="67"/>
                </a:cxn>
                <a:cxn ang="0">
                  <a:pos x="26" y="33"/>
                </a:cxn>
                <a:cxn ang="0">
                  <a:pos x="0" y="0"/>
                </a:cxn>
                <a:cxn ang="0">
                  <a:pos x="122" y="33"/>
                </a:cxn>
              </a:cxnLst>
              <a:rect l="0" t="0" r="r" b="b"/>
              <a:pathLst>
                <a:path w="122" h="67">
                  <a:moveTo>
                    <a:pt x="122" y="33"/>
                  </a:moveTo>
                  <a:lnTo>
                    <a:pt x="1" y="67"/>
                  </a:lnTo>
                  <a:lnTo>
                    <a:pt x="26" y="33"/>
                  </a:lnTo>
                  <a:lnTo>
                    <a:pt x="0" y="0"/>
                  </a:lnTo>
                  <a:lnTo>
                    <a:pt x="122" y="33"/>
                  </a:lnTo>
                  <a:close/>
                </a:path>
              </a:pathLst>
            </a:custGeom>
            <a:solidFill>
              <a:srgbClr val="000000"/>
            </a:solidFill>
            <a:ln w="19050" cmpd="sng">
              <a:solidFill>
                <a:srgbClr val="FFFF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295" name="Rectangle 1693"/>
            <p:cNvSpPr>
              <a:spLocks noChangeArrowheads="1"/>
            </p:cNvSpPr>
            <p:nvPr/>
          </p:nvSpPr>
          <p:spPr bwMode="auto">
            <a:xfrm>
              <a:off x="3547" y="2747"/>
              <a:ext cx="87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R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48296" name="Rectangle 1694"/>
            <p:cNvSpPr>
              <a:spLocks noChangeArrowheads="1"/>
            </p:cNvSpPr>
            <p:nvPr/>
          </p:nvSpPr>
          <p:spPr bwMode="auto">
            <a:xfrm>
              <a:off x="2736" y="2837"/>
              <a:ext cx="180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HO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48297" name="Rectangle 1695"/>
            <p:cNvSpPr>
              <a:spLocks noChangeArrowheads="1"/>
            </p:cNvSpPr>
            <p:nvPr/>
          </p:nvSpPr>
          <p:spPr bwMode="auto">
            <a:xfrm>
              <a:off x="3376" y="2984"/>
              <a:ext cx="180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OH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48298" name="Rectangle 1696"/>
            <p:cNvSpPr>
              <a:spLocks noChangeArrowheads="1"/>
            </p:cNvSpPr>
            <p:nvPr/>
          </p:nvSpPr>
          <p:spPr bwMode="auto">
            <a:xfrm>
              <a:off x="3105" y="2513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48299" name="Rectangle 1697"/>
            <p:cNvSpPr>
              <a:spLocks noChangeArrowheads="1"/>
            </p:cNvSpPr>
            <p:nvPr/>
          </p:nvSpPr>
          <p:spPr bwMode="auto">
            <a:xfrm>
              <a:off x="3392" y="2512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48300" name="Rectangle 1698"/>
            <p:cNvSpPr>
              <a:spLocks noChangeArrowheads="1"/>
            </p:cNvSpPr>
            <p:nvPr/>
          </p:nvSpPr>
          <p:spPr bwMode="auto">
            <a:xfrm>
              <a:off x="3217" y="3021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72355" name="Line 1699"/>
            <p:cNvSpPr>
              <a:spLocks noChangeShapeType="1"/>
            </p:cNvSpPr>
            <p:nvPr/>
          </p:nvSpPr>
          <p:spPr bwMode="auto">
            <a:xfrm flipH="1">
              <a:off x="3015" y="2738"/>
              <a:ext cx="141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56" name="Line 1700"/>
            <p:cNvSpPr>
              <a:spLocks noChangeShapeType="1"/>
            </p:cNvSpPr>
            <p:nvPr/>
          </p:nvSpPr>
          <p:spPr bwMode="auto">
            <a:xfrm>
              <a:off x="3156" y="2738"/>
              <a:ext cx="140" cy="7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57" name="Line 1701"/>
            <p:cNvSpPr>
              <a:spLocks noChangeShapeType="1"/>
            </p:cNvSpPr>
            <p:nvPr/>
          </p:nvSpPr>
          <p:spPr bwMode="auto">
            <a:xfrm>
              <a:off x="3015" y="2813"/>
              <a:ext cx="1" cy="14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58" name="Line 1702"/>
            <p:cNvSpPr>
              <a:spLocks noChangeShapeType="1"/>
            </p:cNvSpPr>
            <p:nvPr/>
          </p:nvSpPr>
          <p:spPr bwMode="auto">
            <a:xfrm flipV="1">
              <a:off x="3016" y="2961"/>
              <a:ext cx="162" cy="1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59" name="Line 1703"/>
            <p:cNvSpPr>
              <a:spLocks noChangeShapeType="1"/>
            </p:cNvSpPr>
            <p:nvPr/>
          </p:nvSpPr>
          <p:spPr bwMode="auto">
            <a:xfrm>
              <a:off x="3286" y="2812"/>
              <a:ext cx="1" cy="14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60" name="Line 1704"/>
            <p:cNvSpPr>
              <a:spLocks noChangeShapeType="1"/>
            </p:cNvSpPr>
            <p:nvPr/>
          </p:nvSpPr>
          <p:spPr bwMode="auto">
            <a:xfrm>
              <a:off x="3306" y="2812"/>
              <a:ext cx="0" cy="14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61" name="Line 1705"/>
            <p:cNvSpPr>
              <a:spLocks noChangeShapeType="1"/>
            </p:cNvSpPr>
            <p:nvPr/>
          </p:nvSpPr>
          <p:spPr bwMode="auto">
            <a:xfrm>
              <a:off x="3178" y="2961"/>
              <a:ext cx="118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62" name="Line 1706"/>
            <p:cNvSpPr>
              <a:spLocks noChangeShapeType="1"/>
            </p:cNvSpPr>
            <p:nvPr/>
          </p:nvSpPr>
          <p:spPr bwMode="auto">
            <a:xfrm flipV="1">
              <a:off x="3296" y="2737"/>
              <a:ext cx="140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63" name="Line 1707"/>
            <p:cNvSpPr>
              <a:spLocks noChangeShapeType="1"/>
            </p:cNvSpPr>
            <p:nvPr/>
          </p:nvSpPr>
          <p:spPr bwMode="auto">
            <a:xfrm>
              <a:off x="3436" y="2737"/>
              <a:ext cx="102" cy="5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64" name="Line 1708"/>
            <p:cNvSpPr>
              <a:spLocks noChangeShapeType="1"/>
            </p:cNvSpPr>
            <p:nvPr/>
          </p:nvSpPr>
          <p:spPr bwMode="auto">
            <a:xfrm flipH="1" flipV="1">
              <a:off x="2874" y="2739"/>
              <a:ext cx="141" cy="7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65" name="Line 1709"/>
            <p:cNvSpPr>
              <a:spLocks noChangeShapeType="1"/>
            </p:cNvSpPr>
            <p:nvPr/>
          </p:nvSpPr>
          <p:spPr bwMode="auto">
            <a:xfrm flipH="1" flipV="1">
              <a:off x="2914" y="2909"/>
              <a:ext cx="102" cy="5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66" name="Line 1710"/>
            <p:cNvSpPr>
              <a:spLocks noChangeShapeType="1"/>
            </p:cNvSpPr>
            <p:nvPr/>
          </p:nvSpPr>
          <p:spPr bwMode="auto">
            <a:xfrm>
              <a:off x="3016" y="2962"/>
              <a:ext cx="82" cy="12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67" name="Line 1711"/>
            <p:cNvSpPr>
              <a:spLocks noChangeShapeType="1"/>
            </p:cNvSpPr>
            <p:nvPr/>
          </p:nvSpPr>
          <p:spPr bwMode="auto">
            <a:xfrm flipH="1">
              <a:off x="3018" y="3091"/>
              <a:ext cx="80" cy="12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68" name="Line 1712"/>
            <p:cNvSpPr>
              <a:spLocks noChangeShapeType="1"/>
            </p:cNvSpPr>
            <p:nvPr/>
          </p:nvSpPr>
          <p:spPr bwMode="auto">
            <a:xfrm>
              <a:off x="3296" y="2961"/>
              <a:ext cx="73" cy="6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69" name="Line 1713"/>
            <p:cNvSpPr>
              <a:spLocks noChangeShapeType="1"/>
            </p:cNvSpPr>
            <p:nvPr/>
          </p:nvSpPr>
          <p:spPr bwMode="auto">
            <a:xfrm flipH="1" flipV="1">
              <a:off x="3164" y="2636"/>
              <a:ext cx="1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70" name="Line 1714"/>
            <p:cNvSpPr>
              <a:spLocks noChangeShapeType="1"/>
            </p:cNvSpPr>
            <p:nvPr/>
          </p:nvSpPr>
          <p:spPr bwMode="auto">
            <a:xfrm flipH="1" flipV="1">
              <a:off x="3145" y="2636"/>
              <a:ext cx="1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71" name="Line 1715"/>
            <p:cNvSpPr>
              <a:spLocks noChangeShapeType="1"/>
            </p:cNvSpPr>
            <p:nvPr/>
          </p:nvSpPr>
          <p:spPr bwMode="auto">
            <a:xfrm flipV="1">
              <a:off x="3445" y="2635"/>
              <a:ext cx="0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72" name="Line 1716"/>
            <p:cNvSpPr>
              <a:spLocks noChangeShapeType="1"/>
            </p:cNvSpPr>
            <p:nvPr/>
          </p:nvSpPr>
          <p:spPr bwMode="auto">
            <a:xfrm flipV="1">
              <a:off x="3426" y="2635"/>
              <a:ext cx="0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73" name="Line 1717"/>
            <p:cNvSpPr>
              <a:spLocks noChangeShapeType="1"/>
            </p:cNvSpPr>
            <p:nvPr/>
          </p:nvSpPr>
          <p:spPr bwMode="auto">
            <a:xfrm>
              <a:off x="3098" y="3100"/>
              <a:ext cx="11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74" name="Line 1718"/>
            <p:cNvSpPr>
              <a:spLocks noChangeShapeType="1"/>
            </p:cNvSpPr>
            <p:nvPr/>
          </p:nvSpPr>
          <p:spPr bwMode="auto">
            <a:xfrm>
              <a:off x="3098" y="3081"/>
              <a:ext cx="116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75" name="Line 1719"/>
            <p:cNvSpPr>
              <a:spLocks noChangeShapeType="1"/>
            </p:cNvSpPr>
            <p:nvPr/>
          </p:nvSpPr>
          <p:spPr bwMode="auto">
            <a:xfrm>
              <a:off x="3018" y="3220"/>
              <a:ext cx="114" cy="10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76" name="Line 1720"/>
            <p:cNvSpPr>
              <a:spLocks noChangeShapeType="1"/>
            </p:cNvSpPr>
            <p:nvPr/>
          </p:nvSpPr>
          <p:spPr bwMode="auto">
            <a:xfrm flipH="1">
              <a:off x="3044" y="3321"/>
              <a:ext cx="80" cy="13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77" name="Line 1721"/>
            <p:cNvSpPr>
              <a:spLocks noChangeShapeType="1"/>
            </p:cNvSpPr>
            <p:nvPr/>
          </p:nvSpPr>
          <p:spPr bwMode="auto">
            <a:xfrm flipH="1">
              <a:off x="3061" y="3330"/>
              <a:ext cx="81" cy="13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78" name="Line 1722"/>
            <p:cNvSpPr>
              <a:spLocks noChangeShapeType="1"/>
            </p:cNvSpPr>
            <p:nvPr/>
          </p:nvSpPr>
          <p:spPr bwMode="auto">
            <a:xfrm flipH="1">
              <a:off x="2891" y="3456"/>
              <a:ext cx="162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79" name="Line 1723"/>
            <p:cNvSpPr>
              <a:spLocks noChangeShapeType="1"/>
            </p:cNvSpPr>
            <p:nvPr/>
          </p:nvSpPr>
          <p:spPr bwMode="auto">
            <a:xfrm>
              <a:off x="3053" y="3456"/>
              <a:ext cx="42" cy="14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80" name="Line 1724"/>
            <p:cNvSpPr>
              <a:spLocks noChangeShapeType="1"/>
            </p:cNvSpPr>
            <p:nvPr/>
          </p:nvSpPr>
          <p:spPr bwMode="auto">
            <a:xfrm flipH="1">
              <a:off x="2733" y="2739"/>
              <a:ext cx="141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81" name="Line 1725"/>
            <p:cNvSpPr>
              <a:spLocks noChangeShapeType="1"/>
            </p:cNvSpPr>
            <p:nvPr/>
          </p:nvSpPr>
          <p:spPr bwMode="auto">
            <a:xfrm flipH="1" flipV="1">
              <a:off x="2598" y="2732"/>
              <a:ext cx="141" cy="7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82" name="Line 1726"/>
            <p:cNvSpPr>
              <a:spLocks noChangeShapeType="1"/>
            </p:cNvSpPr>
            <p:nvPr/>
          </p:nvSpPr>
          <p:spPr bwMode="auto">
            <a:xfrm flipH="1" flipV="1">
              <a:off x="2588" y="2747"/>
              <a:ext cx="140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83" name="Line 1727"/>
            <p:cNvSpPr>
              <a:spLocks noChangeShapeType="1"/>
            </p:cNvSpPr>
            <p:nvPr/>
          </p:nvSpPr>
          <p:spPr bwMode="auto">
            <a:xfrm flipV="1">
              <a:off x="2593" y="2590"/>
              <a:ext cx="0" cy="14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84" name="Line 1728"/>
            <p:cNvSpPr>
              <a:spLocks noChangeShapeType="1"/>
            </p:cNvSpPr>
            <p:nvPr/>
          </p:nvSpPr>
          <p:spPr bwMode="auto">
            <a:xfrm flipH="1">
              <a:off x="2436" y="2739"/>
              <a:ext cx="157" cy="3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331" name="Rectangle 1729"/>
            <p:cNvSpPr>
              <a:spLocks noChangeArrowheads="1"/>
            </p:cNvSpPr>
            <p:nvPr/>
          </p:nvSpPr>
          <p:spPr bwMode="auto">
            <a:xfrm>
              <a:off x="1922" y="2742"/>
              <a:ext cx="87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R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48332" name="Rectangle 1730"/>
            <p:cNvSpPr>
              <a:spLocks noChangeArrowheads="1"/>
            </p:cNvSpPr>
            <p:nvPr/>
          </p:nvSpPr>
          <p:spPr bwMode="auto">
            <a:xfrm>
              <a:off x="1599" y="3061"/>
              <a:ext cx="180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OH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48333" name="Rectangle 1731"/>
            <p:cNvSpPr>
              <a:spLocks noChangeArrowheads="1"/>
            </p:cNvSpPr>
            <p:nvPr/>
          </p:nvSpPr>
          <p:spPr bwMode="auto">
            <a:xfrm>
              <a:off x="1487" y="2509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48334" name="Rectangle 1732"/>
            <p:cNvSpPr>
              <a:spLocks noChangeArrowheads="1"/>
            </p:cNvSpPr>
            <p:nvPr/>
          </p:nvSpPr>
          <p:spPr bwMode="auto">
            <a:xfrm>
              <a:off x="1196" y="2963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48335" name="Rectangle 1733"/>
            <p:cNvSpPr>
              <a:spLocks noChangeArrowheads="1"/>
            </p:cNvSpPr>
            <p:nvPr/>
          </p:nvSpPr>
          <p:spPr bwMode="auto">
            <a:xfrm>
              <a:off x="1746" y="2962"/>
              <a:ext cx="180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OH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48336" name="Rectangle 1734"/>
            <p:cNvSpPr>
              <a:spLocks noChangeArrowheads="1"/>
            </p:cNvSpPr>
            <p:nvPr/>
          </p:nvSpPr>
          <p:spPr bwMode="auto">
            <a:xfrm>
              <a:off x="1751" y="2512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 baseline="-250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72391" name="Line 1735"/>
            <p:cNvSpPr>
              <a:spLocks noChangeShapeType="1"/>
            </p:cNvSpPr>
            <p:nvPr/>
          </p:nvSpPr>
          <p:spPr bwMode="auto">
            <a:xfrm flipH="1">
              <a:off x="1391" y="2733"/>
              <a:ext cx="139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92" name="Line 1736"/>
            <p:cNvSpPr>
              <a:spLocks noChangeShapeType="1"/>
            </p:cNvSpPr>
            <p:nvPr/>
          </p:nvSpPr>
          <p:spPr bwMode="auto">
            <a:xfrm flipH="1" flipV="1">
              <a:off x="1530" y="2733"/>
              <a:ext cx="142" cy="7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93" name="Line 1737"/>
            <p:cNvSpPr>
              <a:spLocks noChangeShapeType="1"/>
            </p:cNvSpPr>
            <p:nvPr/>
          </p:nvSpPr>
          <p:spPr bwMode="auto">
            <a:xfrm flipH="1" flipV="1">
              <a:off x="1682" y="2807"/>
              <a:ext cx="1" cy="14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94" name="Line 1738"/>
            <p:cNvSpPr>
              <a:spLocks noChangeShapeType="1"/>
            </p:cNvSpPr>
            <p:nvPr/>
          </p:nvSpPr>
          <p:spPr bwMode="auto">
            <a:xfrm flipH="1" flipV="1">
              <a:off x="1662" y="2807"/>
              <a:ext cx="1" cy="14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95" name="Line 1739"/>
            <p:cNvSpPr>
              <a:spLocks noChangeShapeType="1"/>
            </p:cNvSpPr>
            <p:nvPr/>
          </p:nvSpPr>
          <p:spPr bwMode="auto">
            <a:xfrm flipV="1">
              <a:off x="1532" y="2956"/>
              <a:ext cx="141" cy="7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96" name="Line 1740"/>
            <p:cNvSpPr>
              <a:spLocks noChangeShapeType="1"/>
            </p:cNvSpPr>
            <p:nvPr/>
          </p:nvSpPr>
          <p:spPr bwMode="auto">
            <a:xfrm>
              <a:off x="1391" y="2958"/>
              <a:ext cx="141" cy="7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97" name="Line 1741"/>
            <p:cNvSpPr>
              <a:spLocks noChangeShapeType="1"/>
            </p:cNvSpPr>
            <p:nvPr/>
          </p:nvSpPr>
          <p:spPr bwMode="auto">
            <a:xfrm>
              <a:off x="1391" y="2808"/>
              <a:ext cx="0" cy="15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98" name="Line 1742"/>
            <p:cNvSpPr>
              <a:spLocks noChangeShapeType="1"/>
            </p:cNvSpPr>
            <p:nvPr/>
          </p:nvSpPr>
          <p:spPr bwMode="auto">
            <a:xfrm flipV="1">
              <a:off x="1672" y="2737"/>
              <a:ext cx="127" cy="7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399" name="Line 1743"/>
            <p:cNvSpPr>
              <a:spLocks noChangeShapeType="1"/>
            </p:cNvSpPr>
            <p:nvPr/>
          </p:nvSpPr>
          <p:spPr bwMode="auto">
            <a:xfrm>
              <a:off x="1799" y="2737"/>
              <a:ext cx="114" cy="51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00" name="Line 1744"/>
            <p:cNvSpPr>
              <a:spLocks noChangeShapeType="1"/>
            </p:cNvSpPr>
            <p:nvPr/>
          </p:nvSpPr>
          <p:spPr bwMode="auto">
            <a:xfrm flipH="1" flipV="1">
              <a:off x="1250" y="2734"/>
              <a:ext cx="141" cy="7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01" name="Line 1745"/>
            <p:cNvSpPr>
              <a:spLocks noChangeShapeType="1"/>
            </p:cNvSpPr>
            <p:nvPr/>
          </p:nvSpPr>
          <p:spPr bwMode="auto">
            <a:xfrm flipH="1">
              <a:off x="1109" y="2734"/>
              <a:ext cx="141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02" name="Line 1746"/>
            <p:cNvSpPr>
              <a:spLocks noChangeShapeType="1"/>
            </p:cNvSpPr>
            <p:nvPr/>
          </p:nvSpPr>
          <p:spPr bwMode="auto">
            <a:xfrm flipH="1">
              <a:off x="1418" y="3032"/>
              <a:ext cx="114" cy="10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03" name="Line 1747"/>
            <p:cNvSpPr>
              <a:spLocks noChangeShapeType="1"/>
            </p:cNvSpPr>
            <p:nvPr/>
          </p:nvSpPr>
          <p:spPr bwMode="auto">
            <a:xfrm>
              <a:off x="1418" y="3138"/>
              <a:ext cx="82" cy="12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04" name="Line 1748"/>
            <p:cNvSpPr>
              <a:spLocks noChangeShapeType="1"/>
            </p:cNvSpPr>
            <p:nvPr/>
          </p:nvSpPr>
          <p:spPr bwMode="auto">
            <a:xfrm flipH="1">
              <a:off x="1412" y="3262"/>
              <a:ext cx="80" cy="13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05" name="Line 1749"/>
            <p:cNvSpPr>
              <a:spLocks noChangeShapeType="1"/>
            </p:cNvSpPr>
            <p:nvPr/>
          </p:nvSpPr>
          <p:spPr bwMode="auto">
            <a:xfrm flipH="1">
              <a:off x="1429" y="3271"/>
              <a:ext cx="80" cy="13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06" name="Line 1750"/>
            <p:cNvSpPr>
              <a:spLocks noChangeShapeType="1"/>
            </p:cNvSpPr>
            <p:nvPr/>
          </p:nvSpPr>
          <p:spPr bwMode="auto">
            <a:xfrm flipH="1">
              <a:off x="1264" y="3396"/>
              <a:ext cx="156" cy="4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07" name="Line 1751"/>
            <p:cNvSpPr>
              <a:spLocks noChangeShapeType="1"/>
            </p:cNvSpPr>
            <p:nvPr/>
          </p:nvSpPr>
          <p:spPr bwMode="auto">
            <a:xfrm>
              <a:off x="1420" y="3396"/>
              <a:ext cx="43" cy="14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08" name="Line 1752"/>
            <p:cNvSpPr>
              <a:spLocks noChangeShapeType="1"/>
            </p:cNvSpPr>
            <p:nvPr/>
          </p:nvSpPr>
          <p:spPr bwMode="auto">
            <a:xfrm>
              <a:off x="1532" y="3032"/>
              <a:ext cx="73" cy="6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09" name="Line 1753"/>
            <p:cNvSpPr>
              <a:spLocks noChangeShapeType="1"/>
            </p:cNvSpPr>
            <p:nvPr/>
          </p:nvSpPr>
          <p:spPr bwMode="auto">
            <a:xfrm flipH="1" flipV="1">
              <a:off x="1539" y="2631"/>
              <a:ext cx="1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10" name="Line 1754"/>
            <p:cNvSpPr>
              <a:spLocks noChangeShapeType="1"/>
            </p:cNvSpPr>
            <p:nvPr/>
          </p:nvSpPr>
          <p:spPr bwMode="auto">
            <a:xfrm flipH="1" flipV="1">
              <a:off x="1521" y="2631"/>
              <a:ext cx="0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11" name="Line 1755"/>
            <p:cNvSpPr>
              <a:spLocks noChangeShapeType="1"/>
            </p:cNvSpPr>
            <p:nvPr/>
          </p:nvSpPr>
          <p:spPr bwMode="auto">
            <a:xfrm flipH="1">
              <a:off x="1286" y="2950"/>
              <a:ext cx="100" cy="5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12" name="Line 1756"/>
            <p:cNvSpPr>
              <a:spLocks noChangeShapeType="1"/>
            </p:cNvSpPr>
            <p:nvPr/>
          </p:nvSpPr>
          <p:spPr bwMode="auto">
            <a:xfrm flipH="1">
              <a:off x="1296" y="2966"/>
              <a:ext cx="101" cy="5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13" name="Line 1757"/>
            <p:cNvSpPr>
              <a:spLocks noChangeShapeType="1"/>
            </p:cNvSpPr>
            <p:nvPr/>
          </p:nvSpPr>
          <p:spPr bwMode="auto">
            <a:xfrm>
              <a:off x="1673" y="2956"/>
              <a:ext cx="73" cy="6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14" name="Line 1758"/>
            <p:cNvSpPr>
              <a:spLocks noChangeShapeType="1"/>
            </p:cNvSpPr>
            <p:nvPr/>
          </p:nvSpPr>
          <p:spPr bwMode="auto">
            <a:xfrm flipH="1" flipV="1">
              <a:off x="974" y="2727"/>
              <a:ext cx="140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15" name="Line 1759"/>
            <p:cNvSpPr>
              <a:spLocks noChangeShapeType="1"/>
            </p:cNvSpPr>
            <p:nvPr/>
          </p:nvSpPr>
          <p:spPr bwMode="auto">
            <a:xfrm flipH="1" flipV="1">
              <a:off x="964" y="2743"/>
              <a:ext cx="140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16" name="Line 1760"/>
            <p:cNvSpPr>
              <a:spLocks noChangeShapeType="1"/>
            </p:cNvSpPr>
            <p:nvPr/>
          </p:nvSpPr>
          <p:spPr bwMode="auto">
            <a:xfrm flipV="1">
              <a:off x="969" y="2589"/>
              <a:ext cx="0" cy="14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17" name="Line 1761"/>
            <p:cNvSpPr>
              <a:spLocks noChangeShapeType="1"/>
            </p:cNvSpPr>
            <p:nvPr/>
          </p:nvSpPr>
          <p:spPr bwMode="auto">
            <a:xfrm flipH="1">
              <a:off x="828" y="2735"/>
              <a:ext cx="141" cy="7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18" name="Line 1762"/>
            <p:cNvSpPr>
              <a:spLocks noChangeShapeType="1"/>
            </p:cNvSpPr>
            <p:nvPr/>
          </p:nvSpPr>
          <p:spPr bwMode="auto">
            <a:xfrm flipV="1">
              <a:off x="1809" y="2635"/>
              <a:ext cx="0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19" name="Line 1763"/>
            <p:cNvSpPr>
              <a:spLocks noChangeShapeType="1"/>
            </p:cNvSpPr>
            <p:nvPr/>
          </p:nvSpPr>
          <p:spPr bwMode="auto">
            <a:xfrm flipV="1">
              <a:off x="1790" y="2635"/>
              <a:ext cx="0" cy="10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6" name="Group 1764"/>
          <p:cNvGrpSpPr>
            <a:grpSpLocks/>
          </p:cNvGrpSpPr>
          <p:nvPr/>
        </p:nvGrpSpPr>
        <p:grpSpPr bwMode="auto">
          <a:xfrm>
            <a:off x="3200400" y="1981200"/>
            <a:ext cx="2514600" cy="1981200"/>
            <a:chOff x="1679" y="225"/>
            <a:chExt cx="1057" cy="865"/>
          </a:xfrm>
        </p:grpSpPr>
        <p:sp>
          <p:nvSpPr>
            <p:cNvPr id="72421" name="Line 1765"/>
            <p:cNvSpPr>
              <a:spLocks noChangeShapeType="1"/>
            </p:cNvSpPr>
            <p:nvPr/>
          </p:nvSpPr>
          <p:spPr bwMode="auto">
            <a:xfrm flipH="1">
              <a:off x="1679" y="438"/>
              <a:ext cx="123" cy="6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255" name="Rectangle 1766"/>
            <p:cNvSpPr>
              <a:spLocks noChangeArrowheads="1"/>
            </p:cNvSpPr>
            <p:nvPr/>
          </p:nvSpPr>
          <p:spPr bwMode="auto">
            <a:xfrm>
              <a:off x="2649" y="416"/>
              <a:ext cx="87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R</a:t>
              </a:r>
              <a:endParaRPr lang="en-US" sz="18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48256" name="Rectangle 1767"/>
            <p:cNvSpPr>
              <a:spLocks noChangeArrowheads="1"/>
            </p:cNvSpPr>
            <p:nvPr/>
          </p:nvSpPr>
          <p:spPr bwMode="auto">
            <a:xfrm>
              <a:off x="2260" y="228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48257" name="Rectangle 1768"/>
            <p:cNvSpPr>
              <a:spLocks noChangeArrowheads="1"/>
            </p:cNvSpPr>
            <p:nvPr/>
          </p:nvSpPr>
          <p:spPr bwMode="auto">
            <a:xfrm>
              <a:off x="2004" y="621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48258" name="Rectangle 1769"/>
            <p:cNvSpPr>
              <a:spLocks noChangeArrowheads="1"/>
            </p:cNvSpPr>
            <p:nvPr/>
          </p:nvSpPr>
          <p:spPr bwMode="auto">
            <a:xfrm>
              <a:off x="2493" y="636"/>
              <a:ext cx="180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OH</a:t>
              </a:r>
              <a:endParaRPr lang="en-US" sz="18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48259" name="Rectangle 1770"/>
            <p:cNvSpPr>
              <a:spLocks noChangeArrowheads="1"/>
            </p:cNvSpPr>
            <p:nvPr/>
          </p:nvSpPr>
          <p:spPr bwMode="auto">
            <a:xfrm>
              <a:off x="2491" y="225"/>
              <a:ext cx="93" cy="144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500">
                  <a:solidFill>
                    <a:srgbClr val="FFFF00"/>
                  </a:solidFill>
                  <a:effectLst/>
                  <a:latin typeface="Abadi MT Condensed Light" pitchFamily="34" charset="0"/>
                </a:rPr>
                <a:t>O</a:t>
              </a:r>
              <a:endParaRPr lang="en-US" sz="1800">
                <a:solidFill>
                  <a:srgbClr val="FFFF00"/>
                </a:solidFill>
                <a:effectLst/>
                <a:latin typeface="Arial" charset="0"/>
              </a:endParaRPr>
            </a:p>
          </p:txBody>
        </p:sp>
        <p:sp>
          <p:nvSpPr>
            <p:cNvPr id="72427" name="Line 1771"/>
            <p:cNvSpPr>
              <a:spLocks noChangeShapeType="1"/>
            </p:cNvSpPr>
            <p:nvPr/>
          </p:nvSpPr>
          <p:spPr bwMode="auto">
            <a:xfrm flipH="1">
              <a:off x="2181" y="432"/>
              <a:ext cx="124" cy="6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28" name="Line 1772"/>
            <p:cNvSpPr>
              <a:spLocks noChangeShapeType="1"/>
            </p:cNvSpPr>
            <p:nvPr/>
          </p:nvSpPr>
          <p:spPr bwMode="auto">
            <a:xfrm flipH="1" flipV="1">
              <a:off x="2305" y="432"/>
              <a:ext cx="125" cy="6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29" name="Line 1773"/>
            <p:cNvSpPr>
              <a:spLocks noChangeShapeType="1"/>
            </p:cNvSpPr>
            <p:nvPr/>
          </p:nvSpPr>
          <p:spPr bwMode="auto">
            <a:xfrm flipH="1" flipV="1">
              <a:off x="2436" y="495"/>
              <a:ext cx="1" cy="127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30" name="Line 1774"/>
            <p:cNvSpPr>
              <a:spLocks noChangeShapeType="1"/>
            </p:cNvSpPr>
            <p:nvPr/>
          </p:nvSpPr>
          <p:spPr bwMode="auto">
            <a:xfrm flipH="1" flipV="1">
              <a:off x="2421" y="495"/>
              <a:ext cx="1" cy="127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dirty="0"/>
            </a:p>
          </p:txBody>
        </p:sp>
        <p:sp>
          <p:nvSpPr>
            <p:cNvPr id="72431" name="Line 1775"/>
            <p:cNvSpPr>
              <a:spLocks noChangeShapeType="1"/>
            </p:cNvSpPr>
            <p:nvPr/>
          </p:nvSpPr>
          <p:spPr bwMode="auto">
            <a:xfrm flipV="1">
              <a:off x="2307" y="622"/>
              <a:ext cx="124" cy="6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32" name="Line 1776"/>
            <p:cNvSpPr>
              <a:spLocks noChangeShapeType="1"/>
            </p:cNvSpPr>
            <p:nvPr/>
          </p:nvSpPr>
          <p:spPr bwMode="auto">
            <a:xfrm>
              <a:off x="2182" y="622"/>
              <a:ext cx="125" cy="6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33" name="Line 1777"/>
            <p:cNvSpPr>
              <a:spLocks noChangeShapeType="1"/>
            </p:cNvSpPr>
            <p:nvPr/>
          </p:nvSpPr>
          <p:spPr bwMode="auto">
            <a:xfrm>
              <a:off x="2181" y="496"/>
              <a:ext cx="1" cy="12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34" name="Line 1778"/>
            <p:cNvSpPr>
              <a:spLocks noChangeShapeType="1"/>
            </p:cNvSpPr>
            <p:nvPr/>
          </p:nvSpPr>
          <p:spPr bwMode="auto">
            <a:xfrm flipV="1">
              <a:off x="2430" y="436"/>
              <a:ext cx="111" cy="6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35" name="Line 1779"/>
            <p:cNvSpPr>
              <a:spLocks noChangeShapeType="1"/>
            </p:cNvSpPr>
            <p:nvPr/>
          </p:nvSpPr>
          <p:spPr bwMode="auto">
            <a:xfrm>
              <a:off x="2541" y="436"/>
              <a:ext cx="99" cy="4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36" name="Line 1780"/>
            <p:cNvSpPr>
              <a:spLocks noChangeShapeType="1"/>
            </p:cNvSpPr>
            <p:nvPr/>
          </p:nvSpPr>
          <p:spPr bwMode="auto">
            <a:xfrm flipH="1" flipV="1">
              <a:off x="2058" y="433"/>
              <a:ext cx="123" cy="6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37" name="Line 1781"/>
            <p:cNvSpPr>
              <a:spLocks noChangeShapeType="1"/>
            </p:cNvSpPr>
            <p:nvPr/>
          </p:nvSpPr>
          <p:spPr bwMode="auto">
            <a:xfrm flipH="1">
              <a:off x="1935" y="433"/>
              <a:ext cx="123" cy="6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38" name="Line 1782"/>
            <p:cNvSpPr>
              <a:spLocks noChangeShapeType="1"/>
            </p:cNvSpPr>
            <p:nvPr/>
          </p:nvSpPr>
          <p:spPr bwMode="auto">
            <a:xfrm flipH="1" flipV="1">
              <a:off x="2313" y="346"/>
              <a:ext cx="1" cy="8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39" name="Line 1783"/>
            <p:cNvSpPr>
              <a:spLocks noChangeShapeType="1"/>
            </p:cNvSpPr>
            <p:nvPr/>
          </p:nvSpPr>
          <p:spPr bwMode="auto">
            <a:xfrm flipH="1" flipV="1">
              <a:off x="2296" y="346"/>
              <a:ext cx="1" cy="8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40" name="Line 1784"/>
            <p:cNvSpPr>
              <a:spLocks noChangeShapeType="1"/>
            </p:cNvSpPr>
            <p:nvPr/>
          </p:nvSpPr>
          <p:spPr bwMode="auto">
            <a:xfrm flipH="1">
              <a:off x="2090" y="616"/>
              <a:ext cx="88" cy="4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41" name="Line 1785"/>
            <p:cNvSpPr>
              <a:spLocks noChangeShapeType="1"/>
            </p:cNvSpPr>
            <p:nvPr/>
          </p:nvSpPr>
          <p:spPr bwMode="auto">
            <a:xfrm flipH="1">
              <a:off x="2099" y="629"/>
              <a:ext cx="89" cy="4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42" name="Line 1786"/>
            <p:cNvSpPr>
              <a:spLocks noChangeShapeType="1"/>
            </p:cNvSpPr>
            <p:nvPr/>
          </p:nvSpPr>
          <p:spPr bwMode="auto">
            <a:xfrm>
              <a:off x="2431" y="622"/>
              <a:ext cx="62" cy="5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43" name="Line 1787"/>
            <p:cNvSpPr>
              <a:spLocks noChangeShapeType="1"/>
            </p:cNvSpPr>
            <p:nvPr/>
          </p:nvSpPr>
          <p:spPr bwMode="auto">
            <a:xfrm flipH="1" flipV="1">
              <a:off x="1817" y="427"/>
              <a:ext cx="122" cy="6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44" name="Line 1788"/>
            <p:cNvSpPr>
              <a:spLocks noChangeShapeType="1"/>
            </p:cNvSpPr>
            <p:nvPr/>
          </p:nvSpPr>
          <p:spPr bwMode="auto">
            <a:xfrm flipH="1" flipV="1">
              <a:off x="1807" y="441"/>
              <a:ext cx="123" cy="6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45" name="Line 1789"/>
            <p:cNvSpPr>
              <a:spLocks noChangeShapeType="1"/>
            </p:cNvSpPr>
            <p:nvPr/>
          </p:nvSpPr>
          <p:spPr bwMode="auto">
            <a:xfrm flipV="1">
              <a:off x="1811" y="310"/>
              <a:ext cx="0" cy="12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46" name="Line 1790"/>
            <p:cNvSpPr>
              <a:spLocks noChangeShapeType="1"/>
            </p:cNvSpPr>
            <p:nvPr/>
          </p:nvSpPr>
          <p:spPr bwMode="auto">
            <a:xfrm flipV="1">
              <a:off x="2549" y="350"/>
              <a:ext cx="0" cy="8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47" name="Line 1791"/>
            <p:cNvSpPr>
              <a:spLocks noChangeShapeType="1"/>
            </p:cNvSpPr>
            <p:nvPr/>
          </p:nvSpPr>
          <p:spPr bwMode="auto">
            <a:xfrm flipV="1">
              <a:off x="2533" y="350"/>
              <a:ext cx="0" cy="8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48" name="Line 1792"/>
            <p:cNvSpPr>
              <a:spLocks noChangeShapeType="1"/>
            </p:cNvSpPr>
            <p:nvPr/>
          </p:nvSpPr>
          <p:spPr bwMode="auto">
            <a:xfrm flipH="1">
              <a:off x="2206" y="685"/>
              <a:ext cx="101" cy="9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49" name="Line 1793"/>
            <p:cNvSpPr>
              <a:spLocks noChangeShapeType="1"/>
            </p:cNvSpPr>
            <p:nvPr/>
          </p:nvSpPr>
          <p:spPr bwMode="auto">
            <a:xfrm>
              <a:off x="2307" y="685"/>
              <a:ext cx="100" cy="9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50" name="Line 1794"/>
            <p:cNvSpPr>
              <a:spLocks noChangeShapeType="1"/>
            </p:cNvSpPr>
            <p:nvPr/>
          </p:nvSpPr>
          <p:spPr bwMode="auto">
            <a:xfrm>
              <a:off x="2206" y="775"/>
              <a:ext cx="0" cy="1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51" name="Line 1795"/>
            <p:cNvSpPr>
              <a:spLocks noChangeShapeType="1"/>
            </p:cNvSpPr>
            <p:nvPr/>
          </p:nvSpPr>
          <p:spPr bwMode="auto">
            <a:xfrm>
              <a:off x="2407" y="775"/>
              <a:ext cx="0" cy="12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52" name="Line 1796"/>
            <p:cNvSpPr>
              <a:spLocks noChangeShapeType="1"/>
            </p:cNvSpPr>
            <p:nvPr/>
          </p:nvSpPr>
          <p:spPr bwMode="auto">
            <a:xfrm flipH="1">
              <a:off x="2078" y="894"/>
              <a:ext cx="122" cy="6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53" name="Line 1797"/>
            <p:cNvSpPr>
              <a:spLocks noChangeShapeType="1"/>
            </p:cNvSpPr>
            <p:nvPr/>
          </p:nvSpPr>
          <p:spPr bwMode="auto">
            <a:xfrm flipH="1">
              <a:off x="2086" y="907"/>
              <a:ext cx="124" cy="6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54" name="Line 1798"/>
            <p:cNvSpPr>
              <a:spLocks noChangeShapeType="1"/>
            </p:cNvSpPr>
            <p:nvPr/>
          </p:nvSpPr>
          <p:spPr bwMode="auto">
            <a:xfrm>
              <a:off x="2403" y="907"/>
              <a:ext cx="124" cy="6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55" name="Line 1799"/>
            <p:cNvSpPr>
              <a:spLocks noChangeShapeType="1"/>
            </p:cNvSpPr>
            <p:nvPr/>
          </p:nvSpPr>
          <p:spPr bwMode="auto">
            <a:xfrm>
              <a:off x="2411" y="894"/>
              <a:ext cx="124" cy="6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56" name="Line 1800"/>
            <p:cNvSpPr>
              <a:spLocks noChangeShapeType="1"/>
            </p:cNvSpPr>
            <p:nvPr/>
          </p:nvSpPr>
          <p:spPr bwMode="auto">
            <a:xfrm flipV="1">
              <a:off x="2531" y="900"/>
              <a:ext cx="124" cy="6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57" name="Line 1801"/>
            <p:cNvSpPr>
              <a:spLocks noChangeShapeType="1"/>
            </p:cNvSpPr>
            <p:nvPr/>
          </p:nvSpPr>
          <p:spPr bwMode="auto">
            <a:xfrm>
              <a:off x="2531" y="964"/>
              <a:ext cx="0" cy="12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58" name="Line 1802"/>
            <p:cNvSpPr>
              <a:spLocks noChangeShapeType="1"/>
            </p:cNvSpPr>
            <p:nvPr/>
          </p:nvSpPr>
          <p:spPr bwMode="auto">
            <a:xfrm flipH="1" flipV="1">
              <a:off x="1960" y="900"/>
              <a:ext cx="122" cy="6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59" name="Line 1803"/>
            <p:cNvSpPr>
              <a:spLocks noChangeShapeType="1"/>
            </p:cNvSpPr>
            <p:nvPr/>
          </p:nvSpPr>
          <p:spPr bwMode="auto">
            <a:xfrm>
              <a:off x="2082" y="964"/>
              <a:ext cx="0" cy="12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7" name="Group 1805"/>
          <p:cNvGrpSpPr>
            <a:grpSpLocks/>
          </p:cNvGrpSpPr>
          <p:nvPr/>
        </p:nvGrpSpPr>
        <p:grpSpPr bwMode="auto">
          <a:xfrm>
            <a:off x="3733800" y="2438400"/>
            <a:ext cx="1700213" cy="1146175"/>
            <a:chOff x="3088" y="1008"/>
            <a:chExt cx="1071" cy="722"/>
          </a:xfrm>
        </p:grpSpPr>
        <p:sp>
          <p:nvSpPr>
            <p:cNvPr id="48207" name="Rectangle 1806"/>
            <p:cNvSpPr>
              <a:spLocks noChangeArrowheads="1"/>
            </p:cNvSpPr>
            <p:nvPr/>
          </p:nvSpPr>
          <p:spPr bwMode="auto">
            <a:xfrm>
              <a:off x="3551" y="1297"/>
              <a:ext cx="56" cy="8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900">
                  <a:solidFill>
                    <a:srgbClr val="FFFF00"/>
                  </a:solidFill>
                  <a:effectLst/>
                  <a:latin typeface="Arial" charset="0"/>
                </a:rPr>
                <a:t>O</a:t>
              </a:r>
              <a:endParaRPr lang="en-US" sz="1400">
                <a:solidFill>
                  <a:srgbClr val="FFFF00"/>
                </a:solidFill>
                <a:effectLst/>
              </a:endParaRPr>
            </a:p>
          </p:txBody>
        </p:sp>
        <p:sp>
          <p:nvSpPr>
            <p:cNvPr id="48208" name="Rectangle 1807"/>
            <p:cNvSpPr>
              <a:spLocks noChangeArrowheads="1"/>
            </p:cNvSpPr>
            <p:nvPr/>
          </p:nvSpPr>
          <p:spPr bwMode="auto">
            <a:xfrm>
              <a:off x="4055" y="1123"/>
              <a:ext cx="56" cy="8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900">
                  <a:solidFill>
                    <a:srgbClr val="FFFF00"/>
                  </a:solidFill>
                  <a:effectLst/>
                  <a:latin typeface="Arial" charset="0"/>
                </a:rPr>
                <a:t>O</a:t>
              </a:r>
              <a:endParaRPr lang="en-US" sz="1400">
                <a:solidFill>
                  <a:srgbClr val="FFFF00"/>
                </a:solidFill>
                <a:effectLst/>
              </a:endParaRPr>
            </a:p>
          </p:txBody>
        </p:sp>
        <p:sp>
          <p:nvSpPr>
            <p:cNvPr id="48209" name="Rectangle 1808"/>
            <p:cNvSpPr>
              <a:spLocks noChangeArrowheads="1"/>
            </p:cNvSpPr>
            <p:nvPr/>
          </p:nvSpPr>
          <p:spPr bwMode="auto">
            <a:xfrm>
              <a:off x="4107" y="1123"/>
              <a:ext cx="52" cy="8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900">
                  <a:solidFill>
                    <a:srgbClr val="FFFF00"/>
                  </a:solidFill>
                  <a:effectLst/>
                  <a:latin typeface="Arial" charset="0"/>
                </a:rPr>
                <a:t>H</a:t>
              </a:r>
              <a:endParaRPr lang="en-US" sz="1400">
                <a:solidFill>
                  <a:srgbClr val="FFFF00"/>
                </a:solidFill>
                <a:effectLst/>
              </a:endParaRPr>
            </a:p>
          </p:txBody>
        </p:sp>
        <p:sp>
          <p:nvSpPr>
            <p:cNvPr id="48210" name="Rectangle 1809"/>
            <p:cNvSpPr>
              <a:spLocks noChangeArrowheads="1"/>
            </p:cNvSpPr>
            <p:nvPr/>
          </p:nvSpPr>
          <p:spPr bwMode="auto">
            <a:xfrm>
              <a:off x="3350" y="1644"/>
              <a:ext cx="56" cy="8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900">
                  <a:solidFill>
                    <a:srgbClr val="FFFF00"/>
                  </a:solidFill>
                  <a:effectLst/>
                  <a:latin typeface="Arial" charset="0"/>
                </a:rPr>
                <a:t>O</a:t>
              </a:r>
              <a:endParaRPr lang="en-US" sz="1400">
                <a:solidFill>
                  <a:srgbClr val="FFFF00"/>
                </a:solidFill>
                <a:effectLst/>
              </a:endParaRPr>
            </a:p>
          </p:txBody>
        </p:sp>
        <p:sp>
          <p:nvSpPr>
            <p:cNvPr id="48211" name="Rectangle 1810"/>
            <p:cNvSpPr>
              <a:spLocks noChangeArrowheads="1"/>
            </p:cNvSpPr>
            <p:nvPr/>
          </p:nvSpPr>
          <p:spPr bwMode="auto">
            <a:xfrm>
              <a:off x="3401" y="1644"/>
              <a:ext cx="52" cy="8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900">
                  <a:solidFill>
                    <a:srgbClr val="FFFF00"/>
                  </a:solidFill>
                  <a:effectLst/>
                  <a:latin typeface="Arial" charset="0"/>
                </a:rPr>
                <a:t>H</a:t>
              </a:r>
              <a:endParaRPr lang="en-US" sz="1400">
                <a:solidFill>
                  <a:srgbClr val="FFFF00"/>
                </a:solidFill>
                <a:effectLst/>
              </a:endParaRPr>
            </a:p>
          </p:txBody>
        </p:sp>
        <p:sp>
          <p:nvSpPr>
            <p:cNvPr id="48212" name="Rectangle 1811"/>
            <p:cNvSpPr>
              <a:spLocks noChangeArrowheads="1"/>
            </p:cNvSpPr>
            <p:nvPr/>
          </p:nvSpPr>
          <p:spPr bwMode="auto">
            <a:xfrm>
              <a:off x="3088" y="1296"/>
              <a:ext cx="108" cy="8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900">
                  <a:solidFill>
                    <a:srgbClr val="FFFF00"/>
                  </a:solidFill>
                  <a:effectLst/>
                  <a:latin typeface="Arial" charset="0"/>
                </a:rPr>
                <a:t>RO</a:t>
              </a:r>
              <a:endParaRPr lang="en-US" sz="1400">
                <a:solidFill>
                  <a:srgbClr val="FFFF00"/>
                </a:solidFill>
                <a:effectLst/>
              </a:endParaRPr>
            </a:p>
          </p:txBody>
        </p:sp>
        <p:sp>
          <p:nvSpPr>
            <p:cNvPr id="48213" name="Rectangle 1812"/>
            <p:cNvSpPr>
              <a:spLocks noChangeArrowheads="1"/>
            </p:cNvSpPr>
            <p:nvPr/>
          </p:nvSpPr>
          <p:spPr bwMode="auto">
            <a:xfrm>
              <a:off x="3753" y="1528"/>
              <a:ext cx="56" cy="8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900">
                  <a:solidFill>
                    <a:srgbClr val="FFFF00"/>
                  </a:solidFill>
                  <a:effectLst/>
                  <a:latin typeface="Arial" charset="0"/>
                </a:rPr>
                <a:t>O</a:t>
              </a:r>
              <a:endParaRPr lang="en-US" sz="1400">
                <a:solidFill>
                  <a:srgbClr val="FFFF00"/>
                </a:solidFill>
                <a:effectLst/>
              </a:endParaRPr>
            </a:p>
          </p:txBody>
        </p:sp>
        <p:sp>
          <p:nvSpPr>
            <p:cNvPr id="48214" name="Rectangle 1813"/>
            <p:cNvSpPr>
              <a:spLocks noChangeArrowheads="1"/>
            </p:cNvSpPr>
            <p:nvPr/>
          </p:nvSpPr>
          <p:spPr bwMode="auto">
            <a:xfrm>
              <a:off x="3804" y="1529"/>
              <a:ext cx="52" cy="8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900">
                  <a:solidFill>
                    <a:srgbClr val="FFFF00"/>
                  </a:solidFill>
                  <a:effectLst/>
                  <a:latin typeface="Arial" charset="0"/>
                </a:rPr>
                <a:t>R</a:t>
              </a:r>
              <a:endParaRPr lang="en-US" sz="1400">
                <a:solidFill>
                  <a:srgbClr val="FFFF00"/>
                </a:solidFill>
                <a:effectLst/>
              </a:endParaRPr>
            </a:p>
          </p:txBody>
        </p:sp>
        <p:sp>
          <p:nvSpPr>
            <p:cNvPr id="48215" name="Rectangle 1814"/>
            <p:cNvSpPr>
              <a:spLocks noChangeArrowheads="1"/>
            </p:cNvSpPr>
            <p:nvPr/>
          </p:nvSpPr>
          <p:spPr bwMode="auto">
            <a:xfrm>
              <a:off x="3855" y="1568"/>
              <a:ext cx="27" cy="5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600" b="1">
                  <a:solidFill>
                    <a:srgbClr val="FFFF00"/>
                  </a:solidFill>
                  <a:effectLst/>
                  <a:latin typeface="Arial" charset="0"/>
                </a:rPr>
                <a:t>1</a:t>
              </a:r>
              <a:endParaRPr lang="en-US" sz="1400">
                <a:solidFill>
                  <a:srgbClr val="FFFF00"/>
                </a:solidFill>
                <a:effectLst/>
              </a:endParaRPr>
            </a:p>
          </p:txBody>
        </p:sp>
        <p:sp>
          <p:nvSpPr>
            <p:cNvPr id="48216" name="Rectangle 1815"/>
            <p:cNvSpPr>
              <a:spLocks noChangeArrowheads="1"/>
            </p:cNvSpPr>
            <p:nvPr/>
          </p:nvSpPr>
          <p:spPr bwMode="auto">
            <a:xfrm>
              <a:off x="3853" y="1008"/>
              <a:ext cx="52" cy="8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900">
                  <a:solidFill>
                    <a:srgbClr val="FFFF00"/>
                  </a:solidFill>
                  <a:effectLst/>
                  <a:latin typeface="Arial" charset="0"/>
                </a:rPr>
                <a:t>R</a:t>
              </a:r>
              <a:endParaRPr lang="en-US" sz="1400">
                <a:solidFill>
                  <a:srgbClr val="FFFF00"/>
                </a:solidFill>
                <a:effectLst/>
              </a:endParaRPr>
            </a:p>
          </p:txBody>
        </p:sp>
        <p:sp>
          <p:nvSpPr>
            <p:cNvPr id="48217" name="Rectangle 1816"/>
            <p:cNvSpPr>
              <a:spLocks noChangeArrowheads="1"/>
            </p:cNvSpPr>
            <p:nvPr/>
          </p:nvSpPr>
          <p:spPr bwMode="auto">
            <a:xfrm>
              <a:off x="3903" y="1047"/>
              <a:ext cx="27" cy="58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600" b="1">
                  <a:solidFill>
                    <a:srgbClr val="FFFF00"/>
                  </a:solidFill>
                  <a:effectLst/>
                  <a:latin typeface="Arial" charset="0"/>
                </a:rPr>
                <a:t>3</a:t>
              </a:r>
              <a:endParaRPr lang="en-US" sz="1400">
                <a:solidFill>
                  <a:srgbClr val="FFFF00"/>
                </a:solidFill>
                <a:effectLst/>
              </a:endParaRPr>
            </a:p>
          </p:txBody>
        </p:sp>
        <p:sp>
          <p:nvSpPr>
            <p:cNvPr id="72473" name="Line 1817"/>
            <p:cNvSpPr>
              <a:spLocks noChangeShapeType="1"/>
            </p:cNvSpPr>
            <p:nvPr/>
          </p:nvSpPr>
          <p:spPr bwMode="auto">
            <a:xfrm>
              <a:off x="3274" y="1506"/>
              <a:ext cx="101" cy="57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74" name="Line 1818"/>
            <p:cNvSpPr>
              <a:spLocks noChangeShapeType="1"/>
            </p:cNvSpPr>
            <p:nvPr/>
          </p:nvSpPr>
          <p:spPr bwMode="auto">
            <a:xfrm>
              <a:off x="3267" y="1390"/>
              <a:ext cx="1" cy="11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75" name="Line 1819"/>
            <p:cNvSpPr>
              <a:spLocks noChangeShapeType="1"/>
            </p:cNvSpPr>
            <p:nvPr/>
          </p:nvSpPr>
          <p:spPr bwMode="auto">
            <a:xfrm>
              <a:off x="3281" y="1390"/>
              <a:ext cx="1" cy="11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76" name="Line 1820"/>
            <p:cNvSpPr>
              <a:spLocks noChangeShapeType="1"/>
            </p:cNvSpPr>
            <p:nvPr/>
          </p:nvSpPr>
          <p:spPr bwMode="auto">
            <a:xfrm flipH="1">
              <a:off x="3274" y="1332"/>
              <a:ext cx="101" cy="5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77" name="Line 1821"/>
            <p:cNvSpPr>
              <a:spLocks noChangeShapeType="1"/>
            </p:cNvSpPr>
            <p:nvPr/>
          </p:nvSpPr>
          <p:spPr bwMode="auto">
            <a:xfrm flipH="1" flipV="1">
              <a:off x="3378" y="1326"/>
              <a:ext cx="101" cy="57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78" name="Line 1822"/>
            <p:cNvSpPr>
              <a:spLocks noChangeShapeType="1"/>
            </p:cNvSpPr>
            <p:nvPr/>
          </p:nvSpPr>
          <p:spPr bwMode="auto">
            <a:xfrm flipH="1" flipV="1">
              <a:off x="3371" y="1338"/>
              <a:ext cx="101" cy="5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79" name="Line 1823"/>
            <p:cNvSpPr>
              <a:spLocks noChangeShapeType="1"/>
            </p:cNvSpPr>
            <p:nvPr/>
          </p:nvSpPr>
          <p:spPr bwMode="auto">
            <a:xfrm flipV="1">
              <a:off x="3476" y="1390"/>
              <a:ext cx="1" cy="11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80" name="Line 1824"/>
            <p:cNvSpPr>
              <a:spLocks noChangeShapeType="1"/>
            </p:cNvSpPr>
            <p:nvPr/>
          </p:nvSpPr>
          <p:spPr bwMode="auto">
            <a:xfrm flipV="1">
              <a:off x="3378" y="1511"/>
              <a:ext cx="101" cy="5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81" name="Line 1825"/>
            <p:cNvSpPr>
              <a:spLocks noChangeShapeType="1"/>
            </p:cNvSpPr>
            <p:nvPr/>
          </p:nvSpPr>
          <p:spPr bwMode="auto">
            <a:xfrm flipV="1">
              <a:off x="3371" y="1499"/>
              <a:ext cx="101" cy="5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82" name="Line 1826"/>
            <p:cNvSpPr>
              <a:spLocks noChangeShapeType="1"/>
            </p:cNvSpPr>
            <p:nvPr/>
          </p:nvSpPr>
          <p:spPr bwMode="auto">
            <a:xfrm flipH="1" flipV="1">
              <a:off x="3476" y="1506"/>
              <a:ext cx="101" cy="57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83" name="Line 1827"/>
            <p:cNvSpPr>
              <a:spLocks noChangeShapeType="1"/>
            </p:cNvSpPr>
            <p:nvPr/>
          </p:nvSpPr>
          <p:spPr bwMode="auto">
            <a:xfrm flipH="1">
              <a:off x="3577" y="1506"/>
              <a:ext cx="101" cy="57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84" name="Line 1828"/>
            <p:cNvSpPr>
              <a:spLocks noChangeShapeType="1"/>
            </p:cNvSpPr>
            <p:nvPr/>
          </p:nvSpPr>
          <p:spPr bwMode="auto">
            <a:xfrm>
              <a:off x="3678" y="1390"/>
              <a:ext cx="1" cy="11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85" name="Line 1829"/>
            <p:cNvSpPr>
              <a:spLocks noChangeShapeType="1"/>
            </p:cNvSpPr>
            <p:nvPr/>
          </p:nvSpPr>
          <p:spPr bwMode="auto">
            <a:xfrm>
              <a:off x="3605" y="1348"/>
              <a:ext cx="73" cy="4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86" name="Line 1830"/>
            <p:cNvSpPr>
              <a:spLocks noChangeShapeType="1"/>
            </p:cNvSpPr>
            <p:nvPr/>
          </p:nvSpPr>
          <p:spPr bwMode="auto">
            <a:xfrm flipV="1">
              <a:off x="3476" y="1351"/>
              <a:ext cx="68" cy="3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87" name="Line 1831"/>
            <p:cNvSpPr>
              <a:spLocks noChangeShapeType="1"/>
            </p:cNvSpPr>
            <p:nvPr/>
          </p:nvSpPr>
          <p:spPr bwMode="auto">
            <a:xfrm flipV="1">
              <a:off x="3785" y="1216"/>
              <a:ext cx="1" cy="11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88" name="Line 1832"/>
            <p:cNvSpPr>
              <a:spLocks noChangeShapeType="1"/>
            </p:cNvSpPr>
            <p:nvPr/>
          </p:nvSpPr>
          <p:spPr bwMode="auto">
            <a:xfrm flipV="1">
              <a:off x="3771" y="1216"/>
              <a:ext cx="1" cy="11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89" name="Line 1833"/>
            <p:cNvSpPr>
              <a:spLocks noChangeShapeType="1"/>
            </p:cNvSpPr>
            <p:nvPr/>
          </p:nvSpPr>
          <p:spPr bwMode="auto">
            <a:xfrm flipV="1">
              <a:off x="3678" y="1332"/>
              <a:ext cx="100" cy="5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90" name="Line 1834"/>
            <p:cNvSpPr>
              <a:spLocks noChangeShapeType="1"/>
            </p:cNvSpPr>
            <p:nvPr/>
          </p:nvSpPr>
          <p:spPr bwMode="auto">
            <a:xfrm flipH="1" flipV="1">
              <a:off x="3778" y="1332"/>
              <a:ext cx="101" cy="5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91" name="Line 1835"/>
            <p:cNvSpPr>
              <a:spLocks noChangeShapeType="1"/>
            </p:cNvSpPr>
            <p:nvPr/>
          </p:nvSpPr>
          <p:spPr bwMode="auto">
            <a:xfrm flipH="1">
              <a:off x="3875" y="1326"/>
              <a:ext cx="101" cy="57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92" name="Line 1836"/>
            <p:cNvSpPr>
              <a:spLocks noChangeShapeType="1"/>
            </p:cNvSpPr>
            <p:nvPr/>
          </p:nvSpPr>
          <p:spPr bwMode="auto">
            <a:xfrm flipH="1">
              <a:off x="3882" y="1338"/>
              <a:ext cx="101" cy="5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93" name="Line 1837"/>
            <p:cNvSpPr>
              <a:spLocks noChangeShapeType="1"/>
            </p:cNvSpPr>
            <p:nvPr/>
          </p:nvSpPr>
          <p:spPr bwMode="auto">
            <a:xfrm>
              <a:off x="3980" y="1216"/>
              <a:ext cx="1" cy="11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94" name="Line 1838"/>
            <p:cNvSpPr>
              <a:spLocks noChangeShapeType="1"/>
            </p:cNvSpPr>
            <p:nvPr/>
          </p:nvSpPr>
          <p:spPr bwMode="auto">
            <a:xfrm>
              <a:off x="3875" y="1165"/>
              <a:ext cx="101" cy="57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95" name="Line 1839"/>
            <p:cNvSpPr>
              <a:spLocks noChangeShapeType="1"/>
            </p:cNvSpPr>
            <p:nvPr/>
          </p:nvSpPr>
          <p:spPr bwMode="auto">
            <a:xfrm>
              <a:off x="3882" y="1152"/>
              <a:ext cx="101" cy="5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96" name="Line 1840"/>
            <p:cNvSpPr>
              <a:spLocks noChangeShapeType="1"/>
            </p:cNvSpPr>
            <p:nvPr/>
          </p:nvSpPr>
          <p:spPr bwMode="auto">
            <a:xfrm flipV="1">
              <a:off x="3778" y="1158"/>
              <a:ext cx="101" cy="5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97" name="Line 1841"/>
            <p:cNvSpPr>
              <a:spLocks noChangeShapeType="1"/>
            </p:cNvSpPr>
            <p:nvPr/>
          </p:nvSpPr>
          <p:spPr bwMode="auto">
            <a:xfrm flipH="1">
              <a:off x="3980" y="1177"/>
              <a:ext cx="68" cy="3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98" name="Line 1842"/>
            <p:cNvSpPr>
              <a:spLocks noChangeShapeType="1"/>
            </p:cNvSpPr>
            <p:nvPr/>
          </p:nvSpPr>
          <p:spPr bwMode="auto">
            <a:xfrm>
              <a:off x="3375" y="1563"/>
              <a:ext cx="1" cy="79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499" name="Line 1843"/>
            <p:cNvSpPr>
              <a:spLocks noChangeShapeType="1"/>
            </p:cNvSpPr>
            <p:nvPr/>
          </p:nvSpPr>
          <p:spPr bwMode="auto">
            <a:xfrm>
              <a:off x="3202" y="1348"/>
              <a:ext cx="72" cy="42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00" name="Line 1844"/>
            <p:cNvSpPr>
              <a:spLocks noChangeShapeType="1"/>
            </p:cNvSpPr>
            <p:nvPr/>
          </p:nvSpPr>
          <p:spPr bwMode="auto">
            <a:xfrm flipH="1" flipV="1">
              <a:off x="3678" y="1506"/>
              <a:ext cx="67" cy="3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01" name="Line 1845"/>
            <p:cNvSpPr>
              <a:spLocks noChangeShapeType="1"/>
            </p:cNvSpPr>
            <p:nvPr/>
          </p:nvSpPr>
          <p:spPr bwMode="auto">
            <a:xfrm>
              <a:off x="3879" y="1075"/>
              <a:ext cx="1" cy="8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247" name="Rectangle 1846"/>
            <p:cNvSpPr>
              <a:spLocks noChangeArrowheads="1"/>
            </p:cNvSpPr>
            <p:nvPr/>
          </p:nvSpPr>
          <p:spPr bwMode="auto">
            <a:xfrm>
              <a:off x="3355" y="1405"/>
              <a:ext cx="48" cy="8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900">
                  <a:solidFill>
                    <a:srgbClr val="FFFF00"/>
                  </a:solidFill>
                  <a:effectLst/>
                  <a:latin typeface="Arial" charset="0"/>
                </a:rPr>
                <a:t>A</a:t>
              </a:r>
            </a:p>
          </p:txBody>
        </p:sp>
        <p:sp>
          <p:nvSpPr>
            <p:cNvPr id="48248" name="Rectangle 1847"/>
            <p:cNvSpPr>
              <a:spLocks noChangeArrowheads="1"/>
            </p:cNvSpPr>
            <p:nvPr/>
          </p:nvSpPr>
          <p:spPr bwMode="auto">
            <a:xfrm>
              <a:off x="3551" y="1405"/>
              <a:ext cx="52" cy="8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900">
                  <a:solidFill>
                    <a:srgbClr val="FFFF00"/>
                  </a:solidFill>
                  <a:effectLst/>
                  <a:latin typeface="Arial" charset="0"/>
                </a:rPr>
                <a:t>C</a:t>
              </a:r>
            </a:p>
          </p:txBody>
        </p:sp>
        <p:sp>
          <p:nvSpPr>
            <p:cNvPr id="48249" name="Rectangle 1848"/>
            <p:cNvSpPr>
              <a:spLocks noChangeArrowheads="1"/>
            </p:cNvSpPr>
            <p:nvPr/>
          </p:nvSpPr>
          <p:spPr bwMode="auto">
            <a:xfrm>
              <a:off x="3859" y="1237"/>
              <a:ext cx="48" cy="86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900">
                  <a:solidFill>
                    <a:srgbClr val="FFFF00"/>
                  </a:solidFill>
                  <a:effectLst/>
                  <a:latin typeface="Arial" charset="0"/>
                </a:rPr>
                <a:t>B</a:t>
              </a:r>
            </a:p>
          </p:txBody>
        </p:sp>
        <p:sp>
          <p:nvSpPr>
            <p:cNvPr id="72505" name="Line 1849"/>
            <p:cNvSpPr>
              <a:spLocks noChangeShapeType="1"/>
            </p:cNvSpPr>
            <p:nvPr/>
          </p:nvSpPr>
          <p:spPr bwMode="auto">
            <a:xfrm>
              <a:off x="3572" y="1565"/>
              <a:ext cx="1" cy="8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06" name="Line 1850"/>
            <p:cNvSpPr>
              <a:spLocks noChangeShapeType="1"/>
            </p:cNvSpPr>
            <p:nvPr/>
          </p:nvSpPr>
          <p:spPr bwMode="auto">
            <a:xfrm>
              <a:off x="3586" y="1565"/>
              <a:ext cx="1" cy="84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252" name="Rectangle 1851"/>
            <p:cNvSpPr>
              <a:spLocks noChangeArrowheads="1"/>
            </p:cNvSpPr>
            <p:nvPr/>
          </p:nvSpPr>
          <p:spPr bwMode="auto">
            <a:xfrm>
              <a:off x="3557" y="1638"/>
              <a:ext cx="50" cy="77"/>
            </a:xfrm>
            <a:prstGeom prst="rect">
              <a:avLst/>
            </a:prstGeom>
            <a:noFill/>
            <a:ln w="19050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800" b="1">
                  <a:solidFill>
                    <a:srgbClr val="FFFF00"/>
                  </a:solidFill>
                  <a:effectLst/>
                </a:rPr>
                <a:t>O</a:t>
              </a:r>
              <a:endParaRPr lang="en-US" sz="1400">
                <a:solidFill>
                  <a:srgbClr val="FFFF00"/>
                </a:solidFill>
                <a:effectLst/>
              </a:endParaRPr>
            </a:p>
          </p:txBody>
        </p:sp>
        <p:sp>
          <p:nvSpPr>
            <p:cNvPr id="72508" name="Line 1852"/>
            <p:cNvSpPr>
              <a:spLocks noChangeShapeType="1"/>
            </p:cNvSpPr>
            <p:nvPr/>
          </p:nvSpPr>
          <p:spPr bwMode="auto">
            <a:xfrm>
              <a:off x="3660" y="1392"/>
              <a:ext cx="1" cy="112"/>
            </a:xfrm>
            <a:prstGeom prst="line">
              <a:avLst/>
            </a:prstGeom>
            <a:noFill/>
            <a:ln w="11113">
              <a:solidFill>
                <a:srgbClr val="FFFF00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pic>
        <p:nvPicPr>
          <p:cNvPr id="72509" name="Picture 1853" descr="4015-de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429000" y="1447800"/>
            <a:ext cx="1968500" cy="2743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8" name="Group 1854"/>
          <p:cNvGrpSpPr>
            <a:grpSpLocks/>
          </p:cNvGrpSpPr>
          <p:nvPr/>
        </p:nvGrpSpPr>
        <p:grpSpPr bwMode="auto">
          <a:xfrm>
            <a:off x="3048000" y="1524000"/>
            <a:ext cx="2724150" cy="1838325"/>
            <a:chOff x="384" y="2676"/>
            <a:chExt cx="1716" cy="1158"/>
          </a:xfrm>
        </p:grpSpPr>
        <p:sp>
          <p:nvSpPr>
            <p:cNvPr id="72511" name="Line 1855"/>
            <p:cNvSpPr>
              <a:spLocks noChangeShapeType="1"/>
            </p:cNvSpPr>
            <p:nvPr/>
          </p:nvSpPr>
          <p:spPr bwMode="auto">
            <a:xfrm>
              <a:off x="1192" y="3478"/>
              <a:ext cx="274" cy="67"/>
            </a:xfrm>
            <a:prstGeom prst="line">
              <a:avLst/>
            </a:prstGeom>
            <a:noFill/>
            <a:ln w="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12" name="Line 1856"/>
            <p:cNvSpPr>
              <a:spLocks noChangeShapeType="1"/>
            </p:cNvSpPr>
            <p:nvPr/>
          </p:nvSpPr>
          <p:spPr bwMode="auto">
            <a:xfrm>
              <a:off x="711" y="3321"/>
              <a:ext cx="147" cy="212"/>
            </a:xfrm>
            <a:prstGeom prst="line">
              <a:avLst/>
            </a:prstGeom>
            <a:noFill/>
            <a:ln w="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13" name="Line 1857"/>
            <p:cNvSpPr>
              <a:spLocks noChangeShapeType="1"/>
            </p:cNvSpPr>
            <p:nvPr/>
          </p:nvSpPr>
          <p:spPr bwMode="auto">
            <a:xfrm flipH="1">
              <a:off x="875" y="3473"/>
              <a:ext cx="297" cy="72"/>
            </a:xfrm>
            <a:prstGeom prst="line">
              <a:avLst/>
            </a:prstGeom>
            <a:noFill/>
            <a:ln w="0" cap="sq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14" name="Line 1858"/>
            <p:cNvSpPr>
              <a:spLocks noChangeShapeType="1"/>
            </p:cNvSpPr>
            <p:nvPr/>
          </p:nvSpPr>
          <p:spPr bwMode="auto">
            <a:xfrm>
              <a:off x="1170" y="3326"/>
              <a:ext cx="1" cy="14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15" name="Line 1859"/>
            <p:cNvSpPr>
              <a:spLocks noChangeShapeType="1"/>
            </p:cNvSpPr>
            <p:nvPr/>
          </p:nvSpPr>
          <p:spPr bwMode="auto">
            <a:xfrm>
              <a:off x="1338" y="3348"/>
              <a:ext cx="135" cy="19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16" name="Freeform 1860"/>
            <p:cNvSpPr>
              <a:spLocks/>
            </p:cNvSpPr>
            <p:nvPr/>
          </p:nvSpPr>
          <p:spPr bwMode="auto">
            <a:xfrm>
              <a:off x="1170" y="3456"/>
              <a:ext cx="303" cy="93"/>
            </a:xfrm>
            <a:custGeom>
              <a:avLst/>
              <a:gdLst/>
              <a:ahLst/>
              <a:cxnLst>
                <a:cxn ang="0">
                  <a:pos x="55" y="72"/>
                </a:cxn>
                <a:cxn ang="0">
                  <a:pos x="0" y="30"/>
                </a:cxn>
                <a:cxn ang="0">
                  <a:pos x="6" y="0"/>
                </a:cxn>
                <a:cxn ang="0">
                  <a:pos x="407" y="138"/>
                </a:cxn>
                <a:cxn ang="0">
                  <a:pos x="419" y="148"/>
                </a:cxn>
                <a:cxn ang="0">
                  <a:pos x="415" y="152"/>
                </a:cxn>
                <a:cxn ang="0">
                  <a:pos x="55" y="72"/>
                </a:cxn>
              </a:cxnLst>
              <a:rect l="0" t="0" r="r" b="b"/>
              <a:pathLst>
                <a:path w="419" h="152">
                  <a:moveTo>
                    <a:pt x="55" y="72"/>
                  </a:moveTo>
                  <a:lnTo>
                    <a:pt x="0" y="30"/>
                  </a:lnTo>
                  <a:lnTo>
                    <a:pt x="6" y="0"/>
                  </a:lnTo>
                  <a:lnTo>
                    <a:pt x="407" y="138"/>
                  </a:lnTo>
                  <a:lnTo>
                    <a:pt x="419" y="148"/>
                  </a:lnTo>
                  <a:lnTo>
                    <a:pt x="415" y="152"/>
                  </a:lnTo>
                  <a:lnTo>
                    <a:pt x="55" y="72"/>
                  </a:lnTo>
                  <a:close/>
                </a:path>
              </a:pathLst>
            </a:cu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17" name="Freeform 1861"/>
            <p:cNvSpPr>
              <a:spLocks/>
            </p:cNvSpPr>
            <p:nvPr/>
          </p:nvSpPr>
          <p:spPr bwMode="auto">
            <a:xfrm>
              <a:off x="707" y="3316"/>
              <a:ext cx="173" cy="231"/>
            </a:xfrm>
            <a:custGeom>
              <a:avLst/>
              <a:gdLst/>
              <a:ahLst/>
              <a:cxnLst>
                <a:cxn ang="0">
                  <a:pos x="239" y="350"/>
                </a:cxn>
                <a:cxn ang="0">
                  <a:pos x="219" y="376"/>
                </a:cxn>
                <a:cxn ang="0">
                  <a:pos x="179" y="362"/>
                </a:cxn>
                <a:cxn ang="0">
                  <a:pos x="0" y="8"/>
                </a:cxn>
                <a:cxn ang="0">
                  <a:pos x="2" y="0"/>
                </a:cxn>
                <a:cxn ang="0">
                  <a:pos x="14" y="8"/>
                </a:cxn>
                <a:cxn ang="0">
                  <a:pos x="239" y="350"/>
                </a:cxn>
              </a:cxnLst>
              <a:rect l="0" t="0" r="r" b="b"/>
              <a:pathLst>
                <a:path w="239" h="376">
                  <a:moveTo>
                    <a:pt x="239" y="350"/>
                  </a:moveTo>
                  <a:lnTo>
                    <a:pt x="219" y="376"/>
                  </a:lnTo>
                  <a:lnTo>
                    <a:pt x="179" y="362"/>
                  </a:lnTo>
                  <a:lnTo>
                    <a:pt x="0" y="8"/>
                  </a:lnTo>
                  <a:lnTo>
                    <a:pt x="2" y="0"/>
                  </a:lnTo>
                  <a:lnTo>
                    <a:pt x="14" y="8"/>
                  </a:lnTo>
                  <a:lnTo>
                    <a:pt x="239" y="350"/>
                  </a:lnTo>
                  <a:close/>
                </a:path>
              </a:pathLst>
            </a:cu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18" name="Line 1862"/>
            <p:cNvSpPr>
              <a:spLocks noChangeShapeType="1"/>
            </p:cNvSpPr>
            <p:nvPr/>
          </p:nvSpPr>
          <p:spPr bwMode="auto">
            <a:xfrm>
              <a:off x="708" y="3316"/>
              <a:ext cx="303" cy="7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19" name="Line 1863"/>
            <p:cNvSpPr>
              <a:spLocks noChangeShapeType="1"/>
            </p:cNvSpPr>
            <p:nvPr/>
          </p:nvSpPr>
          <p:spPr bwMode="auto">
            <a:xfrm flipH="1">
              <a:off x="1183" y="3325"/>
              <a:ext cx="96" cy="2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20" name="Line 1864"/>
            <p:cNvSpPr>
              <a:spLocks noChangeShapeType="1"/>
            </p:cNvSpPr>
            <p:nvPr/>
          </p:nvSpPr>
          <p:spPr bwMode="auto">
            <a:xfrm flipV="1">
              <a:off x="708" y="3167"/>
              <a:ext cx="1" cy="14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21" name="Line 1865"/>
            <p:cNvSpPr>
              <a:spLocks noChangeShapeType="1"/>
            </p:cNvSpPr>
            <p:nvPr/>
          </p:nvSpPr>
          <p:spPr bwMode="auto">
            <a:xfrm flipH="1">
              <a:off x="555" y="3316"/>
              <a:ext cx="153" cy="79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22" name="Line 1866"/>
            <p:cNvSpPr>
              <a:spLocks noChangeShapeType="1"/>
            </p:cNvSpPr>
            <p:nvPr/>
          </p:nvSpPr>
          <p:spPr bwMode="auto">
            <a:xfrm flipV="1">
              <a:off x="865" y="3547"/>
              <a:ext cx="1" cy="15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23" name="Line 1867"/>
            <p:cNvSpPr>
              <a:spLocks noChangeShapeType="1"/>
            </p:cNvSpPr>
            <p:nvPr/>
          </p:nvSpPr>
          <p:spPr bwMode="auto">
            <a:xfrm>
              <a:off x="691" y="3514"/>
              <a:ext cx="174" cy="3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24" name="Line 1868"/>
            <p:cNvSpPr>
              <a:spLocks noChangeShapeType="1"/>
            </p:cNvSpPr>
            <p:nvPr/>
          </p:nvSpPr>
          <p:spPr bwMode="auto">
            <a:xfrm>
              <a:off x="1473" y="3547"/>
              <a:ext cx="1" cy="15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25" name="Line 1869"/>
            <p:cNvSpPr>
              <a:spLocks noChangeShapeType="1"/>
            </p:cNvSpPr>
            <p:nvPr/>
          </p:nvSpPr>
          <p:spPr bwMode="auto">
            <a:xfrm flipH="1" flipV="1">
              <a:off x="1170" y="3475"/>
              <a:ext cx="132" cy="101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26" name="Line 1870"/>
            <p:cNvSpPr>
              <a:spLocks noChangeShapeType="1"/>
            </p:cNvSpPr>
            <p:nvPr/>
          </p:nvSpPr>
          <p:spPr bwMode="auto">
            <a:xfrm>
              <a:off x="1011" y="3390"/>
              <a:ext cx="1" cy="97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27" name="Line 1871"/>
            <p:cNvSpPr>
              <a:spLocks noChangeShapeType="1"/>
            </p:cNvSpPr>
            <p:nvPr/>
          </p:nvSpPr>
          <p:spPr bwMode="auto">
            <a:xfrm flipH="1" flipV="1">
              <a:off x="832" y="3287"/>
              <a:ext cx="179" cy="10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28" name="Line 1872"/>
            <p:cNvSpPr>
              <a:spLocks noChangeShapeType="1"/>
            </p:cNvSpPr>
            <p:nvPr/>
          </p:nvSpPr>
          <p:spPr bwMode="auto">
            <a:xfrm flipV="1">
              <a:off x="1473" y="3503"/>
              <a:ext cx="212" cy="4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29" name="Freeform 1873"/>
            <p:cNvSpPr>
              <a:spLocks/>
            </p:cNvSpPr>
            <p:nvPr/>
          </p:nvSpPr>
          <p:spPr bwMode="auto">
            <a:xfrm>
              <a:off x="865" y="3462"/>
              <a:ext cx="314" cy="97"/>
            </a:xfrm>
            <a:custGeom>
              <a:avLst/>
              <a:gdLst/>
              <a:ahLst/>
              <a:cxnLst>
                <a:cxn ang="0">
                  <a:pos x="6" y="158"/>
                </a:cxn>
                <a:cxn ang="0">
                  <a:pos x="0" y="138"/>
                </a:cxn>
                <a:cxn ang="0">
                  <a:pos x="20" y="112"/>
                </a:cxn>
                <a:cxn ang="0">
                  <a:pos x="418" y="0"/>
                </a:cxn>
                <a:cxn ang="0">
                  <a:pos x="422" y="20"/>
                </a:cxn>
                <a:cxn ang="0">
                  <a:pos x="434" y="36"/>
                </a:cxn>
                <a:cxn ang="0">
                  <a:pos x="6" y="158"/>
                </a:cxn>
              </a:cxnLst>
              <a:rect l="0" t="0" r="r" b="b"/>
              <a:pathLst>
                <a:path w="434" h="158">
                  <a:moveTo>
                    <a:pt x="6" y="158"/>
                  </a:moveTo>
                  <a:lnTo>
                    <a:pt x="0" y="138"/>
                  </a:lnTo>
                  <a:lnTo>
                    <a:pt x="20" y="112"/>
                  </a:lnTo>
                  <a:lnTo>
                    <a:pt x="418" y="0"/>
                  </a:lnTo>
                  <a:lnTo>
                    <a:pt x="422" y="20"/>
                  </a:lnTo>
                  <a:lnTo>
                    <a:pt x="434" y="36"/>
                  </a:lnTo>
                  <a:lnTo>
                    <a:pt x="6" y="158"/>
                  </a:lnTo>
                  <a:close/>
                </a:path>
              </a:pathLst>
            </a:custGeom>
            <a:solidFill>
              <a:schemeClr val="tx1"/>
            </a:solidFill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30" name="Line 1874"/>
            <p:cNvSpPr>
              <a:spLocks noChangeShapeType="1"/>
            </p:cNvSpPr>
            <p:nvPr/>
          </p:nvSpPr>
          <p:spPr bwMode="auto">
            <a:xfrm flipV="1">
              <a:off x="832" y="3139"/>
              <a:ext cx="1" cy="148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31" name="Line 1875"/>
            <p:cNvSpPr>
              <a:spLocks noChangeShapeType="1"/>
            </p:cNvSpPr>
            <p:nvPr/>
          </p:nvSpPr>
          <p:spPr bwMode="auto">
            <a:xfrm flipV="1">
              <a:off x="2065" y="3083"/>
              <a:ext cx="1" cy="1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32" name="Line 1876"/>
            <p:cNvSpPr>
              <a:spLocks noChangeShapeType="1"/>
            </p:cNvSpPr>
            <p:nvPr/>
          </p:nvSpPr>
          <p:spPr bwMode="auto">
            <a:xfrm flipH="1">
              <a:off x="1911" y="3267"/>
              <a:ext cx="154" cy="1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33" name="Line 1877"/>
            <p:cNvSpPr>
              <a:spLocks noChangeShapeType="1"/>
            </p:cNvSpPr>
            <p:nvPr/>
          </p:nvSpPr>
          <p:spPr bwMode="auto">
            <a:xfrm flipH="1" flipV="1">
              <a:off x="1758" y="3267"/>
              <a:ext cx="153" cy="1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34" name="Line 1878"/>
            <p:cNvSpPr>
              <a:spLocks noChangeShapeType="1"/>
            </p:cNvSpPr>
            <p:nvPr/>
          </p:nvSpPr>
          <p:spPr bwMode="auto">
            <a:xfrm flipV="1">
              <a:off x="1758" y="3083"/>
              <a:ext cx="1" cy="18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35" name="Line 1879"/>
            <p:cNvSpPr>
              <a:spLocks noChangeShapeType="1"/>
            </p:cNvSpPr>
            <p:nvPr/>
          </p:nvSpPr>
          <p:spPr bwMode="auto">
            <a:xfrm flipV="1">
              <a:off x="1784" y="3083"/>
              <a:ext cx="1" cy="17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36" name="Line 1880"/>
            <p:cNvSpPr>
              <a:spLocks noChangeShapeType="1"/>
            </p:cNvSpPr>
            <p:nvPr/>
          </p:nvSpPr>
          <p:spPr bwMode="auto">
            <a:xfrm flipH="1" flipV="1">
              <a:off x="1911" y="2953"/>
              <a:ext cx="154" cy="13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37" name="Line 1881"/>
            <p:cNvSpPr>
              <a:spLocks noChangeShapeType="1"/>
            </p:cNvSpPr>
            <p:nvPr/>
          </p:nvSpPr>
          <p:spPr bwMode="auto">
            <a:xfrm flipV="1">
              <a:off x="1911" y="2768"/>
              <a:ext cx="1" cy="185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38" name="Line 1882"/>
            <p:cNvSpPr>
              <a:spLocks noChangeShapeType="1"/>
            </p:cNvSpPr>
            <p:nvPr/>
          </p:nvSpPr>
          <p:spPr bwMode="auto">
            <a:xfrm flipV="1">
              <a:off x="1937" y="2781"/>
              <a:ext cx="1" cy="16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39" name="Line 1883"/>
            <p:cNvSpPr>
              <a:spLocks noChangeShapeType="1"/>
            </p:cNvSpPr>
            <p:nvPr/>
          </p:nvSpPr>
          <p:spPr bwMode="auto">
            <a:xfrm flipH="1" flipV="1">
              <a:off x="1724" y="2676"/>
              <a:ext cx="187" cy="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40" name="Line 1884"/>
            <p:cNvSpPr>
              <a:spLocks noChangeShapeType="1"/>
            </p:cNvSpPr>
            <p:nvPr/>
          </p:nvSpPr>
          <p:spPr bwMode="auto">
            <a:xfrm flipV="1">
              <a:off x="1911" y="2676"/>
              <a:ext cx="189" cy="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41" name="Line 1885"/>
            <p:cNvSpPr>
              <a:spLocks noChangeShapeType="1"/>
            </p:cNvSpPr>
            <p:nvPr/>
          </p:nvSpPr>
          <p:spPr bwMode="auto">
            <a:xfrm flipH="1">
              <a:off x="1750" y="3397"/>
              <a:ext cx="161" cy="80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42" name="Line 1886"/>
            <p:cNvSpPr>
              <a:spLocks noChangeShapeType="1"/>
            </p:cNvSpPr>
            <p:nvPr/>
          </p:nvSpPr>
          <p:spPr bwMode="auto">
            <a:xfrm>
              <a:off x="1911" y="3397"/>
              <a:ext cx="189" cy="92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194" name="Rectangle 1887"/>
            <p:cNvSpPr>
              <a:spLocks noChangeArrowheads="1"/>
            </p:cNvSpPr>
            <p:nvPr/>
          </p:nvSpPr>
          <p:spPr bwMode="auto">
            <a:xfrm>
              <a:off x="1283" y="3252"/>
              <a:ext cx="8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sz="1400" b="1">
                  <a:effectLst/>
                  <a:latin typeface="Tahoma" pitchFamily="34" charset="0"/>
                </a:rPr>
                <a:t>O</a:t>
              </a:r>
              <a:endParaRPr kumimoji="1" lang="en-US" sz="1800" b="1">
                <a:effectLst/>
                <a:latin typeface="Tahoma" pitchFamily="34" charset="0"/>
              </a:endParaRPr>
            </a:p>
          </p:txBody>
        </p:sp>
        <p:sp>
          <p:nvSpPr>
            <p:cNvPr id="48195" name="Rectangle 1888"/>
            <p:cNvSpPr>
              <a:spLocks noChangeArrowheads="1"/>
            </p:cNvSpPr>
            <p:nvPr/>
          </p:nvSpPr>
          <p:spPr bwMode="auto">
            <a:xfrm>
              <a:off x="668" y="3070"/>
              <a:ext cx="8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sz="1400" b="1">
                  <a:effectLst/>
                  <a:latin typeface="Tahoma" pitchFamily="34" charset="0"/>
                </a:rPr>
                <a:t>H</a:t>
              </a:r>
              <a:endParaRPr kumimoji="1" lang="en-US" sz="1800" b="1">
                <a:effectLst/>
                <a:latin typeface="Tahoma" pitchFamily="34" charset="0"/>
              </a:endParaRPr>
            </a:p>
          </p:txBody>
        </p:sp>
        <p:sp>
          <p:nvSpPr>
            <p:cNvPr id="48196" name="Rectangle 1889"/>
            <p:cNvSpPr>
              <a:spLocks noChangeArrowheads="1"/>
            </p:cNvSpPr>
            <p:nvPr/>
          </p:nvSpPr>
          <p:spPr bwMode="auto">
            <a:xfrm>
              <a:off x="384" y="3356"/>
              <a:ext cx="17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sz="1400" b="1">
                  <a:effectLst/>
                  <a:latin typeface="Tahoma" pitchFamily="34" charset="0"/>
                </a:rPr>
                <a:t>HO</a:t>
              </a:r>
              <a:endParaRPr kumimoji="1" lang="en-US" sz="1800" b="1">
                <a:effectLst/>
                <a:latin typeface="Tahoma" pitchFamily="34" charset="0"/>
              </a:endParaRPr>
            </a:p>
          </p:txBody>
        </p:sp>
        <p:sp>
          <p:nvSpPr>
            <p:cNvPr id="48197" name="Rectangle 1890"/>
            <p:cNvSpPr>
              <a:spLocks noChangeArrowheads="1"/>
            </p:cNvSpPr>
            <p:nvPr/>
          </p:nvSpPr>
          <p:spPr bwMode="auto">
            <a:xfrm>
              <a:off x="828" y="3700"/>
              <a:ext cx="8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sz="1400" b="1">
                  <a:effectLst/>
                  <a:latin typeface="Tahoma" pitchFamily="34" charset="0"/>
                </a:rPr>
                <a:t>H</a:t>
              </a:r>
              <a:endParaRPr kumimoji="1" lang="en-US" sz="1800" b="1">
                <a:effectLst/>
                <a:latin typeface="Tahoma" pitchFamily="34" charset="0"/>
              </a:endParaRPr>
            </a:p>
          </p:txBody>
        </p:sp>
        <p:sp>
          <p:nvSpPr>
            <p:cNvPr id="48198" name="Rectangle 1891"/>
            <p:cNvSpPr>
              <a:spLocks noChangeArrowheads="1"/>
            </p:cNvSpPr>
            <p:nvPr/>
          </p:nvSpPr>
          <p:spPr bwMode="auto">
            <a:xfrm>
              <a:off x="526" y="3462"/>
              <a:ext cx="17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sz="1400" b="1">
                  <a:effectLst/>
                  <a:latin typeface="Tahoma" pitchFamily="34" charset="0"/>
                </a:rPr>
                <a:t>HO</a:t>
              </a:r>
              <a:endParaRPr kumimoji="1" lang="en-US" sz="1800" b="1">
                <a:effectLst/>
                <a:latin typeface="Tahoma" pitchFamily="34" charset="0"/>
              </a:endParaRPr>
            </a:p>
          </p:txBody>
        </p:sp>
        <p:sp>
          <p:nvSpPr>
            <p:cNvPr id="48199" name="Rectangle 1892"/>
            <p:cNvSpPr>
              <a:spLocks noChangeArrowheads="1"/>
            </p:cNvSpPr>
            <p:nvPr/>
          </p:nvSpPr>
          <p:spPr bwMode="auto">
            <a:xfrm>
              <a:off x="1133" y="3224"/>
              <a:ext cx="8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sz="1400" b="1">
                  <a:effectLst/>
                  <a:latin typeface="Tahoma" pitchFamily="34" charset="0"/>
                </a:rPr>
                <a:t>H</a:t>
              </a:r>
              <a:endParaRPr kumimoji="1" lang="en-US" sz="1800" b="1">
                <a:effectLst/>
                <a:latin typeface="Tahoma" pitchFamily="34" charset="0"/>
              </a:endParaRPr>
            </a:p>
          </p:txBody>
        </p:sp>
        <p:sp>
          <p:nvSpPr>
            <p:cNvPr id="48200" name="Rectangle 1893"/>
            <p:cNvSpPr>
              <a:spLocks noChangeArrowheads="1"/>
            </p:cNvSpPr>
            <p:nvPr/>
          </p:nvSpPr>
          <p:spPr bwMode="auto">
            <a:xfrm>
              <a:off x="1436" y="3700"/>
              <a:ext cx="8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sz="1400" b="1">
                  <a:effectLst/>
                  <a:latin typeface="Tahoma" pitchFamily="34" charset="0"/>
                </a:rPr>
                <a:t>H</a:t>
              </a:r>
              <a:endParaRPr kumimoji="1" lang="en-US" sz="1800" b="1">
                <a:effectLst/>
                <a:latin typeface="Tahoma" pitchFamily="34" charset="0"/>
              </a:endParaRPr>
            </a:p>
          </p:txBody>
        </p:sp>
        <p:sp>
          <p:nvSpPr>
            <p:cNvPr id="48201" name="Rectangle 1894"/>
            <p:cNvSpPr>
              <a:spLocks noChangeArrowheads="1"/>
            </p:cNvSpPr>
            <p:nvPr/>
          </p:nvSpPr>
          <p:spPr bwMode="auto">
            <a:xfrm>
              <a:off x="1290" y="3567"/>
              <a:ext cx="17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sz="1400" b="1">
                  <a:effectLst/>
                  <a:latin typeface="Tahoma" pitchFamily="34" charset="0"/>
                </a:rPr>
                <a:t>OH</a:t>
              </a:r>
            </a:p>
          </p:txBody>
        </p:sp>
        <p:sp>
          <p:nvSpPr>
            <p:cNvPr id="48202" name="Rectangle 1895"/>
            <p:cNvSpPr>
              <a:spLocks noChangeArrowheads="1"/>
            </p:cNvSpPr>
            <p:nvPr/>
          </p:nvSpPr>
          <p:spPr bwMode="auto">
            <a:xfrm>
              <a:off x="971" y="3574"/>
              <a:ext cx="8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sz="1400" b="1">
                  <a:effectLst/>
                  <a:latin typeface="Tahoma" pitchFamily="34" charset="0"/>
                </a:rPr>
                <a:t>H</a:t>
              </a:r>
              <a:endParaRPr kumimoji="1" lang="en-US" sz="1800" b="1">
                <a:effectLst/>
                <a:latin typeface="Tahoma" pitchFamily="34" charset="0"/>
              </a:endParaRPr>
            </a:p>
          </p:txBody>
        </p:sp>
        <p:sp>
          <p:nvSpPr>
            <p:cNvPr id="48203" name="Rectangle 1896"/>
            <p:cNvSpPr>
              <a:spLocks noChangeArrowheads="1"/>
            </p:cNvSpPr>
            <p:nvPr/>
          </p:nvSpPr>
          <p:spPr bwMode="auto">
            <a:xfrm>
              <a:off x="794" y="3036"/>
              <a:ext cx="172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sz="1400" b="1">
                  <a:effectLst/>
                  <a:latin typeface="Tahoma" pitchFamily="34" charset="0"/>
                </a:rPr>
                <a:t>OH</a:t>
              </a:r>
              <a:endParaRPr kumimoji="1" lang="en-US" sz="1800" b="1">
                <a:effectLst/>
                <a:latin typeface="Tahoma" pitchFamily="34" charset="0"/>
              </a:endParaRPr>
            </a:p>
          </p:txBody>
        </p:sp>
        <p:sp>
          <p:nvSpPr>
            <p:cNvPr id="48204" name="Rectangle 1897"/>
            <p:cNvSpPr>
              <a:spLocks noChangeArrowheads="1"/>
            </p:cNvSpPr>
            <p:nvPr/>
          </p:nvSpPr>
          <p:spPr bwMode="auto">
            <a:xfrm>
              <a:off x="1687" y="3465"/>
              <a:ext cx="86" cy="13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kumimoji="1" lang="en-US" sz="1400" b="1">
                  <a:effectLst/>
                  <a:latin typeface="Tahoma" pitchFamily="34" charset="0"/>
                </a:rPr>
                <a:t>O</a:t>
              </a:r>
              <a:endParaRPr kumimoji="1" lang="en-US" sz="1800" b="1">
                <a:effectLst/>
                <a:latin typeface="Tahoma" pitchFamily="34" charset="0"/>
              </a:endParaRPr>
            </a:p>
          </p:txBody>
        </p:sp>
        <p:sp>
          <p:nvSpPr>
            <p:cNvPr id="72554" name="Line 1898"/>
            <p:cNvSpPr>
              <a:spLocks noChangeShapeType="1"/>
            </p:cNvSpPr>
            <p:nvPr/>
          </p:nvSpPr>
          <p:spPr bwMode="auto">
            <a:xfrm>
              <a:off x="1011" y="3543"/>
              <a:ext cx="1" cy="33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55" name="Line 1899"/>
            <p:cNvSpPr>
              <a:spLocks noChangeShapeType="1"/>
            </p:cNvSpPr>
            <p:nvPr/>
          </p:nvSpPr>
          <p:spPr bwMode="auto">
            <a:xfrm flipH="1">
              <a:off x="1011" y="3356"/>
              <a:ext cx="142" cy="34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  <p:grpSp>
        <p:nvGrpSpPr>
          <p:cNvPr id="9" name="Group 1900"/>
          <p:cNvGrpSpPr>
            <a:grpSpLocks/>
          </p:cNvGrpSpPr>
          <p:nvPr/>
        </p:nvGrpSpPr>
        <p:grpSpPr bwMode="auto">
          <a:xfrm>
            <a:off x="2743200" y="1905000"/>
            <a:ext cx="3321050" cy="2209800"/>
            <a:chOff x="1128" y="1344"/>
            <a:chExt cx="2092" cy="1392"/>
          </a:xfrm>
        </p:grpSpPr>
        <p:sp>
          <p:nvSpPr>
            <p:cNvPr id="72557" name="Line 1901"/>
            <p:cNvSpPr>
              <a:spLocks noChangeShapeType="1"/>
            </p:cNvSpPr>
            <p:nvPr/>
          </p:nvSpPr>
          <p:spPr bwMode="auto">
            <a:xfrm>
              <a:off x="2098" y="1344"/>
              <a:ext cx="382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58" name="Line 1902"/>
            <p:cNvSpPr>
              <a:spLocks noChangeShapeType="1"/>
            </p:cNvSpPr>
            <p:nvPr/>
          </p:nvSpPr>
          <p:spPr bwMode="auto">
            <a:xfrm>
              <a:off x="2480" y="1344"/>
              <a:ext cx="222" cy="34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59" name="Line 1903"/>
            <p:cNvSpPr>
              <a:spLocks noChangeShapeType="1"/>
            </p:cNvSpPr>
            <p:nvPr/>
          </p:nvSpPr>
          <p:spPr bwMode="auto">
            <a:xfrm flipH="1">
              <a:off x="2480" y="1692"/>
              <a:ext cx="222" cy="34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60" name="Line 1904"/>
            <p:cNvSpPr>
              <a:spLocks noChangeShapeType="1"/>
            </p:cNvSpPr>
            <p:nvPr/>
          </p:nvSpPr>
          <p:spPr bwMode="auto">
            <a:xfrm>
              <a:off x="2480" y="2040"/>
              <a:ext cx="254" cy="34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61" name="Line 1905"/>
            <p:cNvSpPr>
              <a:spLocks noChangeShapeType="1"/>
            </p:cNvSpPr>
            <p:nvPr/>
          </p:nvSpPr>
          <p:spPr bwMode="auto">
            <a:xfrm flipH="1">
              <a:off x="2480" y="2388"/>
              <a:ext cx="254" cy="34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62" name="Line 1906"/>
            <p:cNvSpPr>
              <a:spLocks noChangeShapeType="1"/>
            </p:cNvSpPr>
            <p:nvPr/>
          </p:nvSpPr>
          <p:spPr bwMode="auto">
            <a:xfrm>
              <a:off x="2098" y="2736"/>
              <a:ext cx="382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63" name="Line 1907"/>
            <p:cNvSpPr>
              <a:spLocks noChangeShapeType="1"/>
            </p:cNvSpPr>
            <p:nvPr/>
          </p:nvSpPr>
          <p:spPr bwMode="auto">
            <a:xfrm>
              <a:off x="1907" y="2388"/>
              <a:ext cx="191" cy="34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64" name="Line 1908"/>
            <p:cNvSpPr>
              <a:spLocks noChangeShapeType="1"/>
            </p:cNvSpPr>
            <p:nvPr/>
          </p:nvSpPr>
          <p:spPr bwMode="auto">
            <a:xfrm flipH="1" flipV="1">
              <a:off x="1494" y="2203"/>
              <a:ext cx="413" cy="18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65" name="Line 1909"/>
            <p:cNvSpPr>
              <a:spLocks noChangeShapeType="1"/>
            </p:cNvSpPr>
            <p:nvPr/>
          </p:nvSpPr>
          <p:spPr bwMode="auto">
            <a:xfrm>
              <a:off x="1494" y="1859"/>
              <a:ext cx="0" cy="34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66" name="Line 1910"/>
            <p:cNvSpPr>
              <a:spLocks noChangeShapeType="1"/>
            </p:cNvSpPr>
            <p:nvPr/>
          </p:nvSpPr>
          <p:spPr bwMode="auto">
            <a:xfrm flipV="1">
              <a:off x="1498" y="1692"/>
              <a:ext cx="409" cy="17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67" name="Line 1911"/>
            <p:cNvSpPr>
              <a:spLocks noChangeShapeType="1"/>
            </p:cNvSpPr>
            <p:nvPr/>
          </p:nvSpPr>
          <p:spPr bwMode="auto">
            <a:xfrm flipH="1">
              <a:off x="1907" y="1344"/>
              <a:ext cx="191" cy="348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68" name="Line 1912"/>
            <p:cNvSpPr>
              <a:spLocks noChangeAspect="1" noChangeShapeType="1"/>
            </p:cNvSpPr>
            <p:nvPr/>
          </p:nvSpPr>
          <p:spPr bwMode="auto">
            <a:xfrm>
              <a:off x="1943" y="2392"/>
              <a:ext cx="172" cy="31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69" name="Line 1913"/>
            <p:cNvSpPr>
              <a:spLocks noChangeAspect="1" noChangeShapeType="1"/>
            </p:cNvSpPr>
            <p:nvPr/>
          </p:nvSpPr>
          <p:spPr bwMode="auto">
            <a:xfrm>
              <a:off x="2460" y="1373"/>
              <a:ext cx="202" cy="31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70" name="Line 1914"/>
            <p:cNvSpPr>
              <a:spLocks noChangeAspect="1" noChangeShapeType="1"/>
            </p:cNvSpPr>
            <p:nvPr/>
          </p:nvSpPr>
          <p:spPr bwMode="auto">
            <a:xfrm flipH="1">
              <a:off x="1943" y="1373"/>
              <a:ext cx="172" cy="313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71" name="Line 1915"/>
            <p:cNvSpPr>
              <a:spLocks noChangeShapeType="1"/>
            </p:cNvSpPr>
            <p:nvPr/>
          </p:nvSpPr>
          <p:spPr bwMode="auto">
            <a:xfrm>
              <a:off x="2702" y="1692"/>
              <a:ext cx="191" cy="0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157" name="Text Box 1916"/>
            <p:cNvSpPr txBox="1">
              <a:spLocks noChangeArrowheads="1"/>
            </p:cNvSpPr>
            <p:nvPr/>
          </p:nvSpPr>
          <p:spPr bwMode="auto">
            <a:xfrm>
              <a:off x="2843" y="1584"/>
              <a:ext cx="37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solidFill>
                    <a:srgbClr val="FFFF00"/>
                  </a:solidFill>
                  <a:effectLst/>
                  <a:latin typeface="Arial" charset="0"/>
                </a:rPr>
                <a:t>CH</a:t>
              </a:r>
              <a:r>
                <a:rPr lang="en-US" sz="1800" baseline="-25000">
                  <a:solidFill>
                    <a:srgbClr val="FFFF00"/>
                  </a:solidFill>
                  <a:effectLst/>
                  <a:latin typeface="Arial" charset="0"/>
                </a:rPr>
                <a:t>3</a:t>
              </a:r>
            </a:p>
          </p:txBody>
        </p:sp>
        <p:sp>
          <p:nvSpPr>
            <p:cNvPr id="72573" name="Line 1917"/>
            <p:cNvSpPr>
              <a:spLocks noChangeShapeType="1"/>
            </p:cNvSpPr>
            <p:nvPr/>
          </p:nvSpPr>
          <p:spPr bwMode="auto">
            <a:xfrm flipH="1" flipV="1">
              <a:off x="1399" y="1721"/>
              <a:ext cx="95" cy="145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72574" name="Line 1918"/>
            <p:cNvSpPr>
              <a:spLocks noChangeShapeType="1"/>
            </p:cNvSpPr>
            <p:nvPr/>
          </p:nvSpPr>
          <p:spPr bwMode="auto">
            <a:xfrm flipH="1">
              <a:off x="1335" y="1866"/>
              <a:ext cx="159" cy="116"/>
            </a:xfrm>
            <a:prstGeom prst="line">
              <a:avLst/>
            </a:prstGeom>
            <a:noFill/>
            <a:ln w="19050">
              <a:solidFill>
                <a:srgbClr val="FFFF00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  <p:sp>
          <p:nvSpPr>
            <p:cNvPr id="48160" name="Text Box 1919"/>
            <p:cNvSpPr txBox="1">
              <a:spLocks noChangeArrowheads="1"/>
            </p:cNvSpPr>
            <p:nvPr/>
          </p:nvSpPr>
          <p:spPr bwMode="auto">
            <a:xfrm>
              <a:off x="1233" y="1511"/>
              <a:ext cx="37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solidFill>
                    <a:srgbClr val="FFFF00"/>
                  </a:solidFill>
                  <a:effectLst/>
                  <a:latin typeface="Arial" charset="0"/>
                </a:rPr>
                <a:t>CH</a:t>
              </a:r>
              <a:r>
                <a:rPr lang="en-US" sz="1800" baseline="-25000">
                  <a:solidFill>
                    <a:srgbClr val="FFFF00"/>
                  </a:solidFill>
                  <a:effectLst/>
                  <a:latin typeface="Arial" charset="0"/>
                </a:rPr>
                <a:t>3</a:t>
              </a:r>
            </a:p>
          </p:txBody>
        </p:sp>
        <p:sp>
          <p:nvSpPr>
            <p:cNvPr id="48161" name="Text Box 1920"/>
            <p:cNvSpPr txBox="1">
              <a:spLocks noChangeArrowheads="1"/>
            </p:cNvSpPr>
            <p:nvPr/>
          </p:nvSpPr>
          <p:spPr bwMode="auto">
            <a:xfrm>
              <a:off x="1128" y="1952"/>
              <a:ext cx="377" cy="2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pPr eaLnBrk="0" hangingPunct="0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sz="1800">
                  <a:solidFill>
                    <a:srgbClr val="FFFF00"/>
                  </a:solidFill>
                  <a:effectLst/>
                  <a:latin typeface="Arial" charset="0"/>
                </a:rPr>
                <a:t>CH</a:t>
              </a:r>
              <a:r>
                <a:rPr lang="en-US" sz="1800" baseline="-25000">
                  <a:solidFill>
                    <a:srgbClr val="FFFF00"/>
                  </a:solidFill>
                  <a:effectLst/>
                  <a:latin typeface="Arial" charset="0"/>
                </a:rPr>
                <a:t>3</a:t>
              </a:r>
            </a:p>
          </p:txBody>
        </p:sp>
      </p:grpSp>
      <p:pic>
        <p:nvPicPr>
          <p:cNvPr id="72580" name="Picture 1924" descr="060908_LloydRigbyobit_web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52800" y="1295400"/>
            <a:ext cx="24384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21" name="TextBox 1920"/>
          <p:cNvSpPr txBox="1">
            <a:spLocks noChangeArrowheads="1"/>
          </p:cNvSpPr>
          <p:nvPr/>
        </p:nvSpPr>
        <p:spPr bwMode="auto">
          <a:xfrm>
            <a:off x="1600200" y="2438400"/>
            <a:ext cx="6324600" cy="769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4400">
                <a:effectLst/>
                <a:latin typeface="Impact" pitchFamily="34" charset="0"/>
              </a:rPr>
              <a:t>50 Years of Hop Chemistry</a:t>
            </a:r>
          </a:p>
        </p:txBody>
      </p:sp>
      <p:pic>
        <p:nvPicPr>
          <p:cNvPr id="1922" name="Picture 9" descr="beerfoam.gif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3352800" y="1371600"/>
            <a:ext cx="2886075" cy="333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924" name="TextBox 1923"/>
          <p:cNvSpPr txBox="1">
            <a:spLocks noChangeArrowheads="1"/>
          </p:cNvSpPr>
          <p:nvPr/>
        </p:nvSpPr>
        <p:spPr bwMode="auto">
          <a:xfrm>
            <a:off x="1219200" y="5257800"/>
            <a:ext cx="6934200" cy="1544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>
              <a:buFont typeface="Wingdings" pitchFamily="2" charset="2"/>
              <a:buNone/>
            </a:pPr>
            <a:r>
              <a:rPr lang="en-US" sz="2800" b="1" i="1">
                <a:effectLst/>
                <a:latin typeface="Arial Narrow" pitchFamily="34" charset="0"/>
              </a:rPr>
              <a:t>Dedicated to Dr. Francis Lloyd Rigby</a:t>
            </a:r>
          </a:p>
          <a:p>
            <a:pPr algn="ctr">
              <a:buFont typeface="Wingdings" pitchFamily="2" charset="2"/>
              <a:buNone/>
            </a:pPr>
            <a:r>
              <a:rPr lang="en-US" sz="2800" b="1" i="1">
                <a:effectLst/>
                <a:latin typeface="Arial Narrow" pitchFamily="34" charset="0"/>
              </a:rPr>
              <a:t>1918 - 2008</a:t>
            </a:r>
          </a:p>
          <a:p>
            <a:pPr algn="ctr">
              <a:buFont typeface="Wingdings" pitchFamily="2" charset="2"/>
              <a:buNone/>
            </a:pPr>
            <a:endParaRPr lang="en-US" sz="2800" b="1" i="1">
              <a:effectLst/>
              <a:latin typeface="Arial Narrow" pitchFamily="34" charset="0"/>
            </a:endParaRPr>
          </a:p>
        </p:txBody>
      </p:sp>
      <p:sp>
        <p:nvSpPr>
          <p:cNvPr id="3" name="Rectangle 1"/>
          <p:cNvSpPr/>
          <p:nvPr/>
        </p:nvSpPr>
        <p:spPr>
          <a:xfrm>
            <a:off x="1558925" y="381000"/>
            <a:ext cx="6024563" cy="76200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buFont typeface="Wingdings" pitchFamily="2" charset="2"/>
              <a:buNone/>
              <a:defRPr/>
            </a:pPr>
            <a:r>
              <a:rPr lang="en-US" sz="4400" i="1">
                <a:effectLst/>
                <a:latin typeface="Arial Narrow" pitchFamily="34" charset="0"/>
              </a:rPr>
              <a:t>A pioneer in the hop industry</a:t>
            </a:r>
            <a:endParaRPr lang="en-US" sz="4400">
              <a:effectLst>
                <a:outerShdw blurRad="38100" dist="38100" dir="2700000" algn="tl">
                  <a:srgbClr val="1F497D"/>
                </a:outerShdw>
              </a:effectLst>
            </a:endParaRPr>
          </a:p>
        </p:txBody>
      </p:sp>
    </p:spTree>
  </p:cSld>
  <p:clrMapOvr>
    <a:masterClrMapping/>
  </p:clrMapOvr>
  <p:transition spd="slow" advClick="0" advTm="200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xit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2000"/>
                                        <p:tgtEl>
                                          <p:spTgt spid="19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6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7000"/>
                            </p:stCondLst>
                            <p:childTnLst>
                              <p:par>
                                <p:cTn id="2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8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9000"/>
                            </p:stCondLst>
                            <p:childTnLst>
                              <p:par>
                                <p:cTn id="3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1000"/>
                            </p:stCondLst>
                            <p:childTnLst>
                              <p:par>
                                <p:cTn id="4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2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2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3000"/>
                            </p:stCondLst>
                            <p:childTnLst>
                              <p:par>
                                <p:cTn id="49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4000"/>
                            </p:stCondLst>
                            <p:childTnLst>
                              <p:par>
                                <p:cTn id="5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2000"/>
                                        <p:tgtEl>
                                          <p:spTgt spid="72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16000"/>
                            </p:stCondLst>
                            <p:childTnLst>
                              <p:par>
                                <p:cTn id="57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8" dur="1000"/>
                                        <p:tgtEl>
                                          <p:spTgt spid="7250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2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8000"/>
                            </p:stCondLst>
                            <p:childTnLst>
                              <p:par>
                                <p:cTn id="65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9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000"/>
                                        <p:tgtEl>
                                          <p:spTgt spid="19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1000"/>
                            </p:stCondLst>
                            <p:childTnLst>
                              <p:par>
                                <p:cTn id="73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4" dur="2000"/>
                                        <p:tgtEl>
                                          <p:spTgt spid="19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3000"/>
                            </p:stCondLst>
                            <p:childTnLst>
                              <p:par>
                                <p:cTn id="7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20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5000"/>
                            </p:stCondLst>
                            <p:childTnLst>
                              <p:par>
                                <p:cTn id="81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2000"/>
                                        <p:tgtEl>
                                          <p:spTgt spid="706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706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0"/>
                                        <p:tgtEl>
                                          <p:spTgt spid="72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0"/>
                                        <p:tgtEl>
                                          <p:spTgt spid="19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0000"/>
                            </p:stCondLst>
                            <p:childTnLst>
                              <p:par>
                                <p:cTn id="94" presetID="10" presetClass="exit" presetSubtype="0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3000"/>
                                        <p:tgtEl>
                                          <p:spTgt spid="725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72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3000"/>
                                        <p:tgtEl>
                                          <p:spTgt spid="19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2999"/>
                                          </p:stCondLst>
                                        </p:cTn>
                                        <p:tgtEl>
                                          <p:spTgt spid="19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21" grpId="0"/>
      <p:bldP spid="1921" grpId="1"/>
      <p:bldP spid="1924" grpId="0"/>
      <p:bldP spid="3" grpId="0"/>
      <p:bldP spid="3" grpId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Pentagon 7"/>
          <p:cNvSpPr>
            <a:spLocks noChangeArrowheads="1"/>
          </p:cNvSpPr>
          <p:nvPr/>
        </p:nvSpPr>
        <p:spPr bwMode="auto">
          <a:xfrm>
            <a:off x="0" y="4419600"/>
            <a:ext cx="9144000" cy="2438400"/>
          </a:xfrm>
          <a:prstGeom prst="homePlate">
            <a:avLst>
              <a:gd name="adj" fmla="val 50000"/>
            </a:avLst>
          </a:prstGeom>
          <a:solidFill>
            <a:schemeClr val="tx1"/>
          </a:solidFill>
          <a:ln w="9525" algn="ctr">
            <a:noFill/>
            <a:round/>
            <a:headEnd/>
            <a:tailEnd/>
          </a:ln>
        </p:spPr>
        <p:txBody>
          <a:bodyPr/>
          <a:lstStyle/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en-US">
                <a:effectLst/>
              </a:rPr>
              <a:t>Lance Lusk 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en-US">
                <a:effectLst/>
              </a:rPr>
              <a:t>William Maca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en-US">
                <a:effectLst/>
              </a:rPr>
              <a:t>Jason Pratt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en-US">
                <a:effectLst/>
              </a:rPr>
              <a:t>Jay Refling</a:t>
            </a:r>
          </a:p>
          <a:p>
            <a:pPr>
              <a:buClr>
                <a:srgbClr val="C00000"/>
              </a:buClr>
              <a:buFont typeface="Wingdings" pitchFamily="2" charset="2"/>
              <a:buChar char="§"/>
            </a:pPr>
            <a:r>
              <a:rPr lang="en-US">
                <a:effectLst/>
              </a:rPr>
              <a:t>Linda Ting</a:t>
            </a:r>
          </a:p>
        </p:txBody>
      </p:sp>
      <p:sp>
        <p:nvSpPr>
          <p:cNvPr id="50179" name="TextBox 17"/>
          <p:cNvSpPr txBox="1">
            <a:spLocks noChangeArrowheads="1"/>
          </p:cNvSpPr>
          <p:nvPr/>
        </p:nvSpPr>
        <p:spPr bwMode="auto">
          <a:xfrm>
            <a:off x="2438400" y="3657600"/>
            <a:ext cx="48006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 typeface="Wingdings" pitchFamily="2" charset="2"/>
              <a:buNone/>
            </a:pPr>
            <a:r>
              <a:rPr lang="en-US" sz="4400">
                <a:solidFill>
                  <a:srgbClr val="FFFF00"/>
                </a:solidFill>
                <a:effectLst/>
                <a:latin typeface="Impact" pitchFamily="34" charset="0"/>
              </a:rPr>
              <a:t>Acknowledgements</a:t>
            </a:r>
          </a:p>
        </p:txBody>
      </p:sp>
      <p:pic>
        <p:nvPicPr>
          <p:cNvPr id="50180" name="Picture 18" descr="hopshalf.g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1828800" y="-533400"/>
            <a:ext cx="4876800" cy="8001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Pentagon 5"/>
          <p:cNvSpPr/>
          <p:nvPr/>
        </p:nvSpPr>
        <p:spPr bwMode="auto">
          <a:xfrm>
            <a:off x="3581400" y="838200"/>
            <a:ext cx="3505200" cy="1752600"/>
          </a:xfrm>
          <a:prstGeom prst="homePlate">
            <a:avLst/>
          </a:prstGeom>
          <a:noFill/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228600" indent="-228600">
              <a:buFont typeface="Wingdings" pitchFamily="2" charset="2"/>
              <a:buBlip>
                <a:blip r:embed="rId3"/>
              </a:buBlip>
              <a:defRPr/>
            </a:pPr>
            <a:endParaRPr lang="en-US"/>
          </a:p>
        </p:txBody>
      </p:sp>
      <p:sp>
        <p:nvSpPr>
          <p:cNvPr id="50182" name="Rectangle 6"/>
          <p:cNvSpPr>
            <a:spLocks noChangeArrowheads="1"/>
          </p:cNvSpPr>
          <p:nvPr/>
        </p:nvSpPr>
        <p:spPr bwMode="auto">
          <a:xfrm>
            <a:off x="2438400" y="4495800"/>
            <a:ext cx="4572000" cy="2235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Clr>
                <a:srgbClr val="C00000"/>
              </a:buClr>
              <a:buFont typeface="Arial" charset="0"/>
              <a:buChar char="•"/>
            </a:pPr>
            <a:r>
              <a:rPr lang="en-US" sz="2400" b="1">
                <a:solidFill>
                  <a:srgbClr val="000000"/>
                </a:solidFill>
                <a:effectLst/>
                <a:latin typeface="Arial" charset="0"/>
                <a:cs typeface="Arial" charset="0"/>
              </a:rPr>
              <a:t> Lance </a:t>
            </a:r>
            <a:r>
              <a:rPr lang="en-US" sz="2400" b="1">
                <a:solidFill>
                  <a:srgbClr val="C00000"/>
                </a:solidFill>
                <a:effectLst/>
                <a:latin typeface="Arial" charset="0"/>
                <a:cs typeface="Arial" charset="0"/>
              </a:rPr>
              <a:t>Lusk</a:t>
            </a:r>
            <a:r>
              <a:rPr lang="en-US" sz="2400" b="1">
                <a:solidFill>
                  <a:srgbClr val="000000"/>
                </a:solidFill>
                <a:effectLst/>
                <a:latin typeface="Arial" charset="0"/>
                <a:cs typeface="Arial" charset="0"/>
              </a:rPr>
              <a:t> </a:t>
            </a:r>
          </a:p>
          <a:p>
            <a:pPr>
              <a:buClr>
                <a:srgbClr val="C00000"/>
              </a:buClr>
              <a:buFont typeface="Arial" charset="0"/>
              <a:buChar char="•"/>
            </a:pPr>
            <a:r>
              <a:rPr lang="en-US" sz="2400" b="1">
                <a:solidFill>
                  <a:srgbClr val="000000"/>
                </a:solidFill>
                <a:effectLst/>
                <a:latin typeface="Arial" charset="0"/>
                <a:cs typeface="Arial" charset="0"/>
              </a:rPr>
              <a:t> William </a:t>
            </a:r>
            <a:r>
              <a:rPr lang="en-US" sz="2400" b="1">
                <a:solidFill>
                  <a:srgbClr val="C00000"/>
                </a:solidFill>
                <a:effectLst/>
                <a:latin typeface="Arial" charset="0"/>
                <a:cs typeface="Arial" charset="0"/>
              </a:rPr>
              <a:t>Maca</a:t>
            </a:r>
          </a:p>
          <a:p>
            <a:pPr>
              <a:buClr>
                <a:srgbClr val="C00000"/>
              </a:buClr>
              <a:buFont typeface="Arial" charset="0"/>
              <a:buChar char="•"/>
            </a:pPr>
            <a:r>
              <a:rPr lang="en-US" sz="2400" b="1">
                <a:solidFill>
                  <a:srgbClr val="000000"/>
                </a:solidFill>
                <a:effectLst/>
                <a:latin typeface="Arial" charset="0"/>
                <a:cs typeface="Arial" charset="0"/>
              </a:rPr>
              <a:t> Jason </a:t>
            </a:r>
            <a:r>
              <a:rPr lang="en-US" sz="2400" b="1">
                <a:solidFill>
                  <a:srgbClr val="C00000"/>
                </a:solidFill>
                <a:effectLst/>
                <a:latin typeface="Arial" charset="0"/>
                <a:cs typeface="Arial" charset="0"/>
              </a:rPr>
              <a:t>Pratt</a:t>
            </a:r>
          </a:p>
          <a:p>
            <a:pPr>
              <a:buClr>
                <a:srgbClr val="C00000"/>
              </a:buClr>
              <a:buFont typeface="Arial" charset="0"/>
              <a:buChar char="•"/>
            </a:pPr>
            <a:r>
              <a:rPr lang="en-US" sz="2400" b="1">
                <a:solidFill>
                  <a:srgbClr val="000000"/>
                </a:solidFill>
                <a:effectLst/>
                <a:latin typeface="Arial" charset="0"/>
                <a:cs typeface="Arial" charset="0"/>
              </a:rPr>
              <a:t> Jay </a:t>
            </a:r>
            <a:r>
              <a:rPr lang="en-US" sz="2400" b="1">
                <a:solidFill>
                  <a:srgbClr val="C00000"/>
                </a:solidFill>
                <a:effectLst/>
                <a:latin typeface="Arial" charset="0"/>
                <a:cs typeface="Arial" charset="0"/>
              </a:rPr>
              <a:t>Refling</a:t>
            </a:r>
          </a:p>
          <a:p>
            <a:pPr>
              <a:buClr>
                <a:srgbClr val="C00000"/>
              </a:buClr>
              <a:buFont typeface="Arial" charset="0"/>
              <a:buChar char="•"/>
            </a:pPr>
            <a:r>
              <a:rPr lang="en-US" sz="2400" b="1">
                <a:solidFill>
                  <a:srgbClr val="000000"/>
                </a:solidFill>
                <a:effectLst/>
                <a:latin typeface="Arial" charset="0"/>
                <a:cs typeface="Arial" charset="0"/>
              </a:rPr>
              <a:t> Linda </a:t>
            </a:r>
            <a:r>
              <a:rPr lang="en-US" sz="2400" b="1">
                <a:solidFill>
                  <a:srgbClr val="C00000"/>
                </a:solidFill>
                <a:effectLst/>
                <a:latin typeface="Arial" charset="0"/>
                <a:cs typeface="Arial" charset="0"/>
              </a:rPr>
              <a:t>Ting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6988</TotalTime>
  <Words>1558</Words>
  <Application>Microsoft Office PowerPoint</Application>
  <PresentationFormat>On-screen Show (4:3)</PresentationFormat>
  <Paragraphs>712</Paragraphs>
  <Slides>47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47</vt:i4>
      </vt:variant>
    </vt:vector>
  </HeadingPairs>
  <TitlesOfParts>
    <vt:vector size="60" baseType="lpstr">
      <vt:lpstr>Times New Roman</vt:lpstr>
      <vt:lpstr>Wingdings</vt:lpstr>
      <vt:lpstr>Calibri</vt:lpstr>
      <vt:lpstr>Arial</vt:lpstr>
      <vt:lpstr>Arial Narrow</vt:lpstr>
      <vt:lpstr>Arial Black</vt:lpstr>
      <vt:lpstr>Abadi MT Condensed Light</vt:lpstr>
      <vt:lpstr>Impact</vt:lpstr>
      <vt:lpstr>Symbol</vt:lpstr>
      <vt:lpstr>Tahoma</vt:lpstr>
      <vt:lpstr>Office Theme</vt:lpstr>
      <vt:lpstr>Microsoft Office PowerPoint 97-2003 Slide</vt:lpstr>
      <vt:lpstr>Microsoft Photo Editor 3.0 Photo</vt:lpstr>
      <vt:lpstr> The Bitter, Twisted  Truth of the Hop  50 Years of Hop Chemistry  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The Relative Anti-Microbial Activity  of Hop Compounds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DIRECT ANALYSIS OF HOP b-GLYCOSIDES</vt:lpstr>
      <vt:lpstr>Slide 41</vt:lpstr>
      <vt:lpstr>Slide 42</vt:lpstr>
      <vt:lpstr>Slide 43</vt:lpstr>
      <vt:lpstr>Slide 44</vt:lpstr>
      <vt:lpstr>Slide 45</vt:lpstr>
      <vt:lpstr>Slide 46</vt:lpstr>
      <vt:lpstr>Slide 47</vt:lpstr>
    </vt:vector>
  </TitlesOfParts>
  <Company>Miller Brewing Co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Miller Brewing Company</dc:creator>
  <cp:lastModifiedBy>Finn Knudsen</cp:lastModifiedBy>
  <cp:revision>460</cp:revision>
  <dcterms:created xsi:type="dcterms:W3CDTF">2008-06-09T14:46:21Z</dcterms:created>
  <dcterms:modified xsi:type="dcterms:W3CDTF">2008-11-19T21:34:22Z</dcterms:modified>
</cp:coreProperties>
</file>